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9" r:id="rId5"/>
    <p:sldMasterId id="2147483727" r:id="rId6"/>
  </p:sldMasterIdLst>
  <p:notesMasterIdLst>
    <p:notesMasterId r:id="rId29"/>
  </p:notesMasterIdLst>
  <p:handoutMasterIdLst>
    <p:handoutMasterId r:id="rId30"/>
  </p:handoutMasterIdLst>
  <p:sldIdLst>
    <p:sldId id="266" r:id="rId7"/>
    <p:sldId id="301" r:id="rId8"/>
    <p:sldId id="302" r:id="rId9"/>
    <p:sldId id="303" r:id="rId10"/>
    <p:sldId id="261" r:id="rId11"/>
    <p:sldId id="294" r:id="rId12"/>
    <p:sldId id="291" r:id="rId13"/>
    <p:sldId id="292" r:id="rId14"/>
    <p:sldId id="293" r:id="rId15"/>
    <p:sldId id="295" r:id="rId16"/>
    <p:sldId id="296" r:id="rId17"/>
    <p:sldId id="297" r:id="rId18"/>
    <p:sldId id="298" r:id="rId19"/>
    <p:sldId id="299" r:id="rId20"/>
    <p:sldId id="300" r:id="rId21"/>
    <p:sldId id="319" r:id="rId22"/>
    <p:sldId id="304" r:id="rId23"/>
    <p:sldId id="310" r:id="rId24"/>
    <p:sldId id="318" r:id="rId25"/>
    <p:sldId id="316" r:id="rId26"/>
    <p:sldId id="317" r:id="rId27"/>
    <p:sldId id="288" r:id="rId28"/>
  </p:sldIdLst>
  <p:sldSz cx="9144000" cy="6858000" type="screen4x3"/>
  <p:notesSz cx="6858000" cy="2105025"/>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n Der Linden Elke" initials="VE" lastIdx="14" clrIdx="0">
    <p:extLst>
      <p:ext uri="{19B8F6BF-5375-455C-9EA6-DF929625EA0E}">
        <p15:presenceInfo xmlns:p15="http://schemas.microsoft.com/office/powerpoint/2012/main" userId="S::elke.vanderlinden@vlaanderen.be::0fc987b5-c91c-46ff-80bf-fddd2e1bfa1d" providerId="AD"/>
      </p:ext>
    </p:extLst>
  </p:cmAuthor>
  <p:cmAuthor id="2" name="Triest Kristien" initials="TK" lastIdx="3" clrIdx="1">
    <p:extLst>
      <p:ext uri="{19B8F6BF-5375-455C-9EA6-DF929625EA0E}">
        <p15:presenceInfo xmlns:p15="http://schemas.microsoft.com/office/powerpoint/2012/main" userId="S::kristien.triest@vlaanderen.be::8c473de7-7c08-4ff2-80f7-d3459e9908f0" providerId="AD"/>
      </p:ext>
    </p:extLst>
  </p:cmAuthor>
  <p:cmAuthor id="3" name="Deurinck, Mieke" initials="DM" lastIdx="4" clrIdx="2">
    <p:extLst>
      <p:ext uri="{19B8F6BF-5375-455C-9EA6-DF929625EA0E}">
        <p15:presenceInfo xmlns:p15="http://schemas.microsoft.com/office/powerpoint/2012/main" userId="Deurinck, Mieke" providerId="None"/>
      </p:ext>
    </p:extLst>
  </p:cmAuthor>
  <p:cmAuthor id="4" name="De Coninck Sigrid" initials="DCS" lastIdx="8" clrIdx="3">
    <p:extLst>
      <p:ext uri="{19B8F6BF-5375-455C-9EA6-DF929625EA0E}">
        <p15:presenceInfo xmlns:p15="http://schemas.microsoft.com/office/powerpoint/2012/main" userId="S::sigrid.deconinck@vlaanderen.be::7a18ee0d-b14d-4d41-966c-6ccc96f4b6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F"/>
    <a:srgbClr val="10526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099853-DDB5-4A7E-B0AF-5D546130D62A}" v="5" dt="2020-04-02T12:42:24.57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151" autoAdjust="0"/>
  </p:normalViewPr>
  <p:slideViewPr>
    <p:cSldViewPr snapToGrid="0">
      <p:cViewPr varScale="1">
        <p:scale>
          <a:sx n="69" d="100"/>
          <a:sy n="69" d="100"/>
        </p:scale>
        <p:origin x="1858" y="58"/>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endParaRPr lang="nl-BE"/>
          </a:p>
        </p:txBody>
      </p:sp>
      <p:sp>
        <p:nvSpPr>
          <p:cNvPr id="4" name="Tijdelijke aanduiding voor voettekst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785A6FEA-2027-477E-A994-97C99A320A91}" type="slidenum">
              <a:rPr lang="nl-BE" smtClean="0"/>
              <a:t>‹#›</a:t>
            </a:fld>
            <a:endParaRPr lang="nl-BE"/>
          </a:p>
        </p:txBody>
      </p:sp>
    </p:spTree>
    <p:extLst>
      <p:ext uri="{BB962C8B-B14F-4D97-AF65-F5344CB8AC3E}">
        <p14:creationId xmlns:p14="http://schemas.microsoft.com/office/powerpoint/2010/main" val="1219534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48100" y="0"/>
            <a:ext cx="2944813" cy="496888"/>
          </a:xfrm>
          <a:prstGeom prst="rect">
            <a:avLst/>
          </a:prstGeom>
        </p:spPr>
        <p:txBody>
          <a:bodyPr vert="horz" lIns="91440" tIns="45720" rIns="91440" bIns="45720" rtlCol="0"/>
          <a:lstStyle>
            <a:lvl1pPr algn="r">
              <a:defRPr sz="1200"/>
            </a:lvl1pPr>
          </a:lstStyle>
          <a:p>
            <a:endParaRPr lang="nl-BE"/>
          </a:p>
        </p:txBody>
      </p:sp>
      <p:sp>
        <p:nvSpPr>
          <p:cNvPr id="4" name="Tijdelijke aanduiding voor dia-afbeelding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450" y="4718050"/>
            <a:ext cx="5435600" cy="4468813"/>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32925"/>
            <a:ext cx="2944813" cy="496888"/>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48100" y="9432925"/>
            <a:ext cx="2944813" cy="496888"/>
          </a:xfrm>
          <a:prstGeom prst="rect">
            <a:avLst/>
          </a:prstGeom>
        </p:spPr>
        <p:txBody>
          <a:bodyPr vert="horz" lIns="91440" tIns="45720" rIns="91440" bIns="45720" rtlCol="0" anchor="b"/>
          <a:lstStyle>
            <a:lvl1pPr algn="r">
              <a:defRPr sz="1200"/>
            </a:lvl1pPr>
          </a:lstStyle>
          <a:p>
            <a:fld id="{22D8FA8F-556B-4E54-8758-21E02D639AD8}" type="slidenum">
              <a:rPr lang="nl-BE" smtClean="0"/>
              <a:t>‹#›</a:t>
            </a:fld>
            <a:endParaRPr lang="nl-BE"/>
          </a:p>
        </p:txBody>
      </p:sp>
    </p:spTree>
    <p:extLst>
      <p:ext uri="{BB962C8B-B14F-4D97-AF65-F5344CB8AC3E}">
        <p14:creationId xmlns:p14="http://schemas.microsoft.com/office/powerpoint/2010/main" val="1798637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energiesparen.be/sites/default/files/atoms/video/Instructiefilm_Hoe%20de%20gebouwschil%20ingeven%20bij%20het%20EPC%20gemeenschappelijke%20delen.mp4"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energiesparen.be/sites/default/files/atoms/video/Instructiefilm_Hoe%20installaties%20ingeven%20bij%20het%20EPC%20gemeenschappelijke%20delen.mp4"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t>Sinds</a:t>
            </a:r>
            <a:r>
              <a:rPr lang="en-US" dirty="0"/>
              <a:t> 2020 is het </a:t>
            </a:r>
            <a:r>
              <a:rPr lang="en-US" dirty="0" err="1"/>
              <a:t>mogelijk</a:t>
            </a:r>
            <a:r>
              <a:rPr lang="en-US" dirty="0"/>
              <a:t> om </a:t>
            </a:r>
            <a:r>
              <a:rPr lang="en-US" dirty="0" err="1"/>
              <a:t>een</a:t>
            </a:r>
            <a:r>
              <a:rPr lang="en-US" dirty="0"/>
              <a:t> EPC van de </a:t>
            </a:r>
            <a:r>
              <a:rPr lang="en-US" dirty="0" err="1"/>
              <a:t>gemeenschappelijke</a:t>
            </a:r>
            <a:r>
              <a:rPr lang="en-US" dirty="0"/>
              <a:t> </a:t>
            </a:r>
            <a:r>
              <a:rPr lang="en-US" dirty="0" err="1"/>
              <a:t>delen</a:t>
            </a:r>
            <a:r>
              <a:rPr lang="en-US" dirty="0"/>
              <a:t> van </a:t>
            </a:r>
            <a:r>
              <a:rPr lang="en-US" dirty="0" err="1"/>
              <a:t>een</a:t>
            </a:r>
            <a:r>
              <a:rPr lang="en-US" dirty="0"/>
              <a:t> </a:t>
            </a:r>
            <a:r>
              <a:rPr lang="en-US" dirty="0" err="1"/>
              <a:t>appartementsgebouw</a:t>
            </a:r>
            <a:r>
              <a:rPr lang="en-US" dirty="0"/>
              <a:t> op </a:t>
            </a:r>
            <a:r>
              <a:rPr lang="en-US" dirty="0" err="1"/>
              <a:t>te</a:t>
            </a:r>
            <a:r>
              <a:rPr lang="en-US" dirty="0"/>
              <a:t> </a:t>
            </a:r>
            <a:r>
              <a:rPr lang="en-US" dirty="0" err="1"/>
              <a:t>maken</a:t>
            </a:r>
            <a:r>
              <a:rPr lang="en-US" dirty="0"/>
              <a:t>. </a:t>
            </a:r>
            <a:r>
              <a:rPr lang="en-US" dirty="0" err="1"/>
              <a:t>Aangezien</a:t>
            </a:r>
            <a:r>
              <a:rPr lang="en-US" dirty="0"/>
              <a:t> de </a:t>
            </a:r>
            <a:r>
              <a:rPr lang="en-US" dirty="0" err="1"/>
              <a:t>werkwijze</a:t>
            </a:r>
            <a:r>
              <a:rPr lang="en-US" dirty="0"/>
              <a:t> </a:t>
            </a:r>
            <a:r>
              <a:rPr lang="en-US" dirty="0" err="1"/>
              <a:t>bij</a:t>
            </a:r>
            <a:r>
              <a:rPr lang="en-US" dirty="0"/>
              <a:t> de </a:t>
            </a:r>
            <a:r>
              <a:rPr lang="en-US" dirty="0" err="1"/>
              <a:t>opmaak</a:t>
            </a:r>
            <a:r>
              <a:rPr lang="en-US" dirty="0"/>
              <a:t> </a:t>
            </a:r>
            <a:r>
              <a:rPr lang="en-US" dirty="0" err="1"/>
              <a:t>toch</a:t>
            </a:r>
            <a:r>
              <a:rPr lang="en-US" dirty="0"/>
              <a:t> </a:t>
            </a:r>
            <a:r>
              <a:rPr lang="en-US" dirty="0" err="1"/>
              <a:t>verschillend</a:t>
            </a:r>
            <a:r>
              <a:rPr lang="en-US" dirty="0"/>
              <a:t> is van de </a:t>
            </a:r>
            <a:r>
              <a:rPr lang="en-US" dirty="0" err="1"/>
              <a:t>werkwijze</a:t>
            </a:r>
            <a:r>
              <a:rPr lang="en-US" dirty="0"/>
              <a:t> </a:t>
            </a:r>
            <a:r>
              <a:rPr lang="en-US" dirty="0" err="1"/>
              <a:t>voor</a:t>
            </a:r>
            <a:r>
              <a:rPr lang="en-US" dirty="0"/>
              <a:t> de </a:t>
            </a:r>
            <a:r>
              <a:rPr lang="en-US" dirty="0" err="1"/>
              <a:t>opmaak</a:t>
            </a:r>
            <a:r>
              <a:rPr lang="en-US" dirty="0"/>
              <a:t> van de EPC's van de (</a:t>
            </a:r>
            <a:r>
              <a:rPr lang="en-US" dirty="0" err="1"/>
              <a:t>woon</a:t>
            </a:r>
            <a:r>
              <a:rPr lang="en-US" dirty="0"/>
              <a:t>)</a:t>
            </a:r>
            <a:r>
              <a:rPr lang="en-US" dirty="0" err="1"/>
              <a:t>eenheden</a:t>
            </a:r>
            <a:r>
              <a:rPr lang="en-US" dirty="0"/>
              <a:t>, </a:t>
            </a:r>
            <a:r>
              <a:rPr lang="en-US" dirty="0" err="1"/>
              <a:t>wil</a:t>
            </a:r>
            <a:r>
              <a:rPr lang="en-US" dirty="0"/>
              <a:t> het VEA de </a:t>
            </a:r>
            <a:r>
              <a:rPr lang="en-US" dirty="0" err="1"/>
              <a:t>kwaliteit</a:t>
            </a:r>
            <a:r>
              <a:rPr lang="en-US" dirty="0"/>
              <a:t> van </a:t>
            </a:r>
            <a:r>
              <a:rPr lang="en-US" dirty="0" err="1"/>
              <a:t>deze</a:t>
            </a:r>
            <a:r>
              <a:rPr lang="en-US" dirty="0"/>
              <a:t> EPC's van in het begin </a:t>
            </a:r>
            <a:r>
              <a:rPr lang="en-US" dirty="0" err="1"/>
              <a:t>goed</a:t>
            </a:r>
            <a:r>
              <a:rPr lang="en-US" dirty="0"/>
              <a:t> </a:t>
            </a:r>
            <a:r>
              <a:rPr lang="en-US" dirty="0" err="1"/>
              <a:t>opvolgen</a:t>
            </a:r>
            <a:r>
              <a:rPr lang="en-US" dirty="0"/>
              <a:t>. Begin </a:t>
            </a:r>
            <a:r>
              <a:rPr lang="en-US" dirty="0" err="1"/>
              <a:t>dit</a:t>
            </a:r>
            <a:r>
              <a:rPr lang="en-US" dirty="0"/>
              <a:t> </a:t>
            </a:r>
            <a:r>
              <a:rPr lang="en-US" dirty="0" err="1"/>
              <a:t>jaar</a:t>
            </a:r>
            <a:r>
              <a:rPr lang="en-US" dirty="0"/>
              <a:t> </a:t>
            </a:r>
            <a:r>
              <a:rPr lang="en-US" dirty="0" err="1"/>
              <a:t>heeft</a:t>
            </a:r>
            <a:r>
              <a:rPr lang="en-US" dirty="0"/>
              <a:t> het VEA </a:t>
            </a:r>
            <a:r>
              <a:rPr lang="en-US" dirty="0" err="1"/>
              <a:t>bij</a:t>
            </a:r>
            <a:r>
              <a:rPr lang="en-US" dirty="0"/>
              <a:t> </a:t>
            </a:r>
            <a:r>
              <a:rPr lang="en-US" dirty="0" err="1"/>
              <a:t>enkele</a:t>
            </a:r>
            <a:r>
              <a:rPr lang="en-US" dirty="0"/>
              <a:t> </a:t>
            </a:r>
            <a:r>
              <a:rPr lang="en-US" dirty="0" err="1"/>
              <a:t>pioniers</a:t>
            </a:r>
            <a:r>
              <a:rPr lang="en-US" dirty="0"/>
              <a:t> het </a:t>
            </a:r>
            <a:r>
              <a:rPr lang="en-US" dirty="0" err="1"/>
              <a:t>projectdossier</a:t>
            </a:r>
            <a:r>
              <a:rPr lang="en-US" dirty="0"/>
              <a:t> </a:t>
            </a:r>
            <a:r>
              <a:rPr lang="en-US" dirty="0" err="1"/>
              <a:t>opgevraagd</a:t>
            </a:r>
            <a:r>
              <a:rPr lang="en-US" dirty="0"/>
              <a:t>. </a:t>
            </a:r>
          </a:p>
          <a:p>
            <a:r>
              <a:rPr lang="en-US"/>
              <a:t>Dit</a:t>
            </a:r>
            <a:r>
              <a:rPr lang="en-US" dirty="0"/>
              <a:t> </a:t>
            </a:r>
            <a:r>
              <a:rPr lang="en-US" dirty="0" err="1"/>
              <a:t>zijn</a:t>
            </a:r>
            <a:r>
              <a:rPr lang="en-US" dirty="0"/>
              <a:t> de </a:t>
            </a:r>
            <a:r>
              <a:rPr lang="en-US" dirty="0" err="1"/>
              <a:t>belangrijkste</a:t>
            </a:r>
            <a:r>
              <a:rPr lang="en-US" dirty="0"/>
              <a:t> </a:t>
            </a:r>
            <a:r>
              <a:rPr lang="en-US" dirty="0" err="1"/>
              <a:t>leerpunten</a:t>
            </a:r>
            <a:r>
              <a:rPr lang="en-US" dirty="0"/>
              <a:t>:</a:t>
            </a:r>
            <a:endParaRPr lang="en-US">
              <a:cs typeface="Calibri"/>
            </a:endParaRPr>
          </a:p>
          <a:p>
            <a:r>
              <a:rPr lang="nl-NL"/>
              <a:t>- De logische volgorde is om eerst het EPC gemeenschappelijke delen op te maken en dan pas de </a:t>
            </a:r>
            <a:r>
              <a:rPr lang="nl-NL" err="1"/>
              <a:t>EPC's</a:t>
            </a:r>
            <a:r>
              <a:rPr lang="nl-NL"/>
              <a:t> van de appartementen. De invoer uit het EPC GD wordt dan overgeërfd en kan hergebruikt worden bij de </a:t>
            </a:r>
            <a:r>
              <a:rPr lang="nl-NL" err="1"/>
              <a:t>EPC's</a:t>
            </a:r>
            <a:r>
              <a:rPr lang="nl-NL"/>
              <a:t> van de appartementen.</a:t>
            </a:r>
            <a:endParaRPr lang="nl-NL">
              <a:cs typeface="Calibri"/>
            </a:endParaRPr>
          </a:p>
          <a:p>
            <a:r>
              <a:rPr lang="nl-NL" dirty="0">
                <a:cs typeface="Calibri"/>
              </a:rPr>
              <a:t>- </a:t>
            </a:r>
            <a:r>
              <a:rPr lang="nl-NL"/>
              <a:t>Het EPC gemeenschappelijke delen heeft betrekking op het volledige appartementsgebouw. Een EPC GD opmaken van enkel de traphal  of de circulatieruimten is een grote fout. Dit heeft als consequentie dat energiedeskundigen die een EPC van een appartement binnen dit gebouw willen opmaken meteen vastlopen. Bij het EPC van het appartement is men namelijk verplicht om de overgeërfde invoer uit het EPC GD te gebruiken. Als alleen de schildelen van de traphal ingevoerd en dus overgeërfd worden, kan geen EPC van een appartement opgemaakt worden.</a:t>
            </a:r>
            <a:endParaRPr lang="nl-NL">
              <a:cs typeface="Calibri"/>
            </a:endParaRPr>
          </a:p>
          <a:p>
            <a:r>
              <a:rPr lang="nl-NL"/>
              <a:t>- Ook niet-residentiële eenheden binnen het appartementsgebouw, zoals een winkel, horecazaak of kantoor, worden mee opgenomen in het EPC gemeenschappelijke delen. Deze eenheden maken net zoals de appartementen deel uit van het gebouw. Het feit of deze eenheden eventueel een aparte toegang via de straat (en dus niet via de traphal) hebben maakt hierbij geen verschil. Zowel het volume als de schildelen moeten ingevoerd worden.</a:t>
            </a:r>
            <a:endParaRPr lang="nl-NL">
              <a:cs typeface="Calibri"/>
            </a:endParaRPr>
          </a:p>
          <a:p>
            <a:r>
              <a:rPr lang="nl-NL">
                <a:cs typeface="Calibri"/>
              </a:rPr>
              <a:t>- </a:t>
            </a:r>
            <a:r>
              <a:rPr lang="nl-NL"/>
              <a:t>Het is belangrijk dat de schets van het gebouw voldoende duidelijk is voor andere energiedeskundigen. Bij de opmaak van het EPC van het appartement moet aan de hand van de schets meteen duidelijk zijn welke schildelen van toepassing zijn voor het appartement. Dit vereist zowel een duidelijke volumeschets als een duidelijke aanduiding van de naamgeving van de schildelen op deze schets. </a:t>
            </a:r>
            <a:endParaRPr lang="en-US">
              <a:cs typeface="Calibri"/>
            </a:endParaRPr>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2</a:t>
            </a:fld>
            <a:endParaRPr lang="nl-BE"/>
          </a:p>
        </p:txBody>
      </p:sp>
    </p:spTree>
    <p:extLst>
      <p:ext uri="{BB962C8B-B14F-4D97-AF65-F5344CB8AC3E}">
        <p14:creationId xmlns:p14="http://schemas.microsoft.com/office/powerpoint/2010/main" val="2542032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a:solidFill>
                  <a:schemeClr val="tx1"/>
                </a:solidFill>
                <a:effectLst/>
                <a:latin typeface="+mn-lt"/>
                <a:ea typeface="+mn-ea"/>
                <a:cs typeface="+mn-cs"/>
              </a:rPr>
              <a:t>Aangezien er interne circulatie mogelijk is tussen de linker- en rechterhelft via de kelder wordt deze constructie als één gebouw beschouwd en niet als twee aparte gebouwen. Ook de handelspanden die via een aparte ingang vanaf de straat bereikbaar zijn horen bij dit gebouw. Dit is ook duidelijk als we kijken op de kaart op de Energieprestatiedatabank.</a:t>
            </a:r>
          </a:p>
          <a:p>
            <a:r>
              <a:rPr lang="nl-NL" sz="1200" b="0" i="0" kern="1200">
                <a:solidFill>
                  <a:schemeClr val="tx1"/>
                </a:solidFill>
                <a:effectLst/>
                <a:latin typeface="+mn-lt"/>
                <a:ea typeface="+mn-ea"/>
                <a:cs typeface="+mn-cs"/>
              </a:rPr>
              <a:t>Op de kaart staat deze constructie als één gebouw omlijnd. Als we klikken op het gebouw zien we dat alle </a:t>
            </a:r>
            <a:r>
              <a:rPr lang="nl-NL" sz="1200" b="0" i="0" kern="1200" err="1">
                <a:solidFill>
                  <a:schemeClr val="tx1"/>
                </a:solidFill>
                <a:effectLst/>
                <a:latin typeface="+mn-lt"/>
                <a:ea typeface="+mn-ea"/>
                <a:cs typeface="+mn-cs"/>
              </a:rPr>
              <a:t>busnummers</a:t>
            </a:r>
            <a:r>
              <a:rPr lang="nl-NL" sz="1200" b="0" i="0" kern="1200">
                <a:solidFill>
                  <a:schemeClr val="tx1"/>
                </a:solidFill>
                <a:effectLst/>
                <a:latin typeface="+mn-lt"/>
                <a:ea typeface="+mn-ea"/>
                <a:cs typeface="+mn-cs"/>
              </a:rPr>
              <a:t> van de appartementen en de handelspanden opgenomen zijn in dit gebouw. We beschouwen deze constructie dus als één gebouw. Er zal een EPC gemeenschappelijke delen voor moeten opgemaakt worden.</a:t>
            </a:r>
          </a:p>
          <a:p>
            <a:endParaRPr lang="nl-NL" sz="1200" b="1" i="0" kern="1200">
              <a:solidFill>
                <a:schemeClr val="tx1"/>
              </a:solidFill>
              <a:effectLst/>
              <a:latin typeface="+mn-lt"/>
              <a:ea typeface="+mn-ea"/>
              <a:cs typeface="+mn-cs"/>
            </a:endParaRPr>
          </a:p>
          <a:p>
            <a:r>
              <a:rPr lang="nl-NL" sz="1200" b="1" i="0" kern="1200">
                <a:solidFill>
                  <a:schemeClr val="tx1"/>
                </a:solidFill>
                <a:effectLst/>
                <a:latin typeface="+mn-lt"/>
                <a:ea typeface="+mn-ea"/>
                <a:cs typeface="+mn-cs"/>
              </a:rPr>
              <a:t>LET OP!</a:t>
            </a:r>
            <a:r>
              <a:rPr lang="nl-NL" sz="1200" b="0" i="0" kern="1200">
                <a:solidFill>
                  <a:schemeClr val="tx1"/>
                </a:solidFill>
                <a:effectLst/>
                <a:latin typeface="+mn-lt"/>
                <a:ea typeface="+mn-ea"/>
                <a:cs typeface="+mn-cs"/>
              </a:rPr>
              <a:t> Het kan voorkomen dat de kaart dergelijke constructie toch zou opsplitsen. In dat geval neemt u best contact op met het VEA.</a:t>
            </a:r>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11</a:t>
            </a:fld>
            <a:endParaRPr lang="nl-BE"/>
          </a:p>
        </p:txBody>
      </p:sp>
    </p:spTree>
    <p:extLst>
      <p:ext uri="{BB962C8B-B14F-4D97-AF65-F5344CB8AC3E}">
        <p14:creationId xmlns:p14="http://schemas.microsoft.com/office/powerpoint/2010/main" val="1196216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a:solidFill>
                  <a:schemeClr val="tx1"/>
                </a:solidFill>
                <a:effectLst/>
                <a:latin typeface="+mn-lt"/>
                <a:ea typeface="+mn-ea"/>
                <a:cs typeface="+mn-cs"/>
              </a:rPr>
              <a:t>Alle ruimten van het gebouw worden getoetst aan het stappenplan voor het beschermde volume van het gebouw. Bij het doorlopen van het stappenplan wordt er een onderscheid gemaakt tussen de eenheden en de gemeenschappelijke ruimten in het gebouw.</a:t>
            </a:r>
          </a:p>
          <a:p>
            <a:r>
              <a:rPr lang="nl-NL" sz="1200" b="1" i="0" kern="1200">
                <a:solidFill>
                  <a:schemeClr val="tx1"/>
                </a:solidFill>
                <a:effectLst/>
                <a:latin typeface="+mn-lt"/>
                <a:ea typeface="+mn-ea"/>
                <a:cs typeface="+mn-cs"/>
              </a:rPr>
              <a:t>De eenheden</a:t>
            </a:r>
            <a:r>
              <a:rPr lang="nl-NL" sz="1200" b="0" i="0" kern="1200">
                <a:solidFill>
                  <a:schemeClr val="tx1"/>
                </a:solidFill>
                <a:effectLst/>
                <a:latin typeface="+mn-lt"/>
                <a:ea typeface="+mn-ea"/>
                <a:cs typeface="+mn-cs"/>
              </a:rPr>
              <a:t>: appartementen en handelspanden</a:t>
            </a:r>
          </a:p>
          <a:p>
            <a:pPr lvl="1"/>
            <a:r>
              <a:rPr lang="nl-NL" sz="1200" b="0" i="0" kern="1200">
                <a:solidFill>
                  <a:schemeClr val="tx1"/>
                </a:solidFill>
                <a:effectLst/>
                <a:latin typeface="+mn-lt"/>
                <a:ea typeface="+mn-ea"/>
                <a:cs typeface="+mn-cs"/>
              </a:rPr>
              <a:t>-De appartementen zullen wellicht volledig tot het BV van het gebouw horen. Het stappenplan wordt afgetoetst.</a:t>
            </a:r>
          </a:p>
          <a:p>
            <a:pPr lvl="1"/>
            <a:r>
              <a:rPr lang="nl-NL" sz="1200" b="0" i="0" kern="1200">
                <a:solidFill>
                  <a:schemeClr val="tx1"/>
                </a:solidFill>
                <a:effectLst/>
                <a:latin typeface="+mn-lt"/>
                <a:ea typeface="+mn-ea"/>
                <a:cs typeface="+mn-cs"/>
              </a:rPr>
              <a:t>-De handelspanden: ook hier worden alle ruimten afgetoetst aan het stappenplan. Alle verwarmde (stap 1) en thermisch beschermde ruimten (stap 3) worden opgenomen. Bij de andere ruimten wordt verder gekeken naar de functie (stap 4 en 5).</a:t>
            </a:r>
          </a:p>
          <a:p>
            <a:endParaRPr lang="nl-BE"/>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12</a:t>
            </a:fld>
            <a:endParaRPr lang="nl-BE"/>
          </a:p>
        </p:txBody>
      </p:sp>
    </p:spTree>
    <p:extLst>
      <p:ext uri="{BB962C8B-B14F-4D97-AF65-F5344CB8AC3E}">
        <p14:creationId xmlns:p14="http://schemas.microsoft.com/office/powerpoint/2010/main" val="3473798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i="0" kern="1200">
                <a:solidFill>
                  <a:schemeClr val="tx1"/>
                </a:solidFill>
                <a:effectLst/>
                <a:latin typeface="+mn-lt"/>
                <a:ea typeface="+mn-ea"/>
                <a:cs typeface="+mn-cs"/>
              </a:rPr>
              <a:t>De gemeenschappelijke ruimten</a:t>
            </a:r>
            <a:r>
              <a:rPr lang="nl-NL" sz="1200" b="0" i="0" kern="1200">
                <a:solidFill>
                  <a:schemeClr val="tx1"/>
                </a:solidFill>
                <a:effectLst/>
                <a:latin typeface="+mn-lt"/>
                <a:ea typeface="+mn-ea"/>
                <a:cs typeface="+mn-cs"/>
              </a:rPr>
              <a:t>: de traphallen, het conciërgelokaal en de stookkelder</a:t>
            </a:r>
          </a:p>
          <a:p>
            <a:r>
              <a:rPr lang="nl-NL" sz="1200" b="0" i="0" kern="1200">
                <a:solidFill>
                  <a:schemeClr val="tx1"/>
                </a:solidFill>
                <a:effectLst/>
                <a:latin typeface="+mn-lt"/>
                <a:ea typeface="+mn-ea"/>
                <a:cs typeface="+mn-cs"/>
              </a:rPr>
              <a:t>-Ook de gemeenschappelijke traphallen worden afgetoetst aan het stappenplan. Als deze direct verwarmd (stap 1) of thermisch beschermd zijn (stap 3) horen deze tot het BV van het gebouw. Zo niet, zullen deze normaal op basis van stap 5 bij het BV gevoegd worden.</a:t>
            </a:r>
          </a:p>
          <a:p>
            <a:r>
              <a:rPr lang="nl-NL" sz="1200" b="0" i="0" kern="1200">
                <a:solidFill>
                  <a:schemeClr val="tx1"/>
                </a:solidFill>
                <a:effectLst/>
                <a:latin typeface="+mn-lt"/>
                <a:ea typeface="+mn-ea"/>
                <a:cs typeface="+mn-cs"/>
              </a:rPr>
              <a:t>-Hetzelfde principe geldt voor het conciërgelokaal.</a:t>
            </a:r>
          </a:p>
          <a:p>
            <a:r>
              <a:rPr lang="nl-NL" sz="1200" b="0" i="0" kern="1200">
                <a:solidFill>
                  <a:schemeClr val="tx1"/>
                </a:solidFill>
                <a:effectLst/>
                <a:latin typeface="+mn-lt"/>
                <a:ea typeface="+mn-ea"/>
                <a:cs typeface="+mn-cs"/>
              </a:rPr>
              <a:t>-De stookkelder zal enkel tot het BV horen als deze direct verwarmd wordt.</a:t>
            </a:r>
          </a:p>
          <a:p>
            <a:endParaRPr lang="nl-BE"/>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13</a:t>
            </a:fld>
            <a:endParaRPr lang="nl-BE"/>
          </a:p>
        </p:txBody>
      </p:sp>
    </p:spTree>
    <p:extLst>
      <p:ext uri="{BB962C8B-B14F-4D97-AF65-F5344CB8AC3E}">
        <p14:creationId xmlns:p14="http://schemas.microsoft.com/office/powerpoint/2010/main" val="3227558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Video: </a:t>
            </a:r>
            <a:r>
              <a:rPr lang="nl-BE" dirty="0" err="1"/>
              <a:t>ctrl+klikken</a:t>
            </a:r>
            <a:r>
              <a:rPr lang="nl-BE" dirty="0"/>
              <a:t> op afbeelding</a:t>
            </a:r>
          </a:p>
          <a:p>
            <a:r>
              <a:rPr lang="nl-BE" dirty="0">
                <a:hlinkClick r:id="rId3"/>
              </a:rPr>
              <a:t>https://www.energiesparen.be/sites/default/files/atoms/video/Instructiefilm_Hoe de gebouwschil ingeven bij het EPC gemeenschappelijke delen.mp4</a:t>
            </a:r>
            <a:endParaRPr lang="nl-BE" dirty="0"/>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14</a:t>
            </a:fld>
            <a:endParaRPr lang="nl-BE"/>
          </a:p>
        </p:txBody>
      </p:sp>
    </p:spTree>
    <p:extLst>
      <p:ext uri="{BB962C8B-B14F-4D97-AF65-F5344CB8AC3E}">
        <p14:creationId xmlns:p14="http://schemas.microsoft.com/office/powerpoint/2010/main" val="2630751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Video: </a:t>
            </a:r>
            <a:r>
              <a:rPr lang="nl-BE" dirty="0" err="1"/>
              <a:t>ctrl+klikken</a:t>
            </a:r>
            <a:r>
              <a:rPr lang="nl-BE" dirty="0"/>
              <a:t> op afbeelding of</a:t>
            </a:r>
          </a:p>
          <a:p>
            <a:r>
              <a:rPr lang="nl-BE" dirty="0">
                <a:hlinkClick r:id="rId3"/>
              </a:rPr>
              <a:t>https://www.energiesparen.be/sites/default/files/atoms/video/Instructiefilm_Hoe installaties ingeven bij het EPC gemeenschappelijke delen.mp4</a:t>
            </a:r>
            <a:endParaRPr lang="nl-BE" dirty="0"/>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15</a:t>
            </a:fld>
            <a:endParaRPr lang="nl-BE"/>
          </a:p>
        </p:txBody>
      </p:sp>
    </p:spTree>
    <p:extLst>
      <p:ext uri="{BB962C8B-B14F-4D97-AF65-F5344CB8AC3E}">
        <p14:creationId xmlns:p14="http://schemas.microsoft.com/office/powerpoint/2010/main" val="42142926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Video: </a:t>
            </a:r>
            <a:r>
              <a:rPr lang="nl-BE" dirty="0" err="1"/>
              <a:t>ctrl+klikken</a:t>
            </a:r>
            <a:r>
              <a:rPr lang="nl-BE" dirty="0"/>
              <a:t> op afbeelding of</a:t>
            </a:r>
          </a:p>
          <a:p>
            <a:pPr algn="l"/>
            <a:r>
              <a:rPr lang="nl-BE" dirty="0"/>
              <a:t>https://www.energiesparen.be/sites/default/files/atoms/video/EPC-GD_instructiefilm-overerving_0</a:t>
            </a:r>
            <a:r>
              <a:rPr lang="nl-BE"/>
              <a:t>.mp4</a:t>
            </a:r>
          </a:p>
          <a:p>
            <a:pPr algn="l"/>
            <a:endParaRPr lang="nl-BE" dirty="0"/>
          </a:p>
          <a:p>
            <a:endParaRPr lang="nl-BE" dirty="0"/>
          </a:p>
          <a:p>
            <a:endParaRPr lang="nl-BE" dirty="0"/>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16</a:t>
            </a:fld>
            <a:endParaRPr lang="nl-BE"/>
          </a:p>
        </p:txBody>
      </p:sp>
    </p:spTree>
    <p:extLst>
      <p:ext uri="{BB962C8B-B14F-4D97-AF65-F5344CB8AC3E}">
        <p14:creationId xmlns:p14="http://schemas.microsoft.com/office/powerpoint/2010/main" val="3067583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17</a:t>
            </a:fld>
            <a:endParaRPr lang="nl-BE"/>
          </a:p>
        </p:txBody>
      </p:sp>
    </p:spTree>
    <p:extLst>
      <p:ext uri="{BB962C8B-B14F-4D97-AF65-F5344CB8AC3E}">
        <p14:creationId xmlns:p14="http://schemas.microsoft.com/office/powerpoint/2010/main" val="1595616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tx1"/>
                </a:solidFill>
                <a:effectLst/>
                <a:latin typeface="+mn-lt"/>
                <a:ea typeface="+mn-ea"/>
                <a:cs typeface="+mn-cs"/>
              </a:rPr>
              <a:t>De overstap naar het gebouwenregister als authentieke gegevensbron voor gebouwen en gebouweenheden was noodzakelijk, maar vraagt van de energiedeskundige een aanpassing van de manier van werken. Om overbodig werk te vermijden is een goede voorbereiding van het </a:t>
            </a:r>
            <a:r>
              <a:rPr lang="nl-BE" sz="1200" kern="1200" err="1">
                <a:solidFill>
                  <a:schemeClr val="tx1"/>
                </a:solidFill>
                <a:effectLst/>
                <a:latin typeface="+mn-lt"/>
                <a:ea typeface="+mn-ea"/>
                <a:cs typeface="+mn-cs"/>
              </a:rPr>
              <a:t>plaatsbezoek</a:t>
            </a:r>
            <a:r>
              <a:rPr lang="nl-BE" sz="1200" kern="1200">
                <a:solidFill>
                  <a:schemeClr val="tx1"/>
                </a:solidFill>
                <a:effectLst/>
                <a:latin typeface="+mn-lt"/>
                <a:ea typeface="+mn-ea"/>
                <a:cs typeface="+mn-cs"/>
              </a:rPr>
              <a:t> nodig. Het is immers mogelijk dat er geen EPC kan opgemaakt worden van een appartement of klein niet-residentieel gebouw als er geen apart adres voor aanwezig is.</a:t>
            </a:r>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18</a:t>
            </a:fld>
            <a:endParaRPr lang="nl-BE"/>
          </a:p>
        </p:txBody>
      </p:sp>
    </p:spTree>
    <p:extLst>
      <p:ext uri="{BB962C8B-B14F-4D97-AF65-F5344CB8AC3E}">
        <p14:creationId xmlns:p14="http://schemas.microsoft.com/office/powerpoint/2010/main" val="35373784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19</a:t>
            </a:fld>
            <a:endParaRPr lang="nl-BE"/>
          </a:p>
        </p:txBody>
      </p:sp>
    </p:spTree>
    <p:extLst>
      <p:ext uri="{BB962C8B-B14F-4D97-AF65-F5344CB8AC3E}">
        <p14:creationId xmlns:p14="http://schemas.microsoft.com/office/powerpoint/2010/main" val="3798330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Alle openingen van de buitenschil worden ingevoerd. Bij vensters, deuren en panelen van de appartementen wordt aangeduid dat dit een 'privatieve opening' is. Hierdoor zal enkel de oppervlakte moeten bepaald worden (om zo de netto oppervlakte van het schildeel te bekomen). Bij openingen van de gemeenschappelijke ruimtes (vb. voordeur van het gebouw) worden ook de eigenschappen ingevoerd (vb. U-waarde beglazing, …).</a:t>
            </a:r>
            <a:endParaRPr lang="nl-BE"/>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3</a:t>
            </a:fld>
            <a:endParaRPr lang="nl-BE"/>
          </a:p>
        </p:txBody>
      </p:sp>
    </p:spTree>
    <p:extLst>
      <p:ext uri="{BB962C8B-B14F-4D97-AF65-F5344CB8AC3E}">
        <p14:creationId xmlns:p14="http://schemas.microsoft.com/office/powerpoint/2010/main" val="792763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Wanden en vloeren binnenin het gebouw (vb. gevels tussen appartementen) moeten ook ingevoerd worden. Als deze dezelfde eigenschappen hebben (vb. isolatie onbekend), dan kunnen deze gebundeld worden in één schildeel. De oriëntatie wordt dan gekozen (vb. bij de voorgevel). Het is dus niet nodig om elk wandje apart in te voeren. De energiedeskundige die het EPC van een appartement opmaakt kan deze invoer dan hergebruiken bij zelf aangemaakte gevels en vloeren aan AVR.</a:t>
            </a:r>
            <a:endParaRPr lang="nl-BE"/>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4</a:t>
            </a:fld>
            <a:endParaRPr lang="nl-BE"/>
          </a:p>
        </p:txBody>
      </p:sp>
    </p:spTree>
    <p:extLst>
      <p:ext uri="{BB962C8B-B14F-4D97-AF65-F5344CB8AC3E}">
        <p14:creationId xmlns:p14="http://schemas.microsoft.com/office/powerpoint/2010/main" val="1404259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baseline="0">
                <a:solidFill>
                  <a:schemeClr val="tx1"/>
                </a:solidFill>
                <a:latin typeface="+mn-lt"/>
                <a:ea typeface="+mn-ea"/>
                <a:cs typeface="+mn-cs"/>
              </a:rPr>
              <a:t>Het EPC van de gemeenschappelijke delen moet opgemaakt worden </a:t>
            </a:r>
            <a:r>
              <a:rPr lang="nl-NL" sz="1200" b="1" i="0" u="none" strike="noStrike" kern="1200" baseline="0">
                <a:solidFill>
                  <a:schemeClr val="tx1"/>
                </a:solidFill>
                <a:latin typeface="+mn-lt"/>
                <a:ea typeface="+mn-ea"/>
                <a:cs typeface="+mn-cs"/>
              </a:rPr>
              <a:t>per gebouw</a:t>
            </a:r>
            <a:r>
              <a:rPr lang="nl-NL" sz="1200" b="0" i="0" u="none" strike="noStrike" kern="1200" baseline="0">
                <a:solidFill>
                  <a:schemeClr val="tx1"/>
                </a:solidFill>
                <a:latin typeface="+mn-lt"/>
                <a:ea typeface="+mn-ea"/>
                <a:cs typeface="+mn-cs"/>
              </a:rPr>
              <a:t>. Om van een constructie te bepalen hoeveel gebouwen het bevat, wordt naar de interne circulatie gekeken. Is er interne circulatie mogelijk in het gebouwcomplex, zal het doorgaans over één gebouw gaan. Bij twijfel kan de kaart op </a:t>
            </a:r>
            <a:r>
              <a:rPr lang="nl-NL" sz="1200" b="0" i="0" u="none" strike="noStrike" kern="1200" baseline="0" err="1">
                <a:solidFill>
                  <a:schemeClr val="tx1"/>
                </a:solidFill>
                <a:latin typeface="+mn-lt"/>
                <a:ea typeface="+mn-ea"/>
                <a:cs typeface="+mn-cs"/>
              </a:rPr>
              <a:t>geopunt</a:t>
            </a:r>
            <a:r>
              <a:rPr lang="nl-NL" sz="1200" b="0" i="0" u="none" strike="noStrike" kern="1200" baseline="0">
                <a:solidFill>
                  <a:schemeClr val="tx1"/>
                </a:solidFill>
                <a:latin typeface="+mn-lt"/>
                <a:ea typeface="+mn-ea"/>
                <a:cs typeface="+mn-cs"/>
              </a:rPr>
              <a:t> (www.geopunt.be) of op de Energieprestatiedatabank geraadpleegd worden waar de contouren van de gebouwen verduidelijking bieden.</a:t>
            </a:r>
          </a:p>
          <a:p>
            <a:endParaRPr lang="nl-NL" sz="1200" b="0" i="0" u="none" strike="noStrike" kern="1200" baseline="0">
              <a:solidFill>
                <a:schemeClr val="tx1"/>
              </a:solidFill>
              <a:latin typeface="+mn-lt"/>
              <a:ea typeface="+mn-ea"/>
              <a:cs typeface="+mn-cs"/>
            </a:endParaRPr>
          </a:p>
          <a:p>
            <a:r>
              <a:rPr lang="nl-NL" sz="1200" b="0" i="0" u="none" strike="noStrike" kern="1200" baseline="0">
                <a:solidFill>
                  <a:schemeClr val="tx1"/>
                </a:solidFill>
                <a:latin typeface="+mn-lt"/>
                <a:ea typeface="+mn-ea"/>
                <a:cs typeface="+mn-cs"/>
              </a:rPr>
              <a:t>Bij de opmaak van het EPC voor de gemeenschappelijke delen van een appartementsgebouw worden </a:t>
            </a:r>
            <a:r>
              <a:rPr lang="nl-NL" sz="1200" b="1" i="0" u="none" strike="noStrike" kern="1200" baseline="0">
                <a:solidFill>
                  <a:schemeClr val="tx1"/>
                </a:solidFill>
                <a:latin typeface="+mn-lt"/>
                <a:ea typeface="+mn-ea"/>
                <a:cs typeface="+mn-cs"/>
              </a:rPr>
              <a:t>alle </a:t>
            </a:r>
            <a:r>
              <a:rPr lang="nl-NL" sz="1200" b="0" i="0" u="none" strike="noStrike" kern="1200" baseline="0">
                <a:solidFill>
                  <a:schemeClr val="tx1"/>
                </a:solidFill>
                <a:latin typeface="+mn-lt"/>
                <a:ea typeface="+mn-ea"/>
                <a:cs typeface="+mn-cs"/>
              </a:rPr>
              <a:t>ruimten van het gebouw getoetst aan het stappenplan voor de bepaling van het beschermde volume van het </a:t>
            </a:r>
            <a:r>
              <a:rPr lang="nl-NL" sz="1200" b="1" i="0" u="none" strike="noStrike" kern="1200" baseline="0">
                <a:solidFill>
                  <a:schemeClr val="tx1"/>
                </a:solidFill>
                <a:latin typeface="+mn-lt"/>
                <a:ea typeface="+mn-ea"/>
                <a:cs typeface="+mn-cs"/>
              </a:rPr>
              <a:t>gebouw</a:t>
            </a:r>
            <a:r>
              <a:rPr lang="nl-NL" sz="1200" b="0" i="0" u="none" strike="noStrike" kern="1200" baseline="0">
                <a:solidFill>
                  <a:schemeClr val="tx1"/>
                </a:solidFill>
                <a:latin typeface="+mn-lt"/>
                <a:ea typeface="+mn-ea"/>
                <a:cs typeface="+mn-cs"/>
              </a:rPr>
              <a:t>.</a:t>
            </a:r>
            <a:r>
              <a:rPr lang="nl-NL"/>
              <a:t> </a:t>
            </a:r>
            <a:r>
              <a:rPr lang="nl-NL" sz="1200" b="0" i="0" u="none" strike="noStrike" kern="1200" baseline="0">
                <a:solidFill>
                  <a:schemeClr val="tx1"/>
                </a:solidFill>
                <a:latin typeface="+mn-lt"/>
                <a:ea typeface="+mn-ea"/>
                <a:cs typeface="+mn-cs"/>
              </a:rPr>
              <a:t>Het stappenplan zal dus niet alleen de gemeenschappelijke ruimten moeten aftoetsen, maar ook alle eenheden in het gebouw. Afhankelijk of de ruimte behoort tot een eenheid of een gemeenschappelijke ruimte van het gebouw is, zal het stappenplan anders doorlopen moeten worden (stap 4 en stap 5).</a:t>
            </a:r>
            <a:r>
              <a:rPr lang="nl-NL"/>
              <a:t> </a:t>
            </a:r>
            <a:endParaRPr lang="nl-NL" sz="1200" b="0" i="0" u="none" strike="noStrike" kern="1200" baseline="0">
              <a:solidFill>
                <a:schemeClr val="tx1"/>
              </a:solidFill>
              <a:latin typeface="+mn-lt"/>
              <a:cs typeface="Calibri"/>
            </a:endParaRPr>
          </a:p>
          <a:p>
            <a:r>
              <a:rPr lang="nl-NL" sz="1200" b="0" i="0" u="none" strike="noStrike" kern="1200" baseline="0">
                <a:solidFill>
                  <a:schemeClr val="tx1"/>
                </a:solidFill>
                <a:latin typeface="+mn-lt"/>
                <a:ea typeface="+mn-ea"/>
                <a:cs typeface="+mn-cs"/>
              </a:rPr>
              <a:t>Aangezien het aangeraden is, maar niet verplicht is, om de eenheden van het gebouw ter plaatse te bezoeken, is het niet altijd mogelijk om te bepalen of een ruimte van een bepaalde eenheid tot het beschermde volume van het gebouw hoort. In geval van twijfel wordt de ruimte toegewezen aan het beschermde volume van het gebouw.</a:t>
            </a:r>
            <a:endParaRPr lang="nl-BE"/>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5</a:t>
            </a:fld>
            <a:endParaRPr lang="nl-BE"/>
          </a:p>
        </p:txBody>
      </p:sp>
    </p:spTree>
    <p:extLst>
      <p:ext uri="{BB962C8B-B14F-4D97-AF65-F5344CB8AC3E}">
        <p14:creationId xmlns:p14="http://schemas.microsoft.com/office/powerpoint/2010/main" val="4042857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Case 1 </a:t>
            </a:r>
            <a:r>
              <a:rPr lang="nl-NL" sz="1200" b="0" i="0" kern="1200">
                <a:solidFill>
                  <a:schemeClr val="tx1"/>
                </a:solidFill>
                <a:effectLst/>
                <a:latin typeface="+mn-lt"/>
                <a:ea typeface="+mn-ea"/>
                <a:cs typeface="+mn-cs"/>
              </a:rPr>
              <a:t>bestaat uit 4 </a:t>
            </a:r>
            <a:r>
              <a:rPr lang="nl-NL"/>
              <a:t>naast elkaar liggende</a:t>
            </a:r>
            <a:r>
              <a:rPr lang="nl-NL" sz="1200" b="0" i="0" kern="1200">
                <a:solidFill>
                  <a:schemeClr val="tx1"/>
                </a:solidFill>
                <a:effectLst/>
                <a:latin typeface="+mn-lt"/>
                <a:ea typeface="+mn-ea"/>
                <a:cs typeface="+mn-cs"/>
              </a:rPr>
              <a:t> duplex-appartementen met daaronder een handelspand met eigen toegang. Alle appartementen hebben een eigen toegang via een buitentrap. Alle appartementen hebben ook een eigen zolderruimte. De enige gedeelde ruimte is een berging onder de trap per twee appartementen.</a:t>
            </a:r>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6</a:t>
            </a:fld>
            <a:endParaRPr lang="nl-BE"/>
          </a:p>
        </p:txBody>
      </p:sp>
    </p:spTree>
    <p:extLst>
      <p:ext uri="{BB962C8B-B14F-4D97-AF65-F5344CB8AC3E}">
        <p14:creationId xmlns:p14="http://schemas.microsoft.com/office/powerpoint/2010/main" val="138377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a:solidFill>
                  <a:schemeClr val="tx1"/>
                </a:solidFill>
                <a:effectLst/>
                <a:latin typeface="+mn-lt"/>
                <a:ea typeface="+mn-ea"/>
                <a:cs typeface="+mn-cs"/>
              </a:rPr>
              <a:t>Er kan twijfel zijn om deze constructie als 1 gebouw te beschouwen aangezien er geen interne circulatie is tussen de appartementen of het handelspand. Bij twijfel kijken we op de kaart op de Energieprestatiedatabank. </a:t>
            </a:r>
          </a:p>
          <a:p>
            <a:r>
              <a:rPr lang="nl-NL" sz="1200" b="0" i="0" kern="1200">
                <a:solidFill>
                  <a:schemeClr val="tx1"/>
                </a:solidFill>
                <a:effectLst/>
                <a:latin typeface="+mn-lt"/>
                <a:ea typeface="+mn-ea"/>
                <a:cs typeface="+mn-cs"/>
              </a:rPr>
              <a:t>Op de kaart staat deze constructie als 1 gebouw omlijnd. Als we klikken op het gebouw zien we dat de </a:t>
            </a:r>
            <a:r>
              <a:rPr lang="nl-NL" sz="1200" b="0" i="0" kern="1200" err="1">
                <a:solidFill>
                  <a:schemeClr val="tx1"/>
                </a:solidFill>
                <a:effectLst/>
                <a:latin typeface="+mn-lt"/>
                <a:ea typeface="+mn-ea"/>
                <a:cs typeface="+mn-cs"/>
              </a:rPr>
              <a:t>busnummers</a:t>
            </a:r>
            <a:r>
              <a:rPr lang="nl-NL" sz="1200" b="0" i="0" kern="1200">
                <a:solidFill>
                  <a:schemeClr val="tx1"/>
                </a:solidFill>
                <a:effectLst/>
                <a:latin typeface="+mn-lt"/>
                <a:ea typeface="+mn-ea"/>
                <a:cs typeface="+mn-cs"/>
              </a:rPr>
              <a:t> van de vier appartementen en het handelspand opgenomen zijn in dit gebouw. We beschouwen deze constructie dus als 1 gebouw. Er zal een EPC gemeenschappelijke delen voor moeten opgemaakt worden.</a:t>
            </a:r>
            <a:endParaRPr lang="nl-BE"/>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7</a:t>
            </a:fld>
            <a:endParaRPr lang="nl-BE"/>
          </a:p>
        </p:txBody>
      </p:sp>
    </p:spTree>
    <p:extLst>
      <p:ext uri="{BB962C8B-B14F-4D97-AF65-F5344CB8AC3E}">
        <p14:creationId xmlns:p14="http://schemas.microsoft.com/office/powerpoint/2010/main" val="3296291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Voor de opmaak van het EPC GD worden alle</a:t>
            </a:r>
            <a:r>
              <a:rPr lang="nl-NL" sz="1200" b="0" i="0" kern="1200">
                <a:solidFill>
                  <a:schemeClr val="tx1"/>
                </a:solidFill>
                <a:effectLst/>
                <a:latin typeface="+mn-lt"/>
                <a:ea typeface="+mn-ea"/>
                <a:cs typeface="+mn-cs"/>
              </a:rPr>
              <a:t> ruimten van het gebouw getoetst aan het stappenplan voor het beschermde volume van het gebouw. Bij het doorlopen van het stappenplan wordt er een onderscheid gemaakt tussen de eenheden en de gemeenschappelijke ruimten in het gebouw.</a:t>
            </a:r>
          </a:p>
          <a:p>
            <a:r>
              <a:rPr lang="nl-NL" sz="1200" b="1" i="0" kern="1200">
                <a:solidFill>
                  <a:schemeClr val="tx1"/>
                </a:solidFill>
                <a:effectLst/>
                <a:latin typeface="+mn-lt"/>
                <a:ea typeface="+mn-ea"/>
                <a:cs typeface="+mn-cs"/>
              </a:rPr>
              <a:t>De eenheden</a:t>
            </a:r>
            <a:r>
              <a:rPr lang="nl-NL" b="1"/>
              <a:t> </a:t>
            </a:r>
            <a:r>
              <a:rPr lang="nl-NL"/>
              <a:t>zijn de</a:t>
            </a:r>
            <a:r>
              <a:rPr lang="nl-NL" sz="1200" b="0" i="0" kern="1200">
                <a:solidFill>
                  <a:schemeClr val="tx1"/>
                </a:solidFill>
                <a:effectLst/>
                <a:latin typeface="+mn-lt"/>
                <a:ea typeface="+mn-ea"/>
                <a:cs typeface="+mn-cs"/>
              </a:rPr>
              <a:t> appartementen en</a:t>
            </a:r>
            <a:r>
              <a:rPr lang="nl-NL"/>
              <a:t> het</a:t>
            </a:r>
            <a:r>
              <a:rPr lang="nl-NL" sz="1200" b="0" i="0" kern="1200">
                <a:solidFill>
                  <a:schemeClr val="tx1"/>
                </a:solidFill>
                <a:effectLst/>
                <a:latin typeface="+mn-lt"/>
                <a:ea typeface="+mn-ea"/>
                <a:cs typeface="+mn-cs"/>
              </a:rPr>
              <a:t> handelspand</a:t>
            </a:r>
            <a:endParaRPr lang="nl-NL" sz="1200" b="0" i="0" kern="1200">
              <a:solidFill>
                <a:schemeClr val="tx1"/>
              </a:solidFill>
              <a:effectLst/>
              <a:latin typeface="+mn-lt"/>
              <a:cs typeface="Calibri"/>
            </a:endParaRPr>
          </a:p>
          <a:p>
            <a:pPr lvl="1"/>
            <a:r>
              <a:rPr lang="nl-NL" sz="1200" b="0" i="0" kern="1200">
                <a:solidFill>
                  <a:schemeClr val="tx1"/>
                </a:solidFill>
                <a:effectLst/>
                <a:latin typeface="+mn-lt"/>
                <a:ea typeface="+mn-ea"/>
                <a:cs typeface="+mn-cs"/>
              </a:rPr>
              <a:t>-De appartementen zullen wellicht volledig tot het BV van het gebouw horen. Bij de zolderverdieping zal bekeken moeten worden of deze direct verwarmd is (stap 1), waar de isolatielaag zich bevindt (zoldervloer of hellend dak) (stap 3) en welke functie deze heeft (stap 4 en 5). Afhankelijk daarvan zal de zolder wel of niet tot het BV horen.</a:t>
            </a:r>
          </a:p>
          <a:p>
            <a:pPr lvl="1"/>
            <a:r>
              <a:rPr lang="nl-NL" sz="1200" b="0" i="0" kern="1200">
                <a:solidFill>
                  <a:schemeClr val="tx1"/>
                </a:solidFill>
                <a:effectLst/>
                <a:latin typeface="+mn-lt"/>
                <a:ea typeface="+mn-ea"/>
                <a:cs typeface="+mn-cs"/>
              </a:rPr>
              <a:t>-Het handelspand: ook hier worden alle ruimten afgetoetst aan het stappenplan. Alle verwarmde (stap 1) en thermisch beschermde ruimten (stap 3) worden opgenomen. Bij de andere ruimten wordt verder gekeken naar de functie (stap 4 en 5).</a:t>
            </a:r>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8</a:t>
            </a:fld>
            <a:endParaRPr lang="nl-BE"/>
          </a:p>
        </p:txBody>
      </p:sp>
    </p:spTree>
    <p:extLst>
      <p:ext uri="{BB962C8B-B14F-4D97-AF65-F5344CB8AC3E}">
        <p14:creationId xmlns:p14="http://schemas.microsoft.com/office/powerpoint/2010/main" val="2471098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i="0" kern="1200">
                <a:solidFill>
                  <a:schemeClr val="tx1"/>
                </a:solidFill>
                <a:effectLst/>
                <a:latin typeface="+mn-lt"/>
                <a:ea typeface="+mn-ea"/>
                <a:cs typeface="+mn-cs"/>
              </a:rPr>
              <a:t>De gemeenschappelijke ruimten</a:t>
            </a:r>
            <a:r>
              <a:rPr lang="nl-NL" sz="1200" b="0" i="0" kern="1200">
                <a:solidFill>
                  <a:schemeClr val="tx1"/>
                </a:solidFill>
                <a:effectLst/>
                <a:latin typeface="+mn-lt"/>
                <a:ea typeface="+mn-ea"/>
                <a:cs typeface="+mn-cs"/>
              </a:rPr>
              <a:t>: de bergingen</a:t>
            </a:r>
          </a:p>
          <a:p>
            <a:pPr lvl="1"/>
            <a:r>
              <a:rPr lang="nl-NL" sz="1200" b="0" i="0" kern="1200">
                <a:solidFill>
                  <a:schemeClr val="tx1"/>
                </a:solidFill>
                <a:effectLst/>
                <a:latin typeface="+mn-lt"/>
                <a:ea typeface="+mn-ea"/>
                <a:cs typeface="+mn-cs"/>
              </a:rPr>
              <a:t>-</a:t>
            </a:r>
            <a:r>
              <a:rPr lang="nl-NL"/>
              <a:t> </a:t>
            </a:r>
            <a:r>
              <a:rPr lang="nl-NL" sz="1200" b="0" i="0" kern="1200">
                <a:solidFill>
                  <a:schemeClr val="tx1"/>
                </a:solidFill>
                <a:effectLst/>
                <a:latin typeface="+mn-lt"/>
                <a:ea typeface="+mn-ea"/>
                <a:cs typeface="+mn-cs"/>
              </a:rPr>
              <a:t>Ook de gemeenschappelijke bergingen worden afgetoetst aan het stappenplan. Als deze direct verwarmd (stap 1) of thermisch beschermd zijn (stap 3) </a:t>
            </a:r>
            <a:r>
              <a:rPr lang="nl-NL"/>
              <a:t>behoren </a:t>
            </a:r>
            <a:r>
              <a:rPr lang="nl-NL" sz="1200" b="0" i="0" kern="1200">
                <a:solidFill>
                  <a:schemeClr val="tx1"/>
                </a:solidFill>
                <a:effectLst/>
                <a:latin typeface="+mn-lt"/>
                <a:ea typeface="+mn-ea"/>
                <a:cs typeface="+mn-cs"/>
              </a:rPr>
              <a:t>deze tot het BV van het gebouw.</a:t>
            </a:r>
            <a:endParaRPr lang="nl-NL" sz="1200" b="0" i="0" kern="1200">
              <a:solidFill>
                <a:schemeClr val="tx1"/>
              </a:solidFill>
              <a:effectLst/>
              <a:latin typeface="+mn-lt"/>
              <a:cs typeface="Calibri"/>
            </a:endParaRPr>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9</a:t>
            </a:fld>
            <a:endParaRPr lang="nl-BE"/>
          </a:p>
        </p:txBody>
      </p:sp>
    </p:spTree>
    <p:extLst>
      <p:ext uri="{BB962C8B-B14F-4D97-AF65-F5344CB8AC3E}">
        <p14:creationId xmlns:p14="http://schemas.microsoft.com/office/powerpoint/2010/main" val="2352571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a:solidFill>
                  <a:schemeClr val="tx1"/>
                </a:solidFill>
                <a:effectLst/>
                <a:latin typeface="+mn-lt"/>
                <a:ea typeface="+mn-ea"/>
                <a:cs typeface="+mn-cs"/>
              </a:rPr>
              <a:t>Een constructie bestaat uit een linker- en rechtergedeelte met elk een aparte ingang (rode pijlen). De ingang geeft in het gebouw telkens toegang tot een grote trappenhal met daarrond verschillende appartementen. Op het gelijkvloers bevinden zich ook een aantal appartementen, een aantal handelszaken en een conciërgelokaal. Tussen het linker- en rechtergedeelte van de constructie is er enkel interne circulatie mogelijk via de gemeenschappelijke stookkelder.</a:t>
            </a:r>
            <a:endParaRPr lang="nl-BE"/>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10</a:t>
            </a:fld>
            <a:endParaRPr lang="nl-BE"/>
          </a:p>
        </p:txBody>
      </p:sp>
    </p:spTree>
    <p:extLst>
      <p:ext uri="{BB962C8B-B14F-4D97-AF65-F5344CB8AC3E}">
        <p14:creationId xmlns:p14="http://schemas.microsoft.com/office/powerpoint/2010/main" val="19896039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gi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sslide-standaard">
    <p:spTree>
      <p:nvGrpSpPr>
        <p:cNvPr id="1" name=""/>
        <p:cNvGrpSpPr/>
        <p:nvPr/>
      </p:nvGrpSpPr>
      <p:grpSpPr>
        <a:xfrm>
          <a:off x="0" y="0"/>
          <a:ext cx="0" cy="0"/>
          <a:chOff x="0" y="0"/>
          <a:chExt cx="0" cy="0"/>
        </a:xfrm>
      </p:grpSpPr>
      <p:sp>
        <p:nvSpPr>
          <p:cNvPr id="3" name="ondertitel"/>
          <p:cNvSpPr>
            <a:spLocks noGrp="1"/>
          </p:cNvSpPr>
          <p:nvPr>
            <p:ph type="subTitle" idx="1"/>
          </p:nvPr>
        </p:nvSpPr>
        <p:spPr>
          <a:xfrm>
            <a:off x="1259632" y="4149080"/>
            <a:ext cx="7416824" cy="1656184"/>
          </a:xfrm>
          <a:prstGeom prst="rect">
            <a:avLst/>
          </a:prstGeom>
        </p:spPr>
        <p:txBody>
          <a:bodyPr>
            <a:normAutofit/>
          </a:bodyPr>
          <a:lstStyle>
            <a:lvl1pPr marL="0" indent="0" algn="l">
              <a:lnSpc>
                <a:spcPts val="1760"/>
              </a:lnSpc>
              <a:buNone/>
              <a:defRPr sz="158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nl-BE"/>
          </a:p>
        </p:txBody>
      </p:sp>
      <p:sp>
        <p:nvSpPr>
          <p:cNvPr id="2" name="titel"/>
          <p:cNvSpPr>
            <a:spLocks noGrp="1"/>
          </p:cNvSpPr>
          <p:nvPr>
            <p:ph type="ctrTitle"/>
          </p:nvPr>
        </p:nvSpPr>
        <p:spPr>
          <a:xfrm>
            <a:off x="1259632" y="2060848"/>
            <a:ext cx="7416824" cy="2043658"/>
          </a:xfrm>
          <a:prstGeom prst="rect">
            <a:avLst/>
          </a:prstGeom>
        </p:spPr>
        <p:txBody>
          <a:bodyPr>
            <a:normAutofit/>
          </a:bodyPr>
          <a:lstStyle>
            <a:lvl1pPr>
              <a:lnSpc>
                <a:spcPts val="5400"/>
              </a:lnSpc>
              <a:defRPr sz="5400" baseline="0">
                <a:solidFill>
                  <a:srgbClr val="105269"/>
                </a:solidFill>
              </a:defRPr>
            </a:lvl1pPr>
          </a:lstStyle>
          <a:p>
            <a:r>
              <a:rPr lang="nl-NL"/>
              <a:t>Klik om stijl te bewerken</a:t>
            </a:r>
          </a:p>
        </p:txBody>
      </p:sp>
      <p:pic>
        <p:nvPicPr>
          <p:cNvPr id="5" name="thema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11345" y="328016"/>
            <a:ext cx="1858808" cy="723096"/>
          </a:xfrm>
          <a:prstGeom prst="rect">
            <a:avLst/>
          </a:prstGeom>
          <a:noFill/>
          <a:ln>
            <a:noFill/>
          </a:ln>
        </p:spPr>
      </p:pic>
      <p:pic>
        <p:nvPicPr>
          <p:cNvPr id="7" name="entiteitslogo blau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4514" y="6309320"/>
            <a:ext cx="1837246" cy="318706"/>
          </a:xfrm>
          <a:prstGeom prst="rect">
            <a:avLst/>
          </a:prstGeom>
        </p:spPr>
      </p:pic>
    </p:spTree>
    <p:extLst>
      <p:ext uri="{BB962C8B-B14F-4D97-AF65-F5344CB8AC3E}">
        <p14:creationId xmlns:p14="http://schemas.microsoft.com/office/powerpoint/2010/main" val="4061026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asisslide">
    <p:spTree>
      <p:nvGrpSpPr>
        <p:cNvPr id="1" name=""/>
        <p:cNvGrpSpPr/>
        <p:nvPr/>
      </p:nvGrpSpPr>
      <p:grpSpPr>
        <a:xfrm>
          <a:off x="0" y="0"/>
          <a:ext cx="0" cy="0"/>
          <a:chOff x="0" y="0"/>
          <a:chExt cx="0" cy="0"/>
        </a:xfrm>
      </p:grpSpPr>
      <p:pic>
        <p:nvPicPr>
          <p:cNvPr id="6" name="thema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552" y="5949280"/>
            <a:ext cx="1599186" cy="689649"/>
          </a:xfrm>
          <a:prstGeom prst="rect">
            <a:avLst/>
          </a:prstGeom>
        </p:spPr>
      </p:pic>
      <p:sp>
        <p:nvSpPr>
          <p:cNvPr id="8" name="titel"/>
          <p:cNvSpPr>
            <a:spLocks noGrp="1"/>
          </p:cNvSpPr>
          <p:nvPr>
            <p:ph type="title"/>
          </p:nvPr>
        </p:nvSpPr>
        <p:spPr>
          <a:xfrm>
            <a:off x="539552" y="548680"/>
            <a:ext cx="8352928" cy="1080120"/>
          </a:xfrm>
          <a:prstGeom prst="rect">
            <a:avLst/>
          </a:prstGeom>
        </p:spPr>
        <p:txBody>
          <a:bodyPr/>
          <a:lstStyle>
            <a:lvl1pPr algn="ctr">
              <a:defRPr/>
            </a:lvl1pPr>
          </a:lstStyle>
          <a:p>
            <a:r>
              <a:rPr lang="nl-NL"/>
              <a:t>Klik om stijl te bewerken</a:t>
            </a:r>
            <a:endParaRPr lang="nl-BE"/>
          </a:p>
        </p:txBody>
      </p:sp>
      <p:sp>
        <p:nvSpPr>
          <p:cNvPr id="9" name="modelstijl"/>
          <p:cNvSpPr>
            <a:spLocks noGrp="1"/>
          </p:cNvSpPr>
          <p:nvPr>
            <p:ph sz="half" idx="2"/>
          </p:nvPr>
        </p:nvSpPr>
        <p:spPr>
          <a:xfrm>
            <a:off x="539552" y="1628800"/>
            <a:ext cx="8352928" cy="4248472"/>
          </a:xfrm>
          <a:prstGeom prst="rect">
            <a:avLst/>
          </a:prstGeom>
        </p:spPr>
        <p:txBody>
          <a:bodyPr/>
          <a:lstStyle>
            <a:lvl1pPr marL="288000" marR="0" indent="-288000" algn="l" defTabSz="914400" rtl="0" eaLnBrk="1" fontAlgn="auto" latinLnBrk="0" hangingPunct="1">
              <a:lnSpc>
                <a:spcPct val="90000"/>
              </a:lnSpc>
              <a:spcBef>
                <a:spcPts val="300"/>
              </a:spcBef>
              <a:spcAft>
                <a:spcPts val="0"/>
              </a:spcAft>
              <a:buClrTx/>
              <a:buSzPct val="90000"/>
              <a:buFontTx/>
              <a:buBlip>
                <a:blip r:embed="rId3"/>
              </a:buBlip>
              <a:tabLst/>
              <a:defRPr sz="2200" baseline="0"/>
            </a:lvl1pPr>
            <a:lvl2pPr marL="576000" marR="0" indent="-288000" algn="l" defTabSz="914400" rtl="0" eaLnBrk="1" fontAlgn="auto" latinLnBrk="0" hangingPunct="1">
              <a:lnSpc>
                <a:spcPct val="90000"/>
              </a:lnSpc>
              <a:spcBef>
                <a:spcPts val="300"/>
              </a:spcBef>
              <a:spcAft>
                <a:spcPts val="0"/>
              </a:spcAft>
              <a:buClrTx/>
              <a:buSzPct val="70000"/>
              <a:buFontTx/>
              <a:buBlip>
                <a:blip r:embed="rId4"/>
              </a:buBlip>
              <a:tabLst/>
              <a:defRPr sz="2200" baseline="0"/>
            </a:lvl2pPr>
            <a:lvl3pPr marL="864000" marR="0" indent="-288000" algn="l" defTabSz="914400" rtl="0" eaLnBrk="1" fontAlgn="auto" latinLnBrk="0" hangingPunct="1">
              <a:lnSpc>
                <a:spcPct val="90000"/>
              </a:lnSpc>
              <a:spcBef>
                <a:spcPts val="300"/>
              </a:spcBef>
              <a:spcAft>
                <a:spcPts val="0"/>
              </a:spcAft>
              <a:buClrTx/>
              <a:buSzPct val="90000"/>
              <a:buFontTx/>
              <a:buBlip>
                <a:blip r:embed="rId5"/>
              </a:buBlip>
              <a:tabLst/>
              <a:defRPr sz="2000" baseline="0"/>
            </a:lvl3pPr>
            <a:lvl4pPr marL="1152000" marR="0" indent="-288000" algn="l" defTabSz="914400" rtl="0" eaLnBrk="1" fontAlgn="auto" latinLnBrk="0" hangingPunct="1">
              <a:lnSpc>
                <a:spcPct val="90000"/>
              </a:lnSpc>
              <a:spcBef>
                <a:spcPts val="300"/>
              </a:spcBef>
              <a:spcAft>
                <a:spcPts val="0"/>
              </a:spcAft>
              <a:buClrTx/>
              <a:buSzPct val="75000"/>
              <a:buFontTx/>
              <a:buBlip>
                <a:blip r:embed="rId6"/>
              </a:buBlip>
              <a:tabLst/>
              <a:defRPr sz="2000" baseline="0"/>
            </a:lvl4pPr>
            <a:lvl5pPr marL="1440000" marR="0" indent="-288000" algn="l" defTabSz="914400" rtl="0" eaLnBrk="1" fontAlgn="auto" latinLnBrk="0" hangingPunct="1">
              <a:lnSpc>
                <a:spcPct val="90000"/>
              </a:lnSpc>
              <a:spcBef>
                <a:spcPts val="300"/>
              </a:spcBef>
              <a:spcAft>
                <a:spcPts val="0"/>
              </a:spcAft>
              <a:buClrTx/>
              <a:buSzPct val="90000"/>
              <a:buFontTx/>
              <a:buBlip>
                <a:blip r:embed="rId3"/>
              </a:buBlip>
              <a:tabLst/>
              <a:defRPr sz="2000" baseline="0"/>
            </a:lvl5pPr>
            <a:lvl6pPr>
              <a:defRPr sz="1800"/>
            </a:lvl6pPr>
            <a:lvl7pPr>
              <a:defRPr sz="1800"/>
            </a:lvl7pPr>
            <a:lvl8pPr>
              <a:defRPr sz="1800"/>
            </a:lvl8pPr>
            <a:lvl9pPr>
              <a:defRPr sz="1800"/>
            </a:lvl9pPr>
          </a:lstStyle>
          <a:p>
            <a:pPr marL="288000" marR="0" lvl="0" indent="-288000" algn="l" defTabSz="914400" rtl="0" eaLnBrk="1" fontAlgn="auto" latinLnBrk="0" hangingPunct="1">
              <a:lnSpc>
                <a:spcPct val="90000"/>
              </a:lnSpc>
              <a:spcBef>
                <a:spcPts val="300"/>
              </a:spcBef>
              <a:spcAft>
                <a:spcPts val="0"/>
              </a:spcAft>
              <a:buClrTx/>
              <a:buSzPct val="90000"/>
              <a:buFontTx/>
              <a:buBlip>
                <a:blip r:embed="rId3"/>
              </a:buBlip>
              <a:tabLst/>
              <a:defRPr/>
            </a:pPr>
            <a:r>
              <a:rPr lang="nl-NL"/>
              <a:t>Klikken om de tekststijl van het model te bewerken</a:t>
            </a:r>
          </a:p>
          <a:p>
            <a:pPr marL="288000" marR="0" lvl="1" indent="-288000" algn="l" defTabSz="914400" rtl="0" eaLnBrk="1" fontAlgn="auto" latinLnBrk="0" hangingPunct="1">
              <a:lnSpc>
                <a:spcPct val="90000"/>
              </a:lnSpc>
              <a:spcBef>
                <a:spcPts val="300"/>
              </a:spcBef>
              <a:spcAft>
                <a:spcPts val="0"/>
              </a:spcAft>
              <a:buClrTx/>
              <a:buSzPct val="90000"/>
              <a:buFontTx/>
              <a:buBlip>
                <a:blip r:embed="rId3"/>
              </a:buBlip>
              <a:tabLst/>
              <a:defRPr/>
            </a:pPr>
            <a:r>
              <a:rPr lang="nl-NL"/>
              <a:t>Tweede niveau</a:t>
            </a:r>
          </a:p>
          <a:p>
            <a:pPr marL="288000" marR="0" lvl="2" indent="-288000" algn="l" defTabSz="914400" rtl="0" eaLnBrk="1" fontAlgn="auto" latinLnBrk="0" hangingPunct="1">
              <a:lnSpc>
                <a:spcPct val="90000"/>
              </a:lnSpc>
              <a:spcBef>
                <a:spcPts val="300"/>
              </a:spcBef>
              <a:spcAft>
                <a:spcPts val="0"/>
              </a:spcAft>
              <a:buClrTx/>
              <a:buSzPct val="90000"/>
              <a:buFontTx/>
              <a:buBlip>
                <a:blip r:embed="rId3"/>
              </a:buBlip>
              <a:tabLst/>
              <a:defRPr/>
            </a:pPr>
            <a:r>
              <a:rPr lang="nl-NL"/>
              <a:t>Derde niveau</a:t>
            </a:r>
          </a:p>
          <a:p>
            <a:pPr marL="288000" marR="0" lvl="3" indent="-288000" algn="l" defTabSz="914400" rtl="0" eaLnBrk="1" fontAlgn="auto" latinLnBrk="0" hangingPunct="1">
              <a:lnSpc>
                <a:spcPct val="90000"/>
              </a:lnSpc>
              <a:spcBef>
                <a:spcPts val="300"/>
              </a:spcBef>
              <a:spcAft>
                <a:spcPts val="0"/>
              </a:spcAft>
              <a:buClrTx/>
              <a:buSzPct val="90000"/>
              <a:buFontTx/>
              <a:buBlip>
                <a:blip r:embed="rId3"/>
              </a:buBlip>
              <a:tabLst/>
              <a:defRPr/>
            </a:pPr>
            <a:r>
              <a:rPr lang="nl-NL"/>
              <a:t>Vierde niveau</a:t>
            </a:r>
          </a:p>
          <a:p>
            <a:pPr marL="288000" marR="0" lvl="4" indent="-288000" algn="l" defTabSz="914400" rtl="0" eaLnBrk="1" fontAlgn="auto" latinLnBrk="0" hangingPunct="1">
              <a:lnSpc>
                <a:spcPct val="90000"/>
              </a:lnSpc>
              <a:spcBef>
                <a:spcPts val="300"/>
              </a:spcBef>
              <a:spcAft>
                <a:spcPts val="0"/>
              </a:spcAft>
              <a:buClrTx/>
              <a:buSzPct val="90000"/>
              <a:buFontTx/>
              <a:buBlip>
                <a:blip r:embed="rId3"/>
              </a:buBlip>
              <a:tabLst/>
              <a:defRPr/>
            </a:pPr>
            <a:r>
              <a:rPr lang="nl-NL"/>
              <a:t>Vijfde niveau</a:t>
            </a:r>
            <a:endParaRPr lang="nl-BE"/>
          </a:p>
        </p:txBody>
      </p:sp>
    </p:spTree>
    <p:extLst>
      <p:ext uri="{BB962C8B-B14F-4D97-AF65-F5344CB8AC3E}">
        <p14:creationId xmlns:p14="http://schemas.microsoft.com/office/powerpoint/2010/main" val="1292657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wee-kolommen-blanco">
    <p:spTree>
      <p:nvGrpSpPr>
        <p:cNvPr id="1" name=""/>
        <p:cNvGrpSpPr/>
        <p:nvPr/>
      </p:nvGrpSpPr>
      <p:grpSpPr>
        <a:xfrm>
          <a:off x="0" y="0"/>
          <a:ext cx="0" cy="0"/>
          <a:chOff x="0" y="0"/>
          <a:chExt cx="0" cy="0"/>
        </a:xfrm>
      </p:grpSpPr>
      <p:pic>
        <p:nvPicPr>
          <p:cNvPr id="6" name="thema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552" y="5949280"/>
            <a:ext cx="1599186" cy="689649"/>
          </a:xfrm>
          <a:prstGeom prst="rect">
            <a:avLst/>
          </a:prstGeom>
        </p:spPr>
      </p:pic>
      <p:sp>
        <p:nvSpPr>
          <p:cNvPr id="7" name="titel"/>
          <p:cNvSpPr>
            <a:spLocks noGrp="1"/>
          </p:cNvSpPr>
          <p:nvPr>
            <p:ph type="title"/>
          </p:nvPr>
        </p:nvSpPr>
        <p:spPr>
          <a:xfrm>
            <a:off x="539552" y="548680"/>
            <a:ext cx="8352928" cy="1080120"/>
          </a:xfrm>
          <a:prstGeom prst="rect">
            <a:avLst/>
          </a:prstGeom>
        </p:spPr>
        <p:txBody>
          <a:bodyPr/>
          <a:lstStyle>
            <a:lvl1pPr algn="ctr">
              <a:defRPr/>
            </a:lvl1pPr>
          </a:lstStyle>
          <a:p>
            <a:r>
              <a:rPr lang="nl-NL"/>
              <a:t>Klik om stijl te bewerken</a:t>
            </a:r>
            <a:endParaRPr lang="nl-BE"/>
          </a:p>
        </p:txBody>
      </p:sp>
      <p:sp>
        <p:nvSpPr>
          <p:cNvPr id="8" name="modelstijl links"/>
          <p:cNvSpPr>
            <a:spLocks noGrp="1"/>
          </p:cNvSpPr>
          <p:nvPr>
            <p:ph sz="half" idx="13"/>
          </p:nvPr>
        </p:nvSpPr>
        <p:spPr>
          <a:xfrm>
            <a:off x="539552" y="1628800"/>
            <a:ext cx="4140000" cy="4247968"/>
          </a:xfrm>
          <a:prstGeom prst="rect">
            <a:avLst/>
          </a:prstGeom>
        </p:spPr>
        <p:txBody>
          <a:bodyPr/>
          <a:lstStyle>
            <a:lvl1pPr>
              <a:defRPr sz="2000" baseline="0"/>
            </a:lvl1pPr>
            <a:lvl2pPr marL="576000" marR="0" indent="-288000" algn="l" defTabSz="914400" rtl="0" eaLnBrk="1" fontAlgn="auto" latinLnBrk="0" hangingPunct="1">
              <a:lnSpc>
                <a:spcPct val="90000"/>
              </a:lnSpc>
              <a:spcBef>
                <a:spcPts val="300"/>
              </a:spcBef>
              <a:spcAft>
                <a:spcPts val="0"/>
              </a:spcAft>
              <a:buClrTx/>
              <a:buSzPct val="70000"/>
              <a:buFontTx/>
              <a:buBlip>
                <a:blip r:embed="rId3"/>
              </a:buBlip>
              <a:tabLst/>
              <a:defRPr sz="2000" baseline="0"/>
            </a:lvl2pPr>
            <a:lvl3pPr marL="864000" marR="0" indent="-288000" algn="l" defTabSz="914400" rtl="0" eaLnBrk="1" fontAlgn="auto" latinLnBrk="0" hangingPunct="1">
              <a:lnSpc>
                <a:spcPct val="90000"/>
              </a:lnSpc>
              <a:spcBef>
                <a:spcPts val="300"/>
              </a:spcBef>
              <a:spcAft>
                <a:spcPts val="0"/>
              </a:spcAft>
              <a:buClrTx/>
              <a:buSzPct val="90000"/>
              <a:buFontTx/>
              <a:buBlip>
                <a:blip r:embed="rId4"/>
              </a:buBlip>
              <a:tabLst/>
              <a:defRPr sz="1600" baseline="0"/>
            </a:lvl3pPr>
            <a:lvl4pPr marL="1152000" marR="0" indent="-288000" algn="l" defTabSz="914400" rtl="0" eaLnBrk="1" fontAlgn="auto" latinLnBrk="0" hangingPunct="1">
              <a:lnSpc>
                <a:spcPct val="90000"/>
              </a:lnSpc>
              <a:spcBef>
                <a:spcPts val="300"/>
              </a:spcBef>
              <a:spcAft>
                <a:spcPts val="0"/>
              </a:spcAft>
              <a:buClrTx/>
              <a:buSzPct val="75000"/>
              <a:buFontTx/>
              <a:buBlip>
                <a:blip r:embed="rId5"/>
              </a:buBlip>
              <a:tabLst/>
              <a:defRPr sz="1600" baseline="0"/>
            </a:lvl4pPr>
            <a:lvl5pPr marL="1440000" marR="0" indent="-288000" algn="l" defTabSz="914400" rtl="0" eaLnBrk="1" fontAlgn="auto" latinLnBrk="0" hangingPunct="1">
              <a:lnSpc>
                <a:spcPct val="90000"/>
              </a:lnSpc>
              <a:spcBef>
                <a:spcPts val="300"/>
              </a:spcBef>
              <a:spcAft>
                <a:spcPts val="0"/>
              </a:spcAft>
              <a:buClrTx/>
              <a:buSzPct val="90000"/>
              <a:buFontTx/>
              <a:buBlip>
                <a:blip r:embed="rId6"/>
              </a:buBlip>
              <a:tabLst/>
              <a:defRPr sz="1600" baseline="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0" name="modelstijl links"/>
          <p:cNvSpPr>
            <a:spLocks noGrp="1"/>
          </p:cNvSpPr>
          <p:nvPr>
            <p:ph sz="half" idx="14"/>
          </p:nvPr>
        </p:nvSpPr>
        <p:spPr>
          <a:xfrm>
            <a:off x="4752000" y="1628800"/>
            <a:ext cx="4140000" cy="4247968"/>
          </a:xfrm>
          <a:prstGeom prst="rect">
            <a:avLst/>
          </a:prstGeom>
        </p:spPr>
        <p:txBody>
          <a:bodyPr/>
          <a:lstStyle>
            <a:lvl1pPr>
              <a:defRPr sz="2000" baseline="0"/>
            </a:lvl1pPr>
            <a:lvl2pPr marL="576000" marR="0" indent="-288000" algn="l" defTabSz="914400" rtl="0" eaLnBrk="1" fontAlgn="auto" latinLnBrk="0" hangingPunct="1">
              <a:lnSpc>
                <a:spcPct val="90000"/>
              </a:lnSpc>
              <a:spcBef>
                <a:spcPts val="300"/>
              </a:spcBef>
              <a:spcAft>
                <a:spcPts val="0"/>
              </a:spcAft>
              <a:buClrTx/>
              <a:buSzPct val="70000"/>
              <a:buFontTx/>
              <a:buBlip>
                <a:blip r:embed="rId3"/>
              </a:buBlip>
              <a:tabLst/>
              <a:defRPr sz="2000" baseline="0"/>
            </a:lvl2pPr>
            <a:lvl3pPr marL="864000" marR="0" indent="-288000" algn="l" defTabSz="914400" rtl="0" eaLnBrk="1" fontAlgn="auto" latinLnBrk="0" hangingPunct="1">
              <a:lnSpc>
                <a:spcPct val="90000"/>
              </a:lnSpc>
              <a:spcBef>
                <a:spcPts val="300"/>
              </a:spcBef>
              <a:spcAft>
                <a:spcPts val="0"/>
              </a:spcAft>
              <a:buClrTx/>
              <a:buSzPct val="90000"/>
              <a:buFontTx/>
              <a:buBlip>
                <a:blip r:embed="rId4"/>
              </a:buBlip>
              <a:tabLst/>
              <a:defRPr sz="1600" baseline="0"/>
            </a:lvl3pPr>
            <a:lvl4pPr marL="1152000" marR="0" indent="-288000" algn="l" defTabSz="914400" rtl="0" eaLnBrk="1" fontAlgn="auto" latinLnBrk="0" hangingPunct="1">
              <a:lnSpc>
                <a:spcPct val="90000"/>
              </a:lnSpc>
              <a:spcBef>
                <a:spcPts val="300"/>
              </a:spcBef>
              <a:spcAft>
                <a:spcPts val="0"/>
              </a:spcAft>
              <a:buClrTx/>
              <a:buSzPct val="75000"/>
              <a:buFontTx/>
              <a:buBlip>
                <a:blip r:embed="rId5"/>
              </a:buBlip>
              <a:tabLst/>
              <a:defRPr sz="1600" baseline="0"/>
            </a:lvl4pPr>
            <a:lvl5pPr marL="1440000" marR="0" indent="-288000" algn="l" defTabSz="914400" rtl="0" eaLnBrk="1" fontAlgn="auto" latinLnBrk="0" hangingPunct="1">
              <a:lnSpc>
                <a:spcPct val="90000"/>
              </a:lnSpc>
              <a:spcBef>
                <a:spcPts val="300"/>
              </a:spcBef>
              <a:spcAft>
                <a:spcPts val="0"/>
              </a:spcAft>
              <a:buClrTx/>
              <a:buSzPct val="90000"/>
              <a:buFontTx/>
              <a:buBlip>
                <a:blip r:embed="rId6"/>
              </a:buBlip>
              <a:tabLst/>
              <a:defRPr sz="1600" baseline="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964650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asisslide-zonder-themalogo-blanco">
    <p:spTree>
      <p:nvGrpSpPr>
        <p:cNvPr id="1" name=""/>
        <p:cNvGrpSpPr/>
        <p:nvPr/>
      </p:nvGrpSpPr>
      <p:grpSpPr>
        <a:xfrm>
          <a:off x="0" y="0"/>
          <a:ext cx="0" cy="0"/>
          <a:chOff x="0" y="0"/>
          <a:chExt cx="0" cy="0"/>
        </a:xfrm>
      </p:grpSpPr>
      <p:sp>
        <p:nvSpPr>
          <p:cNvPr id="4" name="modelstijl"/>
          <p:cNvSpPr>
            <a:spLocks noGrp="1"/>
          </p:cNvSpPr>
          <p:nvPr>
            <p:ph sz="half" idx="2"/>
          </p:nvPr>
        </p:nvSpPr>
        <p:spPr>
          <a:xfrm>
            <a:off x="539552" y="1628800"/>
            <a:ext cx="8352928" cy="4968552"/>
          </a:xfrm>
          <a:prstGeom prst="rect">
            <a:avLst/>
          </a:prstGeom>
        </p:spPr>
        <p:txBody>
          <a:bodyPr/>
          <a:lstStyle>
            <a:lvl1pPr marL="288000" marR="0" indent="-288000" algn="l" defTabSz="914400" rtl="0" eaLnBrk="1" fontAlgn="auto" latinLnBrk="0" hangingPunct="1">
              <a:lnSpc>
                <a:spcPct val="90000"/>
              </a:lnSpc>
              <a:spcBef>
                <a:spcPts val="300"/>
              </a:spcBef>
              <a:spcAft>
                <a:spcPts val="0"/>
              </a:spcAft>
              <a:buClrTx/>
              <a:buSzPct val="90000"/>
              <a:buFontTx/>
              <a:buBlip>
                <a:blip r:embed="rId2"/>
              </a:buBlip>
              <a:tabLst/>
              <a:defRPr sz="2200" baseline="0"/>
            </a:lvl1pPr>
            <a:lvl2pPr marL="576000" marR="0" indent="-288000" algn="l" defTabSz="914400" rtl="0" eaLnBrk="1" fontAlgn="auto" latinLnBrk="0" hangingPunct="1">
              <a:lnSpc>
                <a:spcPct val="90000"/>
              </a:lnSpc>
              <a:spcBef>
                <a:spcPts val="300"/>
              </a:spcBef>
              <a:spcAft>
                <a:spcPts val="0"/>
              </a:spcAft>
              <a:buClrTx/>
              <a:buSzPct val="70000"/>
              <a:buFontTx/>
              <a:buBlip>
                <a:blip r:embed="rId3"/>
              </a:buBlip>
              <a:tabLst/>
              <a:defRPr sz="2200" baseline="0"/>
            </a:lvl2pPr>
            <a:lvl3pPr marL="864000" marR="0" indent="-288000" algn="l" defTabSz="914400" rtl="0" eaLnBrk="1" fontAlgn="auto" latinLnBrk="0" hangingPunct="1">
              <a:lnSpc>
                <a:spcPct val="90000"/>
              </a:lnSpc>
              <a:spcBef>
                <a:spcPts val="300"/>
              </a:spcBef>
              <a:spcAft>
                <a:spcPts val="0"/>
              </a:spcAft>
              <a:buClrTx/>
              <a:buSzPct val="90000"/>
              <a:buFontTx/>
              <a:buBlip>
                <a:blip r:embed="rId4"/>
              </a:buBlip>
              <a:tabLst/>
              <a:defRPr sz="2000" baseline="0"/>
            </a:lvl3pPr>
            <a:lvl4pPr marL="1152000" marR="0" indent="-288000" algn="l" defTabSz="914400" rtl="0" eaLnBrk="1" fontAlgn="auto" latinLnBrk="0" hangingPunct="1">
              <a:lnSpc>
                <a:spcPct val="90000"/>
              </a:lnSpc>
              <a:spcBef>
                <a:spcPts val="300"/>
              </a:spcBef>
              <a:spcAft>
                <a:spcPts val="0"/>
              </a:spcAft>
              <a:buClrTx/>
              <a:buSzPct val="75000"/>
              <a:buFontTx/>
              <a:buBlip>
                <a:blip r:embed="rId5"/>
              </a:buBlip>
              <a:tabLst/>
              <a:defRPr sz="2000" baseline="0"/>
            </a:lvl4pPr>
            <a:lvl5pPr marL="1440000" marR="0" indent="-288000" algn="l" defTabSz="914400" rtl="0" eaLnBrk="1" fontAlgn="auto" latinLnBrk="0" hangingPunct="1">
              <a:lnSpc>
                <a:spcPct val="90000"/>
              </a:lnSpc>
              <a:spcBef>
                <a:spcPts val="300"/>
              </a:spcBef>
              <a:spcAft>
                <a:spcPts val="0"/>
              </a:spcAft>
              <a:buClrTx/>
              <a:buSzPct val="90000"/>
              <a:buFontTx/>
              <a:buBlip>
                <a:blip r:embed="rId2"/>
              </a:buBlip>
              <a:tabLst/>
              <a:defRPr sz="2000" baseline="0"/>
            </a:lvl5pPr>
            <a:lvl6pPr>
              <a:defRPr sz="1800"/>
            </a:lvl6pPr>
            <a:lvl7pPr>
              <a:defRPr sz="1800"/>
            </a:lvl7pPr>
            <a:lvl8pPr>
              <a:defRPr sz="1800"/>
            </a:lvl8pPr>
            <a:lvl9pPr>
              <a:defRPr sz="1800"/>
            </a:lvl9pPr>
          </a:lstStyle>
          <a:p>
            <a:pPr marL="288000" marR="0" lvl="0"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Klikken om de tekststijl van het model te bewerken</a:t>
            </a:r>
          </a:p>
          <a:p>
            <a:pPr marL="288000" marR="0" lvl="1"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Tweede niveau</a:t>
            </a:r>
          </a:p>
          <a:p>
            <a:pPr marL="288000" marR="0" lvl="2"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Derde niveau</a:t>
            </a:r>
          </a:p>
          <a:p>
            <a:pPr marL="288000" marR="0" lvl="3"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Vierde niveau</a:t>
            </a:r>
          </a:p>
          <a:p>
            <a:pPr marL="288000" marR="0" lvl="4"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Vijfde niveau</a:t>
            </a:r>
            <a:endParaRPr lang="nl-BE"/>
          </a:p>
        </p:txBody>
      </p:sp>
      <p:sp>
        <p:nvSpPr>
          <p:cNvPr id="2" name="titel"/>
          <p:cNvSpPr>
            <a:spLocks noGrp="1"/>
          </p:cNvSpPr>
          <p:nvPr>
            <p:ph type="title"/>
          </p:nvPr>
        </p:nvSpPr>
        <p:spPr>
          <a:xfrm>
            <a:off x="539552" y="548680"/>
            <a:ext cx="8352928" cy="1080120"/>
          </a:xfrm>
          <a:prstGeom prst="rect">
            <a:avLst/>
          </a:prstGeom>
        </p:spPr>
        <p:txBody>
          <a:bodyPr/>
          <a:lstStyle>
            <a:lvl1pPr algn="ctr">
              <a:defRPr/>
            </a:lvl1pPr>
          </a:lstStyle>
          <a:p>
            <a:r>
              <a:rPr lang="nl-NL"/>
              <a:t>Klik om stijl te bewerken</a:t>
            </a:r>
            <a:endParaRPr lang="nl-BE"/>
          </a:p>
        </p:txBody>
      </p:sp>
    </p:spTree>
    <p:extLst>
      <p:ext uri="{BB962C8B-B14F-4D97-AF65-F5344CB8AC3E}">
        <p14:creationId xmlns:p14="http://schemas.microsoft.com/office/powerpoint/2010/main" val="769931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wee-kolommen-blanco-zonder-themalogo-blanco">
    <p:spTree>
      <p:nvGrpSpPr>
        <p:cNvPr id="1" name=""/>
        <p:cNvGrpSpPr/>
        <p:nvPr/>
      </p:nvGrpSpPr>
      <p:grpSpPr>
        <a:xfrm>
          <a:off x="0" y="0"/>
          <a:ext cx="0" cy="0"/>
          <a:chOff x="0" y="0"/>
          <a:chExt cx="0" cy="0"/>
        </a:xfrm>
      </p:grpSpPr>
      <p:sp>
        <p:nvSpPr>
          <p:cNvPr id="13" name="modelstijl links"/>
          <p:cNvSpPr>
            <a:spLocks noGrp="1"/>
          </p:cNvSpPr>
          <p:nvPr>
            <p:ph sz="half" idx="13"/>
          </p:nvPr>
        </p:nvSpPr>
        <p:spPr>
          <a:xfrm>
            <a:off x="539552" y="1628800"/>
            <a:ext cx="4140000" cy="4968552"/>
          </a:xfrm>
          <a:prstGeom prst="rect">
            <a:avLst/>
          </a:prstGeom>
        </p:spPr>
        <p:txBody>
          <a:bodyPr/>
          <a:lstStyle>
            <a:lvl1pPr>
              <a:defRPr sz="2000" baseline="0"/>
            </a:lvl1pPr>
            <a:lvl2pPr marL="576000" marR="0" indent="-288000" algn="l" defTabSz="914400" rtl="0" eaLnBrk="1" fontAlgn="auto" latinLnBrk="0" hangingPunct="1">
              <a:lnSpc>
                <a:spcPct val="90000"/>
              </a:lnSpc>
              <a:spcBef>
                <a:spcPts val="300"/>
              </a:spcBef>
              <a:spcAft>
                <a:spcPts val="0"/>
              </a:spcAft>
              <a:buClrTx/>
              <a:buSzPct val="70000"/>
              <a:buFontTx/>
              <a:buBlip>
                <a:blip r:embed="rId2"/>
              </a:buBlip>
              <a:tabLst/>
              <a:defRPr sz="2000" baseline="0"/>
            </a:lvl2pPr>
            <a:lvl3pPr marL="864000" marR="0" indent="-288000" algn="l" defTabSz="914400" rtl="0" eaLnBrk="1" fontAlgn="auto" latinLnBrk="0" hangingPunct="1">
              <a:lnSpc>
                <a:spcPct val="90000"/>
              </a:lnSpc>
              <a:spcBef>
                <a:spcPts val="300"/>
              </a:spcBef>
              <a:spcAft>
                <a:spcPts val="0"/>
              </a:spcAft>
              <a:buClrTx/>
              <a:buSzPct val="90000"/>
              <a:buFontTx/>
              <a:buBlip>
                <a:blip r:embed="rId3"/>
              </a:buBlip>
              <a:tabLst/>
              <a:defRPr sz="1600" baseline="0"/>
            </a:lvl3pPr>
            <a:lvl4pPr marL="1152000" marR="0" indent="-288000" algn="l" defTabSz="914400" rtl="0" eaLnBrk="1" fontAlgn="auto" latinLnBrk="0" hangingPunct="1">
              <a:lnSpc>
                <a:spcPct val="90000"/>
              </a:lnSpc>
              <a:spcBef>
                <a:spcPts val="300"/>
              </a:spcBef>
              <a:spcAft>
                <a:spcPts val="0"/>
              </a:spcAft>
              <a:buClrTx/>
              <a:buSzPct val="75000"/>
              <a:buFontTx/>
              <a:buBlip>
                <a:blip r:embed="rId4"/>
              </a:buBlip>
              <a:tabLst/>
              <a:defRPr sz="1600" baseline="0"/>
            </a:lvl4pPr>
            <a:lvl5pPr marL="1440000" marR="0" indent="-288000" algn="l" defTabSz="914400" rtl="0" eaLnBrk="1" fontAlgn="auto" latinLnBrk="0" hangingPunct="1">
              <a:lnSpc>
                <a:spcPct val="90000"/>
              </a:lnSpc>
              <a:spcBef>
                <a:spcPts val="300"/>
              </a:spcBef>
              <a:spcAft>
                <a:spcPts val="0"/>
              </a:spcAft>
              <a:buClrTx/>
              <a:buSzPct val="90000"/>
              <a:buFontTx/>
              <a:buBlip>
                <a:blip r:embed="rId5"/>
              </a:buBlip>
              <a:tabLst/>
              <a:defRPr sz="1600" baseline="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tel"/>
          <p:cNvSpPr>
            <a:spLocks noGrp="1"/>
          </p:cNvSpPr>
          <p:nvPr>
            <p:ph type="title"/>
          </p:nvPr>
        </p:nvSpPr>
        <p:spPr>
          <a:xfrm>
            <a:off x="539552" y="548680"/>
            <a:ext cx="8352928" cy="1080120"/>
          </a:xfrm>
          <a:prstGeom prst="rect">
            <a:avLst/>
          </a:prstGeom>
        </p:spPr>
        <p:txBody>
          <a:bodyPr/>
          <a:lstStyle>
            <a:lvl1pPr algn="ctr">
              <a:defRPr/>
            </a:lvl1pPr>
          </a:lstStyle>
          <a:p>
            <a:r>
              <a:rPr lang="nl-NL"/>
              <a:t>Klik om stijl te bewerken</a:t>
            </a:r>
            <a:endParaRPr lang="nl-BE"/>
          </a:p>
        </p:txBody>
      </p:sp>
      <p:sp>
        <p:nvSpPr>
          <p:cNvPr id="10" name="modelstijl links"/>
          <p:cNvSpPr>
            <a:spLocks noGrp="1"/>
          </p:cNvSpPr>
          <p:nvPr>
            <p:ph sz="half" idx="14"/>
          </p:nvPr>
        </p:nvSpPr>
        <p:spPr>
          <a:xfrm>
            <a:off x="4752000" y="1628800"/>
            <a:ext cx="4140000" cy="4968552"/>
          </a:xfrm>
          <a:prstGeom prst="rect">
            <a:avLst/>
          </a:prstGeom>
        </p:spPr>
        <p:txBody>
          <a:bodyPr/>
          <a:lstStyle>
            <a:lvl1pPr>
              <a:defRPr sz="2000" baseline="0"/>
            </a:lvl1pPr>
            <a:lvl2pPr marL="576000" marR="0" indent="-288000" algn="l" defTabSz="914400" rtl="0" eaLnBrk="1" fontAlgn="auto" latinLnBrk="0" hangingPunct="1">
              <a:lnSpc>
                <a:spcPct val="90000"/>
              </a:lnSpc>
              <a:spcBef>
                <a:spcPts val="300"/>
              </a:spcBef>
              <a:spcAft>
                <a:spcPts val="0"/>
              </a:spcAft>
              <a:buClrTx/>
              <a:buSzPct val="70000"/>
              <a:buFontTx/>
              <a:buBlip>
                <a:blip r:embed="rId2"/>
              </a:buBlip>
              <a:tabLst/>
              <a:defRPr sz="2000" baseline="0"/>
            </a:lvl2pPr>
            <a:lvl3pPr marL="864000" marR="0" indent="-288000" algn="l" defTabSz="914400" rtl="0" eaLnBrk="1" fontAlgn="auto" latinLnBrk="0" hangingPunct="1">
              <a:lnSpc>
                <a:spcPct val="90000"/>
              </a:lnSpc>
              <a:spcBef>
                <a:spcPts val="300"/>
              </a:spcBef>
              <a:spcAft>
                <a:spcPts val="0"/>
              </a:spcAft>
              <a:buClrTx/>
              <a:buSzPct val="90000"/>
              <a:buFontTx/>
              <a:buBlip>
                <a:blip r:embed="rId3"/>
              </a:buBlip>
              <a:tabLst/>
              <a:defRPr sz="1600" baseline="0"/>
            </a:lvl3pPr>
            <a:lvl4pPr marL="1152000" marR="0" indent="-288000" algn="l" defTabSz="914400" rtl="0" eaLnBrk="1" fontAlgn="auto" latinLnBrk="0" hangingPunct="1">
              <a:lnSpc>
                <a:spcPct val="90000"/>
              </a:lnSpc>
              <a:spcBef>
                <a:spcPts val="300"/>
              </a:spcBef>
              <a:spcAft>
                <a:spcPts val="0"/>
              </a:spcAft>
              <a:buClrTx/>
              <a:buSzPct val="75000"/>
              <a:buFontTx/>
              <a:buBlip>
                <a:blip r:embed="rId4"/>
              </a:buBlip>
              <a:tabLst/>
              <a:defRPr sz="1600" baseline="0"/>
            </a:lvl4pPr>
            <a:lvl5pPr marL="1440000" marR="0" indent="-288000" algn="l" defTabSz="914400" rtl="0" eaLnBrk="1" fontAlgn="auto" latinLnBrk="0" hangingPunct="1">
              <a:lnSpc>
                <a:spcPct val="90000"/>
              </a:lnSpc>
              <a:spcBef>
                <a:spcPts val="300"/>
              </a:spcBef>
              <a:spcAft>
                <a:spcPts val="0"/>
              </a:spcAft>
              <a:buClrTx/>
              <a:buSzPct val="90000"/>
              <a:buFontTx/>
              <a:buBlip>
                <a:blip r:embed="rId5"/>
              </a:buBlip>
              <a:tabLst/>
              <a:defRPr sz="1600" baseline="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867713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slotslide-blanco">
    <p:spTree>
      <p:nvGrpSpPr>
        <p:cNvPr id="1" name=""/>
        <p:cNvGrpSpPr/>
        <p:nvPr/>
      </p:nvGrpSpPr>
      <p:grpSpPr>
        <a:xfrm>
          <a:off x="0" y="0"/>
          <a:ext cx="0" cy="0"/>
          <a:chOff x="0" y="0"/>
          <a:chExt cx="0" cy="0"/>
        </a:xfrm>
      </p:grpSpPr>
      <p:grpSp>
        <p:nvGrpSpPr>
          <p:cNvPr id="8" name="witte trapezium"/>
          <p:cNvGrpSpPr/>
          <p:nvPr userDrawn="1"/>
        </p:nvGrpSpPr>
        <p:grpSpPr>
          <a:xfrm>
            <a:off x="284400" y="3816000"/>
            <a:ext cx="8856000" cy="3060000"/>
            <a:chOff x="288000" y="3402000"/>
            <a:chExt cx="8856000" cy="3456000"/>
          </a:xfrm>
          <a:effectLst/>
        </p:grpSpPr>
        <p:sp>
          <p:nvSpPr>
            <p:cNvPr id="10" name="rechthoek"/>
            <p:cNvSpPr/>
            <p:nvPr userDrawn="1"/>
          </p:nvSpPr>
          <p:spPr>
            <a:xfrm>
              <a:off x="288000" y="4266000"/>
              <a:ext cx="8856000" cy="259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1" name="rechthoekige driehoek"/>
            <p:cNvSpPr/>
            <p:nvPr userDrawn="1"/>
          </p:nvSpPr>
          <p:spPr>
            <a:xfrm flipH="1">
              <a:off x="288000" y="3402000"/>
              <a:ext cx="8856000" cy="864000"/>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pic>
        <p:nvPicPr>
          <p:cNvPr id="7" name="thema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552" y="5949280"/>
            <a:ext cx="1599186" cy="689649"/>
          </a:xfrm>
          <a:prstGeom prst="rect">
            <a:avLst/>
          </a:prstGeom>
        </p:spPr>
      </p:pic>
    </p:spTree>
    <p:extLst>
      <p:ext uri="{BB962C8B-B14F-4D97-AF65-F5344CB8AC3E}">
        <p14:creationId xmlns:p14="http://schemas.microsoft.com/office/powerpoint/2010/main" val="536396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openingsslide-voor-donkere-achtergrondfoto">
    <p:spTree>
      <p:nvGrpSpPr>
        <p:cNvPr id="1" name=""/>
        <p:cNvGrpSpPr/>
        <p:nvPr/>
      </p:nvGrpSpPr>
      <p:grpSpPr>
        <a:xfrm>
          <a:off x="0" y="0"/>
          <a:ext cx="0" cy="0"/>
          <a:chOff x="0" y="0"/>
          <a:chExt cx="0" cy="0"/>
        </a:xfrm>
      </p:grpSpPr>
      <p:pic>
        <p:nvPicPr>
          <p:cNvPr id="10" name="thema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11345" y="328016"/>
            <a:ext cx="1858808" cy="723096"/>
          </a:xfrm>
          <a:prstGeom prst="rect">
            <a:avLst/>
          </a:prstGeom>
          <a:noFill/>
          <a:ln>
            <a:noFill/>
          </a:ln>
        </p:spPr>
      </p:pic>
      <p:sp>
        <p:nvSpPr>
          <p:cNvPr id="11" name="ondertitel"/>
          <p:cNvSpPr>
            <a:spLocks noGrp="1"/>
          </p:cNvSpPr>
          <p:nvPr>
            <p:ph type="subTitle" idx="12"/>
          </p:nvPr>
        </p:nvSpPr>
        <p:spPr>
          <a:xfrm>
            <a:off x="1259632" y="4149080"/>
            <a:ext cx="7416824" cy="1656184"/>
          </a:xfrm>
          <a:prstGeom prst="rect">
            <a:avLst/>
          </a:prstGeom>
        </p:spPr>
        <p:txBody>
          <a:bodyPr>
            <a:normAutofit/>
          </a:bodyPr>
          <a:lstStyle>
            <a:lvl1pPr marL="0" indent="0" algn="l">
              <a:lnSpc>
                <a:spcPts val="1760"/>
              </a:lnSpc>
              <a:buNone/>
              <a:defRPr sz="158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BE"/>
          </a:p>
        </p:txBody>
      </p:sp>
      <p:sp>
        <p:nvSpPr>
          <p:cNvPr id="9" name="titel"/>
          <p:cNvSpPr>
            <a:spLocks noGrp="1"/>
          </p:cNvSpPr>
          <p:nvPr>
            <p:ph type="ctrTitle"/>
          </p:nvPr>
        </p:nvSpPr>
        <p:spPr>
          <a:xfrm>
            <a:off x="1259632" y="2060848"/>
            <a:ext cx="7416824" cy="2043658"/>
          </a:xfrm>
          <a:prstGeom prst="rect">
            <a:avLst/>
          </a:prstGeom>
        </p:spPr>
        <p:txBody>
          <a:bodyPr/>
          <a:lstStyle>
            <a:lvl1pPr>
              <a:defRPr>
                <a:solidFill>
                  <a:schemeClr val="bg1"/>
                </a:solidFill>
              </a:defRPr>
            </a:lvl1pPr>
          </a:lstStyle>
          <a:p>
            <a:r>
              <a:rPr lang="nl-NL"/>
              <a:t>Klik om de stijl te bewerken</a:t>
            </a:r>
            <a:endParaRPr lang="nl-BE"/>
          </a:p>
        </p:txBody>
      </p:sp>
      <p:pic>
        <p:nvPicPr>
          <p:cNvPr id="7" name="entiteitslogo wit"/>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8116" y="6309320"/>
            <a:ext cx="1823644" cy="316348"/>
          </a:xfrm>
          <a:prstGeom prst="rect">
            <a:avLst/>
          </a:prstGeom>
        </p:spPr>
      </p:pic>
    </p:spTree>
    <p:extLst>
      <p:ext uri="{BB962C8B-B14F-4D97-AF65-F5344CB8AC3E}">
        <p14:creationId xmlns:p14="http://schemas.microsoft.com/office/powerpoint/2010/main" val="3084622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slotslide-blanco">
    <p:spTree>
      <p:nvGrpSpPr>
        <p:cNvPr id="1" name=""/>
        <p:cNvGrpSpPr/>
        <p:nvPr/>
      </p:nvGrpSpPr>
      <p:grpSpPr>
        <a:xfrm>
          <a:off x="0" y="0"/>
          <a:ext cx="0" cy="0"/>
          <a:chOff x="0" y="0"/>
          <a:chExt cx="0" cy="0"/>
        </a:xfrm>
      </p:grpSpPr>
      <p:grpSp>
        <p:nvGrpSpPr>
          <p:cNvPr id="8" name="witte trapezium"/>
          <p:cNvGrpSpPr/>
          <p:nvPr userDrawn="1"/>
        </p:nvGrpSpPr>
        <p:grpSpPr>
          <a:xfrm>
            <a:off x="284400" y="3816000"/>
            <a:ext cx="8856000" cy="3060000"/>
            <a:chOff x="288000" y="3402000"/>
            <a:chExt cx="8856000" cy="3456000"/>
          </a:xfrm>
          <a:effectLst/>
        </p:grpSpPr>
        <p:sp>
          <p:nvSpPr>
            <p:cNvPr id="10" name="rechthoek"/>
            <p:cNvSpPr/>
            <p:nvPr userDrawn="1"/>
          </p:nvSpPr>
          <p:spPr>
            <a:xfrm>
              <a:off x="288000" y="4266000"/>
              <a:ext cx="8856000" cy="259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1" name="rechthoekige driehoek"/>
            <p:cNvSpPr/>
            <p:nvPr userDrawn="1"/>
          </p:nvSpPr>
          <p:spPr>
            <a:xfrm flipH="1">
              <a:off x="288000" y="3402000"/>
              <a:ext cx="8856000" cy="864000"/>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pic>
        <p:nvPicPr>
          <p:cNvPr id="7" name="thema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552" y="5949280"/>
            <a:ext cx="1599186" cy="689649"/>
          </a:xfrm>
          <a:prstGeom prst="rect">
            <a:avLst/>
          </a:prstGeom>
        </p:spPr>
      </p:pic>
    </p:spTree>
    <p:extLst>
      <p:ext uri="{BB962C8B-B14F-4D97-AF65-F5344CB8AC3E}">
        <p14:creationId xmlns:p14="http://schemas.microsoft.com/office/powerpoint/2010/main" val="2894957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7.xml"/><Relationship Id="rId4" Type="http://schemas.openxmlformats.org/officeDocument/2006/relationships/image" Target="../media/image9.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8.xml"/><Relationship Id="rId4" Type="http://schemas.openxmlformats.org/officeDocument/2006/relationships/image" Target="../media/image1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ele balk"/>
          <p:cNvPicPr>
            <a:picLocks/>
          </p:cNvPicPr>
          <p:nvPr/>
        </p:nvPicPr>
        <p:blipFill>
          <a:blip r:embed="rId8" cstate="print">
            <a:extLst>
              <a:ext uri="{28A0092B-C50C-407E-A947-70E740481C1C}">
                <a14:useLocalDpi xmlns:a14="http://schemas.microsoft.com/office/drawing/2010/main" val="0"/>
              </a:ext>
            </a:extLst>
          </a:blip>
          <a:stretch>
            <a:fillRect/>
          </a:stretch>
        </p:blipFill>
        <p:spPr>
          <a:xfrm flipH="1">
            <a:off x="0" y="0"/>
            <a:ext cx="288000" cy="6858000"/>
          </a:xfrm>
          <a:prstGeom prst="rect">
            <a:avLst/>
          </a:prstGeom>
        </p:spPr>
      </p:pic>
    </p:spTree>
    <p:extLst>
      <p:ext uri="{BB962C8B-B14F-4D97-AF65-F5344CB8AC3E}">
        <p14:creationId xmlns:p14="http://schemas.microsoft.com/office/powerpoint/2010/main" val="2702765116"/>
      </p:ext>
    </p:extLst>
  </p:cSld>
  <p:clrMap bg1="lt1" tx1="dk1" bg2="lt2" tx2="dk2" accent1="accent1" accent2="accent2" accent3="accent3" accent4="accent4" accent5="accent5" accent6="accent6" hlink="hlink" folHlink="folHlink"/>
  <p:sldLayoutIdLst>
    <p:sldLayoutId id="2147483649" r:id="rId1"/>
    <p:sldLayoutId id="2147483678" r:id="rId2"/>
    <p:sldLayoutId id="2147483700" r:id="rId3"/>
    <p:sldLayoutId id="2147483724" r:id="rId4"/>
    <p:sldLayoutId id="2147483725" r:id="rId5"/>
    <p:sldLayoutId id="2147483726" r:id="rId6"/>
  </p:sldLayoutIdLst>
  <p:txStyles>
    <p:titleStyle>
      <a:lvl1pPr algn="l"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p:titleStyle>
    <p:bodyStyle>
      <a:lvl1pPr marL="288000" indent="-288000" algn="l" defTabSz="914400" rtl="0" eaLnBrk="1" latinLnBrk="0" hangingPunct="1">
        <a:lnSpc>
          <a:spcPct val="90000"/>
        </a:lnSpc>
        <a:spcBef>
          <a:spcPts val="300"/>
        </a:spcBef>
        <a:buFont typeface="Wingdings 3" panose="05040102010807070707" pitchFamily="18" charset="2"/>
        <a:buChar char=""/>
        <a:defRPr sz="2200" b="0" i="0" kern="1200" baseline="0">
          <a:solidFill>
            <a:schemeClr val="tx1"/>
          </a:solidFill>
          <a:latin typeface="Calibri" panose="020F0502020204030204" pitchFamily="34" charset="0"/>
          <a:ea typeface="+mn-ea"/>
          <a:cs typeface="+mn-cs"/>
        </a:defRPr>
      </a:lvl1pPr>
      <a:lvl2pPr marL="576000" indent="-288000" algn="l" defTabSz="914400" rtl="0" eaLnBrk="1" latinLnBrk="0" hangingPunct="1">
        <a:lnSpc>
          <a:spcPct val="90000"/>
        </a:lnSpc>
        <a:spcBef>
          <a:spcPts val="300"/>
        </a:spcBef>
        <a:buSzPct val="100000"/>
        <a:buFont typeface="Wingdings 3" panose="05040102010807070707" pitchFamily="18" charset="2"/>
        <a:buChar char=""/>
        <a:defRPr sz="2200" kern="1200" baseline="0">
          <a:solidFill>
            <a:schemeClr val="tx1"/>
          </a:solidFill>
          <a:latin typeface="Calibri" panose="020F0502020204030204" pitchFamily="34" charset="0"/>
          <a:ea typeface="+mn-ea"/>
          <a:cs typeface="+mn-cs"/>
        </a:defRPr>
      </a:lvl2pPr>
      <a:lvl3pPr marL="864000" indent="-288000" algn="l" defTabSz="914400" rtl="0" eaLnBrk="1" latinLnBrk="0" hangingPunct="1">
        <a:lnSpc>
          <a:spcPct val="90000"/>
        </a:lnSpc>
        <a:spcBef>
          <a:spcPts val="300"/>
        </a:spcBef>
        <a:buFont typeface="Wingdings 2" panose="05020102010507070707" pitchFamily="18" charset="2"/>
        <a:buChar char=""/>
        <a:defRPr sz="2000" kern="1200" baseline="0">
          <a:solidFill>
            <a:schemeClr val="tx1"/>
          </a:solidFill>
          <a:latin typeface="Calibri" panose="020F0502020204030204" pitchFamily="34" charset="0"/>
          <a:ea typeface="+mn-ea"/>
          <a:cs typeface="+mn-cs"/>
        </a:defRPr>
      </a:lvl3pPr>
      <a:lvl4pPr marL="1152000" indent="-288000" algn="l" defTabSz="914400" rtl="0" eaLnBrk="1" latinLnBrk="0" hangingPunct="1">
        <a:lnSpc>
          <a:spcPct val="90000"/>
        </a:lnSpc>
        <a:spcBef>
          <a:spcPts val="300"/>
        </a:spcBef>
        <a:buFont typeface="Wingdings 3" panose="05040102010807070707" pitchFamily="18" charset="2"/>
        <a:buChar char=""/>
        <a:defRPr sz="2000" kern="1200" baseline="0">
          <a:solidFill>
            <a:schemeClr val="tx1"/>
          </a:solidFill>
          <a:latin typeface="Calibri" panose="020F0502020204030204" pitchFamily="34" charset="0"/>
          <a:ea typeface="+mn-ea"/>
          <a:cs typeface="+mn-cs"/>
        </a:defRPr>
      </a:lvl4pPr>
      <a:lvl5pPr marL="1440000" indent="-288000" algn="l" defTabSz="914400" rtl="0" eaLnBrk="1" latinLnBrk="0" hangingPunct="1">
        <a:lnSpc>
          <a:spcPct val="90000"/>
        </a:lnSpc>
        <a:spcBef>
          <a:spcPts val="300"/>
        </a:spcBef>
        <a:buFont typeface="Wingdings 3" panose="05040102010807070707" pitchFamily="18" charset="2"/>
        <a:buChar char=""/>
        <a:defRPr sz="20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ele balk"/>
          <p:cNvPicPr>
            <a:picLocks/>
          </p:cNvPicPr>
          <p:nvPr/>
        </p:nvPicPr>
        <p:blipFill>
          <a:blip r:embed="rId3" cstate="print">
            <a:extLst>
              <a:ext uri="{28A0092B-C50C-407E-A947-70E740481C1C}">
                <a14:useLocalDpi xmlns:a14="http://schemas.microsoft.com/office/drawing/2010/main" val="0"/>
              </a:ext>
            </a:extLst>
          </a:blip>
          <a:stretch>
            <a:fillRect/>
          </a:stretch>
        </p:blipFill>
        <p:spPr>
          <a:xfrm flipH="1">
            <a:off x="0" y="0"/>
            <a:ext cx="288000" cy="6858000"/>
          </a:xfrm>
          <a:prstGeom prst="rect">
            <a:avLst/>
          </a:prstGeom>
        </p:spPr>
      </p:pic>
      <p:pic>
        <p:nvPicPr>
          <p:cNvPr id="4" name="Afbeelding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8001" y="1642889"/>
            <a:ext cx="8856000" cy="5215111"/>
          </a:xfrm>
          <a:prstGeom prst="rect">
            <a:avLst/>
          </a:prstGeom>
        </p:spPr>
      </p:pic>
    </p:spTree>
    <p:extLst>
      <p:ext uri="{BB962C8B-B14F-4D97-AF65-F5344CB8AC3E}">
        <p14:creationId xmlns:p14="http://schemas.microsoft.com/office/powerpoint/2010/main" val="446655587"/>
      </p:ext>
    </p:extLst>
  </p:cSld>
  <p:clrMap bg1="lt1" tx1="dk1" bg2="lt2" tx2="dk2" accent1="accent1" accent2="accent2" accent3="accent3" accent4="accent4" accent5="accent5" accent6="accent6" hlink="hlink" folHlink="folHlink"/>
  <p:sldLayoutIdLst>
    <p:sldLayoutId id="2147483711" r:id="rId1"/>
  </p:sldLayoutIdLst>
  <p:txStyles>
    <p:titleStyle>
      <a:lvl1pPr algn="l"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p:titleStyle>
    <p:bodyStyle>
      <a:lvl1pPr marL="288000" indent="-288000" algn="l" defTabSz="914400" rtl="0" eaLnBrk="1" latinLnBrk="0" hangingPunct="1">
        <a:lnSpc>
          <a:spcPct val="90000"/>
        </a:lnSpc>
        <a:spcBef>
          <a:spcPts val="300"/>
        </a:spcBef>
        <a:buFont typeface="Wingdings 3" panose="05040102010807070707" pitchFamily="18" charset="2"/>
        <a:buChar char=""/>
        <a:defRPr sz="2200" b="0" i="0" kern="1200" baseline="0">
          <a:solidFill>
            <a:schemeClr val="tx1"/>
          </a:solidFill>
          <a:latin typeface="Calibri" panose="020F0502020204030204" pitchFamily="34" charset="0"/>
          <a:ea typeface="+mn-ea"/>
          <a:cs typeface="+mn-cs"/>
        </a:defRPr>
      </a:lvl1pPr>
      <a:lvl2pPr marL="576000" indent="-288000" algn="l" defTabSz="914400" rtl="0" eaLnBrk="1" latinLnBrk="0" hangingPunct="1">
        <a:lnSpc>
          <a:spcPct val="90000"/>
        </a:lnSpc>
        <a:spcBef>
          <a:spcPts val="300"/>
        </a:spcBef>
        <a:buSzPct val="100000"/>
        <a:buFont typeface="Wingdings 3" panose="05040102010807070707" pitchFamily="18" charset="2"/>
        <a:buChar char=""/>
        <a:defRPr sz="2200" kern="1200" baseline="0">
          <a:solidFill>
            <a:schemeClr val="tx1"/>
          </a:solidFill>
          <a:latin typeface="Calibri" panose="020F0502020204030204" pitchFamily="34" charset="0"/>
          <a:ea typeface="+mn-ea"/>
          <a:cs typeface="+mn-cs"/>
        </a:defRPr>
      </a:lvl2pPr>
      <a:lvl3pPr marL="864000" indent="-288000" algn="l" defTabSz="914400" rtl="0" eaLnBrk="1" latinLnBrk="0" hangingPunct="1">
        <a:lnSpc>
          <a:spcPct val="90000"/>
        </a:lnSpc>
        <a:spcBef>
          <a:spcPts val="300"/>
        </a:spcBef>
        <a:buFont typeface="Wingdings 2" panose="05020102010507070707" pitchFamily="18" charset="2"/>
        <a:buChar char=""/>
        <a:defRPr sz="2000" kern="1200" baseline="0">
          <a:solidFill>
            <a:schemeClr val="tx1"/>
          </a:solidFill>
          <a:latin typeface="Calibri" panose="020F0502020204030204" pitchFamily="34" charset="0"/>
          <a:ea typeface="+mn-ea"/>
          <a:cs typeface="+mn-cs"/>
        </a:defRPr>
      </a:lvl3pPr>
      <a:lvl4pPr marL="1152000" indent="-288000" algn="l" defTabSz="914400" rtl="0" eaLnBrk="1" latinLnBrk="0" hangingPunct="1">
        <a:lnSpc>
          <a:spcPct val="90000"/>
        </a:lnSpc>
        <a:spcBef>
          <a:spcPts val="300"/>
        </a:spcBef>
        <a:buFont typeface="Wingdings 3" panose="05040102010807070707" pitchFamily="18" charset="2"/>
        <a:buChar char=""/>
        <a:defRPr sz="2000" kern="1200" baseline="0">
          <a:solidFill>
            <a:schemeClr val="tx1"/>
          </a:solidFill>
          <a:latin typeface="Calibri" panose="020F0502020204030204" pitchFamily="34" charset="0"/>
          <a:ea typeface="+mn-ea"/>
          <a:cs typeface="+mn-cs"/>
        </a:defRPr>
      </a:lvl4pPr>
      <a:lvl5pPr marL="1440000" indent="-288000" algn="l" defTabSz="914400" rtl="0" eaLnBrk="1" latinLnBrk="0" hangingPunct="1">
        <a:lnSpc>
          <a:spcPct val="90000"/>
        </a:lnSpc>
        <a:spcBef>
          <a:spcPts val="300"/>
        </a:spcBef>
        <a:buFont typeface="Wingdings 3" panose="05040102010807070707" pitchFamily="18" charset="2"/>
        <a:buChar char=""/>
        <a:defRPr sz="20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ele balk"/>
          <p:cNvPicPr>
            <a:picLocks/>
          </p:cNvPicPr>
          <p:nvPr/>
        </p:nvPicPr>
        <p:blipFill>
          <a:blip r:embed="rId3" cstate="print">
            <a:extLst>
              <a:ext uri="{28A0092B-C50C-407E-A947-70E740481C1C}">
                <a14:useLocalDpi xmlns:a14="http://schemas.microsoft.com/office/drawing/2010/main" val="0"/>
              </a:ext>
            </a:extLst>
          </a:blip>
          <a:stretch>
            <a:fillRect/>
          </a:stretch>
        </p:blipFill>
        <p:spPr>
          <a:xfrm flipH="1">
            <a:off x="0" y="0"/>
            <a:ext cx="288000" cy="6858000"/>
          </a:xfrm>
          <a:prstGeom prst="rect">
            <a:avLst/>
          </a:prstGeom>
        </p:spPr>
      </p:pic>
      <p:pic>
        <p:nvPicPr>
          <p:cNvPr id="5" name="Afbeelding 4"/>
          <p:cNvPicPr>
            <a:picLocks noChangeAspect="1"/>
          </p:cNvPicPr>
          <p:nvPr userDrawn="1"/>
        </p:nvPicPr>
        <p:blipFill rotWithShape="1">
          <a:blip r:embed="rId4" cstate="print">
            <a:extLst>
              <a:ext uri="{28A0092B-C50C-407E-A947-70E740481C1C}">
                <a14:useLocalDpi xmlns:a14="http://schemas.microsoft.com/office/drawing/2010/main" val="0"/>
              </a:ext>
            </a:extLst>
          </a:blip>
          <a:srcRect r="762"/>
          <a:stretch/>
        </p:blipFill>
        <p:spPr>
          <a:xfrm>
            <a:off x="288001" y="72008"/>
            <a:ext cx="8856000" cy="4653136"/>
          </a:xfrm>
          <a:prstGeom prst="rect">
            <a:avLst/>
          </a:prstGeom>
        </p:spPr>
      </p:pic>
    </p:spTree>
    <p:extLst>
      <p:ext uri="{BB962C8B-B14F-4D97-AF65-F5344CB8AC3E}">
        <p14:creationId xmlns:p14="http://schemas.microsoft.com/office/powerpoint/2010/main" val="1317757715"/>
      </p:ext>
    </p:extLst>
  </p:cSld>
  <p:clrMap bg1="lt1" tx1="dk1" bg2="lt2" tx2="dk2" accent1="accent1" accent2="accent2" accent3="accent3" accent4="accent4" accent5="accent5" accent6="accent6" hlink="hlink" folHlink="folHlink"/>
  <p:sldLayoutIdLst>
    <p:sldLayoutId id="2147483729" r:id="rId1"/>
  </p:sldLayoutIdLst>
  <p:txStyles>
    <p:titleStyle>
      <a:lvl1pPr algn="l"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p:titleStyle>
    <p:bodyStyle>
      <a:lvl1pPr marL="288000" indent="-288000" algn="l" defTabSz="914400" rtl="0" eaLnBrk="1" latinLnBrk="0" hangingPunct="1">
        <a:lnSpc>
          <a:spcPct val="90000"/>
        </a:lnSpc>
        <a:spcBef>
          <a:spcPts val="300"/>
        </a:spcBef>
        <a:buFont typeface="Wingdings 3" panose="05040102010807070707" pitchFamily="18" charset="2"/>
        <a:buChar char=""/>
        <a:defRPr sz="2200" b="0" i="0" kern="1200" baseline="0">
          <a:solidFill>
            <a:schemeClr val="tx1"/>
          </a:solidFill>
          <a:latin typeface="Calibri" panose="020F0502020204030204" pitchFamily="34" charset="0"/>
          <a:ea typeface="+mn-ea"/>
          <a:cs typeface="+mn-cs"/>
        </a:defRPr>
      </a:lvl1pPr>
      <a:lvl2pPr marL="576000" indent="-288000" algn="l" defTabSz="914400" rtl="0" eaLnBrk="1" latinLnBrk="0" hangingPunct="1">
        <a:lnSpc>
          <a:spcPct val="90000"/>
        </a:lnSpc>
        <a:spcBef>
          <a:spcPts val="300"/>
        </a:spcBef>
        <a:buSzPct val="100000"/>
        <a:buFont typeface="Wingdings 3" panose="05040102010807070707" pitchFamily="18" charset="2"/>
        <a:buChar char=""/>
        <a:defRPr sz="2200" kern="1200" baseline="0">
          <a:solidFill>
            <a:schemeClr val="tx1"/>
          </a:solidFill>
          <a:latin typeface="Calibri" panose="020F0502020204030204" pitchFamily="34" charset="0"/>
          <a:ea typeface="+mn-ea"/>
          <a:cs typeface="+mn-cs"/>
        </a:defRPr>
      </a:lvl2pPr>
      <a:lvl3pPr marL="864000" indent="-288000" algn="l" defTabSz="914400" rtl="0" eaLnBrk="1" latinLnBrk="0" hangingPunct="1">
        <a:lnSpc>
          <a:spcPct val="90000"/>
        </a:lnSpc>
        <a:spcBef>
          <a:spcPts val="300"/>
        </a:spcBef>
        <a:buFont typeface="Wingdings 2" panose="05020102010507070707" pitchFamily="18" charset="2"/>
        <a:buChar char=""/>
        <a:defRPr sz="2000" kern="1200" baseline="0">
          <a:solidFill>
            <a:schemeClr val="tx1"/>
          </a:solidFill>
          <a:latin typeface="Calibri" panose="020F0502020204030204" pitchFamily="34" charset="0"/>
          <a:ea typeface="+mn-ea"/>
          <a:cs typeface="+mn-cs"/>
        </a:defRPr>
      </a:lvl3pPr>
      <a:lvl4pPr marL="1152000" indent="-288000" algn="l" defTabSz="914400" rtl="0" eaLnBrk="1" latinLnBrk="0" hangingPunct="1">
        <a:lnSpc>
          <a:spcPct val="90000"/>
        </a:lnSpc>
        <a:spcBef>
          <a:spcPts val="300"/>
        </a:spcBef>
        <a:buFont typeface="Wingdings 3" panose="05040102010807070707" pitchFamily="18" charset="2"/>
        <a:buChar char=""/>
        <a:defRPr sz="2000" kern="1200" baseline="0">
          <a:solidFill>
            <a:schemeClr val="tx1"/>
          </a:solidFill>
          <a:latin typeface="Calibri" panose="020F0502020204030204" pitchFamily="34" charset="0"/>
          <a:ea typeface="+mn-ea"/>
          <a:cs typeface="+mn-cs"/>
        </a:defRPr>
      </a:lvl4pPr>
      <a:lvl5pPr marL="1440000" indent="-288000" algn="l" defTabSz="914400" rtl="0" eaLnBrk="1" latinLnBrk="0" hangingPunct="1">
        <a:lnSpc>
          <a:spcPct val="90000"/>
        </a:lnSpc>
        <a:spcBef>
          <a:spcPts val="300"/>
        </a:spcBef>
        <a:buFont typeface="Wingdings 3" panose="05040102010807070707" pitchFamily="18" charset="2"/>
        <a:buChar char=""/>
        <a:defRPr sz="20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energiesparen.be/sites/default/files/atoms/video/Instructiefilm_Hoe%20de%20gebouwschil%20ingeven%20bij%20het%20EPC%20gemeenschappelijke%20delen.mp4"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hyperlink" Target="https://www.energiesparen.be/sites/default/files/atoms/video/Instructiefilm_Hoe%20installaties%20ingeven%20bij%20het%20EPC%20gemeenschappelijke%20delen.mp4"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hyperlink" Target="https://www.energiesparen.be/sites/default/files/atoms/video/EPC-GD_instructiefilm-overerving_0.mp4"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energie@vlaanderen.b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energiesparen.be/epc-pedia"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ndertitel"/>
          <p:cNvSpPr>
            <a:spLocks noGrp="1"/>
          </p:cNvSpPr>
          <p:nvPr>
            <p:ph type="subTitle" idx="1"/>
          </p:nvPr>
        </p:nvSpPr>
        <p:spPr>
          <a:xfrm>
            <a:off x="827584" y="4149080"/>
            <a:ext cx="7848872" cy="1656184"/>
          </a:xfrm>
        </p:spPr>
        <p:txBody>
          <a:bodyPr anchor="t">
            <a:normAutofit/>
          </a:bodyPr>
          <a:lstStyle/>
          <a:p>
            <a:pPr algn="ctr"/>
            <a:endParaRPr lang="nl-BE" sz="2400" b="1" dirty="0">
              <a:solidFill>
                <a:srgbClr val="105269"/>
              </a:solidFill>
              <a:cs typeface="Calibri"/>
            </a:endParaRPr>
          </a:p>
        </p:txBody>
      </p:sp>
      <p:sp>
        <p:nvSpPr>
          <p:cNvPr id="6"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1</a:t>
            </a:fld>
            <a:endParaRPr lang="nl-BE" sz="1100">
              <a:solidFill>
                <a:srgbClr val="105269"/>
              </a:solidFill>
            </a:endParaRPr>
          </a:p>
        </p:txBody>
      </p:sp>
      <p:sp>
        <p:nvSpPr>
          <p:cNvPr id="5" name="titel"/>
          <p:cNvSpPr>
            <a:spLocks noGrp="1"/>
          </p:cNvSpPr>
          <p:nvPr>
            <p:ph type="ctrTitle"/>
          </p:nvPr>
        </p:nvSpPr>
        <p:spPr>
          <a:xfrm>
            <a:off x="827584" y="2060848"/>
            <a:ext cx="7848872" cy="2043658"/>
          </a:xfrm>
          <a:prstGeom prst="rect">
            <a:avLst/>
          </a:prstGeom>
        </p:spPr>
        <p:txBody>
          <a:bodyPr anchor="t">
            <a:normAutofit/>
          </a:bodyPr>
          <a:lstStyle>
            <a:lvl1pPr>
              <a:lnSpc>
                <a:spcPts val="5400"/>
              </a:lnSpc>
              <a:defRPr sz="5400" baseline="0">
                <a:solidFill>
                  <a:srgbClr val="105269"/>
                </a:solidFill>
              </a:defRPr>
            </a:lvl1pPr>
          </a:lstStyle>
          <a:p>
            <a:pPr algn="ctr"/>
            <a:r>
              <a:rPr lang="nl-NL" sz="3700" dirty="0">
                <a:latin typeface="Calibri"/>
                <a:cs typeface="Calibri"/>
              </a:rPr>
              <a:t>Het EPC gemeenschappelijke delen</a:t>
            </a:r>
            <a:br>
              <a:rPr lang="nl-NL" sz="3700" dirty="0"/>
            </a:br>
            <a:r>
              <a:rPr lang="nl-NL" sz="2800" dirty="0">
                <a:latin typeface="Calibri"/>
                <a:cs typeface="Calibri"/>
              </a:rPr>
              <a:t>Extra toelichting voor een correcte invoer!</a:t>
            </a:r>
            <a:endParaRPr lang="nl-BE" sz="3700" dirty="0">
              <a:latin typeface="Calibri"/>
              <a:cs typeface="Calibri"/>
            </a:endParaRPr>
          </a:p>
        </p:txBody>
      </p:sp>
    </p:spTree>
    <p:extLst>
      <p:ext uri="{BB962C8B-B14F-4D97-AF65-F5344CB8AC3E}">
        <p14:creationId xmlns:p14="http://schemas.microsoft.com/office/powerpoint/2010/main" val="4131280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BE"/>
              <a:t>Hoe bepaal ik het BV?</a:t>
            </a:r>
          </a:p>
        </p:txBody>
      </p:sp>
      <p:sp>
        <p:nvSpPr>
          <p:cNvPr id="5" name="Tijdelijke aanduiding voor inhoud 4"/>
          <p:cNvSpPr>
            <a:spLocks noGrp="1"/>
          </p:cNvSpPr>
          <p:nvPr>
            <p:ph sz="half" idx="2"/>
          </p:nvPr>
        </p:nvSpPr>
        <p:spPr>
          <a:xfrm>
            <a:off x="539552" y="1340768"/>
            <a:ext cx="8352928" cy="4536504"/>
          </a:xfrm>
        </p:spPr>
        <p:txBody>
          <a:bodyPr/>
          <a:lstStyle/>
          <a:p>
            <a:r>
              <a:rPr lang="nl-BE">
                <a:solidFill>
                  <a:schemeClr val="bg1">
                    <a:lumMod val="50000"/>
                  </a:schemeClr>
                </a:solidFill>
              </a:rPr>
              <a:t>Case 2: groot appartementsblok met 2 inkomhallen</a:t>
            </a:r>
          </a:p>
          <a:p>
            <a:pPr lvl="1"/>
            <a:r>
              <a:rPr lang="nl-NL">
                <a:solidFill>
                  <a:schemeClr val="bg1">
                    <a:lumMod val="50000"/>
                  </a:schemeClr>
                </a:solidFill>
              </a:rPr>
              <a:t>Linker- en rechtergedeelte met elk een aparte ingang (rode pijlen)</a:t>
            </a:r>
          </a:p>
          <a:p>
            <a:pPr lvl="1"/>
            <a:r>
              <a:rPr lang="nl-NL">
                <a:solidFill>
                  <a:schemeClr val="bg1">
                    <a:lumMod val="50000"/>
                  </a:schemeClr>
                </a:solidFill>
              </a:rPr>
              <a:t>Via ingang toegang tot grote trappenhal met daarrond verschillende appartementen</a:t>
            </a:r>
          </a:p>
          <a:p>
            <a:pPr lvl="1"/>
            <a:r>
              <a:rPr lang="nl-NL">
                <a:solidFill>
                  <a:schemeClr val="bg1">
                    <a:lumMod val="50000"/>
                  </a:schemeClr>
                </a:solidFill>
              </a:rPr>
              <a:t>Gelijkvloers: aantal appartementen, aantal handelszaken en conciërgelokaal</a:t>
            </a:r>
          </a:p>
          <a:p>
            <a:pPr lvl="1"/>
            <a:r>
              <a:rPr lang="nl-NL">
                <a:solidFill>
                  <a:schemeClr val="bg1">
                    <a:lumMod val="50000"/>
                  </a:schemeClr>
                </a:solidFill>
              </a:rPr>
              <a:t>Tussen linker- en rechtergedeelte enkel interne circulatie mogelijk via gemeenschappelijke stookkelder</a:t>
            </a:r>
            <a:endParaRPr lang="nl-BE">
              <a:solidFill>
                <a:schemeClr val="bg1">
                  <a:lumMod val="50000"/>
                </a:schemeClr>
              </a:solidFill>
            </a:endParaRPr>
          </a:p>
        </p:txBody>
      </p:sp>
      <p:sp>
        <p:nvSpPr>
          <p:cNvPr id="10"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10</a:t>
            </a:fld>
            <a:endParaRPr lang="nl-BE" sz="1100">
              <a:solidFill>
                <a:srgbClr val="105269"/>
              </a:solidFill>
            </a:endParaRPr>
          </a:p>
        </p:txBody>
      </p:sp>
      <p:pic>
        <p:nvPicPr>
          <p:cNvPr id="3074" name="Picture 2">
            <a:extLst>
              <a:ext uri="{FF2B5EF4-FFF2-40B4-BE49-F238E27FC236}">
                <a16:creationId xmlns:a16="http://schemas.microsoft.com/office/drawing/2014/main" id="{CD0E73E8-5078-4808-AB92-2B9C3366E3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3" y="3967335"/>
            <a:ext cx="4167591" cy="2759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331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BE"/>
              <a:t>Hoe bepaal ik het BV?</a:t>
            </a:r>
          </a:p>
        </p:txBody>
      </p:sp>
      <p:sp>
        <p:nvSpPr>
          <p:cNvPr id="5" name="Tijdelijke aanduiding voor inhoud 4"/>
          <p:cNvSpPr>
            <a:spLocks noGrp="1"/>
          </p:cNvSpPr>
          <p:nvPr>
            <p:ph sz="half" idx="2"/>
          </p:nvPr>
        </p:nvSpPr>
        <p:spPr>
          <a:xfrm>
            <a:off x="539552" y="1340768"/>
            <a:ext cx="8352928" cy="4536504"/>
          </a:xfrm>
        </p:spPr>
        <p:txBody>
          <a:bodyPr/>
          <a:lstStyle/>
          <a:p>
            <a:r>
              <a:rPr lang="nl-BE">
                <a:solidFill>
                  <a:schemeClr val="bg1">
                    <a:lumMod val="50000"/>
                  </a:schemeClr>
                </a:solidFill>
              </a:rPr>
              <a:t>Case 2: groot appartementsblok met 2 inkomhallen</a:t>
            </a:r>
          </a:p>
          <a:p>
            <a:pPr lvl="1"/>
            <a:r>
              <a:rPr lang="nl-NL">
                <a:solidFill>
                  <a:schemeClr val="bg1">
                    <a:lumMod val="50000"/>
                  </a:schemeClr>
                </a:solidFill>
              </a:rPr>
              <a:t>Wat is mijn gebouw?</a:t>
            </a:r>
          </a:p>
          <a:p>
            <a:pPr lvl="2"/>
            <a:r>
              <a:rPr lang="nl-BE" err="1">
                <a:solidFill>
                  <a:schemeClr val="bg1">
                    <a:lumMod val="50000"/>
                  </a:schemeClr>
                </a:solidFill>
              </a:rPr>
              <a:t>Één</a:t>
            </a:r>
            <a:r>
              <a:rPr lang="nl-BE">
                <a:solidFill>
                  <a:schemeClr val="bg1">
                    <a:lumMod val="50000"/>
                  </a:schemeClr>
                </a:solidFill>
              </a:rPr>
              <a:t> constructie, interne circulatie mogelijk via kelder =&gt; 1 gebouw</a:t>
            </a:r>
          </a:p>
          <a:p>
            <a:pPr lvl="2"/>
            <a:r>
              <a:rPr lang="nl-BE">
                <a:solidFill>
                  <a:schemeClr val="bg1">
                    <a:lumMod val="50000"/>
                  </a:schemeClr>
                </a:solidFill>
              </a:rPr>
              <a:t>Software</a:t>
            </a:r>
          </a:p>
          <a:p>
            <a:pPr lvl="3"/>
            <a:r>
              <a:rPr lang="nl-BE">
                <a:solidFill>
                  <a:schemeClr val="bg1">
                    <a:lumMod val="50000"/>
                  </a:schemeClr>
                </a:solidFill>
              </a:rPr>
              <a:t>Kaart: als 1 gebouw omlijnd</a:t>
            </a:r>
          </a:p>
          <a:p>
            <a:pPr lvl="3"/>
            <a:r>
              <a:rPr lang="nl-NL" err="1">
                <a:solidFill>
                  <a:schemeClr val="bg1">
                    <a:lumMod val="50000"/>
                  </a:schemeClr>
                </a:solidFill>
              </a:rPr>
              <a:t>Busnummers</a:t>
            </a:r>
            <a:r>
              <a:rPr lang="nl-NL">
                <a:solidFill>
                  <a:schemeClr val="bg1">
                    <a:lumMod val="50000"/>
                  </a:schemeClr>
                </a:solidFill>
              </a:rPr>
              <a:t> van alle appartementen en handelspanden zijn opgenomen in dit gebouw</a:t>
            </a:r>
          </a:p>
          <a:p>
            <a:pPr lvl="2"/>
            <a:r>
              <a:rPr lang="nl-NL">
                <a:solidFill>
                  <a:schemeClr val="bg1">
                    <a:lumMod val="50000"/>
                  </a:schemeClr>
                </a:solidFill>
              </a:rPr>
              <a:t>Deze constructie = 1 gebouw =&gt; EPC GD nodig</a:t>
            </a:r>
            <a:endParaRPr lang="nl-BE">
              <a:solidFill>
                <a:schemeClr val="bg1">
                  <a:lumMod val="50000"/>
                </a:schemeClr>
              </a:solidFill>
            </a:endParaRPr>
          </a:p>
        </p:txBody>
      </p:sp>
      <p:sp>
        <p:nvSpPr>
          <p:cNvPr id="10"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11</a:t>
            </a:fld>
            <a:endParaRPr lang="nl-BE" sz="1100">
              <a:solidFill>
                <a:srgbClr val="105269"/>
              </a:solidFill>
            </a:endParaRPr>
          </a:p>
        </p:txBody>
      </p:sp>
      <p:pic>
        <p:nvPicPr>
          <p:cNvPr id="7170" name="Picture 2">
            <a:extLst>
              <a:ext uri="{FF2B5EF4-FFF2-40B4-BE49-F238E27FC236}">
                <a16:creationId xmlns:a16="http://schemas.microsoft.com/office/drawing/2014/main" id="{A51D146B-174A-4CD8-8737-9AA95CE0BE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3928815"/>
            <a:ext cx="6196558" cy="2811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040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BE"/>
              <a:t>Hoe bepaal ik het BV?</a:t>
            </a:r>
          </a:p>
        </p:txBody>
      </p:sp>
      <p:sp>
        <p:nvSpPr>
          <p:cNvPr id="5" name="Tijdelijke aanduiding voor inhoud 4"/>
          <p:cNvSpPr>
            <a:spLocks noGrp="1"/>
          </p:cNvSpPr>
          <p:nvPr>
            <p:ph sz="half" idx="2"/>
          </p:nvPr>
        </p:nvSpPr>
        <p:spPr>
          <a:xfrm>
            <a:off x="539552" y="1340768"/>
            <a:ext cx="8352928" cy="4536504"/>
          </a:xfrm>
        </p:spPr>
        <p:txBody>
          <a:bodyPr/>
          <a:lstStyle/>
          <a:p>
            <a:r>
              <a:rPr lang="nl-BE">
                <a:solidFill>
                  <a:schemeClr val="bg1">
                    <a:lumMod val="50000"/>
                  </a:schemeClr>
                </a:solidFill>
              </a:rPr>
              <a:t>Case 2: groot appartementsblok met 2 inkomhallen</a:t>
            </a:r>
          </a:p>
          <a:p>
            <a:pPr lvl="1"/>
            <a:r>
              <a:rPr lang="nl-BE">
                <a:solidFill>
                  <a:schemeClr val="bg1">
                    <a:lumMod val="50000"/>
                  </a:schemeClr>
                </a:solidFill>
              </a:rPr>
              <a:t>Wat is het BV van mijn gebouw?</a:t>
            </a:r>
          </a:p>
          <a:p>
            <a:pPr lvl="2"/>
            <a:r>
              <a:rPr lang="nl-BE" b="1">
                <a:solidFill>
                  <a:schemeClr val="bg1">
                    <a:lumMod val="50000"/>
                  </a:schemeClr>
                </a:solidFill>
              </a:rPr>
              <a:t>Eenheden: appartementen &amp; handelspanden</a:t>
            </a:r>
          </a:p>
          <a:p>
            <a:pPr lvl="3"/>
            <a:r>
              <a:rPr lang="nl-NL">
                <a:solidFill>
                  <a:schemeClr val="bg1">
                    <a:lumMod val="50000"/>
                  </a:schemeClr>
                </a:solidFill>
              </a:rPr>
              <a:t>De appartementen:</a:t>
            </a:r>
          </a:p>
          <a:p>
            <a:pPr lvl="4"/>
            <a:r>
              <a:rPr lang="nl-NL">
                <a:solidFill>
                  <a:schemeClr val="bg1">
                    <a:lumMod val="50000"/>
                  </a:schemeClr>
                </a:solidFill>
              </a:rPr>
              <a:t>Alle ruimtes zullen wellicht tot het BV van het gebouw horen</a:t>
            </a:r>
          </a:p>
          <a:p>
            <a:pPr lvl="4"/>
            <a:r>
              <a:rPr lang="nl-NL">
                <a:solidFill>
                  <a:schemeClr val="bg1">
                    <a:lumMod val="50000"/>
                  </a:schemeClr>
                </a:solidFill>
              </a:rPr>
              <a:t>Als bepaalde ruimtes niet tot het BV horen, dan ligt daar ook de grens van het BV van het gebouw</a:t>
            </a:r>
          </a:p>
          <a:p>
            <a:pPr lvl="3"/>
            <a:r>
              <a:rPr lang="nl-NL">
                <a:solidFill>
                  <a:schemeClr val="bg1">
                    <a:lumMod val="50000"/>
                  </a:schemeClr>
                </a:solidFill>
              </a:rPr>
              <a:t>Het handelspand:</a:t>
            </a:r>
          </a:p>
          <a:p>
            <a:pPr lvl="4"/>
            <a:r>
              <a:rPr lang="nl-NL">
                <a:solidFill>
                  <a:schemeClr val="bg1">
                    <a:lumMod val="50000"/>
                  </a:schemeClr>
                </a:solidFill>
              </a:rPr>
              <a:t>Alle verwarmde (stap 1) en thermisch beschermde ruimtes (stap 3) worden opgenomen</a:t>
            </a:r>
          </a:p>
          <a:p>
            <a:pPr lvl="4"/>
            <a:r>
              <a:rPr lang="nl-NL">
                <a:solidFill>
                  <a:schemeClr val="bg1">
                    <a:lumMod val="50000"/>
                  </a:schemeClr>
                </a:solidFill>
              </a:rPr>
              <a:t>Bij de andere ruimtes wordt verder gekeken naar de functie (stap 4 en 5)</a:t>
            </a:r>
            <a:endParaRPr lang="nl-BE">
              <a:solidFill>
                <a:schemeClr val="bg1">
                  <a:lumMod val="50000"/>
                </a:schemeClr>
              </a:solidFill>
            </a:endParaRPr>
          </a:p>
          <a:p>
            <a:endParaRPr lang="nl-BE"/>
          </a:p>
        </p:txBody>
      </p:sp>
      <p:sp>
        <p:nvSpPr>
          <p:cNvPr id="10"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12</a:t>
            </a:fld>
            <a:endParaRPr lang="nl-BE" sz="1100">
              <a:solidFill>
                <a:srgbClr val="105269"/>
              </a:solidFill>
            </a:endParaRPr>
          </a:p>
        </p:txBody>
      </p:sp>
    </p:spTree>
    <p:extLst>
      <p:ext uri="{BB962C8B-B14F-4D97-AF65-F5344CB8AC3E}">
        <p14:creationId xmlns:p14="http://schemas.microsoft.com/office/powerpoint/2010/main" val="1964742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BE"/>
              <a:t>Hoe bepaal ik het BV?</a:t>
            </a:r>
          </a:p>
        </p:txBody>
      </p:sp>
      <p:sp>
        <p:nvSpPr>
          <p:cNvPr id="5" name="Tijdelijke aanduiding voor inhoud 4"/>
          <p:cNvSpPr>
            <a:spLocks noGrp="1"/>
          </p:cNvSpPr>
          <p:nvPr>
            <p:ph sz="half" idx="2"/>
          </p:nvPr>
        </p:nvSpPr>
        <p:spPr>
          <a:xfrm>
            <a:off x="539552" y="1340768"/>
            <a:ext cx="8352928" cy="4536504"/>
          </a:xfrm>
        </p:spPr>
        <p:txBody>
          <a:bodyPr/>
          <a:lstStyle/>
          <a:p>
            <a:r>
              <a:rPr lang="nl-BE">
                <a:solidFill>
                  <a:schemeClr val="bg1">
                    <a:lumMod val="50000"/>
                  </a:schemeClr>
                </a:solidFill>
              </a:rPr>
              <a:t>Case 2: groot appartementsblok met 2 inkomhallen</a:t>
            </a:r>
          </a:p>
          <a:p>
            <a:pPr lvl="1"/>
            <a:r>
              <a:rPr lang="nl-BE">
                <a:solidFill>
                  <a:schemeClr val="bg1">
                    <a:lumMod val="50000"/>
                  </a:schemeClr>
                </a:solidFill>
              </a:rPr>
              <a:t>Wat is het BV van mijn gebouw?</a:t>
            </a:r>
          </a:p>
          <a:p>
            <a:pPr lvl="2"/>
            <a:r>
              <a:rPr lang="nl-BE" b="1">
                <a:solidFill>
                  <a:schemeClr val="bg1">
                    <a:lumMod val="50000"/>
                  </a:schemeClr>
                </a:solidFill>
              </a:rPr>
              <a:t>Gemeenschappelijke ruimten: traphallen, conciërgelokaal en stookkelder</a:t>
            </a:r>
          </a:p>
          <a:p>
            <a:pPr lvl="3"/>
            <a:r>
              <a:rPr lang="nl-BE">
                <a:solidFill>
                  <a:schemeClr val="bg1">
                    <a:lumMod val="50000"/>
                  </a:schemeClr>
                </a:solidFill>
              </a:rPr>
              <a:t>Traphallen &amp; conciërgelokaal:</a:t>
            </a:r>
          </a:p>
          <a:p>
            <a:pPr lvl="4"/>
            <a:r>
              <a:rPr lang="nl-BE">
                <a:solidFill>
                  <a:schemeClr val="bg1">
                    <a:lumMod val="50000"/>
                  </a:schemeClr>
                </a:solidFill>
              </a:rPr>
              <a:t>Als deze direct verwarmd (stap 1) of thermisch beschermd zijn (stap 3) zullen deze behoren tot het BV van het gebouw</a:t>
            </a:r>
          </a:p>
          <a:p>
            <a:pPr lvl="4"/>
            <a:r>
              <a:rPr lang="nl-BE">
                <a:solidFill>
                  <a:schemeClr val="bg1">
                    <a:lumMod val="50000"/>
                  </a:schemeClr>
                </a:solidFill>
              </a:rPr>
              <a:t>Zo niet, dan normaal o.b.v. stap 5 bij het BV</a:t>
            </a:r>
          </a:p>
          <a:p>
            <a:pPr lvl="3"/>
            <a:r>
              <a:rPr lang="nl-BE">
                <a:solidFill>
                  <a:schemeClr val="bg1">
                    <a:lumMod val="50000"/>
                  </a:schemeClr>
                </a:solidFill>
              </a:rPr>
              <a:t>Stookkelder:</a:t>
            </a:r>
          </a:p>
          <a:p>
            <a:pPr lvl="4"/>
            <a:r>
              <a:rPr lang="nl-BE">
                <a:solidFill>
                  <a:schemeClr val="bg1">
                    <a:lumMod val="50000"/>
                  </a:schemeClr>
                </a:solidFill>
              </a:rPr>
              <a:t>Enkel bij BV als direct verwarmd (stap 1)</a:t>
            </a:r>
          </a:p>
          <a:p>
            <a:pPr lvl="4"/>
            <a:endParaRPr lang="nl-BE">
              <a:solidFill>
                <a:schemeClr val="bg1">
                  <a:lumMod val="50000"/>
                </a:schemeClr>
              </a:solidFill>
            </a:endParaRPr>
          </a:p>
          <a:p>
            <a:endParaRPr lang="nl-BE"/>
          </a:p>
        </p:txBody>
      </p:sp>
      <p:sp>
        <p:nvSpPr>
          <p:cNvPr id="10"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13</a:t>
            </a:fld>
            <a:endParaRPr lang="nl-BE" sz="1100">
              <a:solidFill>
                <a:srgbClr val="105269"/>
              </a:solidFill>
            </a:endParaRPr>
          </a:p>
        </p:txBody>
      </p:sp>
    </p:spTree>
    <p:extLst>
      <p:ext uri="{BB962C8B-B14F-4D97-AF65-F5344CB8AC3E}">
        <p14:creationId xmlns:p14="http://schemas.microsoft.com/office/powerpoint/2010/main" val="310543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BE"/>
              <a:t>Hoe geef ik de gebouwschil in?</a:t>
            </a:r>
          </a:p>
        </p:txBody>
      </p:sp>
      <p:sp>
        <p:nvSpPr>
          <p:cNvPr id="10"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14</a:t>
            </a:fld>
            <a:endParaRPr lang="nl-BE" sz="1100">
              <a:solidFill>
                <a:srgbClr val="105269"/>
              </a:solidFill>
            </a:endParaRPr>
          </a:p>
        </p:txBody>
      </p:sp>
      <p:sp>
        <p:nvSpPr>
          <p:cNvPr id="6" name="Tijdelijke aanduiding voor inhoud 4">
            <a:extLst>
              <a:ext uri="{FF2B5EF4-FFF2-40B4-BE49-F238E27FC236}">
                <a16:creationId xmlns:a16="http://schemas.microsoft.com/office/drawing/2014/main" id="{23D22248-C7C8-44AA-9B24-06A6FAD78F2B}"/>
              </a:ext>
            </a:extLst>
          </p:cNvPr>
          <p:cNvSpPr>
            <a:spLocks noGrp="1"/>
          </p:cNvSpPr>
          <p:nvPr>
            <p:ph sz="half" idx="2"/>
          </p:nvPr>
        </p:nvSpPr>
        <p:spPr>
          <a:xfrm>
            <a:off x="539552" y="2636912"/>
            <a:ext cx="8352928" cy="3240360"/>
          </a:xfrm>
        </p:spPr>
        <p:txBody>
          <a:bodyPr/>
          <a:lstStyle/>
          <a:p>
            <a:pPr marL="1152000" lvl="4" indent="0">
              <a:buNone/>
            </a:pPr>
            <a:endParaRPr lang="nl-BE"/>
          </a:p>
          <a:p>
            <a:endParaRPr lang="nl-BE"/>
          </a:p>
        </p:txBody>
      </p:sp>
      <p:pic>
        <p:nvPicPr>
          <p:cNvPr id="7" name="Graphic 6" descr="Videocamera">
            <a:hlinkClick r:id="rId3"/>
            <a:extLst>
              <a:ext uri="{FF2B5EF4-FFF2-40B4-BE49-F238E27FC236}">
                <a16:creationId xmlns:a16="http://schemas.microsoft.com/office/drawing/2014/main" id="{1CC2543B-7726-40DB-827D-2DD12508AD7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64785" y="2768305"/>
            <a:ext cx="1969368" cy="1969368"/>
          </a:xfrm>
          <a:prstGeom prst="rect">
            <a:avLst/>
          </a:prstGeom>
        </p:spPr>
      </p:pic>
    </p:spTree>
    <p:extLst>
      <p:ext uri="{BB962C8B-B14F-4D97-AF65-F5344CB8AC3E}">
        <p14:creationId xmlns:p14="http://schemas.microsoft.com/office/powerpoint/2010/main" val="642398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BE"/>
              <a:t>Hoe geef ik de installaties in?</a:t>
            </a:r>
          </a:p>
        </p:txBody>
      </p:sp>
      <p:sp>
        <p:nvSpPr>
          <p:cNvPr id="10"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15</a:t>
            </a:fld>
            <a:endParaRPr lang="nl-BE" sz="1100">
              <a:solidFill>
                <a:srgbClr val="105269"/>
              </a:solidFill>
            </a:endParaRPr>
          </a:p>
        </p:txBody>
      </p:sp>
      <p:sp>
        <p:nvSpPr>
          <p:cNvPr id="6" name="Tijdelijke aanduiding voor inhoud 4">
            <a:extLst>
              <a:ext uri="{FF2B5EF4-FFF2-40B4-BE49-F238E27FC236}">
                <a16:creationId xmlns:a16="http://schemas.microsoft.com/office/drawing/2014/main" id="{DAFF6A27-2C0E-4EAB-A1C2-31E596360307}"/>
              </a:ext>
            </a:extLst>
          </p:cNvPr>
          <p:cNvSpPr>
            <a:spLocks noGrp="1"/>
          </p:cNvSpPr>
          <p:nvPr>
            <p:ph sz="half" idx="2"/>
          </p:nvPr>
        </p:nvSpPr>
        <p:spPr>
          <a:xfrm>
            <a:off x="539552" y="2636912"/>
            <a:ext cx="8352928" cy="3240360"/>
          </a:xfrm>
        </p:spPr>
        <p:txBody>
          <a:bodyPr/>
          <a:lstStyle/>
          <a:p>
            <a:pPr marL="1152000" lvl="4" indent="0">
              <a:buNone/>
            </a:pPr>
            <a:endParaRPr lang="nl-BE"/>
          </a:p>
          <a:p>
            <a:endParaRPr lang="nl-BE"/>
          </a:p>
        </p:txBody>
      </p:sp>
      <p:pic>
        <p:nvPicPr>
          <p:cNvPr id="7" name="Graphic 6" descr="Videocamera">
            <a:hlinkClick r:id="rId3"/>
            <a:extLst>
              <a:ext uri="{FF2B5EF4-FFF2-40B4-BE49-F238E27FC236}">
                <a16:creationId xmlns:a16="http://schemas.microsoft.com/office/drawing/2014/main" id="{81399130-0508-4BF3-A8F0-72E4144AA6A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64786" y="2769776"/>
            <a:ext cx="1969368" cy="1969368"/>
          </a:xfrm>
          <a:prstGeom prst="rect">
            <a:avLst/>
          </a:prstGeom>
        </p:spPr>
      </p:pic>
    </p:spTree>
    <p:extLst>
      <p:ext uri="{BB962C8B-B14F-4D97-AF65-F5344CB8AC3E}">
        <p14:creationId xmlns:p14="http://schemas.microsoft.com/office/powerpoint/2010/main" val="3745563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BE" dirty="0"/>
              <a:t>Hoe werkt overerving van invoergegevens?</a:t>
            </a:r>
          </a:p>
        </p:txBody>
      </p:sp>
      <p:sp>
        <p:nvSpPr>
          <p:cNvPr id="10"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16</a:t>
            </a:fld>
            <a:endParaRPr lang="nl-BE" sz="1100">
              <a:solidFill>
                <a:srgbClr val="105269"/>
              </a:solidFill>
            </a:endParaRPr>
          </a:p>
        </p:txBody>
      </p:sp>
      <p:sp>
        <p:nvSpPr>
          <p:cNvPr id="6" name="Tijdelijke aanduiding voor inhoud 4">
            <a:extLst>
              <a:ext uri="{FF2B5EF4-FFF2-40B4-BE49-F238E27FC236}">
                <a16:creationId xmlns:a16="http://schemas.microsoft.com/office/drawing/2014/main" id="{DAFF6A27-2C0E-4EAB-A1C2-31E596360307}"/>
              </a:ext>
            </a:extLst>
          </p:cNvPr>
          <p:cNvSpPr>
            <a:spLocks noGrp="1"/>
          </p:cNvSpPr>
          <p:nvPr>
            <p:ph sz="half" idx="2"/>
          </p:nvPr>
        </p:nvSpPr>
        <p:spPr>
          <a:xfrm>
            <a:off x="539552" y="2636912"/>
            <a:ext cx="8352928" cy="3240360"/>
          </a:xfrm>
        </p:spPr>
        <p:txBody>
          <a:bodyPr/>
          <a:lstStyle/>
          <a:p>
            <a:pPr marL="1152000" lvl="4" indent="0">
              <a:buNone/>
            </a:pPr>
            <a:endParaRPr lang="nl-BE"/>
          </a:p>
          <a:p>
            <a:endParaRPr lang="nl-BE"/>
          </a:p>
        </p:txBody>
      </p:sp>
      <p:pic>
        <p:nvPicPr>
          <p:cNvPr id="7" name="Graphic 6" descr="Videocamera">
            <a:hlinkClick r:id="rId3"/>
            <a:extLst>
              <a:ext uri="{FF2B5EF4-FFF2-40B4-BE49-F238E27FC236}">
                <a16:creationId xmlns:a16="http://schemas.microsoft.com/office/drawing/2014/main" id="{81399130-0508-4BF3-A8F0-72E4144AA6A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64786" y="2769776"/>
            <a:ext cx="1969368" cy="1969368"/>
          </a:xfrm>
          <a:prstGeom prst="rect">
            <a:avLst/>
          </a:prstGeom>
        </p:spPr>
      </p:pic>
    </p:spTree>
    <p:extLst>
      <p:ext uri="{BB962C8B-B14F-4D97-AF65-F5344CB8AC3E}">
        <p14:creationId xmlns:p14="http://schemas.microsoft.com/office/powerpoint/2010/main" val="2282851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ndertitel"/>
          <p:cNvSpPr>
            <a:spLocks noGrp="1"/>
          </p:cNvSpPr>
          <p:nvPr>
            <p:ph type="subTitle" idx="1"/>
          </p:nvPr>
        </p:nvSpPr>
        <p:spPr>
          <a:xfrm>
            <a:off x="827584" y="4700166"/>
            <a:ext cx="7848872" cy="1656184"/>
          </a:xfrm>
        </p:spPr>
        <p:txBody>
          <a:bodyPr/>
          <a:lstStyle/>
          <a:p>
            <a:pPr algn="ctr"/>
            <a:r>
              <a:rPr lang="nl-BE" sz="2400" b="1">
                <a:solidFill>
                  <a:srgbClr val="105269"/>
                </a:solidFill>
              </a:rPr>
              <a:t>VEA</a:t>
            </a:r>
          </a:p>
          <a:p>
            <a:pPr algn="ctr"/>
            <a:endParaRPr lang="nl-BE" sz="2400">
              <a:solidFill>
                <a:srgbClr val="105269"/>
              </a:solidFill>
            </a:endParaRPr>
          </a:p>
          <a:p>
            <a:pPr algn="ctr"/>
            <a:r>
              <a:rPr lang="nl-BE" sz="2000">
                <a:solidFill>
                  <a:srgbClr val="105269"/>
                </a:solidFill>
              </a:rPr>
              <a:t>16 maart 2020</a:t>
            </a:r>
            <a:endParaRPr lang="nl-BE" sz="1400">
              <a:solidFill>
                <a:srgbClr val="105269"/>
              </a:solidFill>
            </a:endParaRPr>
          </a:p>
        </p:txBody>
      </p:sp>
      <p:sp>
        <p:nvSpPr>
          <p:cNvPr id="6"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17</a:t>
            </a:fld>
            <a:endParaRPr lang="nl-BE" sz="1100">
              <a:solidFill>
                <a:srgbClr val="105269"/>
              </a:solidFill>
            </a:endParaRPr>
          </a:p>
        </p:txBody>
      </p:sp>
      <p:sp>
        <p:nvSpPr>
          <p:cNvPr id="5" name="titel"/>
          <p:cNvSpPr>
            <a:spLocks noGrp="1"/>
          </p:cNvSpPr>
          <p:nvPr>
            <p:ph type="ctrTitle"/>
          </p:nvPr>
        </p:nvSpPr>
        <p:spPr>
          <a:xfrm>
            <a:off x="827584" y="2060848"/>
            <a:ext cx="7848872" cy="2043658"/>
          </a:xfrm>
          <a:prstGeom prst="rect">
            <a:avLst/>
          </a:prstGeom>
        </p:spPr>
        <p:txBody>
          <a:bodyPr>
            <a:normAutofit/>
          </a:bodyPr>
          <a:lstStyle>
            <a:lvl1pPr>
              <a:lnSpc>
                <a:spcPts val="5400"/>
              </a:lnSpc>
              <a:defRPr sz="5400" baseline="0">
                <a:solidFill>
                  <a:srgbClr val="105269"/>
                </a:solidFill>
              </a:defRPr>
            </a:lvl1pPr>
          </a:lstStyle>
          <a:p>
            <a:pPr algn="ctr"/>
            <a:r>
              <a:rPr lang="nl-NL" sz="3700" dirty="0"/>
              <a:t>Het</a:t>
            </a:r>
            <a:r>
              <a:rPr lang="nl-NL" sz="4100" dirty="0"/>
              <a:t> </a:t>
            </a:r>
            <a:r>
              <a:rPr lang="nl-NL" sz="3700" dirty="0"/>
              <a:t>gebouwenregister</a:t>
            </a:r>
            <a:br>
              <a:rPr lang="nl-NL" sz="3100" dirty="0"/>
            </a:br>
            <a:r>
              <a:rPr lang="nl-NL" sz="2800" dirty="0"/>
              <a:t>Extra toelichting</a:t>
            </a:r>
            <a:endParaRPr lang="nl-BE" sz="3700" dirty="0"/>
          </a:p>
        </p:txBody>
      </p:sp>
    </p:spTree>
    <p:extLst>
      <p:ext uri="{BB962C8B-B14F-4D97-AF65-F5344CB8AC3E}">
        <p14:creationId xmlns:p14="http://schemas.microsoft.com/office/powerpoint/2010/main" val="20522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BE" dirty="0"/>
              <a:t>Het gebouwenregister</a:t>
            </a:r>
          </a:p>
        </p:txBody>
      </p:sp>
      <p:sp>
        <p:nvSpPr>
          <p:cNvPr id="5" name="Tijdelijke aanduiding voor inhoud 4"/>
          <p:cNvSpPr>
            <a:spLocks noGrp="1"/>
          </p:cNvSpPr>
          <p:nvPr>
            <p:ph sz="half" idx="2"/>
          </p:nvPr>
        </p:nvSpPr>
        <p:spPr>
          <a:xfrm>
            <a:off x="539552" y="1484784"/>
            <a:ext cx="8352928" cy="4392488"/>
          </a:xfrm>
        </p:spPr>
        <p:txBody>
          <a:bodyPr/>
          <a:lstStyle/>
          <a:p>
            <a:pPr lvl="0"/>
            <a:r>
              <a:rPr lang="nl-BE" dirty="0"/>
              <a:t>Gebouwenregister: authentieke gegevensbron</a:t>
            </a:r>
          </a:p>
          <a:p>
            <a:pPr lvl="1"/>
            <a:r>
              <a:rPr lang="nl-BE" dirty="0"/>
              <a:t>Noodzakelijke overstap</a:t>
            </a:r>
          </a:p>
          <a:p>
            <a:pPr lvl="1"/>
            <a:r>
              <a:rPr lang="nl-BE" dirty="0"/>
              <a:t>Vraagt aanpassing van manier van werken</a:t>
            </a:r>
          </a:p>
          <a:p>
            <a:pPr lvl="2"/>
            <a:r>
              <a:rPr lang="nl-BE" dirty="0"/>
              <a:t>Goede voorbereiding </a:t>
            </a:r>
            <a:r>
              <a:rPr lang="nl-BE" dirty="0" err="1"/>
              <a:t>plaatsbezoek</a:t>
            </a:r>
            <a:endParaRPr lang="nl-BE" dirty="0"/>
          </a:p>
        </p:txBody>
      </p:sp>
      <p:sp>
        <p:nvSpPr>
          <p:cNvPr id="10"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18</a:t>
            </a:fld>
            <a:endParaRPr lang="nl-BE" sz="1100">
              <a:solidFill>
                <a:srgbClr val="105269"/>
              </a:solidFill>
            </a:endParaRPr>
          </a:p>
        </p:txBody>
      </p:sp>
    </p:spTree>
    <p:extLst>
      <p:ext uri="{BB962C8B-B14F-4D97-AF65-F5344CB8AC3E}">
        <p14:creationId xmlns:p14="http://schemas.microsoft.com/office/powerpoint/2010/main" val="840849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BE"/>
              <a:t>Hoe </a:t>
            </a:r>
            <a:r>
              <a:rPr lang="nl-BE" err="1"/>
              <a:t>plaatsbezoek</a:t>
            </a:r>
            <a:r>
              <a:rPr lang="nl-BE"/>
              <a:t> voorbereiden?</a:t>
            </a:r>
          </a:p>
        </p:txBody>
      </p:sp>
      <p:sp>
        <p:nvSpPr>
          <p:cNvPr id="5" name="Tijdelijke aanduiding voor inhoud 4"/>
          <p:cNvSpPr>
            <a:spLocks noGrp="1"/>
          </p:cNvSpPr>
          <p:nvPr>
            <p:ph sz="half" idx="2"/>
          </p:nvPr>
        </p:nvSpPr>
        <p:spPr>
          <a:xfrm>
            <a:off x="539552" y="1484784"/>
            <a:ext cx="8352928" cy="4392488"/>
          </a:xfrm>
        </p:spPr>
        <p:txBody>
          <a:bodyPr/>
          <a:lstStyle/>
          <a:p>
            <a:pPr lvl="0"/>
            <a:r>
              <a:rPr lang="nl-BE" dirty="0"/>
              <a:t>Bereid uw </a:t>
            </a:r>
            <a:r>
              <a:rPr lang="nl-BE" dirty="0" err="1"/>
              <a:t>plaatsbezoek</a:t>
            </a:r>
            <a:r>
              <a:rPr lang="nl-BE" dirty="0"/>
              <a:t> grondig voor</a:t>
            </a:r>
          </a:p>
          <a:p>
            <a:pPr lvl="1"/>
            <a:r>
              <a:rPr lang="nl-BE" dirty="0"/>
              <a:t>Vraag voldoende informatie aan de opdrachtgever</a:t>
            </a:r>
          </a:p>
          <a:p>
            <a:pPr lvl="2"/>
            <a:r>
              <a:rPr lang="nl-BE" dirty="0"/>
              <a:t>Gaat het over meerdere gebouweenheden?</a:t>
            </a:r>
          </a:p>
          <a:p>
            <a:pPr lvl="3"/>
            <a:r>
              <a:rPr lang="nl-BE" dirty="0"/>
              <a:t>Functioneert de eenheid zelfstandig?</a:t>
            </a:r>
          </a:p>
          <a:p>
            <a:pPr lvl="3"/>
            <a:r>
              <a:rPr lang="nl-BE" dirty="0"/>
              <a:t>Heeft de eenheid een eigen afsluitbare toegang?</a:t>
            </a:r>
          </a:p>
          <a:p>
            <a:pPr lvl="2"/>
            <a:r>
              <a:rPr lang="nl-BE" dirty="0"/>
              <a:t>Welke adressen zijn gekoppeld aan deze eenheden? Op welke manier zijn deze vergund?</a:t>
            </a:r>
          </a:p>
          <a:p>
            <a:pPr lvl="1"/>
            <a:r>
              <a:rPr lang="nl-BE" dirty="0"/>
              <a:t>Kijk na in de Energieprestatiedatabank of het aantal gebouweenheden en de koppeling met de adressen correct is</a:t>
            </a:r>
          </a:p>
        </p:txBody>
      </p:sp>
      <p:sp>
        <p:nvSpPr>
          <p:cNvPr id="10"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19</a:t>
            </a:fld>
            <a:endParaRPr lang="nl-BE" sz="1100">
              <a:solidFill>
                <a:srgbClr val="105269"/>
              </a:solidFill>
            </a:endParaRPr>
          </a:p>
        </p:txBody>
      </p:sp>
    </p:spTree>
    <p:extLst>
      <p:ext uri="{BB962C8B-B14F-4D97-AF65-F5344CB8AC3E}">
        <p14:creationId xmlns:p14="http://schemas.microsoft.com/office/powerpoint/2010/main" val="3339996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BE"/>
              <a:t>Veelgemaakte fouten</a:t>
            </a:r>
          </a:p>
        </p:txBody>
      </p:sp>
      <p:sp>
        <p:nvSpPr>
          <p:cNvPr id="5" name="Tijdelijke aanduiding voor inhoud 4"/>
          <p:cNvSpPr>
            <a:spLocks noGrp="1"/>
          </p:cNvSpPr>
          <p:nvPr>
            <p:ph sz="half" idx="2"/>
          </p:nvPr>
        </p:nvSpPr>
        <p:spPr>
          <a:xfrm>
            <a:off x="539552" y="1340768"/>
            <a:ext cx="8352928" cy="4536504"/>
          </a:xfrm>
        </p:spPr>
        <p:txBody>
          <a:bodyPr/>
          <a:lstStyle/>
          <a:p>
            <a:r>
              <a:rPr lang="nl-BE"/>
              <a:t>Logische volgorde voor overerving invoergegevens</a:t>
            </a:r>
          </a:p>
          <a:p>
            <a:pPr lvl="1"/>
            <a:r>
              <a:rPr lang="nl-BE"/>
              <a:t>Eerst EPC GD</a:t>
            </a:r>
          </a:p>
          <a:p>
            <a:pPr lvl="1"/>
            <a:r>
              <a:rPr lang="nl-BE"/>
              <a:t>Dan EPC eenheden in gebouw</a:t>
            </a:r>
          </a:p>
          <a:p>
            <a:r>
              <a:rPr lang="nl-BE"/>
              <a:t>EPC GD voor </a:t>
            </a:r>
            <a:r>
              <a:rPr lang="nl-BE" u="sng"/>
              <a:t>volledig gebouw</a:t>
            </a:r>
          </a:p>
          <a:p>
            <a:pPr lvl="1"/>
            <a:r>
              <a:rPr lang="nl-BE"/>
              <a:t>Niet enkel traphal!</a:t>
            </a:r>
          </a:p>
          <a:p>
            <a:pPr lvl="1"/>
            <a:r>
              <a:rPr lang="nl-BE"/>
              <a:t>Ook niet-residentiële eenheden in gebouw met buitentoegang:</a:t>
            </a:r>
          </a:p>
          <a:p>
            <a:pPr lvl="2"/>
            <a:r>
              <a:rPr lang="nl-BE"/>
              <a:t>Winkel, horecazaak, …</a:t>
            </a:r>
          </a:p>
          <a:p>
            <a:r>
              <a:rPr lang="nl-BE"/>
              <a:t>Schets</a:t>
            </a:r>
          </a:p>
          <a:p>
            <a:pPr lvl="1"/>
            <a:r>
              <a:rPr lang="nl-BE"/>
              <a:t>Duidelijke volumeschets</a:t>
            </a:r>
          </a:p>
          <a:p>
            <a:pPr lvl="1"/>
            <a:r>
              <a:rPr lang="nl-BE"/>
              <a:t>Duidelijke naamgeving</a:t>
            </a:r>
          </a:p>
          <a:p>
            <a:pPr lvl="1"/>
            <a:endParaRPr lang="nl-BE"/>
          </a:p>
          <a:p>
            <a:endParaRPr lang="nl-BE"/>
          </a:p>
        </p:txBody>
      </p:sp>
      <p:sp>
        <p:nvSpPr>
          <p:cNvPr id="10"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2</a:t>
            </a:fld>
            <a:endParaRPr lang="nl-BE" sz="1100">
              <a:solidFill>
                <a:srgbClr val="105269"/>
              </a:solidFill>
            </a:endParaRPr>
          </a:p>
        </p:txBody>
      </p:sp>
    </p:spTree>
    <p:extLst>
      <p:ext uri="{BB962C8B-B14F-4D97-AF65-F5344CB8AC3E}">
        <p14:creationId xmlns:p14="http://schemas.microsoft.com/office/powerpoint/2010/main" val="1293111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BE"/>
              <a:t>Hoe </a:t>
            </a:r>
            <a:r>
              <a:rPr lang="nl-BE" err="1"/>
              <a:t>plaatsbezoek</a:t>
            </a:r>
            <a:r>
              <a:rPr lang="nl-BE"/>
              <a:t> voorbereiden?</a:t>
            </a:r>
          </a:p>
        </p:txBody>
      </p:sp>
      <p:sp>
        <p:nvSpPr>
          <p:cNvPr id="5" name="Tijdelijke aanduiding voor inhoud 4"/>
          <p:cNvSpPr>
            <a:spLocks noGrp="1"/>
          </p:cNvSpPr>
          <p:nvPr>
            <p:ph sz="half" idx="2"/>
          </p:nvPr>
        </p:nvSpPr>
        <p:spPr>
          <a:xfrm>
            <a:off x="539552" y="1484784"/>
            <a:ext cx="8352928" cy="4392488"/>
          </a:xfrm>
        </p:spPr>
        <p:txBody>
          <a:bodyPr/>
          <a:lstStyle/>
          <a:p>
            <a:pPr lvl="0"/>
            <a:r>
              <a:rPr lang="nl-BE"/>
              <a:t>Meld ontbrekende gegevens aan het VEA</a:t>
            </a:r>
          </a:p>
          <a:p>
            <a:pPr lvl="1"/>
            <a:r>
              <a:rPr lang="nl-BE"/>
              <a:t>Er zijn meerdere gebouweenheden en de informatie in het gebouwenregister is niet correct</a:t>
            </a:r>
          </a:p>
          <a:p>
            <a:pPr lvl="1"/>
            <a:r>
              <a:rPr lang="nl-BE"/>
              <a:t>U stuurt hiervoor een mail naar </a:t>
            </a:r>
            <a:r>
              <a:rPr lang="nl-BE">
                <a:hlinkClick r:id="rId2"/>
              </a:rPr>
              <a:t>energie@vlaanderen.be</a:t>
            </a:r>
            <a:endParaRPr lang="nl-BE"/>
          </a:p>
          <a:p>
            <a:pPr lvl="2"/>
            <a:r>
              <a:rPr lang="nl-BE"/>
              <a:t>Noodzakelijk: situatieschets of plan van elke verdieping waarop circulatie (toegangen, interne circulatie) en voorzieningen (keuken, badkamer, toiletten) aangeduid zijn</a:t>
            </a:r>
          </a:p>
          <a:p>
            <a:pPr lvl="1"/>
            <a:r>
              <a:rPr lang="nl-BE"/>
              <a:t>Eigenaar kan dit ook rechtstreeks met gemeente regelen</a:t>
            </a:r>
          </a:p>
          <a:p>
            <a:pPr lvl="1"/>
            <a:r>
              <a:rPr lang="nl-BE"/>
              <a:t>Uw melding wordt door VEA vervolgens via een uniform platform toegewezen aan de verantwoordelijke gemeente</a:t>
            </a:r>
          </a:p>
          <a:p>
            <a:pPr lvl="2"/>
            <a:r>
              <a:rPr lang="nl-BE"/>
              <a:t>Enkel de betrokken gemeente kan (na controle) de gegevens in het gebouwenregister aanpassen</a:t>
            </a:r>
          </a:p>
        </p:txBody>
      </p:sp>
      <p:sp>
        <p:nvSpPr>
          <p:cNvPr id="10"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20</a:t>
            </a:fld>
            <a:endParaRPr lang="nl-BE" sz="1100">
              <a:solidFill>
                <a:srgbClr val="105269"/>
              </a:solidFill>
            </a:endParaRPr>
          </a:p>
        </p:txBody>
      </p:sp>
    </p:spTree>
    <p:extLst>
      <p:ext uri="{BB962C8B-B14F-4D97-AF65-F5344CB8AC3E}">
        <p14:creationId xmlns:p14="http://schemas.microsoft.com/office/powerpoint/2010/main" val="3101322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BE"/>
              <a:t>Hoe </a:t>
            </a:r>
            <a:r>
              <a:rPr lang="nl-BE" err="1"/>
              <a:t>plaatsbezoek</a:t>
            </a:r>
            <a:r>
              <a:rPr lang="nl-BE"/>
              <a:t> voorbereiden?</a:t>
            </a:r>
          </a:p>
        </p:txBody>
      </p:sp>
      <p:sp>
        <p:nvSpPr>
          <p:cNvPr id="5" name="Tijdelijke aanduiding voor inhoud 4"/>
          <p:cNvSpPr>
            <a:spLocks noGrp="1"/>
          </p:cNvSpPr>
          <p:nvPr>
            <p:ph sz="half" idx="2"/>
          </p:nvPr>
        </p:nvSpPr>
        <p:spPr>
          <a:xfrm>
            <a:off x="539552" y="1484784"/>
            <a:ext cx="8352928" cy="4392488"/>
          </a:xfrm>
        </p:spPr>
        <p:txBody>
          <a:bodyPr/>
          <a:lstStyle/>
          <a:p>
            <a:pPr lvl="0"/>
            <a:r>
              <a:rPr lang="nl-BE"/>
              <a:t>Het VEA laat u weten wat de beslissing van de gemeente is en hoeveel/welke </a:t>
            </a:r>
            <a:r>
              <a:rPr lang="nl-BE" err="1"/>
              <a:t>EPC’s</a:t>
            </a:r>
            <a:r>
              <a:rPr lang="nl-BE"/>
              <a:t> u moet opmaken</a:t>
            </a:r>
          </a:p>
          <a:p>
            <a:pPr lvl="1"/>
            <a:r>
              <a:rPr lang="nl-BE"/>
              <a:t>De gemeente kijkt na of aanpassingen in het gebouwenregister noodzakelijk en mogelijk zijn. Dit hangt o.a. af van interne reglementeringen, vergunde situatie, ….</a:t>
            </a:r>
          </a:p>
          <a:p>
            <a:pPr lvl="1"/>
            <a:r>
              <a:rPr lang="nl-BE"/>
              <a:t>Zodra de aanpassing is doorgevoerd, zijn de wijzigingen eveneens beschikbaar in de energieprestatiedatabank</a:t>
            </a:r>
          </a:p>
          <a:p>
            <a:pPr lvl="1"/>
            <a:r>
              <a:rPr lang="nl-BE" b="1"/>
              <a:t>Het VEA heeft als gebruiker van het gebouwenregister geen enkel recht of mogelijkheid om zelf wijzigingen door te voeren</a:t>
            </a:r>
          </a:p>
        </p:txBody>
      </p:sp>
      <p:sp>
        <p:nvSpPr>
          <p:cNvPr id="10"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21</a:t>
            </a:fld>
            <a:endParaRPr lang="nl-BE" sz="1100">
              <a:solidFill>
                <a:srgbClr val="105269"/>
              </a:solidFill>
            </a:endParaRPr>
          </a:p>
        </p:txBody>
      </p:sp>
    </p:spTree>
    <p:extLst>
      <p:ext uri="{BB962C8B-B14F-4D97-AF65-F5344CB8AC3E}">
        <p14:creationId xmlns:p14="http://schemas.microsoft.com/office/powerpoint/2010/main" val="3984883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nformatievak"/>
          <p:cNvSpPr txBox="1">
            <a:spLocks/>
          </p:cNvSpPr>
          <p:nvPr/>
        </p:nvSpPr>
        <p:spPr>
          <a:xfrm>
            <a:off x="2411760" y="5010912"/>
            <a:ext cx="6336000" cy="1865352"/>
          </a:xfrm>
          <a:prstGeom prst="rect">
            <a:avLst/>
          </a:prstGeom>
        </p:spPr>
        <p:txBody>
          <a:bodyPr anchor="t"/>
          <a:lstStyle>
            <a:lvl1pPr algn="l"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a:lstStyle>
          <a:p>
            <a:pPr algn="r">
              <a:lnSpc>
                <a:spcPct val="100000"/>
              </a:lnSpc>
            </a:pPr>
            <a:endParaRPr lang="nl-BE" sz="2200" b="0">
              <a:solidFill>
                <a:srgbClr val="00B050"/>
              </a:solidFill>
              <a:latin typeface="Calibri"/>
              <a:cs typeface="Calibri"/>
            </a:endParaRPr>
          </a:p>
          <a:p>
            <a:pPr algn="r">
              <a:lnSpc>
                <a:spcPct val="100000"/>
              </a:lnSpc>
            </a:pPr>
            <a:r>
              <a:rPr lang="nl-BE" sz="2200" b="0">
                <a:solidFill>
                  <a:srgbClr val="00B050"/>
                </a:solidFill>
                <a:latin typeface="Calibri"/>
                <a:cs typeface="Calibri"/>
              </a:rPr>
              <a:t>VOOR MEER INFORMATIE</a:t>
            </a:r>
            <a:br>
              <a:rPr lang="nl-BE" sz="2200"/>
            </a:br>
            <a:r>
              <a:rPr lang="nl-BE" sz="2200" b="0">
                <a:latin typeface="Calibri"/>
                <a:cs typeface="Calibri"/>
              </a:rPr>
              <a:t>Vlaams Energieagentschap</a:t>
            </a:r>
            <a:br>
              <a:rPr lang="nl-BE" sz="2200"/>
            </a:br>
            <a:r>
              <a:rPr lang="nl-BE" sz="2200" b="0">
                <a:latin typeface="Calibri"/>
                <a:cs typeface="Calibri"/>
                <a:hlinkClick r:id="rId2"/>
              </a:rPr>
              <a:t>https://www.energiesparen.be/epc-pedia</a:t>
            </a:r>
            <a:br>
              <a:rPr lang="nl-BE" sz="2200" b="0"/>
            </a:br>
            <a:r>
              <a:rPr lang="nl-BE" sz="2200" b="0">
                <a:latin typeface="Calibri"/>
                <a:cs typeface="Calibri"/>
              </a:rPr>
              <a:t>energie@vlaanderen.be</a:t>
            </a:r>
            <a:br>
              <a:rPr lang="nl-BE" sz="2200" b="0"/>
            </a:br>
            <a:endParaRPr lang="nl-BE" sz="2200" b="0"/>
          </a:p>
        </p:txBody>
      </p:sp>
    </p:spTree>
    <p:extLst>
      <p:ext uri="{BB962C8B-B14F-4D97-AF65-F5344CB8AC3E}">
        <p14:creationId xmlns:p14="http://schemas.microsoft.com/office/powerpoint/2010/main" val="384875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BE"/>
              <a:t>Veelgemaakte fouten</a:t>
            </a:r>
          </a:p>
        </p:txBody>
      </p:sp>
      <p:sp>
        <p:nvSpPr>
          <p:cNvPr id="5" name="Tijdelijke aanduiding voor inhoud 4"/>
          <p:cNvSpPr>
            <a:spLocks noGrp="1"/>
          </p:cNvSpPr>
          <p:nvPr>
            <p:ph sz="half" idx="2"/>
          </p:nvPr>
        </p:nvSpPr>
        <p:spPr>
          <a:xfrm>
            <a:off x="539552" y="1340768"/>
            <a:ext cx="8352928" cy="4536504"/>
          </a:xfrm>
        </p:spPr>
        <p:txBody>
          <a:bodyPr/>
          <a:lstStyle/>
          <a:p>
            <a:r>
              <a:rPr lang="nl-BE"/>
              <a:t>Alle openingen van de buitenschil invoeren</a:t>
            </a:r>
          </a:p>
          <a:p>
            <a:endParaRPr lang="nl-BE"/>
          </a:p>
        </p:txBody>
      </p:sp>
      <p:sp>
        <p:nvSpPr>
          <p:cNvPr id="10"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3</a:t>
            </a:fld>
            <a:endParaRPr lang="nl-BE" sz="1100">
              <a:solidFill>
                <a:srgbClr val="105269"/>
              </a:solidFill>
            </a:endParaRPr>
          </a:p>
        </p:txBody>
      </p:sp>
      <p:pic>
        <p:nvPicPr>
          <p:cNvPr id="2" name="Afbeelding 1">
            <a:extLst>
              <a:ext uri="{FF2B5EF4-FFF2-40B4-BE49-F238E27FC236}">
                <a16:creationId xmlns:a16="http://schemas.microsoft.com/office/drawing/2014/main" id="{A9723BDD-8F26-497F-A114-28CC820054BF}"/>
              </a:ext>
            </a:extLst>
          </p:cNvPr>
          <p:cNvPicPr>
            <a:picLocks noChangeAspect="1"/>
          </p:cNvPicPr>
          <p:nvPr/>
        </p:nvPicPr>
        <p:blipFill>
          <a:blip r:embed="rId3"/>
          <a:stretch>
            <a:fillRect/>
          </a:stretch>
        </p:blipFill>
        <p:spPr>
          <a:xfrm>
            <a:off x="539552" y="1965041"/>
            <a:ext cx="7920880" cy="4766547"/>
          </a:xfrm>
          <a:prstGeom prst="rect">
            <a:avLst/>
          </a:prstGeom>
        </p:spPr>
      </p:pic>
    </p:spTree>
    <p:extLst>
      <p:ext uri="{BB962C8B-B14F-4D97-AF65-F5344CB8AC3E}">
        <p14:creationId xmlns:p14="http://schemas.microsoft.com/office/powerpoint/2010/main" val="322501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B320526B-FA43-43E8-9182-6C8A5C2B9D4B}"/>
              </a:ext>
            </a:extLst>
          </p:cNvPr>
          <p:cNvPicPr>
            <a:picLocks noChangeAspect="1"/>
          </p:cNvPicPr>
          <p:nvPr/>
        </p:nvPicPr>
        <p:blipFill>
          <a:blip r:embed="rId3"/>
          <a:stretch>
            <a:fillRect/>
          </a:stretch>
        </p:blipFill>
        <p:spPr>
          <a:xfrm>
            <a:off x="2699792" y="2345782"/>
            <a:ext cx="5656340" cy="4303114"/>
          </a:xfrm>
          <a:prstGeom prst="rect">
            <a:avLst/>
          </a:prstGeom>
        </p:spPr>
      </p:pic>
      <p:sp>
        <p:nvSpPr>
          <p:cNvPr id="4" name="Titel 3"/>
          <p:cNvSpPr>
            <a:spLocks noGrp="1"/>
          </p:cNvSpPr>
          <p:nvPr>
            <p:ph type="title"/>
          </p:nvPr>
        </p:nvSpPr>
        <p:spPr/>
        <p:txBody>
          <a:bodyPr/>
          <a:lstStyle/>
          <a:p>
            <a:r>
              <a:rPr lang="nl-BE"/>
              <a:t>Veelgemaakte fouten</a:t>
            </a:r>
          </a:p>
        </p:txBody>
      </p:sp>
      <p:sp>
        <p:nvSpPr>
          <p:cNvPr id="5" name="Tijdelijke aanduiding voor inhoud 4"/>
          <p:cNvSpPr>
            <a:spLocks noGrp="1"/>
          </p:cNvSpPr>
          <p:nvPr>
            <p:ph sz="half" idx="2"/>
          </p:nvPr>
        </p:nvSpPr>
        <p:spPr>
          <a:xfrm>
            <a:off x="539552" y="1340768"/>
            <a:ext cx="8352928" cy="4536504"/>
          </a:xfrm>
        </p:spPr>
        <p:txBody>
          <a:bodyPr/>
          <a:lstStyle/>
          <a:p>
            <a:r>
              <a:rPr lang="nl-BE"/>
              <a:t>Wanden en vloeren binnenin het gebouw invoeren</a:t>
            </a:r>
          </a:p>
          <a:p>
            <a:pPr lvl="1"/>
            <a:r>
              <a:rPr lang="nl-BE"/>
              <a:t>Zelfde eigenschappen =&gt; bundelen</a:t>
            </a:r>
          </a:p>
          <a:p>
            <a:pPr lvl="1"/>
            <a:r>
              <a:rPr lang="nl-BE"/>
              <a:t>Oriëntatie/schildeel kiezen</a:t>
            </a:r>
          </a:p>
          <a:p>
            <a:endParaRPr lang="nl-BE"/>
          </a:p>
        </p:txBody>
      </p:sp>
      <p:sp>
        <p:nvSpPr>
          <p:cNvPr id="10"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4</a:t>
            </a:fld>
            <a:endParaRPr lang="nl-BE" sz="1100">
              <a:solidFill>
                <a:srgbClr val="105269"/>
              </a:solidFill>
            </a:endParaRPr>
          </a:p>
        </p:txBody>
      </p:sp>
    </p:spTree>
    <p:extLst>
      <p:ext uri="{BB962C8B-B14F-4D97-AF65-F5344CB8AC3E}">
        <p14:creationId xmlns:p14="http://schemas.microsoft.com/office/powerpoint/2010/main" val="979053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BE"/>
              <a:t>Hoe bepaal ik het BV?</a:t>
            </a:r>
          </a:p>
        </p:txBody>
      </p:sp>
      <p:sp>
        <p:nvSpPr>
          <p:cNvPr id="5" name="Tijdelijke aanduiding voor inhoud 4"/>
          <p:cNvSpPr>
            <a:spLocks noGrp="1"/>
          </p:cNvSpPr>
          <p:nvPr>
            <p:ph sz="half" idx="2"/>
          </p:nvPr>
        </p:nvSpPr>
        <p:spPr>
          <a:xfrm>
            <a:off x="539552" y="1340768"/>
            <a:ext cx="8352928" cy="4536504"/>
          </a:xfrm>
        </p:spPr>
        <p:txBody>
          <a:bodyPr/>
          <a:lstStyle/>
          <a:p>
            <a:r>
              <a:rPr lang="nl-BE"/>
              <a:t>Stap 1: wat is mijn gebouw?</a:t>
            </a:r>
          </a:p>
          <a:p>
            <a:pPr lvl="1"/>
            <a:r>
              <a:rPr lang="nl-BE"/>
              <a:t>Eenzelfde constructie</a:t>
            </a:r>
          </a:p>
          <a:p>
            <a:pPr lvl="1"/>
            <a:r>
              <a:rPr lang="nl-BE"/>
              <a:t>Interne circulatie mogelijk: ook ondergronds</a:t>
            </a:r>
          </a:p>
          <a:p>
            <a:r>
              <a:rPr lang="nl-BE"/>
              <a:t>Stap 2: wat is het BV van mijn gebouw?</a:t>
            </a:r>
          </a:p>
          <a:p>
            <a:pPr lvl="1"/>
            <a:r>
              <a:rPr lang="nl-BE"/>
              <a:t>ALLE ruimten van het gebouw worden getoetst aan stappenplan</a:t>
            </a:r>
          </a:p>
          <a:p>
            <a:pPr lvl="2"/>
            <a:r>
              <a:rPr lang="nl-BE"/>
              <a:t>Eenheden</a:t>
            </a:r>
          </a:p>
          <a:p>
            <a:pPr lvl="3"/>
            <a:r>
              <a:rPr lang="nl-BE"/>
              <a:t>Appartementen, winkels, kantoren, …</a:t>
            </a:r>
          </a:p>
          <a:p>
            <a:pPr lvl="2"/>
            <a:r>
              <a:rPr lang="nl-BE"/>
              <a:t>Gemeenschappelijke ruimten</a:t>
            </a:r>
          </a:p>
          <a:p>
            <a:pPr lvl="3"/>
            <a:r>
              <a:rPr lang="nl-BE"/>
              <a:t>Circulatieruimtes, bergruimtes, zitruimtes, stooklokaal, …</a:t>
            </a:r>
          </a:p>
          <a:p>
            <a:pPr lvl="1"/>
            <a:r>
              <a:rPr lang="nl-BE"/>
              <a:t>Twijfel? =&gt; toewijzen aan BV</a:t>
            </a:r>
          </a:p>
          <a:p>
            <a:pPr marL="288000" lvl="1" indent="0">
              <a:buNone/>
            </a:pPr>
            <a:endParaRPr lang="nl-BE"/>
          </a:p>
          <a:p>
            <a:r>
              <a:rPr lang="nl-BE"/>
              <a:t>Aantal cases op EPC-</a:t>
            </a:r>
            <a:r>
              <a:rPr lang="nl-BE" err="1"/>
              <a:t>pedia</a:t>
            </a:r>
            <a:endParaRPr lang="nl-BE"/>
          </a:p>
        </p:txBody>
      </p:sp>
      <p:sp>
        <p:nvSpPr>
          <p:cNvPr id="10"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5</a:t>
            </a:fld>
            <a:endParaRPr lang="nl-BE" sz="1100">
              <a:solidFill>
                <a:srgbClr val="105269"/>
              </a:solidFill>
            </a:endParaRPr>
          </a:p>
        </p:txBody>
      </p:sp>
    </p:spTree>
    <p:extLst>
      <p:ext uri="{BB962C8B-B14F-4D97-AF65-F5344CB8AC3E}">
        <p14:creationId xmlns:p14="http://schemas.microsoft.com/office/powerpoint/2010/main" val="2197121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BE"/>
              <a:t>Hoe bepaal ik het BV?</a:t>
            </a:r>
          </a:p>
        </p:txBody>
      </p:sp>
      <p:sp>
        <p:nvSpPr>
          <p:cNvPr id="5" name="Tijdelijke aanduiding voor inhoud 4"/>
          <p:cNvSpPr>
            <a:spLocks noGrp="1"/>
          </p:cNvSpPr>
          <p:nvPr>
            <p:ph sz="half" idx="2"/>
          </p:nvPr>
        </p:nvSpPr>
        <p:spPr>
          <a:xfrm>
            <a:off x="539552" y="1340768"/>
            <a:ext cx="8352928" cy="4536504"/>
          </a:xfrm>
        </p:spPr>
        <p:txBody>
          <a:bodyPr/>
          <a:lstStyle/>
          <a:p>
            <a:r>
              <a:rPr lang="nl-BE">
                <a:solidFill>
                  <a:schemeClr val="bg1">
                    <a:lumMod val="50000"/>
                  </a:schemeClr>
                </a:solidFill>
              </a:rPr>
              <a:t>Case 1: 4 duplex-appartementen met onderaan handelspand</a:t>
            </a:r>
          </a:p>
          <a:p>
            <a:pPr lvl="1"/>
            <a:r>
              <a:rPr lang="nl-NL">
                <a:solidFill>
                  <a:schemeClr val="bg1">
                    <a:lumMod val="50000"/>
                  </a:schemeClr>
                </a:solidFill>
              </a:rPr>
              <a:t>Handelspand heeft eigen buitentoegang</a:t>
            </a:r>
          </a:p>
          <a:p>
            <a:pPr lvl="1"/>
            <a:r>
              <a:rPr lang="nl-NL">
                <a:solidFill>
                  <a:schemeClr val="bg1">
                    <a:lumMod val="50000"/>
                  </a:schemeClr>
                </a:solidFill>
              </a:rPr>
              <a:t>Alle appartementen hebben eigen toegang via buitentrap</a:t>
            </a:r>
          </a:p>
          <a:p>
            <a:pPr lvl="1"/>
            <a:r>
              <a:rPr lang="nl-NL">
                <a:solidFill>
                  <a:schemeClr val="bg1">
                    <a:lumMod val="50000"/>
                  </a:schemeClr>
                </a:solidFill>
              </a:rPr>
              <a:t>Alle appartementen hebben eigen zolderruimte</a:t>
            </a:r>
          </a:p>
          <a:p>
            <a:pPr lvl="1"/>
            <a:r>
              <a:rPr lang="nl-NL">
                <a:solidFill>
                  <a:schemeClr val="bg1">
                    <a:lumMod val="50000"/>
                  </a:schemeClr>
                </a:solidFill>
              </a:rPr>
              <a:t>Enige gedeelde ruimte is berging onder trap per twee appartementen</a:t>
            </a:r>
            <a:endParaRPr lang="nl-BE">
              <a:solidFill>
                <a:schemeClr val="bg1">
                  <a:lumMod val="50000"/>
                </a:schemeClr>
              </a:solidFill>
            </a:endParaRPr>
          </a:p>
          <a:p>
            <a:endParaRPr lang="nl-BE"/>
          </a:p>
        </p:txBody>
      </p:sp>
      <p:sp>
        <p:nvSpPr>
          <p:cNvPr id="10"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6</a:t>
            </a:fld>
            <a:endParaRPr lang="nl-BE" sz="1100">
              <a:solidFill>
                <a:srgbClr val="105269"/>
              </a:solidFill>
            </a:endParaRPr>
          </a:p>
        </p:txBody>
      </p:sp>
      <p:pic>
        <p:nvPicPr>
          <p:cNvPr id="1026" name="Picture 2" descr="EPC GD_case1_gebouw">
            <a:extLst>
              <a:ext uri="{FF2B5EF4-FFF2-40B4-BE49-F238E27FC236}">
                <a16:creationId xmlns:a16="http://schemas.microsoft.com/office/drawing/2014/main" id="{C590CCF0-7687-42A7-9861-99AAD292F2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3987034"/>
            <a:ext cx="5406520" cy="2551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444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BE"/>
              <a:t>Hoe bepaal ik het BV?</a:t>
            </a:r>
          </a:p>
        </p:txBody>
      </p:sp>
      <p:sp>
        <p:nvSpPr>
          <p:cNvPr id="5" name="Tijdelijke aanduiding voor inhoud 4"/>
          <p:cNvSpPr>
            <a:spLocks noGrp="1"/>
          </p:cNvSpPr>
          <p:nvPr>
            <p:ph sz="half" idx="2"/>
          </p:nvPr>
        </p:nvSpPr>
        <p:spPr>
          <a:xfrm>
            <a:off x="539552" y="1340768"/>
            <a:ext cx="8352928" cy="4536504"/>
          </a:xfrm>
        </p:spPr>
        <p:txBody>
          <a:bodyPr/>
          <a:lstStyle/>
          <a:p>
            <a:r>
              <a:rPr lang="nl-BE">
                <a:solidFill>
                  <a:schemeClr val="bg1">
                    <a:lumMod val="50000"/>
                  </a:schemeClr>
                </a:solidFill>
              </a:rPr>
              <a:t>Case 1: 4 duplex-appartementen met onderaan handelspand</a:t>
            </a:r>
          </a:p>
          <a:p>
            <a:pPr lvl="1"/>
            <a:r>
              <a:rPr lang="nl-BE">
                <a:solidFill>
                  <a:schemeClr val="bg1">
                    <a:lumMod val="50000"/>
                  </a:schemeClr>
                </a:solidFill>
              </a:rPr>
              <a:t>Wat is mijn gebouw?</a:t>
            </a:r>
          </a:p>
          <a:p>
            <a:pPr lvl="2"/>
            <a:r>
              <a:rPr lang="nl-NL" err="1">
                <a:solidFill>
                  <a:schemeClr val="bg1">
                    <a:lumMod val="50000"/>
                  </a:schemeClr>
                </a:solidFill>
              </a:rPr>
              <a:t>Één</a:t>
            </a:r>
            <a:r>
              <a:rPr lang="nl-NL">
                <a:solidFill>
                  <a:schemeClr val="bg1">
                    <a:lumMod val="50000"/>
                  </a:schemeClr>
                </a:solidFill>
              </a:rPr>
              <a:t> constructie = 1 gebouw</a:t>
            </a:r>
          </a:p>
          <a:p>
            <a:pPr lvl="2"/>
            <a:r>
              <a:rPr lang="nl-NL">
                <a:solidFill>
                  <a:schemeClr val="bg1">
                    <a:lumMod val="50000"/>
                  </a:schemeClr>
                </a:solidFill>
              </a:rPr>
              <a:t>Software</a:t>
            </a:r>
          </a:p>
          <a:p>
            <a:pPr lvl="3"/>
            <a:r>
              <a:rPr lang="nl-NL">
                <a:solidFill>
                  <a:schemeClr val="bg1">
                    <a:lumMod val="50000"/>
                  </a:schemeClr>
                </a:solidFill>
              </a:rPr>
              <a:t>Kaart: als 1 gebouw omlijnd</a:t>
            </a:r>
          </a:p>
          <a:p>
            <a:pPr lvl="3"/>
            <a:r>
              <a:rPr lang="nl-NL" err="1">
                <a:solidFill>
                  <a:schemeClr val="bg1">
                    <a:lumMod val="50000"/>
                  </a:schemeClr>
                </a:solidFill>
              </a:rPr>
              <a:t>Busnummers</a:t>
            </a:r>
            <a:r>
              <a:rPr lang="nl-NL">
                <a:solidFill>
                  <a:schemeClr val="bg1">
                    <a:lumMod val="50000"/>
                  </a:schemeClr>
                </a:solidFill>
              </a:rPr>
              <a:t> van 4 appartementen en handelspand zijn opgenomen in dit gebouw</a:t>
            </a:r>
          </a:p>
          <a:p>
            <a:pPr lvl="2"/>
            <a:r>
              <a:rPr lang="nl-NL">
                <a:solidFill>
                  <a:schemeClr val="bg1">
                    <a:lumMod val="50000"/>
                  </a:schemeClr>
                </a:solidFill>
              </a:rPr>
              <a:t>Deze constructie = 1 gebouw =&gt; EPC GD nodig</a:t>
            </a:r>
            <a:endParaRPr lang="nl-BE">
              <a:solidFill>
                <a:schemeClr val="bg1">
                  <a:lumMod val="50000"/>
                </a:schemeClr>
              </a:solidFill>
            </a:endParaRPr>
          </a:p>
        </p:txBody>
      </p:sp>
      <p:sp>
        <p:nvSpPr>
          <p:cNvPr id="10"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7</a:t>
            </a:fld>
            <a:endParaRPr lang="nl-BE" sz="1100">
              <a:solidFill>
                <a:srgbClr val="105269"/>
              </a:solidFill>
            </a:endParaRPr>
          </a:p>
        </p:txBody>
      </p:sp>
      <p:pic>
        <p:nvPicPr>
          <p:cNvPr id="2052" name="Picture 4">
            <a:extLst>
              <a:ext uri="{FF2B5EF4-FFF2-40B4-BE49-F238E27FC236}">
                <a16:creationId xmlns:a16="http://schemas.microsoft.com/office/drawing/2014/main" id="{45C56D34-3DBF-4D0F-9E17-61DD0EE100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5096" y="3950423"/>
            <a:ext cx="5616624" cy="2912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906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BE"/>
              <a:t>Hoe bepaal ik het BV?</a:t>
            </a:r>
          </a:p>
        </p:txBody>
      </p:sp>
      <p:sp>
        <p:nvSpPr>
          <p:cNvPr id="5" name="Tijdelijke aanduiding voor inhoud 4"/>
          <p:cNvSpPr>
            <a:spLocks noGrp="1"/>
          </p:cNvSpPr>
          <p:nvPr>
            <p:ph sz="half" idx="2"/>
          </p:nvPr>
        </p:nvSpPr>
        <p:spPr>
          <a:xfrm>
            <a:off x="539552" y="1340768"/>
            <a:ext cx="8352928" cy="4536504"/>
          </a:xfrm>
        </p:spPr>
        <p:txBody>
          <a:bodyPr/>
          <a:lstStyle/>
          <a:p>
            <a:r>
              <a:rPr lang="nl-BE">
                <a:solidFill>
                  <a:schemeClr val="bg1">
                    <a:lumMod val="50000"/>
                  </a:schemeClr>
                </a:solidFill>
              </a:rPr>
              <a:t>Case 1: 4 duplex-appartementen met onderaan handelspand</a:t>
            </a:r>
          </a:p>
          <a:p>
            <a:pPr lvl="1"/>
            <a:r>
              <a:rPr lang="nl-BE">
                <a:solidFill>
                  <a:schemeClr val="bg1">
                    <a:lumMod val="50000"/>
                  </a:schemeClr>
                </a:solidFill>
              </a:rPr>
              <a:t>Wat is het BV van mijn gebouw?</a:t>
            </a:r>
          </a:p>
          <a:p>
            <a:pPr lvl="2"/>
            <a:r>
              <a:rPr lang="nl-BE" b="1">
                <a:solidFill>
                  <a:schemeClr val="bg1">
                    <a:lumMod val="50000"/>
                  </a:schemeClr>
                </a:solidFill>
              </a:rPr>
              <a:t>Eenheden: 4 appartementen &amp; handelspand</a:t>
            </a:r>
          </a:p>
          <a:p>
            <a:pPr lvl="3"/>
            <a:r>
              <a:rPr lang="nl-NL">
                <a:solidFill>
                  <a:schemeClr val="bg1">
                    <a:lumMod val="50000"/>
                  </a:schemeClr>
                </a:solidFill>
              </a:rPr>
              <a:t>De appartementen:</a:t>
            </a:r>
          </a:p>
          <a:p>
            <a:pPr lvl="4"/>
            <a:r>
              <a:rPr lang="nl-NL">
                <a:solidFill>
                  <a:schemeClr val="bg1">
                    <a:lumMod val="50000"/>
                  </a:schemeClr>
                </a:solidFill>
              </a:rPr>
              <a:t>Alle ruimten zullen wellicht tot het BV van het gebouw horen</a:t>
            </a:r>
          </a:p>
          <a:p>
            <a:pPr lvl="4"/>
            <a:r>
              <a:rPr lang="nl-NL">
                <a:solidFill>
                  <a:schemeClr val="bg1">
                    <a:lumMod val="50000"/>
                  </a:schemeClr>
                </a:solidFill>
              </a:rPr>
              <a:t>Zolderverdieping: bekijken of deze direct verwarmd is (stap 1), waar de isolatielaag zich bevindt (zoldervloer of hellend dak) (stap 3) en welke functie deze heeft (stap 4 en 5)</a:t>
            </a:r>
          </a:p>
          <a:p>
            <a:pPr lvl="3"/>
            <a:r>
              <a:rPr lang="nl-NL">
                <a:solidFill>
                  <a:schemeClr val="bg1">
                    <a:lumMod val="50000"/>
                  </a:schemeClr>
                </a:solidFill>
              </a:rPr>
              <a:t>Het handelspand:</a:t>
            </a:r>
          </a:p>
          <a:p>
            <a:pPr lvl="4"/>
            <a:r>
              <a:rPr lang="nl-NL">
                <a:solidFill>
                  <a:schemeClr val="bg1">
                    <a:lumMod val="50000"/>
                  </a:schemeClr>
                </a:solidFill>
              </a:rPr>
              <a:t>Alle verwarmde (stap 1) en thermisch beschermde ruimtes (stap 3) worden opgenomen</a:t>
            </a:r>
          </a:p>
          <a:p>
            <a:pPr lvl="4"/>
            <a:r>
              <a:rPr lang="nl-NL">
                <a:solidFill>
                  <a:schemeClr val="bg1">
                    <a:lumMod val="50000"/>
                  </a:schemeClr>
                </a:solidFill>
              </a:rPr>
              <a:t>Bij de andere ruimtes wordt verder gekeken naar de functie (stap 4 en 5)</a:t>
            </a:r>
            <a:endParaRPr lang="nl-BE">
              <a:solidFill>
                <a:schemeClr val="bg1">
                  <a:lumMod val="50000"/>
                </a:schemeClr>
              </a:solidFill>
            </a:endParaRPr>
          </a:p>
          <a:p>
            <a:endParaRPr lang="nl-BE"/>
          </a:p>
        </p:txBody>
      </p:sp>
      <p:sp>
        <p:nvSpPr>
          <p:cNvPr id="10"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8</a:t>
            </a:fld>
            <a:endParaRPr lang="nl-BE" sz="1100">
              <a:solidFill>
                <a:srgbClr val="105269"/>
              </a:solidFill>
            </a:endParaRPr>
          </a:p>
        </p:txBody>
      </p:sp>
    </p:spTree>
    <p:extLst>
      <p:ext uri="{BB962C8B-B14F-4D97-AF65-F5344CB8AC3E}">
        <p14:creationId xmlns:p14="http://schemas.microsoft.com/office/powerpoint/2010/main" val="2697708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BE"/>
              <a:t>Hoe bepaal ik het BV?</a:t>
            </a:r>
          </a:p>
        </p:txBody>
      </p:sp>
      <p:sp>
        <p:nvSpPr>
          <p:cNvPr id="5" name="Tijdelijke aanduiding voor inhoud 4"/>
          <p:cNvSpPr>
            <a:spLocks noGrp="1"/>
          </p:cNvSpPr>
          <p:nvPr>
            <p:ph sz="half" idx="2"/>
          </p:nvPr>
        </p:nvSpPr>
        <p:spPr>
          <a:xfrm>
            <a:off x="539552" y="1340768"/>
            <a:ext cx="8352928" cy="4536504"/>
          </a:xfrm>
        </p:spPr>
        <p:txBody>
          <a:bodyPr/>
          <a:lstStyle/>
          <a:p>
            <a:r>
              <a:rPr lang="nl-BE">
                <a:solidFill>
                  <a:schemeClr val="bg1">
                    <a:lumMod val="50000"/>
                  </a:schemeClr>
                </a:solidFill>
              </a:rPr>
              <a:t>Case 1: 4 duplex-appartementen met onderaan handelspand</a:t>
            </a:r>
          </a:p>
          <a:p>
            <a:pPr lvl="1"/>
            <a:r>
              <a:rPr lang="nl-BE">
                <a:solidFill>
                  <a:schemeClr val="bg1">
                    <a:lumMod val="50000"/>
                  </a:schemeClr>
                </a:solidFill>
              </a:rPr>
              <a:t>Wat is het BV van mijn gebouw?</a:t>
            </a:r>
          </a:p>
          <a:p>
            <a:pPr lvl="2"/>
            <a:r>
              <a:rPr lang="nl-BE" b="1">
                <a:solidFill>
                  <a:schemeClr val="bg1">
                    <a:lumMod val="50000"/>
                  </a:schemeClr>
                </a:solidFill>
              </a:rPr>
              <a:t>Gemeenschappelijke ruimten: bergingen</a:t>
            </a:r>
          </a:p>
          <a:p>
            <a:pPr lvl="3"/>
            <a:r>
              <a:rPr lang="nl-BE">
                <a:solidFill>
                  <a:schemeClr val="bg1">
                    <a:lumMod val="50000"/>
                  </a:schemeClr>
                </a:solidFill>
              </a:rPr>
              <a:t>Als deze direct verwarmd (stap 1) of thermisch beschermd zijn (stap 3) zullen deze behoren tot het BV van het gebouw</a:t>
            </a:r>
          </a:p>
          <a:p>
            <a:pPr lvl="4"/>
            <a:endParaRPr lang="nl-BE"/>
          </a:p>
          <a:p>
            <a:endParaRPr lang="nl-BE"/>
          </a:p>
        </p:txBody>
      </p:sp>
      <p:sp>
        <p:nvSpPr>
          <p:cNvPr id="10"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9</a:t>
            </a:fld>
            <a:endParaRPr lang="nl-BE" sz="1100">
              <a:solidFill>
                <a:srgbClr val="105269"/>
              </a:solidFill>
            </a:endParaRPr>
          </a:p>
        </p:txBody>
      </p:sp>
    </p:spTree>
    <p:extLst>
      <p:ext uri="{BB962C8B-B14F-4D97-AF65-F5344CB8AC3E}">
        <p14:creationId xmlns:p14="http://schemas.microsoft.com/office/powerpoint/2010/main" val="3697362007"/>
      </p:ext>
    </p:extLst>
  </p:cSld>
  <p:clrMapOvr>
    <a:masterClrMapping/>
  </p:clrMapOvr>
</p:sld>
</file>

<file path=ppt/theme/theme1.xml><?xml version="1.0" encoding="utf-8"?>
<a:theme xmlns:a="http://schemas.openxmlformats.org/drawingml/2006/main" name="VEA-light-zonder-foto">
  <a:themeElements>
    <a:clrScheme name="Aangepast 2">
      <a:dk1>
        <a:srgbClr val="38373A"/>
      </a:dk1>
      <a:lt1>
        <a:sysClr val="window" lastClr="FFFFFF"/>
      </a:lt1>
      <a:dk2>
        <a:srgbClr val="105269"/>
      </a:dk2>
      <a:lt2>
        <a:srgbClr val="EEECE1"/>
      </a:lt2>
      <a:accent1>
        <a:srgbClr val="4B7284"/>
      </a:accent1>
      <a:accent2>
        <a:srgbClr val="6B6C6E"/>
      </a:accent2>
      <a:accent3>
        <a:srgbClr val="1A5924"/>
      </a:accent3>
      <a:accent4>
        <a:srgbClr val="C83C22"/>
      </a:accent4>
      <a:accent5>
        <a:srgbClr val="4AA832"/>
      </a:accent5>
      <a:accent6>
        <a:srgbClr val="E8754C"/>
      </a:accent6>
      <a:hlink>
        <a:srgbClr val="105269"/>
      </a:hlink>
      <a:folHlink>
        <a:srgbClr val="105269"/>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EA-light-foto1">
  <a:themeElements>
    <a:clrScheme name="VEA-kleurenpalet">
      <a:dk1>
        <a:srgbClr val="38373A"/>
      </a:dk1>
      <a:lt1>
        <a:sysClr val="window" lastClr="FFFFFF"/>
      </a:lt1>
      <a:dk2>
        <a:srgbClr val="105269"/>
      </a:dk2>
      <a:lt2>
        <a:srgbClr val="EEECE1"/>
      </a:lt2>
      <a:accent1>
        <a:srgbClr val="4B7284"/>
      </a:accent1>
      <a:accent2>
        <a:srgbClr val="6B6C6E"/>
      </a:accent2>
      <a:accent3>
        <a:srgbClr val="1A5924"/>
      </a:accent3>
      <a:accent4>
        <a:srgbClr val="C83C22"/>
      </a:accent4>
      <a:accent5>
        <a:srgbClr val="4AA832"/>
      </a:accent5>
      <a:accent6>
        <a:srgbClr val="E8754C"/>
      </a:accent6>
      <a:hlink>
        <a:srgbClr val="105269"/>
      </a:hlink>
      <a:folHlink>
        <a:srgbClr val="105269"/>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VEA-light-foto2">
  <a:themeElements>
    <a:clrScheme name="VEA-kleurenpalet">
      <a:dk1>
        <a:srgbClr val="38373A"/>
      </a:dk1>
      <a:lt1>
        <a:sysClr val="window" lastClr="FFFFFF"/>
      </a:lt1>
      <a:dk2>
        <a:srgbClr val="105269"/>
      </a:dk2>
      <a:lt2>
        <a:srgbClr val="EEECE1"/>
      </a:lt2>
      <a:accent1>
        <a:srgbClr val="4B7284"/>
      </a:accent1>
      <a:accent2>
        <a:srgbClr val="6B6C6E"/>
      </a:accent2>
      <a:accent3>
        <a:srgbClr val="1A5924"/>
      </a:accent3>
      <a:accent4>
        <a:srgbClr val="C83C22"/>
      </a:accent4>
      <a:accent5>
        <a:srgbClr val="4AA832"/>
      </a:accent5>
      <a:accent6>
        <a:srgbClr val="E8754C"/>
      </a:accent6>
      <a:hlink>
        <a:srgbClr val="105269"/>
      </a:hlink>
      <a:folHlink>
        <a:srgbClr val="105269"/>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Vea EE Document" ma:contentTypeID="0x0101004B5CC199FE7D374FB83A31AC60E389BB0017D481E51249B344879A2DCA61AD29D1" ma:contentTypeVersion="89" ma:contentTypeDescription="" ma:contentTypeScope="" ma:versionID="05820ee0bbf921e820bd20e4dedc4777">
  <xsd:schema xmlns:xsd="http://www.w3.org/2001/XMLSchema" xmlns:xs="http://www.w3.org/2001/XMLSchema" xmlns:p="http://schemas.microsoft.com/office/2006/metadata/properties" xmlns:ns1="http://schemas.microsoft.com/sharepoint/v3" xmlns:ns2="8c9d9997-d67c-42a9-91b6-82cf79a793c3" xmlns:ns3="3bac7649-eb37-460d-9f8a-9ca85f036e36" xmlns:ns4="9a9ec0f0-7796-43d0-ac1f-4c8c46ee0bd1" targetNamespace="http://schemas.microsoft.com/office/2006/metadata/properties" ma:root="true" ma:fieldsID="572e991f8b9cdabdd9291c7ebca52c6b" ns1:_="" ns2:_="" ns3:_="" ns4:_="">
    <xsd:import namespace="http://schemas.microsoft.com/sharepoint/v3"/>
    <xsd:import namespace="8c9d9997-d67c-42a9-91b6-82cf79a793c3"/>
    <xsd:import namespace="3bac7649-eb37-460d-9f8a-9ca85f036e36"/>
    <xsd:import namespace="9a9ec0f0-7796-43d0-ac1f-4c8c46ee0bd1"/>
    <xsd:element name="properties">
      <xsd:complexType>
        <xsd:sequence>
          <xsd:element name="documentManagement">
            <xsd:complexType>
              <xsd:all>
                <xsd:element ref="ns1:DocumentSetDescription" minOccurs="0"/>
                <xsd:element ref="ns3:Jaar_x0020_REG_x0020_ODV" minOccurs="0"/>
                <xsd:element ref="ns3:o64c163da4194d2da901314b913c9962" minOccurs="0"/>
                <xsd:element ref="ns3:gf4f80eca70b4135a9ced6669fdbdb3a" minOccurs="0"/>
                <xsd:element ref="ns3:e3cfbf68bf8e4c3fb04a16e909e95235" minOccurs="0"/>
                <xsd:element ref="ns3:j8fa6b92914e4ae9b830c87969e146f2" minOccurs="0"/>
                <xsd:element ref="ns4:TaxCatchAll" minOccurs="0"/>
                <xsd:element ref="ns2:cf6c9fb545af48f7a36995ecbde93006" minOccurs="0"/>
                <xsd:element ref="ns3:gfbc9fa463924f638e13122842d4754a" minOccurs="0"/>
                <xsd:element ref="ns4:TaxCatchAllLabel" minOccurs="0"/>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AutoKeyPoints" minOccurs="0"/>
                <xsd:element ref="ns2:MediaServiceKeyPoints" minOccurs="0"/>
                <xsd:element ref="ns2:b8cc891c48c04693b714cbf35be861e7"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8" nillable="true" ma:displayName="Beschrijving" ma:description="Een beschrijving van de documentenset" ma:internalName="DocumentSetDescripti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9d9997-d67c-42a9-91b6-82cf79a793c3" elementFormDefault="qualified">
    <xsd:import namespace="http://schemas.microsoft.com/office/2006/documentManagement/types"/>
    <xsd:import namespace="http://schemas.microsoft.com/office/infopath/2007/PartnerControls"/>
    <xsd:element name="cf6c9fb545af48f7a36995ecbde93006" ma:index="21" nillable="true" ma:taxonomy="true" ma:internalName="cf6c9fb545af48f7a36995ecbde93006" ma:taxonomyFieldName="VEA_x0020_EE_x0020_Domein" ma:displayName="VEA EE Domein" ma:indexed="true" ma:readOnly="false" ma:fieldId="{cf6c9fb5-45af-48f7-a369-95ecbde93006}" ma:sspId="49ca8161-7180-459b-a0ef-1a71cf6ffea5" ma:termSetId="7e8e5761-102d-4ad9-8f3d-97f53adc3a21" ma:anchorId="00000000-0000-0000-0000-000000000000" ma:open="false" ma:isKeyword="false">
      <xsd:complexType>
        <xsd:sequence>
          <xsd:element ref="pc:Terms" minOccurs="0" maxOccurs="1"/>
        </xsd:sequence>
      </xsd:complexType>
    </xsd:element>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AutoTags" ma:index="27" nillable="true" ma:displayName="Tags" ma:hidden="true" ma:internalName="MediaServiceAutoTags" ma:readOnly="true">
      <xsd:simpleType>
        <xsd:restriction base="dms:Text"/>
      </xsd:simpleType>
    </xsd:element>
    <xsd:element name="MediaServiceOCR" ma:index="28" nillable="true" ma:displayName="Extracted Text" ma:hidden="true" ma:internalName="MediaServiceOCR" ma:readOnly="true">
      <xsd:simpleType>
        <xsd:restriction base="dms:Note"/>
      </xsd:simpleType>
    </xsd:element>
    <xsd:element name="MediaServiceAutoKeyPoints" ma:index="31" nillable="true" ma:displayName="MediaServiceAutoKeyPoints" ma:hidden="true" ma:internalName="MediaServiceAutoKeyPoints" ma:readOnly="true">
      <xsd:simpleType>
        <xsd:restriction base="dms:Note"/>
      </xsd:simpleType>
    </xsd:element>
    <xsd:element name="MediaServiceKeyPoints" ma:index="32" nillable="true" ma:displayName="KeyPoints" ma:hidden="true" ma:internalName="MediaServiceKeyPoints" ma:readOnly="true">
      <xsd:simpleType>
        <xsd:restriction base="dms:Note"/>
      </xsd:simpleType>
    </xsd:element>
    <xsd:element name="b8cc891c48c04693b714cbf35be861e7" ma:index="34" nillable="true" ma:taxonomy="true" ma:internalName="b8cc891c48c04693b714cbf35be861e7" ma:taxonomyFieldName="VEA_x0020_EE_x0020_Defossilisering" ma:displayName="VEA EE Defossilisering" ma:default="" ma:fieldId="{b8cc891c-48c0-4693-b714-cbf35be861e7}" ma:sspId="49ca8161-7180-459b-a0ef-1a71cf6ffea5" ma:termSetId="d4bdc5dc-a94d-4f58-a4a6-f46138813154" ma:anchorId="00000000-0000-0000-0000-000000000000" ma:open="false" ma:isKeyword="false">
      <xsd:complexType>
        <xsd:sequence>
          <xsd:element ref="pc:Terms" minOccurs="0" maxOccurs="1"/>
        </xsd:sequence>
      </xsd:complexType>
    </xsd:element>
    <xsd:element name="MediaServiceDateTaken" ma:index="35" nillable="true" ma:displayName="MediaServiceDateTaken" ma:hidden="true" ma:internalName="MediaServiceDateTaken" ma:readOnly="true">
      <xsd:simpleType>
        <xsd:restriction base="dms:Text"/>
      </xsd:simpleType>
    </xsd:element>
    <xsd:element name="MediaServiceGenerationTime" ma:index="36" nillable="true" ma:displayName="MediaServiceGenerationTime" ma:hidden="true" ma:internalName="MediaServiceGenerationTime" ma:readOnly="true">
      <xsd:simpleType>
        <xsd:restriction base="dms:Text"/>
      </xsd:simpleType>
    </xsd:element>
    <xsd:element name="MediaServiceEventHashCode" ma:index="3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bac7649-eb37-460d-9f8a-9ca85f036e36" elementFormDefault="qualified">
    <xsd:import namespace="http://schemas.microsoft.com/office/2006/documentManagement/types"/>
    <xsd:import namespace="http://schemas.microsoft.com/office/infopath/2007/PartnerControls"/>
    <xsd:element name="Jaar_x0020_REG_x0020_ODV" ma:index="11" nillable="true" ma:displayName="Jaar EE" ma:default="2020" ma:description="Jaar (niet als beheerde metadata)" ma:format="Dropdown" ma:internalName="Jaar_x0020_REG_x0020_ODV" ma:readOnly="false">
      <xsd:simpleType>
        <xsd:restriction base="dms:Choice">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enumeration value="2022"/>
        </xsd:restriction>
      </xsd:simpleType>
    </xsd:element>
    <xsd:element name="o64c163da4194d2da901314b913c9962" ma:index="14" nillable="true" ma:taxonomy="true" ma:internalName="o64c163da4194d2da901314b913c9962" ma:taxonomyFieldName="Vea_x0020_EE_x0020_Onderwerp" ma:displayName="Vea EE Onderwerp" ma:indexed="true" ma:readOnly="false" ma:fieldId="{864c163d-a419-4d2d-a901-314b913c9962}" ma:sspId="49ca8161-7180-459b-a0ef-1a71cf6ffea5" ma:termSetId="de88c5dd-6519-4b08-89e7-f063424ad58e" ma:anchorId="00000000-0000-0000-0000-000000000000" ma:open="true" ma:isKeyword="false">
      <xsd:complexType>
        <xsd:sequence>
          <xsd:element ref="pc:Terms" minOccurs="0" maxOccurs="1"/>
        </xsd:sequence>
      </xsd:complexType>
    </xsd:element>
    <xsd:element name="gf4f80eca70b4135a9ced6669fdbdb3a" ma:index="16" nillable="true" ma:taxonomy="true" ma:internalName="gf4f80eca70b4135a9ced6669fdbdb3a" ma:taxonomyFieldName="VeaTeam" ma:displayName="VeaTeam" ma:readOnly="false" ma:fieldId="{0f4f80ec-a70b-4135-a9ce-d6669fdbdb3a}" ma:taxonomyMulti="true" ma:sspId="49ca8161-7180-459b-a0ef-1a71cf6ffea5" ma:termSetId="4319ac2a-e540-41e3-a6cf-8c0629faf905" ma:anchorId="00000000-0000-0000-0000-000000000000" ma:open="false" ma:isKeyword="false">
      <xsd:complexType>
        <xsd:sequence>
          <xsd:element ref="pc:Terms" minOccurs="0" maxOccurs="1"/>
        </xsd:sequence>
      </xsd:complexType>
    </xsd:element>
    <xsd:element name="e3cfbf68bf8e4c3fb04a16e909e95235" ma:index="17" nillable="true" ma:taxonomy="true" ma:internalName="e3cfbf68bf8e4c3fb04a16e909e95235" ma:taxonomyFieldName="Vea_x0020_EE_x0020_Doctype" ma:displayName="Vea EE Doctype" ma:indexed="true" ma:readOnly="false" ma:fieldId="{e3cfbf68-bf8e-4c3f-b04a-16e909e95235}" ma:sspId="49ca8161-7180-459b-a0ef-1a71cf6ffea5" ma:termSetId="1585e7cc-5045-4a32-97d1-2b8b394bd692" ma:anchorId="00000000-0000-0000-0000-000000000000" ma:open="false" ma:isKeyword="false">
      <xsd:complexType>
        <xsd:sequence>
          <xsd:element ref="pc:Terms" minOccurs="0" maxOccurs="1"/>
        </xsd:sequence>
      </xsd:complexType>
    </xsd:element>
    <xsd:element name="j8fa6b92914e4ae9b830c87969e146f2" ma:index="18" nillable="true" ma:taxonomy="true" ma:internalName="j8fa6b92914e4ae9b830c87969e146f2" ma:taxonomyFieldName="Jaar0" ma:displayName="Jaar" ma:indexed="true" ma:readOnly="false" ma:default="272;#2020|bc3997fe-963e-4320-8199-941a77a88ffe" ma:fieldId="{38fa6b92-914e-4ae9-b830-c87969e146f2}" ma:sspId="49ca8161-7180-459b-a0ef-1a71cf6ffea5" ma:termSetId="5ac14f2e-1c49-4245-8414-29f56be4175f" ma:anchorId="00000000-0000-0000-0000-000000000000" ma:open="true" ma:isKeyword="false">
      <xsd:complexType>
        <xsd:sequence>
          <xsd:element ref="pc:Terms" minOccurs="0" maxOccurs="1"/>
        </xsd:sequence>
      </xsd:complexType>
    </xsd:element>
    <xsd:element name="gfbc9fa463924f638e13122842d4754a" ma:index="23" nillable="true" ma:taxonomy="true" ma:internalName="gfbc9fa463924f638e13122842d4754a" ma:taxonomyFieldName="Vea_x0020_EE_x0020_Thema" ma:displayName="Vea EE Thema" ma:indexed="true" ma:readOnly="false" ma:fieldId="{0fbc9fa4-6392-4f63-8e13-122842d4754a}" ma:sspId="49ca8161-7180-459b-a0ef-1a71cf6ffea5" ma:termSetId="420986b4-414b-450c-8a9d-01dc56e5d5d7" ma:anchorId="00000000-0000-0000-0000-000000000000" ma:open="true" ma:isKeyword="false">
      <xsd:complexType>
        <xsd:sequence>
          <xsd:element ref="pc:Terms" minOccurs="0" maxOccurs="1"/>
        </xsd:sequence>
      </xsd:complexType>
    </xsd:element>
    <xsd:element name="SharedWithUsers" ma:index="29" nillable="true" ma:displayName="Gedeeld met"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0" nillable="true" ma:displayName="Gedeeld met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a9ec0f0-7796-43d0-ac1f-4c8c46ee0bd1"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66135908-2f38-4d3f-9ad1-ad6003cfd7ec}" ma:internalName="TaxCatchAll" ma:readOnly="false" ma:showField="CatchAllData" ma:web="3bac7649-eb37-460d-9f8a-9ca85f036e36">
      <xsd:complexType>
        <xsd:complexContent>
          <xsd:extension base="dms:MultiChoiceLookup">
            <xsd:sequence>
              <xsd:element name="Value" type="dms:Lookup" maxOccurs="unbounded" minOccurs="0" nillable="true"/>
            </xsd:sequence>
          </xsd:extension>
        </xsd:complexContent>
      </xsd:complexType>
    </xsd:element>
    <xsd:element name="TaxCatchAllLabel" ma:index="24" nillable="true" ma:displayName="Taxonomy Catch All Column1" ma:hidden="true" ma:list="{66135908-2f38-4d3f-9ad1-ad6003cfd7ec}" ma:internalName="TaxCatchAllLabel" ma:readOnly="true" ma:showField="CatchAllDataLabel" ma:web="3bac7649-eb37-460d-9f8a-9ca85f036e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hou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gf4f80eca70b4135a9ced6669fdbdb3a xmlns="3bac7649-eb37-460d-9f8a-9ca85f036e36">
      <Terms xmlns="http://schemas.microsoft.com/office/infopath/2007/PartnerControls">
        <TermInfo xmlns="http://schemas.microsoft.com/office/infopath/2007/PartnerControls">
          <TermName xmlns="http://schemas.microsoft.com/office/infopath/2007/PartnerControls">EE Kwaliteit＆Onderst</TermName>
          <TermId xmlns="http://schemas.microsoft.com/office/infopath/2007/PartnerControls">3c277276-2e92-4ca5-b245-9649b52fab95</TermId>
        </TermInfo>
      </Terms>
    </gf4f80eca70b4135a9ced6669fdbdb3a>
    <DocumentSetDescription xmlns="http://schemas.microsoft.com/sharepoint/v3" xsi:nil="true"/>
    <b8cc891c48c04693b714cbf35be861e7 xmlns="8c9d9997-d67c-42a9-91b6-82cf79a793c3">
      <Terms xmlns="http://schemas.microsoft.com/office/infopath/2007/PartnerControls"/>
    </b8cc891c48c04693b714cbf35be861e7>
    <j8fa6b92914e4ae9b830c87969e146f2 xmlns="3bac7649-eb37-460d-9f8a-9ca85f036e36">
      <Terms xmlns="http://schemas.microsoft.com/office/infopath/2007/PartnerControls">
        <TermInfo xmlns="http://schemas.microsoft.com/office/infopath/2007/PartnerControls">
          <TermName xmlns="http://schemas.microsoft.com/office/infopath/2007/PartnerControls">2020</TermName>
          <TermId xmlns="http://schemas.microsoft.com/office/infopath/2007/PartnerControls">bc3997fe-963e-4320-8199-941a77a88ffe</TermId>
        </TermInfo>
      </Terms>
    </j8fa6b92914e4ae9b830c87969e146f2>
    <e3cfbf68bf8e4c3fb04a16e909e95235 xmlns="3bac7649-eb37-460d-9f8a-9ca85f036e36">
      <Terms xmlns="http://schemas.microsoft.com/office/infopath/2007/PartnerControls">
        <TermInfo xmlns="http://schemas.microsoft.com/office/infopath/2007/PartnerControls">
          <TermName xmlns="http://schemas.microsoft.com/office/infopath/2007/PartnerControls">Info</TermName>
          <TermId xmlns="http://schemas.microsoft.com/office/infopath/2007/PartnerControls">53e9290a-d147-4b46-98cf-387b20e80797</TermId>
        </TermInfo>
      </Terms>
    </e3cfbf68bf8e4c3fb04a16e909e95235>
    <o64c163da4194d2da901314b913c9962 xmlns="3bac7649-eb37-460d-9f8a-9ca85f036e36">
      <Terms xmlns="http://schemas.microsoft.com/office/infopath/2007/PartnerControls">
        <TermInfo xmlns="http://schemas.microsoft.com/office/infopath/2007/PartnerControls">
          <TermName xmlns="http://schemas.microsoft.com/office/infopath/2007/PartnerControls">Permanente vorming</TermName>
          <TermId xmlns="http://schemas.microsoft.com/office/infopath/2007/PartnerControls">8075eb5f-8aa3-4f8f-a48c-3743cc83d084</TermId>
        </TermInfo>
      </Terms>
    </o64c163da4194d2da901314b913c9962>
    <Jaar_x0020_REG_x0020_ODV xmlns="3bac7649-eb37-460d-9f8a-9ca85f036e36">2020</Jaar_x0020_REG_x0020_ODV>
    <TaxCatchAll xmlns="9a9ec0f0-7796-43d0-ac1f-4c8c46ee0bd1">
      <Value>305</Value>
      <Value>282</Value>
      <Value>281</Value>
      <Value>313</Value>
      <Value>294</Value>
      <Value>272</Value>
    </TaxCatchAll>
    <cf6c9fb545af48f7a36995ecbde93006 xmlns="8c9d9997-d67c-42a9-91b6-82cf79a793c3">
      <Terms xmlns="http://schemas.microsoft.com/office/infopath/2007/PartnerControls">
        <TermInfo xmlns="http://schemas.microsoft.com/office/infopath/2007/PartnerControls">
          <TermName xmlns="http://schemas.microsoft.com/office/infopath/2007/PartnerControls">EPC</TermName>
          <TermId xmlns="http://schemas.microsoft.com/office/infopath/2007/PartnerControls">afffb9f0-e9e8-4270-afb3-c6957e4ec211</TermId>
        </TermInfo>
      </Terms>
    </cf6c9fb545af48f7a36995ecbde93006>
    <gfbc9fa463924f638e13122842d4754a xmlns="3bac7649-eb37-460d-9f8a-9ca85f036e36">
      <Terms xmlns="http://schemas.microsoft.com/office/infopath/2007/PartnerControls">
        <TermInfo xmlns="http://schemas.microsoft.com/office/infopath/2007/PartnerControls">
          <TermName xmlns="http://schemas.microsoft.com/office/infopath/2007/PartnerControls">Gebouw</TermName>
          <TermId xmlns="http://schemas.microsoft.com/office/infopath/2007/PartnerControls">f9e32dab-b6df-4b9e-ba61-a8f7721f2182</TermId>
        </TermInfo>
      </Terms>
    </gfbc9fa463924f638e13122842d4754a>
  </documentManagement>
</p:properties>
</file>

<file path=customXml/itemProps1.xml><?xml version="1.0" encoding="utf-8"?>
<ds:datastoreItem xmlns:ds="http://schemas.openxmlformats.org/officeDocument/2006/customXml" ds:itemID="{84BDF48F-8463-4EDE-AE14-1178C5ECE44D}">
  <ds:schemaRefs>
    <ds:schemaRef ds:uri="http://schemas.microsoft.com/sharepoint/v3/contenttype/forms"/>
  </ds:schemaRefs>
</ds:datastoreItem>
</file>

<file path=customXml/itemProps2.xml><?xml version="1.0" encoding="utf-8"?>
<ds:datastoreItem xmlns:ds="http://schemas.openxmlformats.org/officeDocument/2006/customXml" ds:itemID="{0161F07D-9283-4DA6-A6A1-E107A52A39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c9d9997-d67c-42a9-91b6-82cf79a793c3"/>
    <ds:schemaRef ds:uri="3bac7649-eb37-460d-9f8a-9ca85f036e36"/>
    <ds:schemaRef ds:uri="9a9ec0f0-7796-43d0-ac1f-4c8c46ee0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41EEB48-587A-4AE0-99CA-D7CBEAF115F2}">
  <ds:schemaRefs>
    <ds:schemaRef ds:uri="http://schemas.microsoft.com/office/2006/metadata/properties"/>
    <ds:schemaRef ds:uri="http://schemas.microsoft.com/office/infopath/2007/PartnerControls"/>
    <ds:schemaRef ds:uri="3bac7649-eb37-460d-9f8a-9ca85f036e36"/>
    <ds:schemaRef ds:uri="http://schemas.microsoft.com/sharepoint/v3"/>
    <ds:schemaRef ds:uri="8c9d9997-d67c-42a9-91b6-82cf79a793c3"/>
    <ds:schemaRef ds:uri="9a9ec0f0-7796-43d0-ac1f-4c8c46ee0bd1"/>
  </ds:schemaRefs>
</ds:datastoreItem>
</file>

<file path=docProps/app.xml><?xml version="1.0" encoding="utf-8"?>
<Properties xmlns="http://schemas.openxmlformats.org/officeDocument/2006/extended-properties" xmlns:vt="http://schemas.openxmlformats.org/officeDocument/2006/docPropsVTypes">
  <Template>sjabloon-VEA-GEKLEURDE-HUISJES</Template>
  <TotalTime>20</TotalTime>
  <Words>1914</Words>
  <Application>Microsoft Office PowerPoint</Application>
  <PresentationFormat>On-screen Show (4:3)</PresentationFormat>
  <Paragraphs>209</Paragraphs>
  <Slides>22</Slides>
  <Notes>18</Notes>
  <HiddenSlides>0</HiddenSlides>
  <MMClips>0</MMClip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VEA-light-zonder-foto</vt:lpstr>
      <vt:lpstr>VEA-light-foto1</vt:lpstr>
      <vt:lpstr>VEA-light-foto2</vt:lpstr>
      <vt:lpstr>Het EPC gemeenschappelijke delen Extra toelichting voor een correcte invoer!</vt:lpstr>
      <vt:lpstr>Veelgemaakte fouten</vt:lpstr>
      <vt:lpstr>Veelgemaakte fouten</vt:lpstr>
      <vt:lpstr>Veelgemaakte fouten</vt:lpstr>
      <vt:lpstr>Hoe bepaal ik het BV?</vt:lpstr>
      <vt:lpstr>Hoe bepaal ik het BV?</vt:lpstr>
      <vt:lpstr>Hoe bepaal ik het BV?</vt:lpstr>
      <vt:lpstr>Hoe bepaal ik het BV?</vt:lpstr>
      <vt:lpstr>Hoe bepaal ik het BV?</vt:lpstr>
      <vt:lpstr>Hoe bepaal ik het BV?</vt:lpstr>
      <vt:lpstr>Hoe bepaal ik het BV?</vt:lpstr>
      <vt:lpstr>Hoe bepaal ik het BV?</vt:lpstr>
      <vt:lpstr>Hoe bepaal ik het BV?</vt:lpstr>
      <vt:lpstr>Hoe geef ik de gebouwschil in?</vt:lpstr>
      <vt:lpstr>Hoe geef ik de installaties in?</vt:lpstr>
      <vt:lpstr>Hoe werkt overerving van invoergegevens?</vt:lpstr>
      <vt:lpstr>Het gebouwenregister Extra toelichting</vt:lpstr>
      <vt:lpstr>Het gebouwenregister</vt:lpstr>
      <vt:lpstr>Hoe plaatsbezoek voorbereiden?</vt:lpstr>
      <vt:lpstr>Hoe plaatsbezoek voorbereiden?</vt:lpstr>
      <vt:lpstr>Hoe plaatsbezoek voorbereiden?</vt:lpstr>
      <vt:lpstr>PowerPoint Presentation</vt:lpstr>
    </vt:vector>
  </TitlesOfParts>
  <Company>Vlaamse Overheid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Onderwerp van jouw ppt</dc:title>
  <dc:creator>Van Der Linden Elke</dc:creator>
  <cp:lastModifiedBy>Van Der Linden Elke</cp:lastModifiedBy>
  <cp:revision>21</cp:revision>
  <cp:lastPrinted>2015-08-18T07:57:32Z</cp:lastPrinted>
  <dcterms:created xsi:type="dcterms:W3CDTF">2020-01-16T08:54:33Z</dcterms:created>
  <dcterms:modified xsi:type="dcterms:W3CDTF">2020-04-02T13:30:05Z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0x0101004B5CC199FE7D374FB83A31AC60E389BB0017D481E51249B344879A2DCA61AD29D1</vt:lpwstr>
  </property>
  <property fmtid="{D5CDD505-2E9C-101B-9397-08002B2CF9AE}" pid="3" name="Jaar">
    <vt:lpwstr>272;#2020|bc3997fe-963e-4320-8199-941a77a88ffe</vt:lpwstr>
  </property>
  <property fmtid="{D5CDD505-2E9C-101B-9397-08002B2CF9AE}" pid="4" name="Vea EE Onderwerp">
    <vt:lpwstr>294;#Permanente vorming|8075eb5f-8aa3-4f8f-a48c-3743cc83d084</vt:lpwstr>
  </property>
  <property fmtid="{D5CDD505-2E9C-101B-9397-08002B2CF9AE}" pid="5" name="Vea EE Thema">
    <vt:lpwstr>282;#Gebouw|f9e32dab-b6df-4b9e-ba61-a8f7721f2182</vt:lpwstr>
  </property>
  <property fmtid="{D5CDD505-2E9C-101B-9397-08002B2CF9AE}" pid="6" name="VEA EE Domein">
    <vt:lpwstr>313;#EPC|afffb9f0-e9e8-4270-afb3-c6957e4ec211</vt:lpwstr>
  </property>
  <property fmtid="{D5CDD505-2E9C-101B-9397-08002B2CF9AE}" pid="7" name="Jaar0">
    <vt:lpwstr>272;#2020|bc3997fe-963e-4320-8199-941a77a88ffe</vt:lpwstr>
  </property>
  <property fmtid="{D5CDD505-2E9C-101B-9397-08002B2CF9AE}" pid="8" name="VeaTeam">
    <vt:lpwstr>281;#EE Kwaliteit＆Onderst|3c277276-2e92-4ca5-b245-9649b52fab95</vt:lpwstr>
  </property>
  <property fmtid="{D5CDD505-2E9C-101B-9397-08002B2CF9AE}" pid="9" name="Vea EE Doctype">
    <vt:lpwstr>305;#Info|53e9290a-d147-4b46-98cf-387b20e80797</vt:lpwstr>
  </property>
  <property fmtid="{D5CDD505-2E9C-101B-9397-08002B2CF9AE}" pid="10" name="VEA EE Defossilisering">
    <vt:lpwstr/>
  </property>
</Properties>
</file>