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9" r:id="rId5"/>
    <p:sldMasterId id="2147483727" r:id="rId6"/>
  </p:sldMasterIdLst>
  <p:notesMasterIdLst>
    <p:notesMasterId r:id="rId226"/>
  </p:notesMasterIdLst>
  <p:handoutMasterIdLst>
    <p:handoutMasterId r:id="rId227"/>
  </p:handoutMasterIdLst>
  <p:sldIdLst>
    <p:sldId id="266" r:id="rId7"/>
    <p:sldId id="646" r:id="rId8"/>
    <p:sldId id="541" r:id="rId9"/>
    <p:sldId id="638" r:id="rId10"/>
    <p:sldId id="640" r:id="rId11"/>
    <p:sldId id="639" r:id="rId12"/>
    <p:sldId id="645" r:id="rId13"/>
    <p:sldId id="306" r:id="rId14"/>
    <p:sldId id="635" r:id="rId15"/>
    <p:sldId id="304" r:id="rId16"/>
    <p:sldId id="300" r:id="rId17"/>
    <p:sldId id="307" r:id="rId18"/>
    <p:sldId id="308" r:id="rId19"/>
    <p:sldId id="636" r:id="rId20"/>
    <p:sldId id="305" r:id="rId21"/>
    <p:sldId id="302" r:id="rId22"/>
    <p:sldId id="416" r:id="rId23"/>
    <p:sldId id="309" r:id="rId24"/>
    <p:sldId id="312" r:id="rId25"/>
    <p:sldId id="542" r:id="rId26"/>
    <p:sldId id="509" r:id="rId27"/>
    <p:sldId id="310" r:id="rId28"/>
    <p:sldId id="311" r:id="rId29"/>
    <p:sldId id="647" r:id="rId30"/>
    <p:sldId id="291" r:id="rId31"/>
    <p:sldId id="289" r:id="rId32"/>
    <p:sldId id="292" r:id="rId33"/>
    <p:sldId id="295" r:id="rId34"/>
    <p:sldId id="296" r:id="rId35"/>
    <p:sldId id="648" r:id="rId36"/>
    <p:sldId id="417" r:id="rId37"/>
    <p:sldId id="524" r:id="rId38"/>
    <p:sldId id="521" r:id="rId39"/>
    <p:sldId id="418" r:id="rId40"/>
    <p:sldId id="423" r:id="rId41"/>
    <p:sldId id="522" r:id="rId42"/>
    <p:sldId id="420" r:id="rId43"/>
    <p:sldId id="510" r:id="rId44"/>
    <p:sldId id="511" r:id="rId45"/>
    <p:sldId id="512" r:id="rId46"/>
    <p:sldId id="516" r:id="rId47"/>
    <p:sldId id="517" r:id="rId48"/>
    <p:sldId id="518" r:id="rId49"/>
    <p:sldId id="519" r:id="rId50"/>
    <p:sldId id="520" r:id="rId51"/>
    <p:sldId id="526" r:id="rId52"/>
    <p:sldId id="523" r:id="rId53"/>
    <p:sldId id="565" r:id="rId54"/>
    <p:sldId id="421" r:id="rId55"/>
    <p:sldId id="641" r:id="rId56"/>
    <p:sldId id="422" r:id="rId57"/>
    <p:sldId id="424" r:id="rId58"/>
    <p:sldId id="425" r:id="rId59"/>
    <p:sldId id="427" r:id="rId60"/>
    <p:sldId id="525" r:id="rId61"/>
    <p:sldId id="527" r:id="rId62"/>
    <p:sldId id="429" r:id="rId63"/>
    <p:sldId id="430" r:id="rId64"/>
    <p:sldId id="531" r:id="rId65"/>
    <p:sldId id="436" r:id="rId66"/>
    <p:sldId id="550" r:id="rId67"/>
    <p:sldId id="437" r:id="rId68"/>
    <p:sldId id="547" r:id="rId69"/>
    <p:sldId id="439" r:id="rId70"/>
    <p:sldId id="440" r:id="rId71"/>
    <p:sldId id="441" r:id="rId72"/>
    <p:sldId id="443" r:id="rId73"/>
    <p:sldId id="533" r:id="rId74"/>
    <p:sldId id="642" r:id="rId75"/>
    <p:sldId id="535" r:id="rId76"/>
    <p:sldId id="553" r:id="rId77"/>
    <p:sldId id="446" r:id="rId78"/>
    <p:sldId id="554" r:id="rId79"/>
    <p:sldId id="431" r:id="rId80"/>
    <p:sldId id="557" r:id="rId81"/>
    <p:sldId id="558" r:id="rId82"/>
    <p:sldId id="560" r:id="rId83"/>
    <p:sldId id="559" r:id="rId84"/>
    <p:sldId id="556" r:id="rId85"/>
    <p:sldId id="561" r:id="rId86"/>
    <p:sldId id="433" r:id="rId87"/>
    <p:sldId id="442" r:id="rId88"/>
    <p:sldId id="563" r:id="rId89"/>
    <p:sldId id="505" r:id="rId90"/>
    <p:sldId id="419" r:id="rId91"/>
    <p:sldId id="566" r:id="rId92"/>
    <p:sldId id="568" r:id="rId93"/>
    <p:sldId id="567" r:id="rId94"/>
    <p:sldId id="569" r:id="rId95"/>
    <p:sldId id="649" r:id="rId96"/>
    <p:sldId id="449" r:id="rId97"/>
    <p:sldId id="450" r:id="rId98"/>
    <p:sldId id="570" r:id="rId99"/>
    <p:sldId id="572" r:id="rId100"/>
    <p:sldId id="651" r:id="rId101"/>
    <p:sldId id="652" r:id="rId102"/>
    <p:sldId id="571" r:id="rId103"/>
    <p:sldId id="452" r:id="rId104"/>
    <p:sldId id="453" r:id="rId105"/>
    <p:sldId id="574" r:id="rId106"/>
    <p:sldId id="454" r:id="rId107"/>
    <p:sldId id="455" r:id="rId108"/>
    <p:sldId id="456" r:id="rId109"/>
    <p:sldId id="457" r:id="rId110"/>
    <p:sldId id="575" r:id="rId111"/>
    <p:sldId id="458" r:id="rId112"/>
    <p:sldId id="576" r:id="rId113"/>
    <p:sldId id="577" r:id="rId114"/>
    <p:sldId id="459" r:id="rId115"/>
    <p:sldId id="579" r:id="rId116"/>
    <p:sldId id="580" r:id="rId117"/>
    <p:sldId id="361" r:id="rId118"/>
    <p:sldId id="578" r:id="rId119"/>
    <p:sldId id="588" r:id="rId120"/>
    <p:sldId id="365" r:id="rId121"/>
    <p:sldId id="460" r:id="rId122"/>
    <p:sldId id="584" r:id="rId123"/>
    <p:sldId id="585" r:id="rId124"/>
    <p:sldId id="586" r:id="rId125"/>
    <p:sldId id="461" r:id="rId126"/>
    <p:sldId id="587" r:id="rId127"/>
    <p:sldId id="366" r:id="rId128"/>
    <p:sldId id="462" r:id="rId129"/>
    <p:sldId id="506" r:id="rId130"/>
    <p:sldId id="465" r:id="rId131"/>
    <p:sldId id="589" r:id="rId132"/>
    <p:sldId id="590" r:id="rId133"/>
    <p:sldId id="592" r:id="rId134"/>
    <p:sldId id="468" r:id="rId135"/>
    <p:sldId id="591" r:id="rId136"/>
    <p:sldId id="480" r:id="rId137"/>
    <p:sldId id="594" r:id="rId138"/>
    <p:sldId id="485" r:id="rId139"/>
    <p:sldId id="595" r:id="rId140"/>
    <p:sldId id="481" r:id="rId141"/>
    <p:sldId id="596" r:id="rId142"/>
    <p:sldId id="319" r:id="rId143"/>
    <p:sldId id="321" r:id="rId144"/>
    <p:sldId id="469" r:id="rId145"/>
    <p:sldId id="470" r:id="rId146"/>
    <p:sldId id="322" r:id="rId147"/>
    <p:sldId id="323" r:id="rId148"/>
    <p:sldId id="471" r:id="rId149"/>
    <p:sldId id="597" r:id="rId150"/>
    <p:sldId id="598" r:id="rId151"/>
    <p:sldId id="599" r:id="rId152"/>
    <p:sldId id="482" r:id="rId153"/>
    <p:sldId id="600" r:id="rId154"/>
    <p:sldId id="483" r:id="rId155"/>
    <p:sldId id="392" r:id="rId156"/>
    <p:sldId id="601" r:id="rId157"/>
    <p:sldId id="375" r:id="rId158"/>
    <p:sldId id="376" r:id="rId159"/>
    <p:sldId id="377" r:id="rId160"/>
    <p:sldId id="602" r:id="rId161"/>
    <p:sldId id="484" r:id="rId162"/>
    <p:sldId id="486" r:id="rId163"/>
    <p:sldId id="488" r:id="rId164"/>
    <p:sldId id="603" r:id="rId165"/>
    <p:sldId id="604" r:id="rId166"/>
    <p:sldId id="605" r:id="rId167"/>
    <p:sldId id="606" r:id="rId168"/>
    <p:sldId id="650" r:id="rId169"/>
    <p:sldId id="508" r:id="rId170"/>
    <p:sldId id="608" r:id="rId171"/>
    <p:sldId id="610" r:id="rId172"/>
    <p:sldId id="611" r:id="rId173"/>
    <p:sldId id="615" r:id="rId174"/>
    <p:sldId id="616" r:id="rId175"/>
    <p:sldId id="393" r:id="rId176"/>
    <p:sldId id="612" r:id="rId177"/>
    <p:sldId id="613" r:id="rId178"/>
    <p:sldId id="379" r:id="rId179"/>
    <p:sldId id="492" r:id="rId180"/>
    <p:sldId id="493" r:id="rId181"/>
    <p:sldId id="494" r:id="rId182"/>
    <p:sldId id="382" r:id="rId183"/>
    <p:sldId id="617" r:id="rId184"/>
    <p:sldId id="390" r:id="rId185"/>
    <p:sldId id="495" r:id="rId186"/>
    <p:sldId id="618" r:id="rId187"/>
    <p:sldId id="620" r:id="rId188"/>
    <p:sldId id="621" r:id="rId189"/>
    <p:sldId id="387" r:id="rId190"/>
    <p:sldId id="388" r:id="rId191"/>
    <p:sldId id="389" r:id="rId192"/>
    <p:sldId id="622" r:id="rId193"/>
    <p:sldId id="380" r:id="rId194"/>
    <p:sldId id="623" r:id="rId195"/>
    <p:sldId id="381" r:id="rId196"/>
    <p:sldId id="384" r:id="rId197"/>
    <p:sldId id="385" r:id="rId198"/>
    <p:sldId id="386" r:id="rId199"/>
    <p:sldId id="479" r:id="rId200"/>
    <p:sldId id="624" r:id="rId201"/>
    <p:sldId id="625" r:id="rId202"/>
    <p:sldId id="396" r:id="rId203"/>
    <p:sldId id="626" r:id="rId204"/>
    <p:sldId id="395" r:id="rId205"/>
    <p:sldId id="397" r:id="rId206"/>
    <p:sldId id="398" r:id="rId207"/>
    <p:sldId id="399" r:id="rId208"/>
    <p:sldId id="628" r:id="rId209"/>
    <p:sldId id="627" r:id="rId210"/>
    <p:sldId id="632" r:id="rId211"/>
    <p:sldId id="403" r:id="rId212"/>
    <p:sldId id="404" r:id="rId213"/>
    <p:sldId id="401" r:id="rId214"/>
    <p:sldId id="405" r:id="rId215"/>
    <p:sldId id="406" r:id="rId216"/>
    <p:sldId id="407" r:id="rId217"/>
    <p:sldId id="633" r:id="rId218"/>
    <p:sldId id="408" r:id="rId219"/>
    <p:sldId id="409" r:id="rId220"/>
    <p:sldId id="410" r:id="rId221"/>
    <p:sldId id="411" r:id="rId222"/>
    <p:sldId id="413" r:id="rId223"/>
    <p:sldId id="414" r:id="rId224"/>
    <p:sldId id="412" r:id="rId225"/>
  </p:sldIdLst>
  <p:sldSz cx="9144000" cy="6858000" type="screen4x3"/>
  <p:notesSz cx="6858000" cy="2200275"/>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n Der Linden Elke" initials="VDLE" lastIdx="97" clrIdx="0">
    <p:extLst>
      <p:ext uri="{19B8F6BF-5375-455C-9EA6-DF929625EA0E}">
        <p15:presenceInfo xmlns:p15="http://schemas.microsoft.com/office/powerpoint/2012/main" userId="S::elke.vanderlinden@vlaanderen.be::0fc987b5-c91c-46ff-80bf-fddd2e1bfa1d" providerId="AD"/>
      </p:ext>
    </p:extLst>
  </p:cmAuthor>
  <p:cmAuthor id="2" name="Wauman Barbara" initials="WB" lastIdx="102" clrIdx="1">
    <p:extLst>
      <p:ext uri="{19B8F6BF-5375-455C-9EA6-DF929625EA0E}">
        <p15:presenceInfo xmlns:p15="http://schemas.microsoft.com/office/powerpoint/2012/main" userId="S::barbara.wauman@vlaanderen.be::d2c44d7f-5493-43bb-acb4-b69cbc98df6e" providerId="AD"/>
      </p:ext>
    </p:extLst>
  </p:cmAuthor>
  <p:cmAuthor id="3" name=" " initials="" lastIdx="1" clrIdx="2">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1052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C24A4-D83E-AEB7-1A5B-D35086876BEE}" v="1" dt="2020-07-16T13:48:13.600"/>
    <p1510:client id="{77C0B019-9FC0-42AD-903C-55D3AB926E66}" v="11" dt="2020-07-16T13:46:58.338"/>
    <p1510:client id="{C52DE18D-3D6E-1339-63AC-2D38DD6B7DBF}" v="9" dt="2020-07-16T13:46:10.472"/>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guide orient="horz" pos="3128"/>
        <p:guide pos="214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notesMaster" Target="notesMasters/notesMaster1.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handoutMaster" Target="handoutMasters/handoutMaster1.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3.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commentAuthors" Target="commentAuthor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presProps" Target="presProps.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viewProps" Target="viewProps.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6" Type="http://schemas.openxmlformats.org/officeDocument/2006/relationships/slide" Target="slides/slide20.xml"/><Relationship Id="rId231" Type="http://schemas.openxmlformats.org/officeDocument/2006/relationships/theme" Target="theme/theme1.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microsoft.com/office/2016/11/relationships/changesInfo" Target="changesInfos/changesInfo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customXml" Target="../customXml/item3.xml"/><Relationship Id="rId214" Type="http://schemas.openxmlformats.org/officeDocument/2006/relationships/slide" Target="slides/slide208.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uman Barbara" userId="S::barbara.wauman@vlaanderen.be::d2c44d7f-5493-43bb-acb4-b69cbc98df6e" providerId="AD" clId="Web-{C52DE18D-3D6E-1339-63AC-2D38DD6B7DBF}"/>
    <pc:docChg chg="modSld">
      <pc:chgData name="Wauman Barbara" userId="S::barbara.wauman@vlaanderen.be::d2c44d7f-5493-43bb-acb4-b69cbc98df6e" providerId="AD" clId="Web-{C52DE18D-3D6E-1339-63AC-2D38DD6B7DBF}" dt="2020-07-16T13:46:10.472" v="8" actId="20577"/>
      <pc:docMkLst>
        <pc:docMk/>
      </pc:docMkLst>
      <pc:sldChg chg="modSp">
        <pc:chgData name="Wauman Barbara" userId="S::barbara.wauman@vlaanderen.be::d2c44d7f-5493-43bb-acb4-b69cbc98df6e" providerId="AD" clId="Web-{C52DE18D-3D6E-1339-63AC-2D38DD6B7DBF}" dt="2020-07-16T13:46:10.472" v="7" actId="20577"/>
        <pc:sldMkLst>
          <pc:docMk/>
          <pc:sldMk cId="1827420511" sldId="450"/>
        </pc:sldMkLst>
        <pc:spChg chg="mod">
          <ac:chgData name="Wauman Barbara" userId="S::barbara.wauman@vlaanderen.be::d2c44d7f-5493-43bb-acb4-b69cbc98df6e" providerId="AD" clId="Web-{C52DE18D-3D6E-1339-63AC-2D38DD6B7DBF}" dt="2020-07-16T13:46:10.472" v="7" actId="20577"/>
          <ac:spMkLst>
            <pc:docMk/>
            <pc:sldMk cId="1827420511" sldId="450"/>
            <ac:spMk id="11" creationId="{00000000-0000-0000-0000-000000000000}"/>
          </ac:spMkLst>
        </pc:spChg>
        <pc:spChg chg="mod">
          <ac:chgData name="Wauman Barbara" userId="S::barbara.wauman@vlaanderen.be::d2c44d7f-5493-43bb-acb4-b69cbc98df6e" providerId="AD" clId="Web-{C52DE18D-3D6E-1339-63AC-2D38DD6B7DBF}" dt="2020-07-16T13:45:54.800" v="0" actId="1076"/>
          <ac:spMkLst>
            <pc:docMk/>
            <pc:sldMk cId="1827420511" sldId="450"/>
            <ac:spMk id="12" creationId="{00000000-0000-0000-0000-000000000000}"/>
          </ac:spMkLst>
        </pc:spChg>
        <pc:cxnChg chg="mod">
          <ac:chgData name="Wauman Barbara" userId="S::barbara.wauman@vlaanderen.be::d2c44d7f-5493-43bb-acb4-b69cbc98df6e" providerId="AD" clId="Web-{C52DE18D-3D6E-1339-63AC-2D38DD6B7DBF}" dt="2020-07-16T13:45:57.505" v="1" actId="14100"/>
          <ac:cxnSpMkLst>
            <pc:docMk/>
            <pc:sldMk cId="1827420511" sldId="450"/>
            <ac:cxnSpMk id="26" creationId="{00000000-0000-0000-0000-000000000000}"/>
          </ac:cxnSpMkLst>
        </pc:cxnChg>
      </pc:sldChg>
    </pc:docChg>
  </pc:docChgLst>
  <pc:docChgLst>
    <pc:chgData name="Wauman Barbara" userId="S::barbara.wauman@vlaanderen.be::d2c44d7f-5493-43bb-acb4-b69cbc98df6e" providerId="AD" clId="Web-{601C24A4-D83E-AEB7-1A5B-D35086876BEE}"/>
    <pc:docChg chg="modSld">
      <pc:chgData name="Wauman Barbara" userId="S::barbara.wauman@vlaanderen.be::d2c44d7f-5493-43bb-acb4-b69cbc98df6e" providerId="AD" clId="Web-{601C24A4-D83E-AEB7-1A5B-D35086876BEE}" dt="2020-07-16T13:48:13.600" v="0" actId="1076"/>
      <pc:docMkLst>
        <pc:docMk/>
      </pc:docMkLst>
      <pc:sldChg chg="modSp">
        <pc:chgData name="Wauman Barbara" userId="S::barbara.wauman@vlaanderen.be::d2c44d7f-5493-43bb-acb4-b69cbc98df6e" providerId="AD" clId="Web-{601C24A4-D83E-AEB7-1A5B-D35086876BEE}" dt="2020-07-16T13:48:13.600" v="0" actId="1076"/>
        <pc:sldMkLst>
          <pc:docMk/>
          <pc:sldMk cId="1827420511" sldId="450"/>
        </pc:sldMkLst>
        <pc:spChg chg="mod">
          <ac:chgData name="Wauman Barbara" userId="S::barbara.wauman@vlaanderen.be::d2c44d7f-5493-43bb-acb4-b69cbc98df6e" providerId="AD" clId="Web-{601C24A4-D83E-AEB7-1A5B-D35086876BEE}" dt="2020-07-16T13:48:13.600" v="0" actId="1076"/>
          <ac:spMkLst>
            <pc:docMk/>
            <pc:sldMk cId="1827420511" sldId="450"/>
            <ac:spMk id="12" creationId="{00000000-0000-0000-0000-000000000000}"/>
          </ac:spMkLst>
        </pc:spChg>
        <pc:cxnChg chg="mod">
          <ac:chgData name="Wauman Barbara" userId="S::barbara.wauman@vlaanderen.be::d2c44d7f-5493-43bb-acb4-b69cbc98df6e" providerId="AD" clId="Web-{601C24A4-D83E-AEB7-1A5B-D35086876BEE}" dt="2020-07-16T13:48:13.600" v="0" actId="1076"/>
          <ac:cxnSpMkLst>
            <pc:docMk/>
            <pc:sldMk cId="1827420511" sldId="450"/>
            <ac:cxnSpMk id="26" creationId="{00000000-0000-0000-0000-000000000000}"/>
          </ac:cxnSpMkLst>
        </pc:cxnChg>
      </pc:sldChg>
    </pc:docChg>
  </pc:docChgLst>
  <pc:docChgLst>
    <pc:chgData name="Wauman Barbara" userId="d2c44d7f-5493-43bb-acb4-b69cbc98df6e" providerId="ADAL" clId="{77C0B019-9FC0-42AD-903C-55D3AB926E66}"/>
    <pc:docChg chg="undo modSld">
      <pc:chgData name="Wauman Barbara" userId="d2c44d7f-5493-43bb-acb4-b69cbc98df6e" providerId="ADAL" clId="{77C0B019-9FC0-42AD-903C-55D3AB926E66}" dt="2020-07-16T13:46:58.338" v="10" actId="20577"/>
      <pc:docMkLst>
        <pc:docMk/>
      </pc:docMkLst>
      <pc:sldChg chg="modSp">
        <pc:chgData name="Wauman Barbara" userId="d2c44d7f-5493-43bb-acb4-b69cbc98df6e" providerId="ADAL" clId="{77C0B019-9FC0-42AD-903C-55D3AB926E66}" dt="2020-07-16T13:46:58.338" v="10" actId="20577"/>
        <pc:sldMkLst>
          <pc:docMk/>
          <pc:sldMk cId="1827420511" sldId="450"/>
        </pc:sldMkLst>
        <pc:spChg chg="mod">
          <ac:chgData name="Wauman Barbara" userId="d2c44d7f-5493-43bb-acb4-b69cbc98df6e" providerId="ADAL" clId="{77C0B019-9FC0-42AD-903C-55D3AB926E66}" dt="2020-07-16T13:46:58.338" v="10" actId="20577"/>
          <ac:spMkLst>
            <pc:docMk/>
            <pc:sldMk cId="1827420511" sldId="450"/>
            <ac:spMk id="11" creationId="{00000000-0000-0000-0000-000000000000}"/>
          </ac:spMkLst>
        </pc:spChg>
        <pc:spChg chg="mod">
          <ac:chgData name="Wauman Barbara" userId="d2c44d7f-5493-43bb-acb4-b69cbc98df6e" providerId="ADAL" clId="{77C0B019-9FC0-42AD-903C-55D3AB926E66}" dt="2020-07-16T13:46:49.425" v="3" actId="1076"/>
          <ac:spMkLst>
            <pc:docMk/>
            <pc:sldMk cId="1827420511" sldId="450"/>
            <ac:spMk id="12" creationId="{00000000-0000-0000-0000-000000000000}"/>
          </ac:spMkLst>
        </pc:spChg>
        <pc:picChg chg="mod">
          <ac:chgData name="Wauman Barbara" userId="d2c44d7f-5493-43bb-acb4-b69cbc98df6e" providerId="ADAL" clId="{77C0B019-9FC0-42AD-903C-55D3AB926E66}" dt="2020-07-16T13:46:46.268" v="1" actId="1076"/>
          <ac:picMkLst>
            <pc:docMk/>
            <pc:sldMk cId="1827420511" sldId="450"/>
            <ac:picMk id="18" creationId="{00000000-0000-0000-0000-000000000000}"/>
          </ac:picMkLst>
        </pc:picChg>
        <pc:cxnChg chg="mod">
          <ac:chgData name="Wauman Barbara" userId="d2c44d7f-5493-43bb-acb4-b69cbc98df6e" providerId="ADAL" clId="{77C0B019-9FC0-42AD-903C-55D3AB926E66}" dt="2020-07-16T13:46:54.857" v="6" actId="14100"/>
          <ac:cxnSpMkLst>
            <pc:docMk/>
            <pc:sldMk cId="1827420511" sldId="450"/>
            <ac:cxnSpMk id="26" creationId="{00000000-0000-0000-0000-00000000000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endParaRPr lang="nl-BE"/>
          </a:p>
        </p:txBody>
      </p:sp>
      <p:sp>
        <p:nvSpPr>
          <p:cNvPr id="4" name="Tijdelijke aanduiding voor voettekst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85A6FEA-2027-477E-A994-97C99A320A91}" type="slidenum">
              <a:rPr lang="nl-BE" smtClean="0"/>
              <a:t>‹#›</a:t>
            </a:fld>
            <a:endParaRPr lang="nl-BE"/>
          </a:p>
        </p:txBody>
      </p:sp>
    </p:spTree>
    <p:extLst>
      <p:ext uri="{BB962C8B-B14F-4D97-AF65-F5344CB8AC3E}">
        <p14:creationId xmlns:p14="http://schemas.microsoft.com/office/powerpoint/2010/main" val="1219534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48100" y="0"/>
            <a:ext cx="2944813" cy="496888"/>
          </a:xfrm>
          <a:prstGeom prst="rect">
            <a:avLst/>
          </a:prstGeom>
        </p:spPr>
        <p:txBody>
          <a:bodyPr vert="horz" lIns="91440" tIns="45720" rIns="91440" bIns="45720" rtlCol="0"/>
          <a:lstStyle>
            <a:lvl1pPr algn="r">
              <a:defRPr sz="1200"/>
            </a:lvl1pPr>
          </a:lstStyle>
          <a:p>
            <a:endParaRPr lang="nl-BE"/>
          </a:p>
        </p:txBody>
      </p:sp>
      <p:sp>
        <p:nvSpPr>
          <p:cNvPr id="4" name="Tijdelijke aanduiding voor dia-afbeelding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450" y="4718050"/>
            <a:ext cx="5435600" cy="4468813"/>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32925"/>
            <a:ext cx="2944813" cy="496888"/>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48100" y="9432925"/>
            <a:ext cx="2944813" cy="496888"/>
          </a:xfrm>
          <a:prstGeom prst="rect">
            <a:avLst/>
          </a:prstGeom>
        </p:spPr>
        <p:txBody>
          <a:bodyPr vert="horz" lIns="91440" tIns="45720" rIns="91440" bIns="45720" rtlCol="0" anchor="b"/>
          <a:lstStyle>
            <a:lvl1pPr algn="r">
              <a:defRPr sz="1200"/>
            </a:lvl1pPr>
          </a:lstStyle>
          <a:p>
            <a:fld id="{22D8FA8F-556B-4E54-8758-21E02D639AD8}" type="slidenum">
              <a:rPr lang="nl-BE" smtClean="0"/>
              <a:t>‹#›</a:t>
            </a:fld>
            <a:endParaRPr lang="nl-BE"/>
          </a:p>
        </p:txBody>
      </p:sp>
    </p:spTree>
    <p:extLst>
      <p:ext uri="{BB962C8B-B14F-4D97-AF65-F5344CB8AC3E}">
        <p14:creationId xmlns:p14="http://schemas.microsoft.com/office/powerpoint/2010/main" val="1798637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a:t>
            </a:fld>
            <a:endParaRPr lang="nl-BE"/>
          </a:p>
        </p:txBody>
      </p:sp>
    </p:spTree>
    <p:extLst>
      <p:ext uri="{BB962C8B-B14F-4D97-AF65-F5344CB8AC3E}">
        <p14:creationId xmlns:p14="http://schemas.microsoft.com/office/powerpoint/2010/main" val="3370741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zien jullie de definitie van een individuele installatie uit het inspectieprotocol: … . Dus er is 1 eenheid gekoppeld aan de centrale verwarmingsinstallatie.</a:t>
            </a:r>
          </a:p>
        </p:txBody>
      </p:sp>
      <p:sp>
        <p:nvSpPr>
          <p:cNvPr id="4" name="Slide Number Placeholder 3"/>
          <p:cNvSpPr>
            <a:spLocks noGrp="1"/>
          </p:cNvSpPr>
          <p:nvPr>
            <p:ph type="sldNum" sz="quarter" idx="10"/>
          </p:nvPr>
        </p:nvSpPr>
        <p:spPr/>
        <p:txBody>
          <a:bodyPr/>
          <a:lstStyle/>
          <a:p>
            <a:fld id="{22D8FA8F-556B-4E54-8758-21E02D639AD8}" type="slidenum">
              <a:rPr lang="nl-BE" smtClean="0"/>
              <a:t>10</a:t>
            </a:fld>
            <a:endParaRPr lang="nl-BE"/>
          </a:p>
        </p:txBody>
      </p:sp>
    </p:spTree>
    <p:extLst>
      <p:ext uri="{BB962C8B-B14F-4D97-AF65-F5344CB8AC3E}">
        <p14:creationId xmlns:p14="http://schemas.microsoft.com/office/powerpoint/2010/main" val="5837679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Via de gegevens</a:t>
            </a:r>
            <a:r>
              <a:rPr lang="nl-BE" baseline="0" noProof="0"/>
              <a:t> van de kentekenplaat weten we dat dit het type 90 is. Bijkomend legt het inspectieprotocol op dat we de normgegevens (of COP-waarden) dienen te gebruiken.</a:t>
            </a:r>
          </a:p>
        </p:txBody>
      </p:sp>
      <p:sp>
        <p:nvSpPr>
          <p:cNvPr id="4" name="Slide Number Placeholder 3"/>
          <p:cNvSpPr>
            <a:spLocks noGrp="1"/>
          </p:cNvSpPr>
          <p:nvPr>
            <p:ph type="sldNum" sz="quarter" idx="10"/>
          </p:nvPr>
        </p:nvSpPr>
        <p:spPr/>
        <p:txBody>
          <a:bodyPr/>
          <a:lstStyle/>
          <a:p>
            <a:fld id="{22D8FA8F-556B-4E54-8758-21E02D639AD8}" type="slidenum">
              <a:rPr lang="nl-BE" smtClean="0"/>
              <a:t>100</a:t>
            </a:fld>
            <a:endParaRPr lang="nl-BE"/>
          </a:p>
        </p:txBody>
      </p:sp>
    </p:spTree>
    <p:extLst>
      <p:ext uri="{BB962C8B-B14F-4D97-AF65-F5344CB8AC3E}">
        <p14:creationId xmlns:p14="http://schemas.microsoft.com/office/powerpoint/2010/main" val="11239033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 we dit normregime, waarvan er tevens 4</a:t>
            </a:r>
            <a:r>
              <a:rPr lang="nl-BE" baseline="0" noProof="0"/>
              <a:t> vermeld zijn in de fiche, correct willen invoeren moeten we op zoek gaan naar de gegevens van een </a:t>
            </a:r>
            <a:r>
              <a:rPr lang="nl-BE" baseline="0" noProof="0" err="1"/>
              <a:t>Brine</a:t>
            </a:r>
            <a:r>
              <a:rPr lang="nl-BE" baseline="0" noProof="0"/>
              <a:t> of bodem of grond/water warmtepomp:</a:t>
            </a:r>
          </a:p>
          <a:p>
            <a:r>
              <a:rPr lang="nl-BE" noProof="0"/>
              <a:t>- Bij water/water warmtepomp =&gt; regime 10°C verdamper intrede en 35°C vertrek uit condensor</a:t>
            </a:r>
          </a:p>
          <a:p>
            <a:r>
              <a:rPr lang="nl-BE" noProof="0"/>
              <a:t>- Bij bodem/water</a:t>
            </a:r>
            <a:r>
              <a:rPr lang="nl-BE" baseline="0" noProof="0"/>
              <a:t> =&gt; regime 0°C voor verdamper intrede en 35°C voor vertrek uit condensor</a:t>
            </a:r>
          </a:p>
          <a:p>
            <a:r>
              <a:rPr lang="nl-BE" baseline="0" noProof="0"/>
              <a:t>In ons geval </a:t>
            </a:r>
            <a:r>
              <a:rPr lang="nl-BE" baseline="0" noProof="0" err="1"/>
              <a:t>grondgekoppelde</a:t>
            </a:r>
            <a:r>
              <a:rPr lang="nl-BE" baseline="0" noProof="0"/>
              <a:t> of geothermische warmtepomp, dienen we HB1 te op te zoeken in de technische fiche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101</a:t>
            </a:fld>
            <a:endParaRPr lang="nl-BE"/>
          </a:p>
        </p:txBody>
      </p:sp>
    </p:spTree>
    <p:extLst>
      <p:ext uri="{BB962C8B-B14F-4D97-AF65-F5344CB8AC3E}">
        <p14:creationId xmlns:p14="http://schemas.microsoft.com/office/powerpoint/2010/main" val="38110267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 technische documentatie vinden we het vermogen</a:t>
            </a:r>
            <a:r>
              <a:rPr lang="nl-BE" baseline="0" noProof="0"/>
              <a:t> en COP volgens testcondities terug.</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102</a:t>
            </a:fld>
            <a:endParaRPr lang="nl-BE"/>
          </a:p>
        </p:txBody>
      </p:sp>
    </p:spTree>
    <p:extLst>
      <p:ext uri="{BB962C8B-B14F-4D97-AF65-F5344CB8AC3E}">
        <p14:creationId xmlns:p14="http://schemas.microsoft.com/office/powerpoint/2010/main" val="28794938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Opgelet! Het is niet omdat er een warmtepomp met 4 aansluitingen geplaatst</a:t>
            </a:r>
            <a:r>
              <a:rPr lang="nl-BE" baseline="0" noProof="0"/>
              <a:t> is, dat dit automatisch een </a:t>
            </a:r>
            <a:r>
              <a:rPr lang="nl-BE" baseline="0" noProof="0" err="1"/>
              <a:t>grondgekoppelde</a:t>
            </a:r>
            <a:r>
              <a:rPr lang="nl-BE" baseline="0" noProof="0"/>
              <a:t> of water/water warmtepomp is. Deze kan ook aangesloten zijn op een externe warmtewisselaar die als verdamper kan fungeren (als bron voor warmte) in een lucht/water installatie. Dus nooit veronderstellen maar steeds controleren! Raadpleeg indien beschikbaar het hydraulisch schema of zoek rond het gebouw of op het dak (indien toegankelijk) of er een externe warmtewisselaar geplaatst </a:t>
            </a:r>
            <a:r>
              <a:rPr lang="en-GB" baseline="0" noProof="0"/>
              <a:t>is. </a:t>
            </a:r>
            <a:endParaRPr lang="nl-BE" baseline="0" noProof="0"/>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103</a:t>
            </a:fld>
            <a:endParaRPr lang="nl-BE"/>
          </a:p>
        </p:txBody>
      </p:sp>
    </p:spTree>
    <p:extLst>
      <p:ext uri="{BB962C8B-B14F-4D97-AF65-F5344CB8AC3E}">
        <p14:creationId xmlns:p14="http://schemas.microsoft.com/office/powerpoint/2010/main" val="336678040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Opgelet: Een</a:t>
            </a:r>
            <a:r>
              <a:rPr lang="nl-BE" baseline="0" noProof="0"/>
              <a:t> warmtewisselaar/externe </a:t>
            </a:r>
            <a:r>
              <a:rPr lang="nl-BE" baseline="0" noProof="0" err="1"/>
              <a:t>condenser</a:t>
            </a:r>
            <a:r>
              <a:rPr lang="nl-BE" baseline="0" noProof="0"/>
              <a:t> of verdamper kan ook een buitenunit zijn van een koelinstallatie. </a:t>
            </a:r>
            <a:r>
              <a:rPr lang="nl-BE" noProof="0"/>
              <a:t>Vraag extra na bij de </a:t>
            </a:r>
            <a:r>
              <a:rPr lang="nl-BE" baseline="0" noProof="0"/>
              <a:t>eigenaar. Indien er in het gebouw bijvoorbeeld een grote frigo zit, moet er ergens een droge koeler te vinden zijn.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104</a:t>
            </a:fld>
            <a:endParaRPr lang="nl-BE"/>
          </a:p>
        </p:txBody>
      </p:sp>
    </p:spTree>
    <p:extLst>
      <p:ext uri="{BB962C8B-B14F-4D97-AF65-F5344CB8AC3E}">
        <p14:creationId xmlns:p14="http://schemas.microsoft.com/office/powerpoint/2010/main" val="17973725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a:t>
            </a:r>
            <a:r>
              <a:rPr lang="nl-BE" baseline="0" noProof="0"/>
              <a:t> de stookplaats zien we enkel de aansluitleidingen op de ketels maar geen verdere verdeling of aanduiding.</a:t>
            </a:r>
          </a:p>
          <a:p>
            <a:r>
              <a:rPr lang="nl-BE" baseline="0" noProof="0"/>
              <a:t>Hier kunnen we dus niet verder bepalen welk type systeem we hier hebben (</a:t>
            </a:r>
            <a:r>
              <a:rPr lang="nl-BE" baseline="0" noProof="0" err="1"/>
              <a:t>combilus</a:t>
            </a:r>
            <a:r>
              <a:rPr lang="nl-BE" baseline="0" noProof="0"/>
              <a:t> of andere). </a:t>
            </a:r>
            <a:r>
              <a:rPr lang="nl-BE" noProof="0"/>
              <a:t>De logische volgende stap is dan de eenheid</a:t>
            </a:r>
            <a:r>
              <a:rPr lang="nl-BE" baseline="0" noProof="0"/>
              <a:t> zelf bekijken om te kunnen analyseren welk systeem er geïnstalleerd is.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106</a:t>
            </a:fld>
            <a:endParaRPr lang="nl-BE"/>
          </a:p>
        </p:txBody>
      </p:sp>
    </p:spTree>
    <p:extLst>
      <p:ext uri="{BB962C8B-B14F-4D97-AF65-F5344CB8AC3E}">
        <p14:creationId xmlns:p14="http://schemas.microsoft.com/office/powerpoint/2010/main" val="8177724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107</a:t>
            </a:fld>
            <a:endParaRPr lang="nl-BE"/>
          </a:p>
        </p:txBody>
      </p:sp>
    </p:spTree>
    <p:extLst>
      <p:ext uri="{BB962C8B-B14F-4D97-AF65-F5344CB8AC3E}">
        <p14:creationId xmlns:p14="http://schemas.microsoft.com/office/powerpoint/2010/main" val="9596619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 eenheid</a:t>
            </a:r>
            <a:r>
              <a:rPr lang="nl-BE" baseline="0" noProof="0"/>
              <a:t> zien we een vierkant toestel waarop er twee dikke, geïsoleerde leidingen toekomen (zwart in dit voorbeeld) vanuit het toestel vertrekken er nog een viertal andere dunne leidingen. Met deze zaken samen kan je concluderen dat dit een </a:t>
            </a:r>
            <a:r>
              <a:rPr lang="nl-BE" baseline="0" noProof="0" err="1"/>
              <a:t>afleverset</a:t>
            </a:r>
            <a:r>
              <a:rPr lang="nl-BE" baseline="0" noProof="0"/>
              <a:t> is, dus een </a:t>
            </a:r>
            <a:r>
              <a:rPr lang="nl-BE" baseline="0" noProof="0" err="1"/>
              <a:t>combilussyssteem</a:t>
            </a:r>
            <a:r>
              <a:rPr lang="nl-BE" baseline="0" noProof="0"/>
              <a:t>:</a:t>
            </a:r>
          </a:p>
          <a:p>
            <a:r>
              <a:rPr lang="nl-BE" noProof="0"/>
              <a:t>- 2 leidingen die op </a:t>
            </a:r>
            <a:r>
              <a:rPr lang="nl-BE" noProof="0" err="1"/>
              <a:t>afleverset</a:t>
            </a:r>
            <a:r>
              <a:rPr lang="nl-BE" noProof="0"/>
              <a:t> toekomen vanuit koker/schacht</a:t>
            </a:r>
          </a:p>
          <a:p>
            <a:r>
              <a:rPr lang="nl-BE" noProof="0"/>
              <a:t>- geen schouw</a:t>
            </a:r>
          </a:p>
          <a:p>
            <a:r>
              <a:rPr lang="nl-BE" noProof="0"/>
              <a:t>- 4 leidingen die vertrekken</a:t>
            </a:r>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108</a:t>
            </a:fld>
            <a:endParaRPr lang="nl-BE"/>
          </a:p>
        </p:txBody>
      </p:sp>
    </p:spTree>
    <p:extLst>
      <p:ext uri="{BB962C8B-B14F-4D97-AF65-F5344CB8AC3E}">
        <p14:creationId xmlns:p14="http://schemas.microsoft.com/office/powerpoint/2010/main" val="19173686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a:t>
            </a:r>
            <a:r>
              <a:rPr lang="nl-BE" baseline="0" noProof="0"/>
              <a:t> zien we de aansluitingen naast het principeschema dat we in het begin besproken hebben.</a:t>
            </a:r>
          </a:p>
          <a:p>
            <a:r>
              <a:rPr lang="en-GB" baseline="0" noProof="0"/>
              <a:t>Je </a:t>
            </a:r>
            <a:r>
              <a:rPr lang="en-GB" baseline="0" noProof="0" err="1"/>
              <a:t>herkent</a:t>
            </a:r>
            <a:r>
              <a:rPr lang="en-GB" baseline="0" noProof="0"/>
              <a:t> de (2) </a:t>
            </a:r>
            <a:r>
              <a:rPr lang="en-GB" baseline="0" noProof="0" err="1"/>
              <a:t>leidingen</a:t>
            </a:r>
            <a:r>
              <a:rPr lang="en-GB" baseline="0" noProof="0"/>
              <a:t> van de </a:t>
            </a:r>
            <a:r>
              <a:rPr lang="en-GB" baseline="0" noProof="0" err="1"/>
              <a:t>combilus</a:t>
            </a:r>
            <a:r>
              <a:rPr lang="en-GB" baseline="0" noProof="0"/>
              <a:t>, de </a:t>
            </a:r>
            <a:r>
              <a:rPr lang="en-GB" baseline="0" noProof="0" err="1"/>
              <a:t>aansluitingen</a:t>
            </a:r>
            <a:r>
              <a:rPr lang="en-GB" baseline="0" noProof="0"/>
              <a:t> </a:t>
            </a:r>
            <a:r>
              <a:rPr lang="en-GB" baseline="0" noProof="0" err="1"/>
              <a:t>voor</a:t>
            </a:r>
            <a:r>
              <a:rPr lang="en-GB" baseline="0" noProof="0"/>
              <a:t> CV (2 </a:t>
            </a:r>
            <a:r>
              <a:rPr lang="en-GB" baseline="0" noProof="0" err="1"/>
              <a:t>leidingen</a:t>
            </a:r>
            <a:r>
              <a:rPr lang="en-GB" baseline="0" noProof="0"/>
              <a:t>), de twee sanitaire </a:t>
            </a:r>
            <a:r>
              <a:rPr lang="en-GB" baseline="0" noProof="0" err="1"/>
              <a:t>leidingen</a:t>
            </a:r>
            <a:r>
              <a:rPr lang="en-GB" baseline="0" noProof="0"/>
              <a:t> (</a:t>
            </a:r>
            <a:r>
              <a:rPr lang="en-GB" baseline="0" noProof="0" err="1"/>
              <a:t>koud</a:t>
            </a:r>
            <a:r>
              <a:rPr lang="en-GB" baseline="0" noProof="0"/>
              <a:t> </a:t>
            </a:r>
            <a:r>
              <a:rPr lang="en-GB" baseline="0" noProof="0" err="1"/>
              <a:t>en</a:t>
            </a:r>
            <a:r>
              <a:rPr lang="en-GB" baseline="0" noProof="0"/>
              <a:t> warm) </a:t>
            </a:r>
            <a:r>
              <a:rPr lang="en-GB" baseline="0" noProof="0" err="1"/>
              <a:t>en</a:t>
            </a:r>
            <a:r>
              <a:rPr lang="en-GB" baseline="0" noProof="0"/>
              <a:t> </a:t>
            </a:r>
            <a:r>
              <a:rPr lang="en-GB" baseline="0" noProof="0" err="1"/>
              <a:t>als</a:t>
            </a:r>
            <a:r>
              <a:rPr lang="en-GB" baseline="0" noProof="0"/>
              <a:t> </a:t>
            </a:r>
            <a:r>
              <a:rPr lang="en-GB" baseline="0" noProof="0" err="1"/>
              <a:t>laatste</a:t>
            </a:r>
            <a:r>
              <a:rPr lang="en-GB" baseline="0" noProof="0"/>
              <a:t> nog </a:t>
            </a:r>
            <a:r>
              <a:rPr lang="en-GB" baseline="0" noProof="0" err="1"/>
              <a:t>een</a:t>
            </a:r>
            <a:r>
              <a:rPr lang="en-GB" baseline="0" noProof="0"/>
              <a:t> </a:t>
            </a:r>
            <a:r>
              <a:rPr lang="en-GB" baseline="0" noProof="0" err="1"/>
              <a:t>afvoer</a:t>
            </a:r>
            <a:r>
              <a:rPr lang="en-GB" baseline="0" noProof="0"/>
              <a:t> </a:t>
            </a:r>
            <a:r>
              <a:rPr lang="en-GB" baseline="0" noProof="0" err="1"/>
              <a:t>waarop</a:t>
            </a:r>
            <a:r>
              <a:rPr lang="en-GB" baseline="0" noProof="0"/>
              <a:t> het </a:t>
            </a:r>
            <a:r>
              <a:rPr lang="en-GB" baseline="0" noProof="0" err="1"/>
              <a:t>overdrukventiel</a:t>
            </a:r>
            <a:r>
              <a:rPr lang="en-GB" baseline="0" noProof="0"/>
              <a:t> </a:t>
            </a:r>
            <a:r>
              <a:rPr lang="en-GB" baseline="0" noProof="0" err="1"/>
              <a:t>aangesloten</a:t>
            </a:r>
            <a:r>
              <a:rPr lang="en-GB" baseline="0" noProof="0"/>
              <a:t> is.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109</a:t>
            </a:fld>
            <a:endParaRPr lang="nl-BE"/>
          </a:p>
        </p:txBody>
      </p:sp>
    </p:spTree>
    <p:extLst>
      <p:ext uri="{BB962C8B-B14F-4D97-AF65-F5344CB8AC3E}">
        <p14:creationId xmlns:p14="http://schemas.microsoft.com/office/powerpoint/2010/main" val="24459558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We voeren volgende gegevens in de software: … .</a:t>
            </a:r>
          </a:p>
        </p:txBody>
      </p:sp>
      <p:sp>
        <p:nvSpPr>
          <p:cNvPr id="4" name="Slide Number Placeholder 3"/>
          <p:cNvSpPr>
            <a:spLocks noGrp="1"/>
          </p:cNvSpPr>
          <p:nvPr>
            <p:ph type="sldNum" sz="quarter" idx="10"/>
          </p:nvPr>
        </p:nvSpPr>
        <p:spPr/>
        <p:txBody>
          <a:bodyPr/>
          <a:lstStyle/>
          <a:p>
            <a:fld id="{22D8FA8F-556B-4E54-8758-21E02D639AD8}" type="slidenum">
              <a:rPr lang="nl-BE" smtClean="0"/>
              <a:t>110</a:t>
            </a:fld>
            <a:endParaRPr lang="nl-BE"/>
          </a:p>
        </p:txBody>
      </p:sp>
    </p:spTree>
    <p:extLst>
      <p:ext uri="{BB962C8B-B14F-4D97-AF65-F5344CB8AC3E}">
        <p14:creationId xmlns:p14="http://schemas.microsoft.com/office/powerpoint/2010/main" val="1741869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zien we een voorbeeld van een woning met een individuele centrale verwarming. We zien het </a:t>
            </a:r>
            <a:r>
              <a:rPr lang="nl-BE" noProof="0" err="1"/>
              <a:t>warmteopwekkingssysteem</a:t>
            </a:r>
            <a:r>
              <a:rPr lang="nl-BE" noProof="0"/>
              <a:t> (hier een ketel) in de woning met de distributieleidingen naar de afgifte-elementen (hier radiatoren) in de verschillende ruimten.</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11</a:t>
            </a:fld>
            <a:endParaRPr lang="nl-BE"/>
          </a:p>
        </p:txBody>
      </p:sp>
    </p:spTree>
    <p:extLst>
      <p:ext uri="{BB962C8B-B14F-4D97-AF65-F5344CB8AC3E}">
        <p14:creationId xmlns:p14="http://schemas.microsoft.com/office/powerpoint/2010/main" val="32180377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Ook voor sanitair warm water zijn er reeds een aantal invoergegevens </a:t>
            </a:r>
            <a:r>
              <a:rPr lang="nl-BE" baseline="0" noProof="0"/>
              <a:t>hierdoor gekend: …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111</a:t>
            </a:fld>
            <a:endParaRPr lang="nl-BE"/>
          </a:p>
        </p:txBody>
      </p:sp>
    </p:spTree>
    <p:extLst>
      <p:ext uri="{BB962C8B-B14F-4D97-AF65-F5344CB8AC3E}">
        <p14:creationId xmlns:p14="http://schemas.microsoft.com/office/powerpoint/2010/main" val="3321032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Ziehier een ander voorbeeld van een </a:t>
            </a:r>
            <a:r>
              <a:rPr lang="nl-BE" noProof="0" err="1"/>
              <a:t>combilussysteem</a:t>
            </a:r>
            <a:r>
              <a:rPr lang="nl-BE" noProof="0"/>
              <a:t> met </a:t>
            </a:r>
            <a:r>
              <a:rPr lang="nl-BE" noProof="0" err="1"/>
              <a:t>afleverset</a:t>
            </a:r>
            <a:r>
              <a:rPr lang="nl-BE" noProof="0"/>
              <a:t>. </a:t>
            </a:r>
            <a:r>
              <a:rPr lang="nl-BE" baseline="0" noProof="0"/>
              <a:t>Na het afnemen van de beschermkap zien we twee warmtewisselaars, dus dit is een systeem met een extra scheidingswisselaar.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112</a:t>
            </a:fld>
            <a:endParaRPr lang="nl-BE"/>
          </a:p>
        </p:txBody>
      </p:sp>
    </p:spTree>
    <p:extLst>
      <p:ext uri="{BB962C8B-B14F-4D97-AF65-F5344CB8AC3E}">
        <p14:creationId xmlns:p14="http://schemas.microsoft.com/office/powerpoint/2010/main" val="8985943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113</a:t>
            </a:fld>
            <a:endParaRPr lang="nl-BE"/>
          </a:p>
        </p:txBody>
      </p:sp>
    </p:spTree>
    <p:extLst>
      <p:ext uri="{BB962C8B-B14F-4D97-AF65-F5344CB8AC3E}">
        <p14:creationId xmlns:p14="http://schemas.microsoft.com/office/powerpoint/2010/main" val="33252575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Hoe </a:t>
            </a:r>
            <a:r>
              <a:rPr lang="en-GB" err="1"/>
              <a:t>herkennen</a:t>
            </a:r>
            <a:r>
              <a:rPr lang="en-GB" baseline="0"/>
              <a:t> we het type </a:t>
            </a:r>
            <a:r>
              <a:rPr lang="en-GB" baseline="0" err="1"/>
              <a:t>afgiftesysteem</a:t>
            </a:r>
            <a:r>
              <a:rPr lang="en-GB" baseline="0"/>
              <a:t>? </a:t>
            </a: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115</a:t>
            </a:fld>
            <a:endParaRPr lang="nl-BE"/>
          </a:p>
        </p:txBody>
      </p:sp>
    </p:spTree>
    <p:extLst>
      <p:ext uri="{BB962C8B-B14F-4D97-AF65-F5344CB8AC3E}">
        <p14:creationId xmlns:p14="http://schemas.microsoft.com/office/powerpoint/2010/main" val="22235405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Vloerverwarming</a:t>
            </a:r>
            <a:r>
              <a:rPr lang="nl-BE" baseline="0" noProof="0"/>
              <a:t> is vrij makkelijk te herkennen. Enerzijds zijn er geen zichtbaar warmte-elementen in de verschillende ruimtes waarneembaar. Anderzijds herkent men dit snel aan de collector met evenveel vertrek- als retourleidingen).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116</a:t>
            </a:fld>
            <a:endParaRPr lang="nl-BE"/>
          </a:p>
        </p:txBody>
      </p:sp>
    </p:spTree>
    <p:extLst>
      <p:ext uri="{BB962C8B-B14F-4D97-AF65-F5344CB8AC3E}">
        <p14:creationId xmlns:p14="http://schemas.microsoft.com/office/powerpoint/2010/main" val="386442904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herkennen</a:t>
            </a:r>
            <a:r>
              <a:rPr lang="nl-BE" baseline="0" noProof="0"/>
              <a:t> we de </a:t>
            </a:r>
            <a:r>
              <a:rPr lang="nl-BE" baseline="0" noProof="0" err="1"/>
              <a:t>combilus</a:t>
            </a:r>
            <a:r>
              <a:rPr lang="nl-BE" baseline="0" noProof="0"/>
              <a:t> aan de dikkere leidingen, soms uitgevoerd in een ander materiaal.</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117</a:t>
            </a:fld>
            <a:endParaRPr lang="nl-BE"/>
          </a:p>
        </p:txBody>
      </p:sp>
    </p:spTree>
    <p:extLst>
      <p:ext uri="{BB962C8B-B14F-4D97-AF65-F5344CB8AC3E}">
        <p14:creationId xmlns:p14="http://schemas.microsoft.com/office/powerpoint/2010/main" val="42615261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Tevens zien we de aansluitingen voor drinkwater en warm water. Let hierbij op het overdrukventiel, aan de koud water toevoer richting de warmtewisselaar. Een warm water collector is steeds kleiner dan de koud</a:t>
            </a:r>
            <a:r>
              <a:rPr lang="nl-BE" baseline="0" noProof="0"/>
              <a:t> water collector.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118</a:t>
            </a:fld>
            <a:endParaRPr lang="nl-BE"/>
          </a:p>
        </p:txBody>
      </p:sp>
    </p:spTree>
    <p:extLst>
      <p:ext uri="{BB962C8B-B14F-4D97-AF65-F5344CB8AC3E}">
        <p14:creationId xmlns:p14="http://schemas.microsoft.com/office/powerpoint/2010/main" val="41768698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a:t>
            </a:r>
            <a:r>
              <a:rPr lang="nl-BE" baseline="0" noProof="0"/>
              <a:t> laatste herkennen we:</a:t>
            </a:r>
          </a:p>
          <a:p>
            <a:pPr marL="171450" indent="-171450">
              <a:buFontTx/>
              <a:buChar char="-"/>
            </a:pPr>
            <a:r>
              <a:rPr lang="nl-BE" baseline="0" noProof="0"/>
              <a:t>de aansluitingen van centrale verwarming (met motor voor sturing van de verwarming)</a:t>
            </a:r>
          </a:p>
          <a:p>
            <a:pPr marL="171450" indent="-171450">
              <a:buFontTx/>
              <a:buChar char="-"/>
            </a:pPr>
            <a:r>
              <a:rPr lang="nl-BE" baseline="0" noProof="0"/>
              <a:t>een navulleiding gekoppeld aan de koud water toevoer</a:t>
            </a:r>
          </a:p>
          <a:p>
            <a:pPr marL="171450" indent="-171450">
              <a:buFontTx/>
              <a:buChar char="-"/>
            </a:pPr>
            <a:r>
              <a:rPr lang="nl-BE" baseline="0" noProof="0"/>
              <a:t>een </a:t>
            </a:r>
            <a:r>
              <a:rPr lang="nl-BE" baseline="0" noProof="0" err="1"/>
              <a:t>collectorset</a:t>
            </a:r>
            <a:r>
              <a:rPr lang="nl-BE" baseline="0" noProof="0"/>
              <a:t> geplaatst met 2 aansluitingen voor radiatoren. </a:t>
            </a:r>
          </a:p>
          <a:p>
            <a:r>
              <a:rPr lang="nl-BE" baseline="0" noProof="0"/>
              <a:t>Deze zaken zijn eenvoudig te herkennen door de zichtbare leidingen te volgen rond de </a:t>
            </a:r>
            <a:r>
              <a:rPr lang="nl-BE" baseline="0" noProof="0" err="1"/>
              <a:t>afleverset</a:t>
            </a:r>
            <a:r>
              <a:rPr lang="nl-BE" baseline="0" noProof="0"/>
              <a:t>.</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119</a:t>
            </a:fld>
            <a:endParaRPr lang="nl-BE"/>
          </a:p>
        </p:txBody>
      </p:sp>
    </p:spTree>
    <p:extLst>
      <p:ext uri="{BB962C8B-B14F-4D97-AF65-F5344CB8AC3E}">
        <p14:creationId xmlns:p14="http://schemas.microsoft.com/office/powerpoint/2010/main" val="283771446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regelsysteem</a:t>
            </a:r>
            <a:r>
              <a:rPr lang="nl-BE" baseline="0" noProof="0"/>
              <a:t> herkennen we door de kamerthermostaat. </a:t>
            </a:r>
          </a:p>
          <a:p>
            <a:r>
              <a:rPr lang="nl-BE" baseline="0" noProof="0"/>
              <a:t>Let wel deze is een thermostaat voor individuele </a:t>
            </a:r>
            <a:r>
              <a:rPr lang="nl-BE" baseline="0" noProof="0" err="1"/>
              <a:t>temperatuurscorrectie</a:t>
            </a:r>
            <a:r>
              <a:rPr lang="nl-BE" baseline="0" noProof="0"/>
              <a:t>. Een weersafhankelijke regeling wordt immers niet gebruikt bij een </a:t>
            </a:r>
            <a:r>
              <a:rPr lang="nl-BE" baseline="0" noProof="0" err="1"/>
              <a:t>combilussysteem</a:t>
            </a:r>
            <a:r>
              <a:rPr lang="nl-BE" baseline="0" noProof="0"/>
              <a:t> aangezien het systeem zelf op hoge temperatuur dient te werken zodat er ten allen tijde sanitair warm water kan opgewekt worden. </a:t>
            </a:r>
            <a:r>
              <a:rPr lang="nl-BE" noProof="0"/>
              <a:t>Indien er een tweede scheidingswisselaar geplaatst is, kan je</a:t>
            </a:r>
            <a:r>
              <a:rPr lang="nl-BE" baseline="0" noProof="0"/>
              <a:t> wel een weersafhankelijke regeling op woningniveau hebben.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120</a:t>
            </a:fld>
            <a:endParaRPr lang="nl-BE"/>
          </a:p>
        </p:txBody>
      </p:sp>
    </p:spTree>
    <p:extLst>
      <p:ext uri="{BB962C8B-B14F-4D97-AF65-F5344CB8AC3E}">
        <p14:creationId xmlns:p14="http://schemas.microsoft.com/office/powerpoint/2010/main" val="21095904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Hierbij het overzicht van de invoer in de software: … .</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121</a:t>
            </a:fld>
            <a:endParaRPr lang="nl-BE"/>
          </a:p>
        </p:txBody>
      </p:sp>
    </p:spTree>
    <p:extLst>
      <p:ext uri="{BB962C8B-B14F-4D97-AF65-F5344CB8AC3E}">
        <p14:creationId xmlns:p14="http://schemas.microsoft.com/office/powerpoint/2010/main" val="2301316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Als de ruimteverwarming wordt gecombineerd met sanitair warm water </a:t>
            </a:r>
            <a:r>
              <a:rPr lang="nl-BE"/>
              <a:t>kan dit met of zonder opslag van warm water.  </a:t>
            </a:r>
            <a:r>
              <a:rPr lang="nl-BE" noProof="0"/>
              <a:t>In de volgende slides gaan we dieper op beide systemen in.</a:t>
            </a:r>
          </a:p>
          <a:p>
            <a:r>
              <a:rPr lang="nl-BE"/>
              <a:t>In dit voorbeeld gaat het om een appartementsgebouw waarbij elke (woon)eenheid over een individuele installatie beschikt.</a:t>
            </a:r>
          </a:p>
          <a:p>
            <a:endParaRPr lang="en-GB">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12</a:t>
            </a:fld>
            <a:endParaRPr lang="nl-BE"/>
          </a:p>
        </p:txBody>
      </p:sp>
    </p:spTree>
    <p:extLst>
      <p:ext uri="{BB962C8B-B14F-4D97-AF65-F5344CB8AC3E}">
        <p14:creationId xmlns:p14="http://schemas.microsoft.com/office/powerpoint/2010/main" val="85609019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is het voorbeeld van een extra scheidingswisselaar. Herkent men </a:t>
            </a:r>
            <a:r>
              <a:rPr lang="nl-BE" baseline="0" noProof="0"/>
              <a:t>ook de circulatiepomp?</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122</a:t>
            </a:fld>
            <a:endParaRPr lang="nl-BE"/>
          </a:p>
        </p:txBody>
      </p:sp>
    </p:spTree>
    <p:extLst>
      <p:ext uri="{BB962C8B-B14F-4D97-AF65-F5344CB8AC3E}">
        <p14:creationId xmlns:p14="http://schemas.microsoft.com/office/powerpoint/2010/main" val="131670835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Voer de test met het magneet uit om na te gaan of de circulatiepomp </a:t>
            </a:r>
            <a:r>
              <a:rPr lang="nl-BE" noProof="0" err="1"/>
              <a:t>vraaggestuurd</a:t>
            </a:r>
            <a:r>
              <a:rPr lang="nl-BE" noProof="0"/>
              <a:t> is. Zet hiervoor de kamerthermostaat</a:t>
            </a:r>
            <a:r>
              <a:rPr lang="nl-BE" baseline="0" noProof="0"/>
              <a:t> warmer of kouder en ga na of de pomp stilvalt of aanschakelt. Vergeet de kamerthermostaat nadien niet terug te plaatsen op de oorspronkelijke stand.</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123</a:t>
            </a:fld>
            <a:endParaRPr lang="nl-BE"/>
          </a:p>
        </p:txBody>
      </p:sp>
    </p:spTree>
    <p:extLst>
      <p:ext uri="{BB962C8B-B14F-4D97-AF65-F5344CB8AC3E}">
        <p14:creationId xmlns:p14="http://schemas.microsoft.com/office/powerpoint/2010/main" val="295293793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We gaan verder met een 3</a:t>
            </a:r>
            <a:r>
              <a:rPr lang="nl-BE" baseline="30000"/>
              <a:t>de</a:t>
            </a:r>
            <a:r>
              <a:rPr lang="nl-BE"/>
              <a:t> en laatste case.</a:t>
            </a:r>
          </a:p>
        </p:txBody>
      </p:sp>
      <p:sp>
        <p:nvSpPr>
          <p:cNvPr id="4" name="Slide Number Placeholder 3"/>
          <p:cNvSpPr>
            <a:spLocks noGrp="1"/>
          </p:cNvSpPr>
          <p:nvPr>
            <p:ph type="sldNum" sz="quarter" idx="10"/>
          </p:nvPr>
        </p:nvSpPr>
        <p:spPr/>
        <p:txBody>
          <a:bodyPr/>
          <a:lstStyle/>
          <a:p>
            <a:fld id="{22D8FA8F-556B-4E54-8758-21E02D639AD8}" type="slidenum">
              <a:rPr lang="nl-BE" smtClean="0"/>
              <a:t>124</a:t>
            </a:fld>
            <a:endParaRPr lang="nl-BE"/>
          </a:p>
        </p:txBody>
      </p:sp>
    </p:spTree>
    <p:extLst>
      <p:ext uri="{BB962C8B-B14F-4D97-AF65-F5344CB8AC3E}">
        <p14:creationId xmlns:p14="http://schemas.microsoft.com/office/powerpoint/2010/main" val="411779905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a:t>
            </a:r>
            <a:r>
              <a:rPr lang="nl-BE" baseline="0" noProof="0"/>
              <a:t> laatste praktijkvoorbeeld hebben we een kleine kantoorruimte met winkel. </a:t>
            </a:r>
          </a:p>
        </p:txBody>
      </p:sp>
      <p:sp>
        <p:nvSpPr>
          <p:cNvPr id="4" name="Slide Number Placeholder 3"/>
          <p:cNvSpPr>
            <a:spLocks noGrp="1"/>
          </p:cNvSpPr>
          <p:nvPr>
            <p:ph type="sldNum" sz="quarter" idx="10"/>
          </p:nvPr>
        </p:nvSpPr>
        <p:spPr/>
        <p:txBody>
          <a:bodyPr/>
          <a:lstStyle/>
          <a:p>
            <a:fld id="{22D8FA8F-556B-4E54-8758-21E02D639AD8}" type="slidenum">
              <a:rPr lang="nl-BE" smtClean="0"/>
              <a:t>125</a:t>
            </a:fld>
            <a:endParaRPr lang="nl-BE"/>
          </a:p>
        </p:txBody>
      </p:sp>
    </p:spTree>
    <p:extLst>
      <p:ext uri="{BB962C8B-B14F-4D97-AF65-F5344CB8AC3E}">
        <p14:creationId xmlns:p14="http://schemas.microsoft.com/office/powerpoint/2010/main" val="14015168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Ook in</a:t>
            </a:r>
            <a:r>
              <a:rPr lang="nl-BE" baseline="0" noProof="0"/>
              <a:t> dit voorbeeld was er op voorhand </a:t>
            </a:r>
            <a:r>
              <a:rPr lang="nl-BE" b="1" baseline="0" noProof="0"/>
              <a:t>geen</a:t>
            </a:r>
            <a:r>
              <a:rPr lang="nl-BE" baseline="0" noProof="0"/>
              <a:t> informatie beschikbaar, dus moeten de invoergegevens gehaald worden uit de visuele inspectie tijdens het </a:t>
            </a:r>
            <a:r>
              <a:rPr lang="nl-BE" baseline="0" noProof="0" err="1"/>
              <a:t>plaatsbezoek</a:t>
            </a:r>
            <a:r>
              <a:rPr lang="nl-BE" baseline="0" noProof="0"/>
              <a:t>. Op basis van een gesprek met de eigenaar krijgen we een eerste beeld van de installatie. Hierdoor kunnen we het </a:t>
            </a:r>
            <a:r>
              <a:rPr lang="nl-BE" baseline="0" noProof="0" err="1"/>
              <a:t>plaatsbezoek</a:t>
            </a:r>
            <a:r>
              <a:rPr lang="nl-BE" baseline="0" noProof="0"/>
              <a:t> gericht(er) uitvoeren. Zoals zal blijken is de installatie niet evident opgebouwd.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126</a:t>
            </a:fld>
            <a:endParaRPr lang="nl-BE"/>
          </a:p>
        </p:txBody>
      </p:sp>
    </p:spTree>
    <p:extLst>
      <p:ext uri="{BB962C8B-B14F-4D97-AF65-F5344CB8AC3E}">
        <p14:creationId xmlns:p14="http://schemas.microsoft.com/office/powerpoint/2010/main" val="359546920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eerste instantie bespreken we de vaststelling bij aankomst.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127</a:t>
            </a:fld>
            <a:endParaRPr lang="nl-BE"/>
          </a:p>
        </p:txBody>
      </p:sp>
    </p:spTree>
    <p:extLst>
      <p:ext uri="{BB962C8B-B14F-4D97-AF65-F5344CB8AC3E}">
        <p14:creationId xmlns:p14="http://schemas.microsoft.com/office/powerpoint/2010/main" val="2799950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Eens aangekomen bij het gebouw kunnen we reeds enkele zaken waarnemen:</a:t>
            </a:r>
          </a:p>
          <a:p>
            <a:pPr marL="0" indent="0">
              <a:buFontTx/>
              <a:buNone/>
            </a:pPr>
            <a:r>
              <a:rPr lang="nl-BE" noProof="0"/>
              <a:t>- de split</a:t>
            </a:r>
            <a:r>
              <a:rPr lang="nl-BE" baseline="0" noProof="0"/>
              <a:t> units onder de luifel.</a:t>
            </a:r>
          </a:p>
          <a:p>
            <a:pPr marL="0" indent="0">
              <a:buFontTx/>
              <a:buNone/>
            </a:pPr>
            <a:r>
              <a:rPr lang="nl-BE" baseline="0" noProof="0"/>
              <a:t>- en een buitenvloer (zie volgende slide om in te zoomen).</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128</a:t>
            </a:fld>
            <a:endParaRPr lang="nl-BE"/>
          </a:p>
        </p:txBody>
      </p:sp>
    </p:spTree>
    <p:extLst>
      <p:ext uri="{BB962C8B-B14F-4D97-AF65-F5344CB8AC3E}">
        <p14:creationId xmlns:p14="http://schemas.microsoft.com/office/powerpoint/2010/main" val="114076863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 </a:t>
            </a:r>
            <a:r>
              <a:rPr lang="en-GB" err="1"/>
              <a:t>deze</a:t>
            </a:r>
            <a:r>
              <a:rPr lang="en-GB"/>
              <a:t> </a:t>
            </a:r>
            <a:r>
              <a:rPr lang="en-GB" err="1"/>
              <a:t>foto’s</a:t>
            </a:r>
            <a:r>
              <a:rPr lang="en-GB"/>
              <a:t> is de </a:t>
            </a:r>
            <a:r>
              <a:rPr lang="en-GB" err="1"/>
              <a:t>buitenvoeler</a:t>
            </a:r>
            <a:r>
              <a:rPr lang="en-GB"/>
              <a:t> </a:t>
            </a:r>
            <a:r>
              <a:rPr lang="en-GB" err="1"/>
              <a:t>zichtbaar</a:t>
            </a:r>
            <a:r>
              <a:rPr lang="en-GB"/>
              <a:t>.</a:t>
            </a:r>
          </a:p>
        </p:txBody>
      </p:sp>
      <p:sp>
        <p:nvSpPr>
          <p:cNvPr id="4" name="Slide Number Placeholder 3"/>
          <p:cNvSpPr>
            <a:spLocks noGrp="1"/>
          </p:cNvSpPr>
          <p:nvPr>
            <p:ph type="sldNum" sz="quarter" idx="10"/>
          </p:nvPr>
        </p:nvSpPr>
        <p:spPr/>
        <p:txBody>
          <a:bodyPr/>
          <a:lstStyle/>
          <a:p>
            <a:fld id="{22D8FA8F-556B-4E54-8758-21E02D639AD8}" type="slidenum">
              <a:rPr lang="nl-BE" smtClean="0"/>
              <a:t>129</a:t>
            </a:fld>
            <a:endParaRPr lang="nl-BE"/>
          </a:p>
        </p:txBody>
      </p:sp>
    </p:spTree>
    <p:extLst>
      <p:ext uri="{BB962C8B-B14F-4D97-AF65-F5344CB8AC3E}">
        <p14:creationId xmlns:p14="http://schemas.microsoft.com/office/powerpoint/2010/main" val="70822244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Indien er geen informatie vooraf gekend is over de installatie en als de installatie er in</a:t>
            </a:r>
            <a:r>
              <a:rPr lang="nl-BE" baseline="0" noProof="0"/>
              <a:t> eerste instantie er complex uitziet, is het verstandig eerst met de eigenaar de installatie te overlopen en enkele vragen te stellen om een inzicht te krijgen. Op deze manier kan je je een beeld vormen van wat men verder allemaal moet nakijken tijdens de rondgang in het gebouw.</a:t>
            </a:r>
          </a:p>
          <a:p>
            <a:r>
              <a:rPr lang="nl-BE" noProof="0"/>
              <a:t>Let wel, de</a:t>
            </a:r>
            <a:r>
              <a:rPr lang="nl-BE" baseline="0" noProof="0"/>
              <a:t> informatie uit dit gesprek is geen bewijsvoering maar dient om inzicht te krijgen in de installatie. De invoergegevens moeten zoals vastgelegd in het inspectieprotocol worden vastgesteld ter plaatse of gehaald worden uit de door het inspectieprotocol aanvaarde bewijsstukken.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131</a:t>
            </a:fld>
            <a:endParaRPr lang="nl-BE"/>
          </a:p>
        </p:txBody>
      </p:sp>
    </p:spTree>
    <p:extLst>
      <p:ext uri="{BB962C8B-B14F-4D97-AF65-F5344CB8AC3E}">
        <p14:creationId xmlns:p14="http://schemas.microsoft.com/office/powerpoint/2010/main" val="9163722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132</a:t>
            </a:fld>
            <a:endParaRPr lang="nl-BE"/>
          </a:p>
        </p:txBody>
      </p:sp>
    </p:spTree>
    <p:extLst>
      <p:ext uri="{BB962C8B-B14F-4D97-AF65-F5344CB8AC3E}">
        <p14:creationId xmlns:p14="http://schemas.microsoft.com/office/powerpoint/2010/main" val="2559751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De</a:t>
            </a:r>
            <a:r>
              <a:rPr lang="nl-BE" baseline="0" noProof="0"/>
              <a:t> eerste </a:t>
            </a:r>
            <a:r>
              <a:rPr lang="nl-BE"/>
              <a:t>installaties/opwekkers </a:t>
            </a:r>
            <a:r>
              <a:rPr lang="nl-BE" baseline="0" noProof="0"/>
              <a:t>betreft </a:t>
            </a:r>
            <a:r>
              <a:rPr lang="nl-BE"/>
              <a:t>doorstroomtoestellen</a:t>
            </a:r>
            <a:r>
              <a:rPr lang="nl-BE" baseline="0" noProof="0"/>
              <a:t>. Hierbij wordt het sanitair warm water door de opwekker aangemaakt op de moment dat er vraag is</a:t>
            </a:r>
            <a:r>
              <a:rPr lang="nl-BE"/>
              <a:t>. Het</a:t>
            </a:r>
            <a:r>
              <a:rPr lang="nl-BE" baseline="0" noProof="0"/>
              <a:t> betreft dus een systeem zonder opslag.</a:t>
            </a:r>
          </a:p>
          <a:p>
            <a:r>
              <a:rPr lang="nl-BE" baseline="0" noProof="0"/>
              <a:t>De tweede </a:t>
            </a:r>
            <a:r>
              <a:rPr lang="nl-BE"/>
              <a:t>installaties</a:t>
            </a:r>
            <a:r>
              <a:rPr lang="nl-BE" baseline="0" noProof="0"/>
              <a:t> </a:t>
            </a:r>
            <a:r>
              <a:rPr lang="nl-BE"/>
              <a:t>worden</a:t>
            </a:r>
            <a:r>
              <a:rPr lang="nl-BE" baseline="0" noProof="0"/>
              <a:t> gekenmerkt door een boiler/buffervat, waar steeds een hoeveelheid sanitair warm water wordt warm gehouden voor als er vraag is. Dus een systeem met opslag</a:t>
            </a:r>
            <a:r>
              <a:rPr lang="nl-BE"/>
              <a:t>.</a:t>
            </a:r>
            <a:endParaRPr lang="nl-BE" baseline="0" noProof="0">
              <a:cs typeface="Calibri"/>
            </a:endParaRPr>
          </a:p>
          <a:p>
            <a:endParaRPr lang="nl-BE" baseline="0" noProof="0"/>
          </a:p>
          <a:p>
            <a:r>
              <a:rPr lang="nl-BE" baseline="0" noProof="0"/>
              <a:t>De opwekker kan een ketel of warmtepomp zijn</a:t>
            </a:r>
            <a:r>
              <a:rPr lang="nl-BE"/>
              <a:t>. In</a:t>
            </a:r>
            <a:r>
              <a:rPr lang="nl-BE" baseline="0" noProof="0"/>
              <a:t> het geval van de warmtepomp zal er nooit een doorstroomtoestel zijn en zal dus altijd een boiler/buffervat aanwezig moeten zijn.</a:t>
            </a:r>
            <a:r>
              <a:rPr lang="nl-BE"/>
              <a:t> </a:t>
            </a:r>
            <a:endParaRPr lang="nl-BE">
              <a:cs typeface="Calibri"/>
            </a:endParaRPr>
          </a:p>
          <a:p>
            <a:endParaRPr lang="nl-BE">
              <a:cs typeface="Calibri"/>
            </a:endParaRPr>
          </a:p>
          <a:p>
            <a:r>
              <a:rPr lang="nl-BE" baseline="0" noProof="0"/>
              <a:t>De gasleiding en sanitair koud water leiding zullen in de meeste gevallen een individuele leiding per wooneenheid zijn.</a:t>
            </a:r>
            <a:r>
              <a:rPr lang="nl-BE"/>
              <a:t> </a:t>
            </a:r>
            <a:endParaRPr lang="nl-BE" noProof="0">
              <a:cs typeface="Calibri"/>
            </a:endParaRP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13</a:t>
            </a:fld>
            <a:endParaRPr lang="nl-BE"/>
          </a:p>
        </p:txBody>
      </p:sp>
    </p:spTree>
    <p:extLst>
      <p:ext uri="{BB962C8B-B14F-4D97-AF65-F5344CB8AC3E}">
        <p14:creationId xmlns:p14="http://schemas.microsoft.com/office/powerpoint/2010/main" val="10569232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grote winkelruimte</a:t>
            </a:r>
            <a:r>
              <a:rPr lang="nl-BE" baseline="0" noProof="0"/>
              <a:t> met ventilatiekanalen, wat kan men hieruit afleiden? </a:t>
            </a:r>
          </a:p>
        </p:txBody>
      </p:sp>
      <p:sp>
        <p:nvSpPr>
          <p:cNvPr id="4" name="Slide Number Placeholder 3"/>
          <p:cNvSpPr>
            <a:spLocks noGrp="1"/>
          </p:cNvSpPr>
          <p:nvPr>
            <p:ph type="sldNum" sz="quarter" idx="10"/>
          </p:nvPr>
        </p:nvSpPr>
        <p:spPr/>
        <p:txBody>
          <a:bodyPr/>
          <a:lstStyle/>
          <a:p>
            <a:fld id="{22D8FA8F-556B-4E54-8758-21E02D639AD8}" type="slidenum">
              <a:rPr lang="nl-BE" smtClean="0"/>
              <a:t>133</a:t>
            </a:fld>
            <a:endParaRPr lang="nl-BE"/>
          </a:p>
        </p:txBody>
      </p:sp>
    </p:spTree>
    <p:extLst>
      <p:ext uri="{BB962C8B-B14F-4D97-AF65-F5344CB8AC3E}">
        <p14:creationId xmlns:p14="http://schemas.microsoft.com/office/powerpoint/2010/main" val="372194408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We stellen ter plaatse grote ventilatiekanalen vast. In principe kan dit wijzen op volgende mogelijkheden:</a:t>
            </a:r>
          </a:p>
          <a:p>
            <a:pPr marL="171450" indent="-171450">
              <a:buFontTx/>
              <a:buChar char="-"/>
            </a:pPr>
            <a:r>
              <a:rPr lang="nl-BE" baseline="0" noProof="0"/>
              <a:t>ofwel deze ventilatiekanalen dienen enkel voor de ventilatie; </a:t>
            </a:r>
          </a:p>
          <a:p>
            <a:pPr marL="171450" indent="-171450">
              <a:buFontTx/>
              <a:buChar char="-"/>
            </a:pPr>
            <a:r>
              <a:rPr lang="nl-BE" baseline="0" noProof="0"/>
              <a:t>ofwel dienen deze voor zowel ventilatie als voor ruimteverwarming. Dit moet dus verder onderzocht worden ter hoogte van de luchtgroep. </a:t>
            </a:r>
            <a:endParaRPr lang="nl-BE" noProof="0"/>
          </a:p>
          <a:p>
            <a:r>
              <a:rPr lang="nl-BE" baseline="0" noProof="0"/>
              <a:t>Er is sprake van luchtverwarming, indien een mengsectie en verwarmingsbatterij in de luchtgroep wordt vastgesteld. Let op, dit is zeer moeilijk vast te stellen zonder specifieke technische kennis (zie verder in de presentatie voor inspectietips).</a:t>
            </a:r>
          </a:p>
          <a:p>
            <a:endParaRPr lang="en-GB" baseline="0"/>
          </a:p>
        </p:txBody>
      </p:sp>
      <p:sp>
        <p:nvSpPr>
          <p:cNvPr id="4" name="Slide Number Placeholder 3"/>
          <p:cNvSpPr>
            <a:spLocks noGrp="1"/>
          </p:cNvSpPr>
          <p:nvPr>
            <p:ph type="sldNum" sz="quarter" idx="10"/>
          </p:nvPr>
        </p:nvSpPr>
        <p:spPr/>
        <p:txBody>
          <a:bodyPr/>
          <a:lstStyle/>
          <a:p>
            <a:fld id="{22D8FA8F-556B-4E54-8758-21E02D639AD8}" type="slidenum">
              <a:rPr lang="nl-BE" smtClean="0"/>
              <a:t>134</a:t>
            </a:fld>
            <a:endParaRPr lang="nl-BE"/>
          </a:p>
        </p:txBody>
      </p:sp>
    </p:spTree>
    <p:extLst>
      <p:ext uri="{BB962C8B-B14F-4D97-AF65-F5344CB8AC3E}">
        <p14:creationId xmlns:p14="http://schemas.microsoft.com/office/powerpoint/2010/main" val="27042473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Bij gebrek</a:t>
            </a:r>
            <a:r>
              <a:rPr lang="nl-BE" baseline="0" noProof="0"/>
              <a:t> aan goede kennis van het gebouw, is het nuttig om zelf een schets op te maken als hulpmiddel bij de visuele inspectie op basis van de verkregen informatie. Zeker als er meerdere installaties in het gebouw voorkomen.</a:t>
            </a:r>
          </a:p>
          <a:p>
            <a:r>
              <a:rPr lang="nl-BE" noProof="0"/>
              <a:t>Voor dit gebouw</a:t>
            </a:r>
            <a:r>
              <a:rPr lang="nl-BE" baseline="0" noProof="0"/>
              <a:t> hebben we dus:</a:t>
            </a:r>
          </a:p>
          <a:p>
            <a:r>
              <a:rPr lang="nl-BE" baseline="0" noProof="0"/>
              <a:t> - split-units in de kantoorzone en luchtverwarming gekoppeld aan een ketel voor de winkel.</a:t>
            </a:r>
          </a:p>
          <a:p>
            <a:r>
              <a:rPr lang="nl-BE" noProof="0"/>
              <a:t>Deze</a:t>
            </a:r>
            <a:r>
              <a:rPr lang="nl-BE" baseline="0" noProof="0"/>
              <a:t> componenten moeten we dus gaan zoeken tijdens het </a:t>
            </a:r>
            <a:r>
              <a:rPr lang="nl-BE" baseline="0" noProof="0" err="1"/>
              <a:t>plaatsbezoek</a:t>
            </a:r>
            <a:r>
              <a:rPr lang="nl-BE" baseline="0" noProof="0"/>
              <a:t> en de nodige vaststellingen voor verzamelen.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135</a:t>
            </a:fld>
            <a:endParaRPr lang="nl-BE"/>
          </a:p>
        </p:txBody>
      </p:sp>
    </p:spTree>
    <p:extLst>
      <p:ext uri="{BB962C8B-B14F-4D97-AF65-F5344CB8AC3E}">
        <p14:creationId xmlns:p14="http://schemas.microsoft.com/office/powerpoint/2010/main" val="4091364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a:t>
            </a:r>
            <a:r>
              <a:rPr lang="nl-BE" baseline="0" noProof="0"/>
              <a:t> stookplaats vinden we de ketel terug. De kentekenplaat bevindt zich aan de achterkant van het toestel. We herkennen de ketel aan de schouw (grote buis naar boven) en de gasleiding (gele buis).</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137</a:t>
            </a:fld>
            <a:endParaRPr lang="nl-BE"/>
          </a:p>
        </p:txBody>
      </p:sp>
    </p:spTree>
    <p:extLst>
      <p:ext uri="{BB962C8B-B14F-4D97-AF65-F5344CB8AC3E}">
        <p14:creationId xmlns:p14="http://schemas.microsoft.com/office/powerpoint/2010/main" val="309447517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de kentekenplaat kunnen we het vermogen en referentiejaar fabricage</a:t>
            </a:r>
            <a:r>
              <a:rPr lang="nl-BE" baseline="0" noProof="0"/>
              <a:t> terugvinden.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138</a:t>
            </a:fld>
            <a:endParaRPr lang="nl-BE"/>
          </a:p>
        </p:txBody>
      </p:sp>
    </p:spTree>
    <p:extLst>
      <p:ext uri="{BB962C8B-B14F-4D97-AF65-F5344CB8AC3E}">
        <p14:creationId xmlns:p14="http://schemas.microsoft.com/office/powerpoint/2010/main" val="40314242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Bovenop</a:t>
            </a:r>
            <a:r>
              <a:rPr lang="nl-BE" baseline="0" noProof="0"/>
              <a:t> de ketel vonden we een gebruikershandleiding. Vaak kan hier extra informatie over de ketel worden gevonden. Uiteraard controleren we eerst of het merk en type overkomt met de informatie op de ketel/kentekenplaat.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139</a:t>
            </a:fld>
            <a:endParaRPr lang="nl-BE"/>
          </a:p>
        </p:txBody>
      </p:sp>
    </p:spTree>
    <p:extLst>
      <p:ext uri="{BB962C8B-B14F-4D97-AF65-F5344CB8AC3E}">
        <p14:creationId xmlns:p14="http://schemas.microsoft.com/office/powerpoint/2010/main" val="33600750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één van de bladzijden</a:t>
            </a:r>
            <a:r>
              <a:rPr lang="nl-BE" baseline="0" noProof="0"/>
              <a:t> van de handleiding vinden we informatie maar dit komt overeen met de informatie die reeds op de kentekenplaat wordt vermeld. We vinden echter geen informatie over het testrendement van de ketel.</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140</a:t>
            </a:fld>
            <a:endParaRPr lang="nl-BE"/>
          </a:p>
        </p:txBody>
      </p:sp>
    </p:spTree>
    <p:extLst>
      <p:ext uri="{BB962C8B-B14F-4D97-AF65-F5344CB8AC3E}">
        <p14:creationId xmlns:p14="http://schemas.microsoft.com/office/powerpoint/2010/main" val="318928964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de</a:t>
            </a:r>
            <a:r>
              <a:rPr lang="nl-BE" baseline="0" noProof="0"/>
              <a:t> ketel werd een meetrapport van de laatste keuring gekleefd. Zoals beschreven in het inspectieprotocol mag het rendement op een dergelijk meetrapport niet gebruikt worden. Het testrendement van de ketel is dus nog steeds niet gekend.</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141</a:t>
            </a:fld>
            <a:endParaRPr lang="nl-BE"/>
          </a:p>
        </p:txBody>
      </p:sp>
    </p:spTree>
    <p:extLst>
      <p:ext uri="{BB962C8B-B14F-4D97-AF65-F5344CB8AC3E}">
        <p14:creationId xmlns:p14="http://schemas.microsoft.com/office/powerpoint/2010/main" val="308823434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basis van het merk en het type zoeken we de technische documentatie van de fabrikant op.</a:t>
            </a:r>
          </a:p>
        </p:txBody>
      </p:sp>
      <p:sp>
        <p:nvSpPr>
          <p:cNvPr id="4" name="Slide Number Placeholder 3"/>
          <p:cNvSpPr>
            <a:spLocks noGrp="1"/>
          </p:cNvSpPr>
          <p:nvPr>
            <p:ph type="sldNum" sz="quarter" idx="10"/>
          </p:nvPr>
        </p:nvSpPr>
        <p:spPr/>
        <p:txBody>
          <a:bodyPr/>
          <a:lstStyle/>
          <a:p>
            <a:fld id="{22D8FA8F-556B-4E54-8758-21E02D639AD8}" type="slidenum">
              <a:rPr lang="nl-BE" smtClean="0"/>
              <a:t>142</a:t>
            </a:fld>
            <a:endParaRPr lang="nl-BE"/>
          </a:p>
        </p:txBody>
      </p:sp>
    </p:spTree>
    <p:extLst>
      <p:ext uri="{BB962C8B-B14F-4D97-AF65-F5344CB8AC3E}">
        <p14:creationId xmlns:p14="http://schemas.microsoft.com/office/powerpoint/2010/main" val="28680661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deze</a:t>
            </a:r>
            <a:r>
              <a:rPr lang="nl-BE" baseline="0" noProof="0"/>
              <a:t> fiche vinden we wel een testrendement bij d</a:t>
            </a:r>
            <a:r>
              <a:rPr lang="nl-BE" noProof="0"/>
              <a:t>eellast</a:t>
            </a:r>
            <a:r>
              <a:rPr lang="nl-BE" baseline="0" noProof="0"/>
              <a:t> op 109</a:t>
            </a:r>
            <a:r>
              <a:rPr lang="en-GB" baseline="0"/>
              <a:t>%</a:t>
            </a: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143</a:t>
            </a:fld>
            <a:endParaRPr lang="nl-BE"/>
          </a:p>
        </p:txBody>
      </p:sp>
    </p:spTree>
    <p:extLst>
      <p:ext uri="{BB962C8B-B14F-4D97-AF65-F5344CB8AC3E}">
        <p14:creationId xmlns:p14="http://schemas.microsoft.com/office/powerpoint/2010/main" val="3274055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a:t>
            </a:r>
            <a:r>
              <a:rPr lang="nl-BE" baseline="0" noProof="0"/>
              <a:t> brengt ons bij de collectieve installaties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14</a:t>
            </a:fld>
            <a:endParaRPr lang="nl-BE"/>
          </a:p>
        </p:txBody>
      </p:sp>
    </p:spTree>
    <p:extLst>
      <p:ext uri="{BB962C8B-B14F-4D97-AF65-F5344CB8AC3E}">
        <p14:creationId xmlns:p14="http://schemas.microsoft.com/office/powerpoint/2010/main" val="125664956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Deze vaststellingen geven aanleiding tot volgende invoer: </a:t>
            </a:r>
            <a:r>
              <a:rPr lang="nl-BE" baseline="0" noProof="0"/>
              <a:t>…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144</a:t>
            </a:fld>
            <a:endParaRPr lang="nl-BE"/>
          </a:p>
        </p:txBody>
      </p:sp>
    </p:spTree>
    <p:extLst>
      <p:ext uri="{BB962C8B-B14F-4D97-AF65-F5344CB8AC3E}">
        <p14:creationId xmlns:p14="http://schemas.microsoft.com/office/powerpoint/2010/main" val="26666913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 </a:t>
            </a:r>
            <a:r>
              <a:rPr lang="en-GB" err="1"/>
              <a:t>technische</a:t>
            </a:r>
            <a:r>
              <a:rPr lang="en-GB"/>
              <a:t> </a:t>
            </a:r>
            <a:r>
              <a:rPr lang="en-GB" err="1"/>
              <a:t>ruimte</a:t>
            </a:r>
            <a:r>
              <a:rPr lang="en-GB"/>
              <a:t>, </a:t>
            </a:r>
            <a:r>
              <a:rPr lang="en-GB" err="1"/>
              <a:t>waar</a:t>
            </a:r>
            <a:r>
              <a:rPr lang="en-GB"/>
              <a:t> de </a:t>
            </a:r>
            <a:r>
              <a:rPr lang="en-GB" err="1"/>
              <a:t>luchtgroep</a:t>
            </a:r>
            <a:r>
              <a:rPr lang="en-GB" baseline="0"/>
              <a:t> </a:t>
            </a:r>
            <a:r>
              <a:rPr lang="en-GB" baseline="0" err="1"/>
              <a:t>opgesteld</a:t>
            </a:r>
            <a:r>
              <a:rPr lang="en-GB" baseline="0"/>
              <a:t> </a:t>
            </a:r>
            <a:r>
              <a:rPr lang="en-GB" baseline="0" err="1"/>
              <a:t>staat</a:t>
            </a:r>
            <a:r>
              <a:rPr lang="en-GB" baseline="0"/>
              <a:t>, is </a:t>
            </a:r>
            <a:r>
              <a:rPr lang="en-GB" baseline="0" err="1"/>
              <a:t>zeer</a:t>
            </a:r>
            <a:r>
              <a:rPr lang="en-GB" baseline="0"/>
              <a:t> </a:t>
            </a:r>
            <a:r>
              <a:rPr lang="en-GB" baseline="0" err="1"/>
              <a:t>moeilijk</a:t>
            </a:r>
            <a:r>
              <a:rPr lang="en-GB" baseline="0"/>
              <a:t> </a:t>
            </a:r>
            <a:r>
              <a:rPr lang="en-GB" baseline="0" err="1"/>
              <a:t>toegankelijk</a:t>
            </a:r>
            <a:r>
              <a:rPr lang="en-GB" baseline="0"/>
              <a:t>. </a:t>
            </a:r>
            <a:r>
              <a:rPr lang="en-GB" baseline="0" err="1"/>
              <a:t>Hier</a:t>
            </a:r>
            <a:r>
              <a:rPr lang="en-GB" baseline="0"/>
              <a:t> </a:t>
            </a:r>
            <a:r>
              <a:rPr lang="en-GB" baseline="0" err="1"/>
              <a:t>zien</a:t>
            </a:r>
            <a:r>
              <a:rPr lang="en-GB" baseline="0"/>
              <a:t> we </a:t>
            </a:r>
            <a:r>
              <a:rPr lang="en-GB" baseline="0" err="1"/>
              <a:t>enkel</a:t>
            </a:r>
            <a:r>
              <a:rPr lang="en-GB" baseline="0"/>
              <a:t> de </a:t>
            </a:r>
            <a:r>
              <a:rPr lang="en-GB" baseline="0" err="1"/>
              <a:t>omkasting</a:t>
            </a:r>
            <a:r>
              <a:rPr lang="en-GB" baseline="0"/>
              <a:t>.</a:t>
            </a: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146</a:t>
            </a:fld>
            <a:endParaRPr lang="nl-BE"/>
          </a:p>
        </p:txBody>
      </p:sp>
    </p:spTree>
    <p:extLst>
      <p:ext uri="{BB962C8B-B14F-4D97-AF65-F5344CB8AC3E}">
        <p14:creationId xmlns:p14="http://schemas.microsoft.com/office/powerpoint/2010/main" val="31423555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Wel zien we dat de distributiekanalen niet geïsoleerd zijn. Echter, deze bevinden zich in het beschermd volume en worden dus niet ingevoerd in de software. We kunnen echter nog niet concluderen of het gaat om luchtverwarming of niet.</a:t>
            </a:r>
          </a:p>
          <a:p>
            <a:endParaRPr lang="en-GB" baseline="0"/>
          </a:p>
        </p:txBody>
      </p:sp>
      <p:sp>
        <p:nvSpPr>
          <p:cNvPr id="4" name="Slide Number Placeholder 3"/>
          <p:cNvSpPr>
            <a:spLocks noGrp="1"/>
          </p:cNvSpPr>
          <p:nvPr>
            <p:ph type="sldNum" sz="quarter" idx="10"/>
          </p:nvPr>
        </p:nvSpPr>
        <p:spPr/>
        <p:txBody>
          <a:bodyPr/>
          <a:lstStyle/>
          <a:p>
            <a:fld id="{22D8FA8F-556B-4E54-8758-21E02D639AD8}" type="slidenum">
              <a:rPr lang="nl-BE" smtClean="0"/>
              <a:t>147</a:t>
            </a:fld>
            <a:endParaRPr lang="nl-BE"/>
          </a:p>
        </p:txBody>
      </p:sp>
    </p:spTree>
    <p:extLst>
      <p:ext uri="{BB962C8B-B14F-4D97-AF65-F5344CB8AC3E}">
        <p14:creationId xmlns:p14="http://schemas.microsoft.com/office/powerpoint/2010/main" val="75538448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Via een andere doorgang komen we aan de andere kant van de luchtgroep uit. Hier zien we de verwarmingsbatterij. Door de leidingen te volgen (rood = </a:t>
            </a:r>
            <a:r>
              <a:rPr lang="nl-BE" baseline="0" noProof="0" err="1"/>
              <a:t>depart</a:t>
            </a:r>
            <a:r>
              <a:rPr lang="nl-BE" baseline="0" noProof="0"/>
              <a:t>/vertrek, blauw = retour/terug) van de verwarmingsbatterij komen we uit in de stookplaats. Op basis van deze vaststellingen kunnen we uitgaan van ruimteverwarming door de ventilatiegroep (luchtverwarming).</a:t>
            </a:r>
          </a:p>
        </p:txBody>
      </p:sp>
      <p:sp>
        <p:nvSpPr>
          <p:cNvPr id="4" name="Slide Number Placeholder 3"/>
          <p:cNvSpPr>
            <a:spLocks noGrp="1"/>
          </p:cNvSpPr>
          <p:nvPr>
            <p:ph type="sldNum" sz="quarter" idx="10"/>
          </p:nvPr>
        </p:nvSpPr>
        <p:spPr/>
        <p:txBody>
          <a:bodyPr/>
          <a:lstStyle/>
          <a:p>
            <a:fld id="{22D8FA8F-556B-4E54-8758-21E02D639AD8}" type="slidenum">
              <a:rPr lang="nl-BE" smtClean="0"/>
              <a:t>148</a:t>
            </a:fld>
            <a:endParaRPr lang="nl-BE"/>
          </a:p>
        </p:txBody>
      </p:sp>
    </p:spTree>
    <p:extLst>
      <p:ext uri="{BB962C8B-B14F-4D97-AF65-F5344CB8AC3E}">
        <p14:creationId xmlns:p14="http://schemas.microsoft.com/office/powerpoint/2010/main" val="135687642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 winkelruimte zien we deze</a:t>
            </a:r>
            <a:r>
              <a:rPr lang="nl-BE" baseline="0" noProof="0"/>
              <a:t> thermostaat hangen. We vragen de eigenaar/gebruiker de verwarming hoger te zetten om na te gaan of de ingeblazen lucht warmer aanvoelt en zo zeker te zijn dat deze thermostaat de luchtverwarming bedient. Uiteraard dienen we minimaal een kwartier te wachten vooraleer de installatie effectief warm genoeg kan zijn om warmte te voelen.</a:t>
            </a:r>
          </a:p>
        </p:txBody>
      </p:sp>
      <p:sp>
        <p:nvSpPr>
          <p:cNvPr id="4" name="Slide Number Placeholder 3"/>
          <p:cNvSpPr>
            <a:spLocks noGrp="1"/>
          </p:cNvSpPr>
          <p:nvPr>
            <p:ph type="sldNum" sz="quarter" idx="10"/>
          </p:nvPr>
        </p:nvSpPr>
        <p:spPr/>
        <p:txBody>
          <a:bodyPr/>
          <a:lstStyle/>
          <a:p>
            <a:fld id="{22D8FA8F-556B-4E54-8758-21E02D639AD8}" type="slidenum">
              <a:rPr lang="nl-BE" smtClean="0"/>
              <a:t>149</a:t>
            </a:fld>
            <a:endParaRPr lang="nl-BE"/>
          </a:p>
        </p:txBody>
      </p:sp>
    </p:spTree>
    <p:extLst>
      <p:ext uri="{BB962C8B-B14F-4D97-AF65-F5344CB8AC3E}">
        <p14:creationId xmlns:p14="http://schemas.microsoft.com/office/powerpoint/2010/main" val="420246614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Wanneer de kamerthermostaat</a:t>
            </a:r>
            <a:r>
              <a:rPr lang="nl-BE" baseline="0" noProof="0"/>
              <a:t> getest werd, kunnen we ook nagaan of er een pompregeling aanwezig is. Hierbij gaan we na het aanpassen van de thermostaat, eerst nakijken of de circulatiepomp in werking treedt, dan wachten we nog een kwartier zodat de installatie de tijd krijgt alles op te warmen, om na te gaan of de ventilatielucht warmer wordt (zie ook beschrijving in de voorgaande slide).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150</a:t>
            </a:fld>
            <a:endParaRPr lang="nl-BE"/>
          </a:p>
        </p:txBody>
      </p:sp>
    </p:spTree>
    <p:extLst>
      <p:ext uri="{BB962C8B-B14F-4D97-AF65-F5344CB8AC3E}">
        <p14:creationId xmlns:p14="http://schemas.microsoft.com/office/powerpoint/2010/main" val="28620578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basis van het </a:t>
            </a:r>
            <a:r>
              <a:rPr lang="nl-BE" noProof="0" err="1"/>
              <a:t>plaatsbezoek</a:t>
            </a:r>
            <a:r>
              <a:rPr lang="nl-BE" noProof="0"/>
              <a:t> </a:t>
            </a:r>
            <a:r>
              <a:rPr lang="nl-BE" baseline="0" noProof="0"/>
              <a:t>kunnen we deze invoergegevens invullen in de certificatiesoftware: … .</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151</a:t>
            </a:fld>
            <a:endParaRPr lang="nl-BE"/>
          </a:p>
        </p:txBody>
      </p:sp>
    </p:spTree>
    <p:extLst>
      <p:ext uri="{BB962C8B-B14F-4D97-AF65-F5344CB8AC3E}">
        <p14:creationId xmlns:p14="http://schemas.microsoft.com/office/powerpoint/2010/main" val="4415067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Wat te doen indien er meerdere circulatiepompen</a:t>
            </a:r>
            <a:r>
              <a:rPr lang="nl-BE" baseline="0" noProof="0"/>
              <a:t> in een stookplaats gemonteerd zijn? Deze kunnen verschillende zones in een gebouw bedienen (bijvoorbeeld kokers of per oriëntatie). </a:t>
            </a:r>
            <a:r>
              <a:rPr lang="nl-BE" noProof="0"/>
              <a:t>Zonder technische uitleg of hydraulisch schema is het haast onmogelijk</a:t>
            </a:r>
            <a:r>
              <a:rPr lang="nl-BE" baseline="0" noProof="0"/>
              <a:t> te bepalen welke delen de specifieke kring bedient. Soms wordt er een vermelding op de kring zelf gemaakt (met een naamplaatje).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152</a:t>
            </a:fld>
            <a:endParaRPr lang="nl-BE"/>
          </a:p>
        </p:txBody>
      </p:sp>
    </p:spTree>
    <p:extLst>
      <p:ext uri="{BB962C8B-B14F-4D97-AF65-F5344CB8AC3E}">
        <p14:creationId xmlns:p14="http://schemas.microsoft.com/office/powerpoint/2010/main" val="17220714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Bij</a:t>
            </a:r>
            <a:r>
              <a:rPr lang="en-GB"/>
              <a:t> </a:t>
            </a:r>
            <a:r>
              <a:rPr lang="en-GB" err="1"/>
              <a:t>collectieve</a:t>
            </a:r>
            <a:r>
              <a:rPr lang="en-GB"/>
              <a:t> systemin </a:t>
            </a:r>
            <a:r>
              <a:rPr lang="en-GB" err="1"/>
              <a:t>draait</a:t>
            </a:r>
            <a:r>
              <a:rPr lang="en-GB"/>
              <a:t> de pomp </a:t>
            </a:r>
            <a:r>
              <a:rPr lang="en-GB" err="1"/>
              <a:t>continu</a:t>
            </a:r>
            <a:r>
              <a:rPr lang="en-GB"/>
              <a:t>. </a:t>
            </a:r>
            <a:r>
              <a:rPr lang="en-GB" err="1"/>
              <a:t>Er</a:t>
            </a:r>
            <a:r>
              <a:rPr lang="en-GB"/>
              <a:t> </a:t>
            </a:r>
            <a:r>
              <a:rPr lang="en-GB" err="1"/>
              <a:t>kan</a:t>
            </a:r>
            <a:r>
              <a:rPr lang="en-GB"/>
              <a:t> </a:t>
            </a:r>
            <a:r>
              <a:rPr lang="en-GB" err="1"/>
              <a:t>hier</a:t>
            </a:r>
            <a:r>
              <a:rPr lang="en-GB"/>
              <a:t> </a:t>
            </a:r>
            <a:r>
              <a:rPr lang="en-GB" err="1"/>
              <a:t>druksturing</a:t>
            </a:r>
            <a:r>
              <a:rPr lang="en-GB"/>
              <a:t> op </a:t>
            </a:r>
            <a:r>
              <a:rPr lang="en-GB" err="1"/>
              <a:t>zitten</a:t>
            </a:r>
            <a:r>
              <a:rPr lang="en-GB"/>
              <a:t> maar </a:t>
            </a:r>
            <a:r>
              <a:rPr lang="en-GB" err="1"/>
              <a:t>deze</a:t>
            </a:r>
            <a:r>
              <a:rPr lang="en-GB"/>
              <a:t> is </a:t>
            </a:r>
            <a:r>
              <a:rPr lang="en-GB" err="1"/>
              <a:t>moeilijk</a:t>
            </a:r>
            <a:r>
              <a:rPr lang="en-GB"/>
              <a:t> </a:t>
            </a:r>
            <a:r>
              <a:rPr lang="en-GB" err="1"/>
              <a:t>te</a:t>
            </a:r>
            <a:r>
              <a:rPr lang="en-GB"/>
              <a:t> </a:t>
            </a:r>
            <a:r>
              <a:rPr lang="en-GB" err="1"/>
              <a:t>testen</a:t>
            </a:r>
            <a:r>
              <a:rPr lang="en-GB"/>
              <a:t> of vast </a:t>
            </a:r>
            <a:r>
              <a:rPr lang="en-GB" err="1"/>
              <a:t>te</a:t>
            </a:r>
            <a:r>
              <a:rPr lang="en-GB"/>
              <a:t> </a:t>
            </a:r>
            <a:r>
              <a:rPr lang="en-GB" err="1"/>
              <a:t>stellen</a:t>
            </a:r>
            <a:r>
              <a:rPr lang="en-GB"/>
              <a:t>.</a:t>
            </a:r>
          </a:p>
        </p:txBody>
      </p:sp>
      <p:sp>
        <p:nvSpPr>
          <p:cNvPr id="4" name="Slide Number Placeholder 3"/>
          <p:cNvSpPr>
            <a:spLocks noGrp="1"/>
          </p:cNvSpPr>
          <p:nvPr>
            <p:ph type="sldNum" sz="quarter" idx="10"/>
          </p:nvPr>
        </p:nvSpPr>
        <p:spPr/>
        <p:txBody>
          <a:bodyPr/>
          <a:lstStyle/>
          <a:p>
            <a:fld id="{22D8FA8F-556B-4E54-8758-21E02D639AD8}" type="slidenum">
              <a:rPr lang="nl-BE" smtClean="0"/>
              <a:t>153</a:t>
            </a:fld>
            <a:endParaRPr lang="nl-BE"/>
          </a:p>
        </p:txBody>
      </p:sp>
    </p:spTree>
    <p:extLst>
      <p:ext uri="{BB962C8B-B14F-4D97-AF65-F5344CB8AC3E}">
        <p14:creationId xmlns:p14="http://schemas.microsoft.com/office/powerpoint/2010/main" val="28058101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Ziehier de werkwijze voor het testen van de pompregeling van kleinere niet residentiële systeem: …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154</a:t>
            </a:fld>
            <a:endParaRPr lang="nl-BE"/>
          </a:p>
        </p:txBody>
      </p:sp>
    </p:spTree>
    <p:extLst>
      <p:ext uri="{BB962C8B-B14F-4D97-AF65-F5344CB8AC3E}">
        <p14:creationId xmlns:p14="http://schemas.microsoft.com/office/powerpoint/2010/main" val="2925397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zegt het inspectieprotocol dat: … . De centrale</a:t>
            </a:r>
            <a:r>
              <a:rPr lang="nl-BE" baseline="0" noProof="0"/>
              <a:t> verwarming is dus gekoppeld aan en bedient dus meerdere (equivalente) eenheden.</a:t>
            </a:r>
          </a:p>
          <a:p>
            <a:endParaRPr lang="nl-BE" baseline="0" noProof="0"/>
          </a:p>
        </p:txBody>
      </p:sp>
      <p:sp>
        <p:nvSpPr>
          <p:cNvPr id="4" name="Slide Number Placeholder 3"/>
          <p:cNvSpPr>
            <a:spLocks noGrp="1"/>
          </p:cNvSpPr>
          <p:nvPr>
            <p:ph type="sldNum" sz="quarter" idx="10"/>
          </p:nvPr>
        </p:nvSpPr>
        <p:spPr/>
        <p:txBody>
          <a:bodyPr/>
          <a:lstStyle/>
          <a:p>
            <a:fld id="{22D8FA8F-556B-4E54-8758-21E02D639AD8}" type="slidenum">
              <a:rPr lang="nl-BE" smtClean="0"/>
              <a:t>15</a:t>
            </a:fld>
            <a:endParaRPr lang="nl-BE"/>
          </a:p>
        </p:txBody>
      </p:sp>
    </p:spTree>
    <p:extLst>
      <p:ext uri="{BB962C8B-B14F-4D97-AF65-F5344CB8AC3E}">
        <p14:creationId xmlns:p14="http://schemas.microsoft.com/office/powerpoint/2010/main" val="61899166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Wat zijn nu de typische</a:t>
            </a:r>
            <a:r>
              <a:rPr lang="nl-BE" baseline="0" noProof="0"/>
              <a:t> eigenschappen van een split-systeem of lucht/lucht warmtepomp?</a:t>
            </a:r>
          </a:p>
        </p:txBody>
      </p:sp>
      <p:sp>
        <p:nvSpPr>
          <p:cNvPr id="4" name="Slide Number Placeholder 3"/>
          <p:cNvSpPr>
            <a:spLocks noGrp="1"/>
          </p:cNvSpPr>
          <p:nvPr>
            <p:ph type="sldNum" sz="quarter" idx="10"/>
          </p:nvPr>
        </p:nvSpPr>
        <p:spPr/>
        <p:txBody>
          <a:bodyPr/>
          <a:lstStyle/>
          <a:p>
            <a:fld id="{22D8FA8F-556B-4E54-8758-21E02D639AD8}" type="slidenum">
              <a:rPr lang="nl-BE" smtClean="0"/>
              <a:t>156</a:t>
            </a:fld>
            <a:endParaRPr lang="nl-BE"/>
          </a:p>
        </p:txBody>
      </p:sp>
    </p:spTree>
    <p:extLst>
      <p:ext uri="{BB962C8B-B14F-4D97-AF65-F5344CB8AC3E}">
        <p14:creationId xmlns:p14="http://schemas.microsoft.com/office/powerpoint/2010/main" val="272205969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De buitenunit moet gekoppeld zijn aan </a:t>
            </a:r>
            <a:r>
              <a:rPr lang="nl-BE" baseline="0" noProof="0" err="1"/>
              <a:t>binnenunit</a:t>
            </a:r>
            <a:r>
              <a:rPr lang="nl-BE" baseline="0" noProof="0"/>
              <a:t>, bij twijfel </a:t>
            </a:r>
            <a:r>
              <a:rPr lang="nl-BE" baseline="0" noProof="0" err="1"/>
              <a:t>diet</a:t>
            </a:r>
            <a:r>
              <a:rPr lang="nl-BE" baseline="0" noProof="0"/>
              <a:t> men dit te testen met de bediening (ter hoogte van </a:t>
            </a:r>
            <a:r>
              <a:rPr lang="nl-BE" baseline="0" noProof="0" err="1"/>
              <a:t>binnenunit</a:t>
            </a:r>
            <a:r>
              <a:rPr lang="nl-BE" baseline="0" noProof="0"/>
              <a:t>). Hiervoor zet men de temperatuur hoger of lager en onderzoek men of de buitenunit ook begint te werken. De units zijn gekoppeld aan dunne koperen leidingen en de twee leidingen hebben elk een andere diameter. </a:t>
            </a:r>
          </a:p>
        </p:txBody>
      </p:sp>
      <p:sp>
        <p:nvSpPr>
          <p:cNvPr id="4" name="Slide Number Placeholder 3"/>
          <p:cNvSpPr>
            <a:spLocks noGrp="1"/>
          </p:cNvSpPr>
          <p:nvPr>
            <p:ph type="sldNum" sz="quarter" idx="10"/>
          </p:nvPr>
        </p:nvSpPr>
        <p:spPr/>
        <p:txBody>
          <a:bodyPr/>
          <a:lstStyle/>
          <a:p>
            <a:fld id="{22D8FA8F-556B-4E54-8758-21E02D639AD8}" type="slidenum">
              <a:rPr lang="nl-BE" smtClean="0"/>
              <a:t>157</a:t>
            </a:fld>
            <a:endParaRPr lang="nl-BE"/>
          </a:p>
        </p:txBody>
      </p:sp>
    </p:spTree>
    <p:extLst>
      <p:ext uri="{BB962C8B-B14F-4D97-AF65-F5344CB8AC3E}">
        <p14:creationId xmlns:p14="http://schemas.microsoft.com/office/powerpoint/2010/main" val="115267484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De kentekenplaat of het typeplaatje op de unit bevat naast het vermogen meestal weinig informatie. Dit vermogen moet ook maar ingevoerd worden indien de buitenunit meerdere </a:t>
            </a:r>
            <a:r>
              <a:rPr lang="nl-BE" baseline="0" noProof="0" err="1"/>
              <a:t>binnenunits</a:t>
            </a:r>
            <a:r>
              <a:rPr lang="nl-BE" baseline="0" noProof="0"/>
              <a:t> bedient. De </a:t>
            </a:r>
            <a:r>
              <a:rPr lang="nl-BE" baseline="0" noProof="0" err="1"/>
              <a:t>COPtest</a:t>
            </a:r>
            <a:r>
              <a:rPr lang="nl-BE" baseline="0" noProof="0"/>
              <a:t> waarde staat er meestal, net zoals hier, niet op.</a:t>
            </a:r>
          </a:p>
          <a:p>
            <a:r>
              <a:rPr lang="nl-BE" baseline="0" noProof="0"/>
              <a:t>Ook het opzoeken van het merk en type in de technische documentatie leverde geen bijkomende technische informatie. Dus de COP-waarde blijft ongekend.</a:t>
            </a:r>
          </a:p>
        </p:txBody>
      </p:sp>
      <p:sp>
        <p:nvSpPr>
          <p:cNvPr id="4" name="Slide Number Placeholder 3"/>
          <p:cNvSpPr>
            <a:spLocks noGrp="1"/>
          </p:cNvSpPr>
          <p:nvPr>
            <p:ph type="sldNum" sz="quarter" idx="10"/>
          </p:nvPr>
        </p:nvSpPr>
        <p:spPr/>
        <p:txBody>
          <a:bodyPr/>
          <a:lstStyle/>
          <a:p>
            <a:fld id="{22D8FA8F-556B-4E54-8758-21E02D639AD8}" type="slidenum">
              <a:rPr lang="nl-BE" smtClean="0"/>
              <a:t>158</a:t>
            </a:fld>
            <a:endParaRPr lang="nl-BE"/>
          </a:p>
        </p:txBody>
      </p:sp>
    </p:spTree>
    <p:extLst>
      <p:ext uri="{BB962C8B-B14F-4D97-AF65-F5344CB8AC3E}">
        <p14:creationId xmlns:p14="http://schemas.microsoft.com/office/powerpoint/2010/main" val="1498761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 basis van het </a:t>
            </a:r>
            <a:r>
              <a:rPr lang="en-GB" err="1"/>
              <a:t>plaatsbezoek</a:t>
            </a:r>
            <a:r>
              <a:rPr lang="en-GB"/>
              <a:t> </a:t>
            </a:r>
            <a:r>
              <a:rPr lang="en-GB" err="1"/>
              <a:t>worden</a:t>
            </a:r>
            <a:r>
              <a:rPr lang="en-GB"/>
              <a:t> </a:t>
            </a:r>
            <a:r>
              <a:rPr lang="en-GB" err="1"/>
              <a:t>volgende</a:t>
            </a:r>
            <a:r>
              <a:rPr lang="en-GB"/>
              <a:t> </a:t>
            </a:r>
            <a:r>
              <a:rPr lang="en-GB" err="1"/>
              <a:t>invoergegevens</a:t>
            </a:r>
            <a:r>
              <a:rPr lang="en-GB"/>
              <a:t> </a:t>
            </a:r>
            <a:r>
              <a:rPr lang="en-GB" err="1"/>
              <a:t>ingevuld</a:t>
            </a:r>
            <a:r>
              <a:rPr lang="en-GB"/>
              <a:t> in de </a:t>
            </a:r>
            <a:r>
              <a:rPr lang="en-GB" err="1"/>
              <a:t>certificatiesoftware</a:t>
            </a:r>
            <a:r>
              <a:rPr lang="en-GB"/>
              <a:t>: … .</a:t>
            </a:r>
          </a:p>
        </p:txBody>
      </p:sp>
      <p:sp>
        <p:nvSpPr>
          <p:cNvPr id="4" name="Slide Number Placeholder 3"/>
          <p:cNvSpPr>
            <a:spLocks noGrp="1"/>
          </p:cNvSpPr>
          <p:nvPr>
            <p:ph type="sldNum" sz="quarter" idx="10"/>
          </p:nvPr>
        </p:nvSpPr>
        <p:spPr/>
        <p:txBody>
          <a:bodyPr/>
          <a:lstStyle/>
          <a:p>
            <a:fld id="{22D8FA8F-556B-4E54-8758-21E02D639AD8}" type="slidenum">
              <a:rPr lang="nl-BE" smtClean="0"/>
              <a:t>159</a:t>
            </a:fld>
            <a:endParaRPr lang="nl-BE"/>
          </a:p>
        </p:txBody>
      </p:sp>
    </p:spTree>
    <p:extLst>
      <p:ext uri="{BB962C8B-B14F-4D97-AF65-F5344CB8AC3E}">
        <p14:creationId xmlns:p14="http://schemas.microsoft.com/office/powerpoint/2010/main" val="357177512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Dit is een typische </a:t>
            </a:r>
            <a:r>
              <a:rPr lang="nl-BE" baseline="0" noProof="0" err="1"/>
              <a:t>binnenunit</a:t>
            </a:r>
            <a:r>
              <a:rPr lang="nl-BE" baseline="0" noProof="0"/>
              <a:t> voor een split systeem. Deze is herkenbaar aan de koperen aansluitleidingen met elk een andere diameter. Tevens zijn veel van dergelijke units voorzien van een beweegbare afdekking ter hoogte van het inblaasrooster. Als de unit in werking gezet wordt, zal dit meer of minder open gestuurd worden.</a:t>
            </a:r>
          </a:p>
          <a:p>
            <a:r>
              <a:rPr lang="nl-BE" baseline="0" noProof="0"/>
              <a:t>Om te weten of het systeem ook koeling levert, kan een eenvoudige test gedaan worden met de bediening, gewoon de unit op koeling zetten, even wachten en nagaan of er koude wordt ingeblazen. In dit geval kon op het typeplaatje of de kentekenplaat van de buitenunit ook reeds afgeleid worden dat de warmtepomp reversibel is uitgevoerd doordat er een vermogen voor verwarming en koeling vermeld was.</a:t>
            </a:r>
          </a:p>
        </p:txBody>
      </p:sp>
      <p:sp>
        <p:nvSpPr>
          <p:cNvPr id="4" name="Slide Number Placeholder 3"/>
          <p:cNvSpPr>
            <a:spLocks noGrp="1"/>
          </p:cNvSpPr>
          <p:nvPr>
            <p:ph type="sldNum" sz="quarter" idx="10"/>
          </p:nvPr>
        </p:nvSpPr>
        <p:spPr/>
        <p:txBody>
          <a:bodyPr/>
          <a:lstStyle/>
          <a:p>
            <a:fld id="{22D8FA8F-556B-4E54-8758-21E02D639AD8}" type="slidenum">
              <a:rPr lang="nl-BE" smtClean="0"/>
              <a:t>161</a:t>
            </a:fld>
            <a:endParaRPr lang="nl-BE"/>
          </a:p>
        </p:txBody>
      </p:sp>
    </p:spTree>
    <p:extLst>
      <p:ext uri="{BB962C8B-B14F-4D97-AF65-F5344CB8AC3E}">
        <p14:creationId xmlns:p14="http://schemas.microsoft.com/office/powerpoint/2010/main" val="163419901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Hier</a:t>
            </a:r>
            <a:r>
              <a:rPr lang="en-GB"/>
              <a:t> </a:t>
            </a:r>
            <a:r>
              <a:rPr lang="en-GB" err="1"/>
              <a:t>een</a:t>
            </a:r>
            <a:r>
              <a:rPr lang="en-GB"/>
              <a:t> </a:t>
            </a:r>
            <a:r>
              <a:rPr lang="en-GB" err="1"/>
              <a:t>overzicht</a:t>
            </a:r>
            <a:r>
              <a:rPr lang="en-GB"/>
              <a:t> van de </a:t>
            </a:r>
            <a:r>
              <a:rPr lang="en-GB" err="1"/>
              <a:t>invoergegevens</a:t>
            </a:r>
            <a:r>
              <a:rPr lang="en-GB"/>
              <a:t>:  … .</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162</a:t>
            </a:fld>
            <a:endParaRPr lang="nl-BE"/>
          </a:p>
        </p:txBody>
      </p:sp>
    </p:spTree>
    <p:extLst>
      <p:ext uri="{BB962C8B-B14F-4D97-AF65-F5344CB8AC3E}">
        <p14:creationId xmlns:p14="http://schemas.microsoft.com/office/powerpoint/2010/main" val="283624837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een volgend deel gaan we dieper in op de ventilatiesystemen.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163</a:t>
            </a:fld>
            <a:endParaRPr lang="nl-BE"/>
          </a:p>
        </p:txBody>
      </p:sp>
    </p:spTree>
    <p:extLst>
      <p:ext uri="{BB962C8B-B14F-4D97-AF65-F5344CB8AC3E}">
        <p14:creationId xmlns:p14="http://schemas.microsoft.com/office/powerpoint/2010/main" val="386109342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Voor het deel over de ventilatie zullen we</a:t>
            </a:r>
            <a:r>
              <a:rPr lang="nl-BE" baseline="0" noProof="0"/>
              <a:t> de meest voorkomende systemen verduidelijken aan de hand van enkele voorbeelden. Te beginnen met het herkennen van balansventilatie (individueel en collectief) en type C ventilatie. Tevens verduidelijken we de veel voorkomende regelingen.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164</a:t>
            </a:fld>
            <a:endParaRPr lang="nl-BE"/>
          </a:p>
        </p:txBody>
      </p:sp>
    </p:spTree>
    <p:extLst>
      <p:ext uri="{BB962C8B-B14F-4D97-AF65-F5344CB8AC3E}">
        <p14:creationId xmlns:p14="http://schemas.microsoft.com/office/powerpoint/2010/main" val="292633743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Voor het herkennen</a:t>
            </a:r>
            <a:r>
              <a:rPr lang="nl-BE" baseline="0" noProof="0"/>
              <a:t> van balansventilatie is het belangrijk goed het systeem te begrijpen. </a:t>
            </a:r>
          </a:p>
          <a:p>
            <a:r>
              <a:rPr lang="nl-BE" baseline="0" noProof="0"/>
              <a:t>- Balans- of type D ventilatie brengt mechanisch (via ventilator) verse lucht binnen in het gebouw en zal deze ook mechanisch terug</a:t>
            </a:r>
            <a:r>
              <a:rPr lang="en-GB" baseline="0" noProof="0"/>
              <a:t> </a:t>
            </a:r>
            <a:r>
              <a:rPr lang="nl-BE" baseline="0" noProof="0"/>
              <a:t>wegnemen. In het geval van een systeem met warmte-recuperatie, is in de unit met de twee ventilatoren ook een warmteterugwinning geplaatst zodat de vervuilde warme </a:t>
            </a:r>
            <a:r>
              <a:rPr lang="nl-BE" baseline="0" noProof="0" err="1"/>
              <a:t>binnenlucht</a:t>
            </a:r>
            <a:r>
              <a:rPr lang="nl-BE" baseline="0" noProof="0"/>
              <a:t> zijn warmte kan afgeven aan de koude, verse buitenlucht en op deze manier een minimum aan energie verloren gaat.</a:t>
            </a:r>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166</a:t>
            </a:fld>
            <a:endParaRPr lang="nl-BE"/>
          </a:p>
        </p:txBody>
      </p:sp>
    </p:spTree>
    <p:extLst>
      <p:ext uri="{BB962C8B-B14F-4D97-AF65-F5344CB8AC3E}">
        <p14:creationId xmlns:p14="http://schemas.microsoft.com/office/powerpoint/2010/main" val="190818143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Hoe </a:t>
            </a:r>
            <a:r>
              <a:rPr lang="en-GB" err="1"/>
              <a:t>herken</a:t>
            </a:r>
            <a:r>
              <a:rPr lang="en-GB"/>
              <a:t> je </a:t>
            </a:r>
            <a:r>
              <a:rPr lang="en-GB" err="1"/>
              <a:t>dit</a:t>
            </a:r>
            <a:r>
              <a:rPr lang="en-GB"/>
              <a:t> </a:t>
            </a:r>
            <a:r>
              <a:rPr lang="en-GB" err="1"/>
              <a:t>systeem</a:t>
            </a:r>
            <a:r>
              <a:rPr lang="en-GB" baseline="0"/>
              <a:t> nu? … </a:t>
            </a: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167</a:t>
            </a:fld>
            <a:endParaRPr lang="nl-BE"/>
          </a:p>
        </p:txBody>
      </p:sp>
    </p:spTree>
    <p:extLst>
      <p:ext uri="{BB962C8B-B14F-4D97-AF65-F5344CB8AC3E}">
        <p14:creationId xmlns:p14="http://schemas.microsoft.com/office/powerpoint/2010/main" val="106518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 voorbeeld zien we een collectieve</a:t>
            </a:r>
            <a:r>
              <a:rPr lang="nl-BE" baseline="0" noProof="0"/>
              <a:t> installatie van een appartementsgebouw </a:t>
            </a:r>
            <a:r>
              <a:rPr lang="nl-BE"/>
              <a:t>gekoppeld</a:t>
            </a:r>
            <a:r>
              <a:rPr lang="nl-BE" baseline="0" noProof="0"/>
              <a:t> aan drie</a:t>
            </a:r>
            <a:r>
              <a:rPr lang="nl-BE"/>
              <a:t> (woon)</a:t>
            </a:r>
            <a:r>
              <a:rPr lang="nl-BE" baseline="0" noProof="0"/>
              <a:t>eenheden.</a:t>
            </a:r>
            <a:r>
              <a:rPr lang="nl-BE"/>
              <a:t>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16</a:t>
            </a:fld>
            <a:endParaRPr lang="nl-BE"/>
          </a:p>
        </p:txBody>
      </p:sp>
    </p:spTree>
    <p:extLst>
      <p:ext uri="{BB962C8B-B14F-4D97-AF65-F5344CB8AC3E}">
        <p14:creationId xmlns:p14="http://schemas.microsoft.com/office/powerpoint/2010/main" val="18660266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Vooraleerst een korte toelichting over</a:t>
            </a:r>
            <a:r>
              <a:rPr lang="nl-BE" baseline="0" noProof="0"/>
              <a:t> de twee meest voorkomende types van warmteterugwinning:</a:t>
            </a:r>
          </a:p>
          <a:p>
            <a:r>
              <a:rPr lang="nl-BE" baseline="0" noProof="0"/>
              <a:t>1. Enerzijds is er een platenwisselaar wat een statische warmteterugwinning is. De twee luchtstromen zijn 100% gescheiden. Warmte wordt in de unit gerecupereerd doordat er twee stromen naast elkaar (in de warmtewisselaar) hun warmte kunnen uitwisselen. </a:t>
            </a:r>
          </a:p>
          <a:p>
            <a:r>
              <a:rPr lang="nl-BE" baseline="0" noProof="0"/>
              <a:t>Indien er een bypass voorzien is (bijvoorbeeld voor </a:t>
            </a:r>
            <a:r>
              <a:rPr lang="nl-BE" baseline="0" noProof="0" err="1"/>
              <a:t>freecooling</a:t>
            </a:r>
            <a:r>
              <a:rPr lang="nl-BE" baseline="0" noProof="0"/>
              <a:t>) moet dit naast de warmtewisselaar gebeuren, als een extra kanaal die met een klep afgesloten wordt</a:t>
            </a:r>
            <a:r>
              <a:rPr lang="en-GB" baseline="0" noProof="0"/>
              <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168</a:t>
            </a:fld>
            <a:endParaRPr lang="nl-BE"/>
          </a:p>
        </p:txBody>
      </p:sp>
    </p:spTree>
    <p:extLst>
      <p:ext uri="{BB962C8B-B14F-4D97-AF65-F5344CB8AC3E}">
        <p14:creationId xmlns:p14="http://schemas.microsoft.com/office/powerpoint/2010/main" val="312018418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2. Een tweede systeem</a:t>
            </a:r>
            <a:r>
              <a:rPr lang="nl-BE" baseline="0" noProof="0"/>
              <a:t> is het warmtewiel. Dit is een warmtewisselaar die via een motor aangedreven wordt en ronddraait. De warme </a:t>
            </a:r>
            <a:r>
              <a:rPr lang="nl-BE" baseline="0" noProof="0" err="1"/>
              <a:t>binnenlucht</a:t>
            </a:r>
            <a:r>
              <a:rPr lang="nl-BE" baseline="0" noProof="0"/>
              <a:t> zal de wisselaar opwarmen en 180° verder zal deze warmte door de verse buitenlucht opgenomen worden en zo de verse lucht warmer kunnen binnenbrengen in de ruimte. </a:t>
            </a:r>
          </a:p>
          <a:p>
            <a:r>
              <a:rPr lang="nl-BE" baseline="0" noProof="0"/>
              <a:t>Een bypass is voor </a:t>
            </a:r>
            <a:r>
              <a:rPr lang="nl-BE" baseline="0" noProof="0" err="1"/>
              <a:t>freecooling</a:t>
            </a:r>
            <a:r>
              <a:rPr lang="nl-BE" baseline="0" noProof="0"/>
              <a:t> niet nodig omdat het volstaat om het warmtewiel stil te leggen.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169</a:t>
            </a:fld>
            <a:endParaRPr lang="nl-BE"/>
          </a:p>
        </p:txBody>
      </p:sp>
    </p:spTree>
    <p:extLst>
      <p:ext uri="{BB962C8B-B14F-4D97-AF65-F5344CB8AC3E}">
        <p14:creationId xmlns:p14="http://schemas.microsoft.com/office/powerpoint/2010/main" val="31199655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 praktijk</a:t>
            </a:r>
            <a:r>
              <a:rPr lang="nl-BE" baseline="0" noProof="0"/>
              <a:t> gaat men dus naar de in de vorige slide besproken componenten op zoek. Op de unit zelf kan men in veel gevallen de 4 aansluitingen terugvinden. De units zijn meestal een box met 4 grote aansluitdiameters (rond de 12,5 cm of meer). Twee van deze aansluitingen moeten naar buiten gaan (of bij collectieve systemen richting een koker). Bij sommige units zie je ook de filters zitten. Voor andere systemen dient men het afdekpaneel weg te nemen om de filters te vervangen</a:t>
            </a:r>
            <a:r>
              <a:rPr lang="en-GB" baseline="0" noProof="0"/>
              <a:t>.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170</a:t>
            </a:fld>
            <a:endParaRPr lang="nl-BE"/>
          </a:p>
        </p:txBody>
      </p:sp>
    </p:spTree>
    <p:extLst>
      <p:ext uri="{BB962C8B-B14F-4D97-AF65-F5344CB8AC3E}">
        <p14:creationId xmlns:p14="http://schemas.microsoft.com/office/powerpoint/2010/main" val="422755650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is een ander voorbeeld van een iets grotere ventilatiegroep</a:t>
            </a:r>
            <a:r>
              <a:rPr lang="nl-BE" baseline="0" noProof="0"/>
              <a:t> voor niet-residentiele toepassing. Ook hier zien we de 4 aansluitingen.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171</a:t>
            </a:fld>
            <a:endParaRPr lang="nl-BE"/>
          </a:p>
        </p:txBody>
      </p:sp>
    </p:spTree>
    <p:extLst>
      <p:ext uri="{BB962C8B-B14F-4D97-AF65-F5344CB8AC3E}">
        <p14:creationId xmlns:p14="http://schemas.microsoft.com/office/powerpoint/2010/main" val="345653534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geval van een residentiële</a:t>
            </a:r>
            <a:r>
              <a:rPr lang="nl-BE" baseline="0" noProof="0"/>
              <a:t> toepassing én 4 aansluitingen is er veel kans dat dit een </a:t>
            </a:r>
            <a:r>
              <a:rPr lang="nl-BE" baseline="0" noProof="0" err="1"/>
              <a:t>warmteterugwinapparaat</a:t>
            </a:r>
            <a:r>
              <a:rPr lang="nl-BE" baseline="0" noProof="0"/>
              <a:t> is.</a:t>
            </a:r>
          </a:p>
        </p:txBody>
      </p:sp>
      <p:sp>
        <p:nvSpPr>
          <p:cNvPr id="4" name="Slide Number Placeholder 3"/>
          <p:cNvSpPr>
            <a:spLocks noGrp="1"/>
          </p:cNvSpPr>
          <p:nvPr>
            <p:ph type="sldNum" sz="quarter" idx="10"/>
          </p:nvPr>
        </p:nvSpPr>
        <p:spPr/>
        <p:txBody>
          <a:bodyPr/>
          <a:lstStyle/>
          <a:p>
            <a:fld id="{22D8FA8F-556B-4E54-8758-21E02D639AD8}" type="slidenum">
              <a:rPr lang="nl-BE" smtClean="0"/>
              <a:t>173</a:t>
            </a:fld>
            <a:endParaRPr lang="nl-BE"/>
          </a:p>
        </p:txBody>
      </p:sp>
    </p:spTree>
    <p:extLst>
      <p:ext uri="{BB962C8B-B14F-4D97-AF65-F5344CB8AC3E}">
        <p14:creationId xmlns:p14="http://schemas.microsoft.com/office/powerpoint/2010/main" val="373529712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Met 100%</a:t>
            </a:r>
            <a:r>
              <a:rPr lang="nl-BE" baseline="0" noProof="0"/>
              <a:t> zekerheid vaststellen dat er warmteterugwinning aanwezig is, is niet eenvoudig. Sommige merken (veelal grote luchtgroepen) vermelden met een logo op de unit zelf of er een warmtewiel of platenwisselaar in die specifieke sectie aanwezig is. Vaak zijn deze symbolen </a:t>
            </a:r>
            <a:r>
              <a:rPr lang="nl-BE" baseline="0" noProof="0" err="1"/>
              <a:t>merkgebonden</a:t>
            </a:r>
            <a:r>
              <a:rPr lang="nl-BE" baseline="0" noProof="0"/>
              <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174</a:t>
            </a:fld>
            <a:endParaRPr lang="nl-BE"/>
          </a:p>
        </p:txBody>
      </p:sp>
    </p:spTree>
    <p:extLst>
      <p:ext uri="{BB962C8B-B14F-4D97-AF65-F5344CB8AC3E}">
        <p14:creationId xmlns:p14="http://schemas.microsoft.com/office/powerpoint/2010/main" val="358620483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andere mogelijkheid</a:t>
            </a:r>
            <a:r>
              <a:rPr lang="nl-BE" baseline="0" noProof="0"/>
              <a:t> is het openen van de luchtgroep. Doe dit enkel als je zeker bent dat je ook de unit terug kan sluiten en geen schade zal aanrichten. Eventueel kan men ook vragen aan de eigenaar/gebruiker om de unit voor je te openen. </a:t>
            </a:r>
            <a:r>
              <a:rPr lang="en-GB" baseline="0" noProof="0" err="1"/>
              <a:t>Bij</a:t>
            </a:r>
            <a:r>
              <a:rPr lang="en-GB" baseline="0" noProof="0"/>
              <a:t> </a:t>
            </a:r>
            <a:r>
              <a:rPr lang="en-GB" baseline="0" noProof="0" err="1"/>
              <a:t>deze</a:t>
            </a:r>
            <a:r>
              <a:rPr lang="en-GB" baseline="0" noProof="0"/>
              <a:t> unit </a:t>
            </a:r>
            <a:r>
              <a:rPr lang="en-GB" baseline="0" noProof="0" err="1"/>
              <a:t>zien</a:t>
            </a:r>
            <a:r>
              <a:rPr lang="en-GB" baseline="0" noProof="0"/>
              <a:t> we op de </a:t>
            </a:r>
            <a:r>
              <a:rPr lang="en-GB" baseline="0" noProof="0" err="1"/>
              <a:t>foto</a:t>
            </a:r>
            <a:r>
              <a:rPr lang="en-GB" baseline="0" noProof="0"/>
              <a:t> links de </a:t>
            </a:r>
            <a:r>
              <a:rPr lang="en-GB" baseline="0" noProof="0" err="1"/>
              <a:t>vinnen</a:t>
            </a:r>
            <a:r>
              <a:rPr lang="en-GB" baseline="0" noProof="0"/>
              <a:t> van de </a:t>
            </a:r>
            <a:r>
              <a:rPr lang="en-GB" baseline="0" noProof="0" err="1"/>
              <a:t>warmtewisselaar</a:t>
            </a:r>
            <a:r>
              <a:rPr lang="en-GB" baseline="0" noProof="0"/>
              <a:t> </a:t>
            </a:r>
            <a:r>
              <a:rPr lang="en-GB" baseline="0" noProof="0" err="1"/>
              <a:t>zitten</a:t>
            </a:r>
            <a:r>
              <a:rPr lang="en-GB" baseline="0" noProof="0"/>
              <a:t>.</a:t>
            </a:r>
            <a:endParaRPr lang="nl-BE" baseline="0" noProof="0"/>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175</a:t>
            </a:fld>
            <a:endParaRPr lang="nl-BE"/>
          </a:p>
        </p:txBody>
      </p:sp>
    </p:spTree>
    <p:extLst>
      <p:ext uri="{BB962C8B-B14F-4D97-AF65-F5344CB8AC3E}">
        <p14:creationId xmlns:p14="http://schemas.microsoft.com/office/powerpoint/2010/main" val="110934646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 we nu de andere kant van de omkasting openen</a:t>
            </a:r>
            <a:r>
              <a:rPr lang="nl-BE" baseline="0" noProof="0"/>
              <a:t> zien we de WTW nog een stuk beter. Men herkent meteen de vinnen die ook op de schematische voorstelling te zijn </a:t>
            </a:r>
            <a:r>
              <a:rPr lang="nl-BE" baseline="0" noProof="0" err="1"/>
              <a:t>zijn</a:t>
            </a:r>
            <a:r>
              <a:rPr lang="nl-BE" baseline="0" noProof="0"/>
              <a:t>.</a:t>
            </a: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176</a:t>
            </a:fld>
            <a:endParaRPr lang="nl-BE"/>
          </a:p>
        </p:txBody>
      </p:sp>
    </p:spTree>
    <p:extLst>
      <p:ext uri="{BB962C8B-B14F-4D97-AF65-F5344CB8AC3E}">
        <p14:creationId xmlns:p14="http://schemas.microsoft.com/office/powerpoint/2010/main" val="377510163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Veronderstel</a:t>
            </a:r>
            <a:r>
              <a:rPr lang="nl-BE" baseline="0" noProof="0"/>
              <a:t> bij 4 aansluitingen nooit dat het steeds om ventilatiesysteem met warmteterugwinning (WTW) gaat. Zeker niet bij niet-residentiële toepassingen. Probeer op de groep zelf, in technische documentatie, </a:t>
            </a:r>
            <a:r>
              <a:rPr lang="nl-BE" baseline="0" noProof="0" err="1"/>
              <a:t>aërolisch</a:t>
            </a:r>
            <a:r>
              <a:rPr lang="nl-BE" baseline="0" noProof="0"/>
              <a:t> schema of via het openen van de groep te detecteren of er warmteterugwinning is</a:t>
            </a:r>
            <a:r>
              <a:rPr lang="en-GB" baseline="0" noProof="0"/>
              <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177</a:t>
            </a:fld>
            <a:endParaRPr lang="nl-BE"/>
          </a:p>
        </p:txBody>
      </p:sp>
    </p:spTree>
    <p:extLst>
      <p:ext uri="{BB962C8B-B14F-4D97-AF65-F5344CB8AC3E}">
        <p14:creationId xmlns:p14="http://schemas.microsoft.com/office/powerpoint/2010/main" val="194534234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Deze nodige informatie proberen we via het </a:t>
            </a:r>
            <a:r>
              <a:rPr lang="nl-BE" baseline="0" noProof="0" err="1"/>
              <a:t>plaatsbezoek</a:t>
            </a:r>
            <a:r>
              <a:rPr lang="nl-BE" baseline="0" noProof="0"/>
              <a:t> en bijkomende bewijsstukken te achterhalen.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179</a:t>
            </a:fld>
            <a:endParaRPr lang="nl-BE"/>
          </a:p>
        </p:txBody>
      </p:sp>
    </p:spTree>
    <p:extLst>
      <p:ext uri="{BB962C8B-B14F-4D97-AF65-F5344CB8AC3E}">
        <p14:creationId xmlns:p14="http://schemas.microsoft.com/office/powerpoint/2010/main" val="536832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dit voorbeeld hebben we rechts onderaan de warmteopwekking</a:t>
            </a:r>
            <a:r>
              <a:rPr lang="nl-BE" baseline="0" noProof="0"/>
              <a:t> </a:t>
            </a:r>
            <a:r>
              <a:rPr lang="nl-BE"/>
              <a:t>(= </a:t>
            </a:r>
            <a:r>
              <a:rPr lang="nl-BE" baseline="0" noProof="0"/>
              <a:t>2 </a:t>
            </a:r>
            <a:r>
              <a:rPr lang="nl-BE"/>
              <a:t>ketels</a:t>
            </a:r>
            <a:r>
              <a:rPr lang="nl-BE" baseline="0" noProof="0"/>
              <a:t>).</a:t>
            </a:r>
            <a:r>
              <a:rPr lang="nl-BE"/>
              <a:t> </a:t>
            </a:r>
            <a:endParaRPr lang="nl-BE" baseline="0" noProof="0"/>
          </a:p>
          <a:p>
            <a:r>
              <a:rPr lang="nl-BE" baseline="0" noProof="0"/>
              <a:t>Deze zijn gekoppeld aan het distributiesysteem doorheen het gebouw. We zien ook de distributieleidingen van het toestel naar de afgiftesystemen (hier radiatoren) in de diverse ruimten van elke eenheid.</a:t>
            </a:r>
            <a:r>
              <a:rPr lang="nl-BE"/>
              <a:t> </a:t>
            </a:r>
            <a:endParaRPr lang="nl-BE" baseline="0"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17</a:t>
            </a:fld>
            <a:endParaRPr lang="nl-BE"/>
          </a:p>
        </p:txBody>
      </p:sp>
    </p:spTree>
    <p:extLst>
      <p:ext uri="{BB962C8B-B14F-4D97-AF65-F5344CB8AC3E}">
        <p14:creationId xmlns:p14="http://schemas.microsoft.com/office/powerpoint/2010/main" val="418064981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 deze luchtgroep vinden we het merk en type terug. Ook het rendement wordt vermeld op de kentekenplaat. Als het rendement niet wordt vermeld kunnen we ook op basis van het merk en het type het rendement opzoeken in de </a:t>
            </a:r>
            <a:r>
              <a:rPr lang="nl-BE" baseline="0" noProof="0"/>
              <a:t>EPB-productgegevensdatabank (www.epbd.be).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180</a:t>
            </a:fld>
            <a:endParaRPr lang="nl-BE"/>
          </a:p>
        </p:txBody>
      </p:sp>
    </p:spTree>
    <p:extLst>
      <p:ext uri="{BB962C8B-B14F-4D97-AF65-F5344CB8AC3E}">
        <p14:creationId xmlns:p14="http://schemas.microsoft.com/office/powerpoint/2010/main" val="16579872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Bij een ventilatiesysteem C wordt de vervuilde lucht in de natte ruimten mechanisch afgevoerd. De toevoer van de verse lucht gebeurt natuurlijk door </a:t>
            </a:r>
            <a:r>
              <a:rPr lang="nl-BE" baseline="0" noProof="0"/>
              <a:t>toevoerroosters in de ramen.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182</a:t>
            </a:fld>
            <a:endParaRPr lang="nl-BE"/>
          </a:p>
        </p:txBody>
      </p:sp>
    </p:spTree>
    <p:extLst>
      <p:ext uri="{BB962C8B-B14F-4D97-AF65-F5344CB8AC3E}">
        <p14:creationId xmlns:p14="http://schemas.microsoft.com/office/powerpoint/2010/main" val="123097925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Deze</a:t>
            </a:r>
            <a:r>
              <a:rPr lang="nl-BE" baseline="0" noProof="0"/>
              <a:t> </a:t>
            </a:r>
            <a:r>
              <a:rPr lang="nl-BE" baseline="0" noProof="0" err="1"/>
              <a:t>oplijsting</a:t>
            </a:r>
            <a:r>
              <a:rPr lang="nl-BE" baseline="0" noProof="0"/>
              <a:t> toont de typische eigenschappen waaraan je een ventilatiesysteem C kan herkennen.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183</a:t>
            </a:fld>
            <a:endParaRPr lang="nl-BE"/>
          </a:p>
        </p:txBody>
      </p:sp>
    </p:spTree>
    <p:extLst>
      <p:ext uri="{BB962C8B-B14F-4D97-AF65-F5344CB8AC3E}">
        <p14:creationId xmlns:p14="http://schemas.microsoft.com/office/powerpoint/2010/main" val="26149344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is altijd</a:t>
            </a:r>
            <a:r>
              <a:rPr lang="nl-BE" baseline="0" noProof="0"/>
              <a:t> handig om het dikste kanaal te volgen, dit is de afblaaslucht en zou naar buiten moeten lopen of aangesloten zijn op een koker.</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184</a:t>
            </a:fld>
            <a:endParaRPr lang="nl-BE"/>
          </a:p>
        </p:txBody>
      </p:sp>
    </p:spTree>
    <p:extLst>
      <p:ext uri="{BB962C8B-B14F-4D97-AF65-F5344CB8AC3E}">
        <p14:creationId xmlns:p14="http://schemas.microsoft.com/office/powerpoint/2010/main" val="10700171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is een voorbeeld van een vrij oude extractie-unit. Om zeker te zijn als of dit een systeem voor ventilatie is (en bijvoorbeeld geen dampkap) is het aangewezen de leidingen te volgen</a:t>
            </a:r>
            <a:r>
              <a:rPr lang="nl-BE" baseline="0" noProof="0"/>
              <a:t> en steeds te kijken of er in de eenheid ook toevoerroosters geïnstalleerd zijn</a:t>
            </a:r>
            <a:r>
              <a:rPr lang="en-GB" baseline="0"/>
              <a:t>. </a:t>
            </a:r>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185</a:t>
            </a:fld>
            <a:endParaRPr lang="nl-BE"/>
          </a:p>
        </p:txBody>
      </p:sp>
    </p:spTree>
    <p:extLst>
      <p:ext uri="{BB962C8B-B14F-4D97-AF65-F5344CB8AC3E}">
        <p14:creationId xmlns:p14="http://schemas.microsoft.com/office/powerpoint/2010/main" val="13281866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a:t>
            </a:r>
            <a:r>
              <a:rPr lang="nl-BE" noProof="0" err="1"/>
              <a:t>dakextractor</a:t>
            </a:r>
            <a:r>
              <a:rPr lang="nl-BE" baseline="0" noProof="0"/>
              <a:t> kan ook ventilatiesysteem type C zijn. Opnieuw is het hier opletten omdat dergelijke </a:t>
            </a:r>
            <a:r>
              <a:rPr lang="nl-BE" baseline="0" noProof="0" err="1"/>
              <a:t>extractor</a:t>
            </a:r>
            <a:r>
              <a:rPr lang="nl-BE" baseline="0" noProof="0"/>
              <a:t> ook kan dienen als bijvoorbeeld dampkap … . Ook hier nakijken of er roosters geplaatst zijn en het kanaalwerk proberen te volgen.  </a:t>
            </a:r>
          </a:p>
        </p:txBody>
      </p:sp>
      <p:sp>
        <p:nvSpPr>
          <p:cNvPr id="4" name="Slide Number Placeholder 3"/>
          <p:cNvSpPr>
            <a:spLocks noGrp="1"/>
          </p:cNvSpPr>
          <p:nvPr>
            <p:ph type="sldNum" sz="quarter" idx="10"/>
          </p:nvPr>
        </p:nvSpPr>
        <p:spPr/>
        <p:txBody>
          <a:bodyPr/>
          <a:lstStyle/>
          <a:p>
            <a:fld id="{22D8FA8F-556B-4E54-8758-21E02D639AD8}" type="slidenum">
              <a:rPr lang="nl-BE" smtClean="0"/>
              <a:t>186</a:t>
            </a:fld>
            <a:endParaRPr lang="nl-BE"/>
          </a:p>
        </p:txBody>
      </p:sp>
    </p:spTree>
    <p:extLst>
      <p:ext uri="{BB962C8B-B14F-4D97-AF65-F5344CB8AC3E}">
        <p14:creationId xmlns:p14="http://schemas.microsoft.com/office/powerpoint/2010/main" val="122327484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Hierbij</a:t>
            </a:r>
            <a:r>
              <a:rPr lang="en-GB"/>
              <a:t> </a:t>
            </a:r>
            <a:r>
              <a:rPr lang="en-GB" err="1"/>
              <a:t>een</a:t>
            </a:r>
            <a:r>
              <a:rPr lang="en-GB"/>
              <a:t> </a:t>
            </a:r>
            <a:r>
              <a:rPr lang="en-GB" err="1"/>
              <a:t>overzicht</a:t>
            </a:r>
            <a:r>
              <a:rPr lang="en-GB"/>
              <a:t> van de </a:t>
            </a:r>
            <a:r>
              <a:rPr lang="en-GB" err="1"/>
              <a:t>nodige</a:t>
            </a:r>
            <a:r>
              <a:rPr lang="en-GB"/>
              <a:t>  </a:t>
            </a:r>
            <a:r>
              <a:rPr lang="en-GB" err="1"/>
              <a:t>invoergegevens</a:t>
            </a:r>
            <a:r>
              <a:rPr lang="en-GB"/>
              <a:t>: … .</a:t>
            </a:r>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188</a:t>
            </a:fld>
            <a:endParaRPr lang="nl-BE"/>
          </a:p>
        </p:txBody>
      </p:sp>
    </p:spTree>
    <p:extLst>
      <p:ext uri="{BB962C8B-B14F-4D97-AF65-F5344CB8AC3E}">
        <p14:creationId xmlns:p14="http://schemas.microsoft.com/office/powerpoint/2010/main" val="168281491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Nu rest ons nog na</a:t>
            </a:r>
            <a:r>
              <a:rPr lang="nl-BE" baseline="0" noProof="0"/>
              <a:t> te gaan hoe de ventilatie-unit gestuurd wordt.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189</a:t>
            </a:fld>
            <a:endParaRPr lang="nl-BE"/>
          </a:p>
        </p:txBody>
      </p:sp>
    </p:spTree>
    <p:extLst>
      <p:ext uri="{BB962C8B-B14F-4D97-AF65-F5344CB8AC3E}">
        <p14:creationId xmlns:p14="http://schemas.microsoft.com/office/powerpoint/2010/main" val="22496604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veel voorkomende sturing is de 3-standenschakelaar.</a:t>
            </a:r>
          </a:p>
          <a:p>
            <a:r>
              <a:rPr lang="nl-BE" noProof="0"/>
              <a:t>Veronderstel nooit dat dit de sturing van de ventilatiegroep is. Dergelijke standenschakelaar kan ook veel andere toestellen sturen.</a:t>
            </a:r>
          </a:p>
          <a:p>
            <a:r>
              <a:rPr lang="nl-BE" noProof="0"/>
              <a:t>Doe steeds de test door op</a:t>
            </a:r>
            <a:r>
              <a:rPr lang="nl-BE" baseline="0" noProof="0"/>
              <a:t> maximum te sturen of de installatie op een lagere stand te plaatsen en te luisteren of voelen hoe de ventilator reageert.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190</a:t>
            </a:fld>
            <a:endParaRPr lang="nl-BE"/>
          </a:p>
        </p:txBody>
      </p:sp>
    </p:spTree>
    <p:extLst>
      <p:ext uri="{BB962C8B-B14F-4D97-AF65-F5344CB8AC3E}">
        <p14:creationId xmlns:p14="http://schemas.microsoft.com/office/powerpoint/2010/main" val="110856386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kloksturing zal via een regeling in bijvoorbeeld de living bediend worden. Deze</a:t>
            </a:r>
            <a:r>
              <a:rPr lang="nl-BE" baseline="0" noProof="0"/>
              <a:t> sturing ziet eruit als een kamerthermostaat. De eigenaar zal meestal wel weten dat dit sturing aanwezig is. Dus best vraagt men aan de eigenaar of hij de klok kan aansturen om te controleren of de ventilatie-unit reageert.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191</a:t>
            </a:fld>
            <a:endParaRPr lang="nl-BE"/>
          </a:p>
        </p:txBody>
      </p:sp>
    </p:spTree>
    <p:extLst>
      <p:ext uri="{BB962C8B-B14F-4D97-AF65-F5344CB8AC3E}">
        <p14:creationId xmlns:p14="http://schemas.microsoft.com/office/powerpoint/2010/main" val="16203802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zijn de</a:t>
            </a:r>
            <a:r>
              <a:rPr lang="nl-BE" baseline="0" noProof="0"/>
              <a:t> twee meest voorkomende collectieve systemen: een </a:t>
            </a:r>
            <a:r>
              <a:rPr lang="nl-BE" baseline="0" noProof="0" err="1"/>
              <a:t>combilus</a:t>
            </a:r>
            <a:r>
              <a:rPr lang="nl-BE" baseline="0" noProof="0"/>
              <a:t> en een 4 </a:t>
            </a:r>
            <a:r>
              <a:rPr lang="nl-BE" baseline="0" noProof="0" err="1"/>
              <a:t>pijpssysteem</a:t>
            </a:r>
            <a:r>
              <a:rPr lang="nl-BE" baseline="0" noProof="0"/>
              <a:t>.</a:t>
            </a:r>
          </a:p>
          <a:p>
            <a:r>
              <a:rPr lang="nl-BE" baseline="0" noProof="0"/>
              <a:t>Ter verduidelijking van het schema staat:</a:t>
            </a:r>
            <a:endParaRPr lang="nl-BE" baseline="0" noProof="0">
              <a:cs typeface="Calibri"/>
            </a:endParaRPr>
          </a:p>
          <a:p>
            <a:pPr marL="171450" indent="-171450">
              <a:buFontTx/>
              <a:buChar char="-"/>
            </a:pPr>
            <a:r>
              <a:rPr lang="nl-BE" baseline="0" noProof="0" err="1"/>
              <a:t>Cvdep</a:t>
            </a:r>
            <a:r>
              <a:rPr lang="nl-BE" baseline="0" noProof="0"/>
              <a:t> voor vertrek CV,</a:t>
            </a:r>
            <a:r>
              <a:rPr lang="nl-BE"/>
              <a:t> </a:t>
            </a:r>
          </a:p>
          <a:p>
            <a:pPr marL="171450" indent="-171450">
              <a:buFontTx/>
              <a:buChar char="-"/>
            </a:pPr>
            <a:r>
              <a:rPr lang="nl-BE" baseline="0" noProof="0"/>
              <a:t>CV </a:t>
            </a:r>
            <a:r>
              <a:rPr lang="nl-BE" baseline="0" noProof="0" err="1"/>
              <a:t>ret</a:t>
            </a:r>
            <a:r>
              <a:rPr lang="nl-BE" baseline="0" noProof="0"/>
              <a:t>: voor retour CV,</a:t>
            </a:r>
            <a:r>
              <a:rPr lang="nl-BE"/>
              <a:t> </a:t>
            </a:r>
            <a:endParaRPr lang="nl-BE" baseline="0" noProof="0">
              <a:cs typeface="Calibri"/>
            </a:endParaRPr>
          </a:p>
          <a:p>
            <a:pPr marL="171450" indent="-171450">
              <a:buFontTx/>
              <a:buChar char="-"/>
            </a:pPr>
            <a:r>
              <a:rPr lang="nl-BE" baseline="0" noProof="0" err="1"/>
              <a:t>skw</a:t>
            </a:r>
            <a:r>
              <a:rPr lang="nl-BE" baseline="0" noProof="0"/>
              <a:t> voor sanitair koud water,</a:t>
            </a:r>
            <a:r>
              <a:rPr lang="nl-BE"/>
              <a:t> </a:t>
            </a:r>
            <a:endParaRPr lang="nl-BE" baseline="0" noProof="0">
              <a:cs typeface="Calibri"/>
            </a:endParaRPr>
          </a:p>
          <a:p>
            <a:pPr marL="171450" indent="-171450">
              <a:buFontTx/>
              <a:buChar char="-"/>
            </a:pPr>
            <a:r>
              <a:rPr lang="nl-BE" baseline="0" noProof="0" err="1"/>
              <a:t>sww</a:t>
            </a:r>
            <a:r>
              <a:rPr lang="nl-BE" baseline="0" noProof="0"/>
              <a:t> voor sanitair warm water en</a:t>
            </a:r>
            <a:r>
              <a:rPr lang="nl-BE"/>
              <a:t> </a:t>
            </a:r>
            <a:endParaRPr lang="nl-BE" baseline="0" noProof="0">
              <a:cs typeface="Calibri"/>
            </a:endParaRPr>
          </a:p>
          <a:p>
            <a:pPr marL="171450" indent="-171450">
              <a:buFontTx/>
              <a:buChar char="-"/>
            </a:pPr>
            <a:r>
              <a:rPr lang="nl-BE" baseline="0" noProof="0" err="1"/>
              <a:t>srww</a:t>
            </a:r>
            <a:r>
              <a:rPr lang="nl-BE" baseline="0" noProof="0"/>
              <a:t> voor sanitair retour warm water.</a:t>
            </a:r>
            <a:endParaRPr lang="nl-BE" baseline="0" noProof="0">
              <a:cs typeface="Calibri"/>
            </a:endParaRPr>
          </a:p>
          <a:p>
            <a:r>
              <a:rPr lang="nl-BE" baseline="0" noProof="0"/>
              <a:t>In beide systemen wordt met een centrale verwarmingsinstallatie de warmtevraag voor zowel ruimteverwarming als sanitair warm water </a:t>
            </a:r>
            <a:r>
              <a:rPr lang="nl-BE"/>
              <a:t>opgewekt</a:t>
            </a:r>
            <a:r>
              <a:rPr lang="nl-BE" baseline="0" noProof="0"/>
              <a:t>.</a:t>
            </a:r>
            <a:r>
              <a:rPr lang="nl-BE"/>
              <a:t> </a:t>
            </a:r>
            <a:r>
              <a:rPr lang="nl-BE" baseline="0" noProof="0"/>
              <a:t>Het verschil tussen beide systemen wordt in de volgende slides toegelicht.</a:t>
            </a:r>
            <a:r>
              <a:rPr lang="nl-BE"/>
              <a:t> </a:t>
            </a:r>
            <a:endParaRPr lang="nl-BE" baseline="0" noProof="0">
              <a:cs typeface="Calibri"/>
            </a:endParaRP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18</a:t>
            </a:fld>
            <a:endParaRPr lang="nl-BE"/>
          </a:p>
        </p:txBody>
      </p:sp>
    </p:spTree>
    <p:extLst>
      <p:ext uri="{BB962C8B-B14F-4D97-AF65-F5344CB8AC3E}">
        <p14:creationId xmlns:p14="http://schemas.microsoft.com/office/powerpoint/2010/main" val="125345677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Bij</a:t>
            </a:r>
            <a:r>
              <a:rPr lang="nl-BE" baseline="0" noProof="0"/>
              <a:t> collectieve installaties is het bijna onmogelijk terug te vinden of te herkennen of de ventilatiegroep op vocht, CO2 of andere gestuurd wordt. Sensoren zijn bijna niet uit elkaar te houden als je geen praktische, technische kennis hebt. Tevens zitten deze sensoren veelal ingebouwd in het kanaalwerk en zijn deze dus zonder demontage van de sensor niet te herkennen.</a:t>
            </a:r>
          </a:p>
          <a:p>
            <a:r>
              <a:rPr lang="nl-BE" baseline="0" noProof="0"/>
              <a:t>We raden aan hier de beschikbare technische documentatie te raadplegen en zeker te letten op bijvoorbeeld de facturen. Als dit niet uit facturatiegegevens of EPB-aangifte kan gehaald worden, is het aangewezen na te gaan of er sensoren geplaatst zijn. </a:t>
            </a:r>
          </a:p>
        </p:txBody>
      </p:sp>
      <p:sp>
        <p:nvSpPr>
          <p:cNvPr id="4" name="Slide Number Placeholder 3"/>
          <p:cNvSpPr>
            <a:spLocks noGrp="1"/>
          </p:cNvSpPr>
          <p:nvPr>
            <p:ph type="sldNum" sz="quarter" idx="10"/>
          </p:nvPr>
        </p:nvSpPr>
        <p:spPr/>
        <p:txBody>
          <a:bodyPr/>
          <a:lstStyle/>
          <a:p>
            <a:fld id="{22D8FA8F-556B-4E54-8758-21E02D639AD8}" type="slidenum">
              <a:rPr lang="nl-BE" smtClean="0"/>
              <a:t>192</a:t>
            </a:fld>
            <a:endParaRPr lang="nl-BE"/>
          </a:p>
        </p:txBody>
      </p:sp>
    </p:spTree>
    <p:extLst>
      <p:ext uri="{BB962C8B-B14F-4D97-AF65-F5344CB8AC3E}">
        <p14:creationId xmlns:p14="http://schemas.microsoft.com/office/powerpoint/2010/main" val="106119313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Plaatselijke</a:t>
            </a:r>
            <a:r>
              <a:rPr lang="nl-BE" baseline="0" noProof="0"/>
              <a:t> regeling op lokaalniveau (bijvoorbeeld CO2 of vocht) is ook bij kleine balanssystemen moeilijk te achterhalen. Voor een type C-ventilatie kan dit iets eenvoudiger. Van de twee meest voorkomende fabrikanten is er 1 waarbij de zonekleppen aan de buitenkant van het toestel zitten, dus zeer herkenbaar zijn. Bij de andere fabrikant zitten deze ingebouwd in de unit zelf. Tevens zien deze kleppen er bij iedere fabrikant anders uit.</a:t>
            </a:r>
          </a:p>
          <a:p>
            <a:r>
              <a:rPr lang="nl-BE" baseline="0" noProof="0"/>
              <a:t>Men kan de luchtgroep openen om de regeling te checken of deze informatie opzoeken in bewijsstukken zoals facturen, EPB-aangifte … om zeker te zijn of deze geplaatst zijn.</a:t>
            </a:r>
          </a:p>
          <a:p>
            <a:endParaRPr lang="nl-BE" baseline="0" noProof="0"/>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193</a:t>
            </a:fld>
            <a:endParaRPr lang="nl-BE"/>
          </a:p>
        </p:txBody>
      </p:sp>
    </p:spTree>
    <p:extLst>
      <p:ext uri="{BB962C8B-B14F-4D97-AF65-F5344CB8AC3E}">
        <p14:creationId xmlns:p14="http://schemas.microsoft.com/office/powerpoint/2010/main" val="23933584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a:t>Als</a:t>
            </a:r>
            <a:r>
              <a:rPr lang="nl-BE" baseline="0" noProof="0"/>
              <a:t> laatste onderdeel bespreken we de koelinstallaties en de bijhorende invoergegevens. </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194</a:t>
            </a:fld>
            <a:endParaRPr lang="nl-BE"/>
          </a:p>
        </p:txBody>
      </p:sp>
    </p:spTree>
    <p:extLst>
      <p:ext uri="{BB962C8B-B14F-4D97-AF65-F5344CB8AC3E}">
        <p14:creationId xmlns:p14="http://schemas.microsoft.com/office/powerpoint/2010/main" val="232136037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We bespreken de verschillende type opwekkers en zoeken specifieke parameters van de koelmachines op. Om te eindigen met het herkennen van de afgiftesystemen</a:t>
            </a:r>
            <a:r>
              <a:rPr lang="en-GB" baseline="0" noProof="0"/>
              <a:t>. </a:t>
            </a:r>
            <a:endParaRPr lang="nl-BE" baseline="0" noProof="0"/>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195</a:t>
            </a:fld>
            <a:endParaRPr lang="nl-BE"/>
          </a:p>
        </p:txBody>
      </p:sp>
    </p:spTree>
    <p:extLst>
      <p:ext uri="{BB962C8B-B14F-4D97-AF65-F5344CB8AC3E}">
        <p14:creationId xmlns:p14="http://schemas.microsoft.com/office/powerpoint/2010/main" val="122389217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zijn de invoergegevens nodig voor de invoer van koeling bij de opmaak van een EPC </a:t>
            </a:r>
            <a:r>
              <a:rPr lang="nl-BE" noProof="0" err="1"/>
              <a:t>kNR</a:t>
            </a:r>
            <a:r>
              <a:rPr lang="nl-BE" noProof="0"/>
              <a:t>. </a:t>
            </a:r>
            <a:r>
              <a:rPr lang="nl-BE" baseline="0" noProof="0"/>
              <a:t>Tijdens de inspectie dienen we dus specifiek naar deze zaken te zoeken.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197</a:t>
            </a:fld>
            <a:endParaRPr lang="nl-BE"/>
          </a:p>
        </p:txBody>
      </p:sp>
    </p:spTree>
    <p:extLst>
      <p:ext uri="{BB962C8B-B14F-4D97-AF65-F5344CB8AC3E}">
        <p14:creationId xmlns:p14="http://schemas.microsoft.com/office/powerpoint/2010/main" val="135067112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Verschillende</a:t>
            </a:r>
            <a:r>
              <a:rPr lang="nl-BE" baseline="0" noProof="0"/>
              <a:t> type opwekkers kunnen worden gekoppeld aan verschillende types afgiftesystemen. Enkel in het geval lucht direct gekoeld wordt, staat het type afgifte vast (luchtkoeling). De andere afgiftesystemen kunnen aan ieder van de opwekkers gekoppeld worden</a:t>
            </a:r>
            <a:r>
              <a:rPr lang="en-GB" baseline="0"/>
              <a:t>.</a:t>
            </a:r>
          </a:p>
          <a:p>
            <a:endParaRPr lang="en-GB" baseline="0"/>
          </a:p>
          <a:p>
            <a:endParaRPr lang="en-GB" baseline="0"/>
          </a:p>
          <a:p>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199</a:t>
            </a:fld>
            <a:endParaRPr lang="nl-BE"/>
          </a:p>
        </p:txBody>
      </p:sp>
    </p:spTree>
    <p:extLst>
      <p:ext uri="{BB962C8B-B14F-4D97-AF65-F5344CB8AC3E}">
        <p14:creationId xmlns:p14="http://schemas.microsoft.com/office/powerpoint/2010/main" val="29678325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Deze lucht/lucht warmtepomp/koeleenheid</a:t>
            </a:r>
            <a:r>
              <a:rPr lang="nl-BE" baseline="0" noProof="0"/>
              <a:t> kan men makkelijk herkennen aan de typische units zoals ook reeds  besproken in de 3</a:t>
            </a:r>
            <a:r>
              <a:rPr lang="nl-BE" baseline="30000" noProof="0"/>
              <a:t>de</a:t>
            </a:r>
            <a:r>
              <a:rPr lang="nl-BE" baseline="0" noProof="0"/>
              <a:t> case.</a:t>
            </a:r>
          </a:p>
          <a:p>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200</a:t>
            </a:fld>
            <a:endParaRPr lang="nl-BE"/>
          </a:p>
        </p:txBody>
      </p:sp>
    </p:spTree>
    <p:extLst>
      <p:ext uri="{BB962C8B-B14F-4D97-AF65-F5344CB8AC3E}">
        <p14:creationId xmlns:p14="http://schemas.microsoft.com/office/powerpoint/2010/main" val="363125283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het algemeen is de informatie die kan worden afgeleid van de kentekenplaat beperkt. Zeker bij oudere toestellen kan deze ook moeilijk leesbaar zijn. </a:t>
            </a:r>
            <a:r>
              <a:rPr lang="nl-BE" baseline="0" noProof="0"/>
              <a:t>Best kan dus ook andere bewijsvoering (bv. facturen, AS Built dossier, hydraulisch schema, technische fiches, …) worden gezocht. Belangrijk dat steeds met zekerheid kan vastgesteld worden dat het om hetzelfde toestel gaat. Als dit niet mogelijk is, dient te worden uitgegaan van onbekend invoer.</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201</a:t>
            </a:fld>
            <a:endParaRPr lang="nl-BE"/>
          </a:p>
        </p:txBody>
      </p:sp>
    </p:spTree>
    <p:extLst>
      <p:ext uri="{BB962C8B-B14F-4D97-AF65-F5344CB8AC3E}">
        <p14:creationId xmlns:p14="http://schemas.microsoft.com/office/powerpoint/2010/main" val="68843488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ziet men enkele voorbeelden van een lucht/lucht warmtepomp. De typische units zijn te herkennen aan de dunne</a:t>
            </a:r>
            <a:r>
              <a:rPr lang="nl-BE" baseline="0" noProof="0"/>
              <a:t> leidingen en de veelal motorisch gestuurde inblaasroosters.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202</a:t>
            </a:fld>
            <a:endParaRPr lang="nl-BE"/>
          </a:p>
        </p:txBody>
      </p:sp>
    </p:spTree>
    <p:extLst>
      <p:ext uri="{BB962C8B-B14F-4D97-AF65-F5344CB8AC3E}">
        <p14:creationId xmlns:p14="http://schemas.microsoft.com/office/powerpoint/2010/main" val="164003443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a:t>
            </a:r>
            <a:r>
              <a:rPr lang="nl-BE" baseline="0" noProof="0"/>
              <a:t> typische koelmachine met lucht als bron herkent men snel aan de warmtewisselaar (</a:t>
            </a:r>
            <a:r>
              <a:rPr lang="nl-BE" baseline="0" noProof="0" err="1"/>
              <a:t>condenser</a:t>
            </a:r>
            <a:r>
              <a:rPr lang="nl-BE" baseline="0" noProof="0"/>
              <a:t>) en de ventilator die er de lucht over trekt. </a:t>
            </a:r>
          </a:p>
          <a:p>
            <a:r>
              <a:rPr lang="nl-BE" baseline="0" noProof="0"/>
              <a:t>Opletten: Dit toestel kan ook een lucht/water warmtepomp zijn. Het is dus aangewezen de leidingen te volgen om na te gaan als deze de stookplaats/verwarmingskringen bedienen of niet.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203</a:t>
            </a:fld>
            <a:endParaRPr lang="nl-BE"/>
          </a:p>
        </p:txBody>
      </p:sp>
    </p:spTree>
    <p:extLst>
      <p:ext uri="{BB962C8B-B14F-4D97-AF65-F5344CB8AC3E}">
        <p14:creationId xmlns:p14="http://schemas.microsoft.com/office/powerpoint/2010/main" val="40728267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grote verschil in de</a:t>
            </a:r>
            <a:r>
              <a:rPr lang="nl-BE" baseline="0" noProof="0"/>
              <a:t> twee installaties zit hem in het sanitair warm water:</a:t>
            </a:r>
          </a:p>
          <a:p>
            <a:r>
              <a:rPr lang="nl-BE" baseline="0" noProof="0"/>
              <a:t>- Bij het </a:t>
            </a:r>
            <a:r>
              <a:rPr lang="nl-BE" baseline="0" noProof="0" err="1"/>
              <a:t>combilussysteem</a:t>
            </a:r>
            <a:r>
              <a:rPr lang="nl-BE" baseline="0" noProof="0"/>
              <a:t> wordt het sanitair warm water lokaal (in de eenheid zelf) via de warmtewisselaar (doorstroomprincipe) aangemaakt. De warmtewisselaar wordt gevoed door warm </a:t>
            </a:r>
            <a:r>
              <a:rPr lang="nl-BE"/>
              <a:t>water, dat</a:t>
            </a:r>
            <a:r>
              <a:rPr lang="nl-BE" baseline="0" noProof="0"/>
              <a:t> is opgewekt door de ketels. De productie van het warm water gebeurt dus in de ketels.</a:t>
            </a:r>
            <a:endParaRPr lang="nl-BE" baseline="0" noProof="0">
              <a:cs typeface="Calibri"/>
            </a:endParaRPr>
          </a:p>
          <a:p>
            <a:r>
              <a:rPr lang="nl-BE" baseline="0" noProof="0"/>
              <a:t>- Bij het 4 </a:t>
            </a:r>
            <a:r>
              <a:rPr lang="nl-BE" baseline="0" noProof="0" err="1"/>
              <a:t>pijpssysteem</a:t>
            </a:r>
            <a:r>
              <a:rPr lang="nl-BE" baseline="0" noProof="0"/>
              <a:t> wordt het sanitair warm water opgewekt door de ketels en opgeslagen in de centrale buffer.</a:t>
            </a:r>
            <a:r>
              <a:rPr lang="nl-BE"/>
              <a:t> </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19</a:t>
            </a:fld>
            <a:endParaRPr lang="nl-BE"/>
          </a:p>
        </p:txBody>
      </p:sp>
    </p:spTree>
    <p:extLst>
      <p:ext uri="{BB962C8B-B14F-4D97-AF65-F5344CB8AC3E}">
        <p14:creationId xmlns:p14="http://schemas.microsoft.com/office/powerpoint/2010/main" val="35889264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204</a:t>
            </a:fld>
            <a:endParaRPr lang="nl-BE"/>
          </a:p>
        </p:txBody>
      </p:sp>
    </p:spTree>
    <p:extLst>
      <p:ext uri="{BB962C8B-B14F-4D97-AF65-F5344CB8AC3E}">
        <p14:creationId xmlns:p14="http://schemas.microsoft.com/office/powerpoint/2010/main" val="167516496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Ook bij de koelmachine zijn er meestal weinig</a:t>
            </a:r>
            <a:r>
              <a:rPr lang="nl-BE" baseline="0" noProof="0"/>
              <a:t> gegevens beschikbaar op de kentekenplaat en moet vaak op zoek gegaan worden naar bijkomende informatie in de technische documentatie.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205</a:t>
            </a:fld>
            <a:endParaRPr lang="nl-BE"/>
          </a:p>
        </p:txBody>
      </p:sp>
    </p:spTree>
    <p:extLst>
      <p:ext uri="{BB962C8B-B14F-4D97-AF65-F5344CB8AC3E}">
        <p14:creationId xmlns:p14="http://schemas.microsoft.com/office/powerpoint/2010/main" val="72990353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Dan is het aangewezen om het merk en type op te zoeken in technische documentatie.</a:t>
            </a:r>
          </a:p>
          <a:p>
            <a:r>
              <a:rPr lang="nl-BE" noProof="0"/>
              <a:t>We zien</a:t>
            </a:r>
            <a:r>
              <a:rPr lang="nl-BE" baseline="0" noProof="0"/>
              <a:t> hier reeds dat het toestel omkeerbaar is, want zowel de COP als de EER zijn vermeld.</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206</a:t>
            </a:fld>
            <a:endParaRPr lang="nl-BE"/>
          </a:p>
        </p:txBody>
      </p:sp>
    </p:spTree>
    <p:extLst>
      <p:ext uri="{BB962C8B-B14F-4D97-AF65-F5344CB8AC3E}">
        <p14:creationId xmlns:p14="http://schemas.microsoft.com/office/powerpoint/2010/main" val="207926356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Verder moet</a:t>
            </a:r>
            <a:r>
              <a:rPr lang="nl-BE" baseline="0" noProof="0"/>
              <a:t> de in te geven COP volgens de norm/testcondities opgegeven zijn. Het is belangrijk te checken of de fabrikant de COP volgens de geldende condities vermeld. Bij oudere toestellen zal dit meestal nog niet het geval zijn.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207</a:t>
            </a:fld>
            <a:endParaRPr lang="nl-BE"/>
          </a:p>
        </p:txBody>
      </p:sp>
    </p:spTree>
    <p:extLst>
      <p:ext uri="{BB962C8B-B14F-4D97-AF65-F5344CB8AC3E}">
        <p14:creationId xmlns:p14="http://schemas.microsoft.com/office/powerpoint/2010/main" val="72938196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Opgelet, dit</a:t>
            </a:r>
            <a:r>
              <a:rPr lang="nl-BE" baseline="0" noProof="0"/>
              <a:t> type buitenunit hoeft niet noodzakelijk een lucht/water koelmachine te zijn maar kan ook een </a:t>
            </a:r>
            <a:r>
              <a:rPr lang="nl-BE" baseline="0" noProof="0" err="1"/>
              <a:t>multi</a:t>
            </a:r>
            <a:r>
              <a:rPr lang="nl-BE" baseline="0" noProof="0"/>
              <a:t>-splitsysteem zijn. Dus verder te kijken naar de hier beschreven specifieke componenten.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208</a:t>
            </a:fld>
            <a:endParaRPr lang="nl-BE"/>
          </a:p>
        </p:txBody>
      </p:sp>
    </p:spTree>
    <p:extLst>
      <p:ext uri="{BB962C8B-B14F-4D97-AF65-F5344CB8AC3E}">
        <p14:creationId xmlns:p14="http://schemas.microsoft.com/office/powerpoint/2010/main" val="227985945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Opnieuw opletten en checken of er een extern</a:t>
            </a:r>
            <a:r>
              <a:rPr lang="nl-BE" baseline="0" noProof="0"/>
              <a:t>e warmtewisselaar geplaatst is. Het kan immers dat de (schijnbaar) water/water warmtepomp functioneert als lucht/water warmtepomp</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209</a:t>
            </a:fld>
            <a:endParaRPr lang="nl-BE"/>
          </a:p>
        </p:txBody>
      </p:sp>
    </p:spTree>
    <p:extLst>
      <p:ext uri="{BB962C8B-B14F-4D97-AF65-F5344CB8AC3E}">
        <p14:creationId xmlns:p14="http://schemas.microsoft.com/office/powerpoint/2010/main" val="267646034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Opgelet, als met dergelijke</a:t>
            </a:r>
            <a:r>
              <a:rPr lang="nl-BE" baseline="0" noProof="0"/>
              <a:t> condensor ziet, dit kan immers ook voor proceskoeling zijn</a:t>
            </a:r>
            <a:r>
              <a:rPr lang="en-GB" baseline="0"/>
              <a:t>. </a:t>
            </a:r>
            <a:r>
              <a:rPr lang="en-GB" baseline="0" err="1"/>
              <a:t>Procesgebonden</a:t>
            </a:r>
            <a:r>
              <a:rPr lang="en-GB" baseline="0"/>
              <a:t> </a:t>
            </a:r>
            <a:r>
              <a:rPr lang="en-GB" baseline="0" err="1"/>
              <a:t>koeling</a:t>
            </a:r>
            <a:r>
              <a:rPr lang="en-GB" baseline="0"/>
              <a:t> </a:t>
            </a:r>
            <a:r>
              <a:rPr lang="en-GB" baseline="0" err="1"/>
              <a:t>wordt</a:t>
            </a:r>
            <a:r>
              <a:rPr lang="en-GB" baseline="0"/>
              <a:t> </a:t>
            </a:r>
            <a:r>
              <a:rPr lang="en-GB" baseline="0" err="1"/>
              <a:t>niet</a:t>
            </a:r>
            <a:r>
              <a:rPr lang="en-GB" baseline="0"/>
              <a:t> in </a:t>
            </a:r>
            <a:r>
              <a:rPr lang="en-GB" baseline="0" err="1"/>
              <a:t>rekening</a:t>
            </a:r>
            <a:r>
              <a:rPr lang="en-GB" baseline="0"/>
              <a:t> </a:t>
            </a:r>
            <a:r>
              <a:rPr lang="en-GB" baseline="0" err="1"/>
              <a:t>gebracht</a:t>
            </a:r>
            <a:r>
              <a:rPr lang="en-GB" baseline="0"/>
              <a:t> </a:t>
            </a:r>
            <a:r>
              <a:rPr lang="en-GB" baseline="0" err="1"/>
              <a:t>bij</a:t>
            </a:r>
            <a:r>
              <a:rPr lang="en-GB" baseline="0"/>
              <a:t> de </a:t>
            </a:r>
            <a:r>
              <a:rPr lang="en-GB" baseline="0" err="1"/>
              <a:t>opmaak</a:t>
            </a:r>
            <a:r>
              <a:rPr lang="en-GB" baseline="0"/>
              <a:t> van </a:t>
            </a:r>
            <a:r>
              <a:rPr lang="en-GB" baseline="0" err="1"/>
              <a:t>een</a:t>
            </a:r>
            <a:r>
              <a:rPr lang="en-GB" baseline="0"/>
              <a:t> EPC. Best </a:t>
            </a:r>
            <a:r>
              <a:rPr lang="en-GB" baseline="0" err="1"/>
              <a:t>volgt</a:t>
            </a:r>
            <a:r>
              <a:rPr lang="en-GB" baseline="0"/>
              <a:t> men </a:t>
            </a:r>
            <a:r>
              <a:rPr lang="en-GB" baseline="0" err="1"/>
              <a:t>hier</a:t>
            </a:r>
            <a:r>
              <a:rPr lang="en-GB" baseline="0"/>
              <a:t> de </a:t>
            </a:r>
            <a:r>
              <a:rPr lang="en-GB" baseline="0" err="1"/>
              <a:t>leidingen</a:t>
            </a:r>
            <a:r>
              <a:rPr lang="en-GB" baseline="0"/>
              <a:t>.</a:t>
            </a:r>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210</a:t>
            </a:fld>
            <a:endParaRPr lang="nl-BE"/>
          </a:p>
        </p:txBody>
      </p:sp>
    </p:spTree>
    <p:extLst>
      <p:ext uri="{BB962C8B-B14F-4D97-AF65-F5344CB8AC3E}">
        <p14:creationId xmlns:p14="http://schemas.microsoft.com/office/powerpoint/2010/main" val="3930138493"/>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Indien de informatie niet gekend is, zoek je volgende bewijsstukken: … . </a:t>
            </a:r>
          </a:p>
        </p:txBody>
      </p:sp>
      <p:sp>
        <p:nvSpPr>
          <p:cNvPr id="4" name="Slide Number Placeholder 3"/>
          <p:cNvSpPr>
            <a:spLocks noGrp="1"/>
          </p:cNvSpPr>
          <p:nvPr>
            <p:ph type="sldNum" sz="quarter" idx="10"/>
          </p:nvPr>
        </p:nvSpPr>
        <p:spPr/>
        <p:txBody>
          <a:bodyPr/>
          <a:lstStyle/>
          <a:p>
            <a:fld id="{22D8FA8F-556B-4E54-8758-21E02D639AD8}" type="slidenum">
              <a:rPr lang="nl-BE" smtClean="0"/>
              <a:t>211</a:t>
            </a:fld>
            <a:endParaRPr lang="nl-BE"/>
          </a:p>
        </p:txBody>
      </p:sp>
    </p:spTree>
    <p:extLst>
      <p:ext uri="{BB962C8B-B14F-4D97-AF65-F5344CB8AC3E}">
        <p14:creationId xmlns:p14="http://schemas.microsoft.com/office/powerpoint/2010/main" val="82913006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Deze slide geeft een overzicht van de </a:t>
            </a:r>
            <a:r>
              <a:rPr lang="nl-BE" baseline="0" noProof="0"/>
              <a:t>verschillende type afgiftesystemen.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213</a:t>
            </a:fld>
            <a:endParaRPr lang="nl-BE"/>
          </a:p>
        </p:txBody>
      </p:sp>
    </p:spTree>
    <p:extLst>
      <p:ext uri="{BB962C8B-B14F-4D97-AF65-F5344CB8AC3E}">
        <p14:creationId xmlns:p14="http://schemas.microsoft.com/office/powerpoint/2010/main" val="146193084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deze slides zie je de typische</a:t>
            </a:r>
            <a:r>
              <a:rPr lang="nl-BE" baseline="0" noProof="0"/>
              <a:t> </a:t>
            </a:r>
            <a:r>
              <a:rPr lang="nl-BE" baseline="0" noProof="0" err="1"/>
              <a:t>binnenunits</a:t>
            </a:r>
            <a:r>
              <a:rPr lang="nl-BE" baseline="0" noProof="0"/>
              <a:t> van een directe expansie-systeem (split-unit systeem)</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214</a:t>
            </a:fld>
            <a:endParaRPr lang="nl-BE"/>
          </a:p>
        </p:txBody>
      </p:sp>
    </p:spTree>
    <p:extLst>
      <p:ext uri="{BB962C8B-B14F-4D97-AF65-F5344CB8AC3E}">
        <p14:creationId xmlns:p14="http://schemas.microsoft.com/office/powerpoint/2010/main" val="2792549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In deze presentatie komen aan bod:</a:t>
            </a:r>
          </a:p>
          <a:p>
            <a:pPr marL="171450" indent="-171450">
              <a:buFontTx/>
              <a:buChar char="-"/>
            </a:pPr>
            <a:r>
              <a:rPr lang="nl-BE"/>
              <a:t>Installaties voor </a:t>
            </a:r>
            <a:r>
              <a:rPr lang="nl-BE" b="1"/>
              <a:t>collectieve</a:t>
            </a:r>
            <a:r>
              <a:rPr lang="nl-BE"/>
              <a:t> ruimteverwarming. Eerst wordt het verschil tussen individuele en collectieve installaties toegelicht. Daarna de beste aanpak/voorbereiding van het </a:t>
            </a:r>
            <a:r>
              <a:rPr lang="nl-BE" err="1"/>
              <a:t>plaatsbezoek</a:t>
            </a:r>
            <a:r>
              <a:rPr lang="nl-BE"/>
              <a:t> en tenslotte zoomen we in op 3 praktijkvoorbeelden.</a:t>
            </a:r>
          </a:p>
          <a:p>
            <a:pPr marL="171450" indent="-171450">
              <a:buFontTx/>
              <a:buChar char="-"/>
            </a:pPr>
            <a:r>
              <a:rPr lang="nl-BE"/>
              <a:t>In het deel ventilatie komen tips aan bod voor het herkennen van </a:t>
            </a:r>
            <a:r>
              <a:rPr lang="nl-BE" b="1"/>
              <a:t>collectieve</a:t>
            </a:r>
            <a:r>
              <a:rPr lang="nl-BE"/>
              <a:t> ventilatiesystemen.</a:t>
            </a:r>
          </a:p>
          <a:p>
            <a:pPr marL="171450" indent="-171450">
              <a:buFontTx/>
              <a:buChar char="-"/>
            </a:pPr>
            <a:r>
              <a:rPr lang="nl-BE"/>
              <a:t>In het laatste deel komen </a:t>
            </a:r>
            <a:r>
              <a:rPr lang="nl-BE" b="1"/>
              <a:t>collectieve</a:t>
            </a:r>
            <a:r>
              <a:rPr lang="nl-BE"/>
              <a:t> koelinstallaties aan bod.</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a:t>
            </a:fld>
            <a:endParaRPr lang="nl-BE"/>
          </a:p>
        </p:txBody>
      </p:sp>
    </p:spTree>
    <p:extLst>
      <p:ext uri="{BB962C8B-B14F-4D97-AF65-F5344CB8AC3E}">
        <p14:creationId xmlns:p14="http://schemas.microsoft.com/office/powerpoint/2010/main" val="14850224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Ook het distributiesysteem ziet er hierdoor anders uit:</a:t>
            </a:r>
          </a:p>
          <a:p>
            <a:pPr marL="171450" indent="-171450">
              <a:buFontTx/>
              <a:buChar char="-"/>
            </a:pPr>
            <a:r>
              <a:rPr lang="nl-BE" baseline="0" noProof="0"/>
              <a:t>In de </a:t>
            </a:r>
            <a:r>
              <a:rPr lang="nl-BE" baseline="0" noProof="0" err="1"/>
              <a:t>combilus</a:t>
            </a:r>
            <a:r>
              <a:rPr lang="nl-BE" baseline="0" noProof="0"/>
              <a:t> wordt de warmte voor zowel sanitair warm water als ruimteverwarming gedistribueerd doorheen de </a:t>
            </a:r>
            <a:r>
              <a:rPr lang="nl-BE" baseline="0" noProof="0" err="1"/>
              <a:t>combilusleidingen</a:t>
            </a:r>
            <a:r>
              <a:rPr lang="nl-BE" baseline="0" noProof="0"/>
              <a:t> (</a:t>
            </a:r>
            <a:r>
              <a:rPr lang="nl-BE" baseline="0" noProof="0" err="1"/>
              <a:t>depart</a:t>
            </a:r>
            <a:r>
              <a:rPr lang="nl-BE" baseline="0" noProof="0"/>
              <a:t> en retour).</a:t>
            </a:r>
            <a:r>
              <a:rPr lang="nl-BE"/>
              <a:t> </a:t>
            </a:r>
            <a:endParaRPr lang="nl-BE" baseline="0" noProof="0">
              <a:cs typeface="Calibri"/>
            </a:endParaRPr>
          </a:p>
          <a:p>
            <a:pPr marL="171450" indent="-171450">
              <a:buFontTx/>
              <a:buChar char="-"/>
            </a:pPr>
            <a:r>
              <a:rPr lang="nl-BE" baseline="0" noProof="0"/>
              <a:t>Bij het 4 </a:t>
            </a:r>
            <a:r>
              <a:rPr lang="nl-BE" baseline="0" noProof="0" err="1"/>
              <a:t>pijpssysteem</a:t>
            </a:r>
            <a:r>
              <a:rPr lang="nl-BE" baseline="0" noProof="0"/>
              <a:t> zijn er in principe 2 distributiesystemen: één voor ruimteverwarming en één voor sanitair warm water. Een mogelijk variant op deze laatste is centrale opwekking voor ruimteverwarming en een individuele boiler (bijvoorbeeld elektrisch gevoed of door een warmtepompboiler) in de eenheid zelf. Dan is er een mix tussen een centraal en decentraal systeem.</a:t>
            </a:r>
            <a:endParaRPr lang="nl-BE" baseline="0" noProof="0">
              <a:cs typeface="Calibri"/>
            </a:endParaRPr>
          </a:p>
          <a:p>
            <a:r>
              <a:rPr lang="nl-BE" noProof="0"/>
              <a:t>Bijkomende info over werking </a:t>
            </a:r>
            <a:r>
              <a:rPr lang="nl-BE" noProof="0" err="1"/>
              <a:t>combilussysteem</a:t>
            </a:r>
            <a:r>
              <a:rPr lang="nl-BE" noProof="0"/>
              <a:t>: </a:t>
            </a:r>
            <a:r>
              <a:rPr lang="nl-BE" baseline="0" noProof="0"/>
              <a:t>De toevoer van het warme water gebeurt typisch op een hoog regime (= +/-70°C vertrektemperatuur). Wanneer een warmtewisselaar sanitair warm water aanmaakt, zal de retourtemperatuur sterk dalen (tot zo’n 25°C). Een lagere retour leidt tot meer condensatie van de rookgassen van de ketel, waardoor het rendement van de ketels sterk verhoogt.</a:t>
            </a:r>
            <a:r>
              <a:rPr lang="nl-BE"/>
              <a:t> </a:t>
            </a:r>
            <a:endParaRPr lang="nl-BE" baseline="0" noProof="0">
              <a:cs typeface="Calibri"/>
            </a:endParaRPr>
          </a:p>
          <a:p>
            <a:pPr>
              <a:defRPr/>
            </a:pPr>
            <a:r>
              <a:rPr lang="nl-BE" baseline="0" noProof="0"/>
              <a:t>Bijkomende info over werking 4 </a:t>
            </a:r>
            <a:r>
              <a:rPr lang="nl-BE" baseline="0" noProof="0" err="1"/>
              <a:t>pijpssysteem</a:t>
            </a:r>
            <a:r>
              <a:rPr lang="nl-BE" baseline="0" noProof="0"/>
              <a:t>: De ruimteverwarming kan weersafhankelijk gestuurd zijn. De leiding sanitair warm water blijft uiteraard op hoge temperatuur (+/-60°C). Bijkomend is er naast de warm waterleiding in de meeste gevallen nog een retourleiding waardoor er circulatie op het distributiesysteem mogelijk is (= circulatieleiding). Enerzijds kan deze de legionellavorming tegen gaan en anderzijds dient deze ervoor dat de warmwaterleiding steeds op temperatuur blijft waardoor er onmiddellijk warm water ter beschikking is ter hoogte van de eenheid. Stel dat </a:t>
            </a:r>
            <a:r>
              <a:rPr lang="nl-BE"/>
              <a:t>men </a:t>
            </a:r>
            <a:r>
              <a:rPr lang="nl-BE" baseline="0" noProof="0"/>
              <a:t>in ploeg werkt en ‘s morgens vroeg wil douchen</a:t>
            </a:r>
            <a:r>
              <a:rPr lang="nl-BE"/>
              <a:t>,</a:t>
            </a:r>
            <a:r>
              <a:rPr lang="nl-BE" baseline="0" noProof="0"/>
              <a:t> zou het anders zeer lang duren vooraleer de volledige warm water leiding terug op temperatuur gekomen is.</a:t>
            </a:r>
            <a:endParaRPr lang="nl-BE" baseline="0" noProof="0">
              <a:cs typeface="Calibri"/>
            </a:endParaRPr>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20</a:t>
            </a:fld>
            <a:endParaRPr lang="nl-BE"/>
          </a:p>
        </p:txBody>
      </p:sp>
    </p:spTree>
    <p:extLst>
      <p:ext uri="{BB962C8B-B14F-4D97-AF65-F5344CB8AC3E}">
        <p14:creationId xmlns:p14="http://schemas.microsoft.com/office/powerpoint/2010/main" val="413541337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Een koelbatterij in een luchtgroep herken je aan: … </a:t>
            </a:r>
          </a:p>
        </p:txBody>
      </p:sp>
      <p:sp>
        <p:nvSpPr>
          <p:cNvPr id="4" name="Slide Number Placeholder 3"/>
          <p:cNvSpPr>
            <a:spLocks noGrp="1"/>
          </p:cNvSpPr>
          <p:nvPr>
            <p:ph type="sldNum" sz="quarter" idx="10"/>
          </p:nvPr>
        </p:nvSpPr>
        <p:spPr/>
        <p:txBody>
          <a:bodyPr/>
          <a:lstStyle/>
          <a:p>
            <a:fld id="{22D8FA8F-556B-4E54-8758-21E02D639AD8}" type="slidenum">
              <a:rPr lang="nl-BE" smtClean="0"/>
              <a:t>215</a:t>
            </a:fld>
            <a:endParaRPr lang="nl-BE"/>
          </a:p>
        </p:txBody>
      </p:sp>
    </p:spTree>
    <p:extLst>
      <p:ext uri="{BB962C8B-B14F-4D97-AF65-F5344CB8AC3E}">
        <p14:creationId xmlns:p14="http://schemas.microsoft.com/office/powerpoint/2010/main" val="23013623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klimaatplafond is moeilijk</a:t>
            </a:r>
            <a:r>
              <a:rPr lang="nl-BE" baseline="0" noProof="0"/>
              <a:t> te herkennen en kan voor koeling en/of verwarming dienen. De buizen op het plafond tonen duidelijk dat het een klimaatplafond is, hiervoor moet je wel het plafond (laten) openmaken. Dit vraag je best aan de eigenaar want het terug dichtmaken is niet altijd evident. Bij een open klimaatplafond (zoals te zien op de foto rechts) kan men vaak de leidingen zien lopen.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217</a:t>
            </a:fld>
            <a:endParaRPr lang="nl-BE"/>
          </a:p>
        </p:txBody>
      </p:sp>
    </p:spTree>
    <p:extLst>
      <p:ext uri="{BB962C8B-B14F-4D97-AF65-F5344CB8AC3E}">
        <p14:creationId xmlns:p14="http://schemas.microsoft.com/office/powerpoint/2010/main" val="3940199748"/>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Zelfde</a:t>
            </a:r>
            <a:r>
              <a:rPr lang="nl-BE" baseline="0" noProof="0"/>
              <a:t> herkenningspunten als bij vloerverwarming. Echter moet de koelinstallatie hieraan gekoppeld zijn. Het is dus aangewezen de leidingen van de koelinstallatie te volgen.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218</a:t>
            </a:fld>
            <a:endParaRPr lang="nl-BE"/>
          </a:p>
        </p:txBody>
      </p:sp>
    </p:spTree>
    <p:extLst>
      <p:ext uri="{BB962C8B-B14F-4D97-AF65-F5344CB8AC3E}">
        <p14:creationId xmlns:p14="http://schemas.microsoft.com/office/powerpoint/2010/main" val="234918694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Als</a:t>
            </a:r>
            <a:r>
              <a:rPr lang="nl-BE" baseline="0" noProof="0"/>
              <a:t> laatste nog enkele tips voor de correcte invoer van (collectieve) installaties: … .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219</a:t>
            </a:fld>
            <a:endParaRPr lang="nl-BE"/>
          </a:p>
        </p:txBody>
      </p:sp>
    </p:spTree>
    <p:extLst>
      <p:ext uri="{BB962C8B-B14F-4D97-AF65-F5344CB8AC3E}">
        <p14:creationId xmlns:p14="http://schemas.microsoft.com/office/powerpoint/2010/main" val="3850552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Op</a:t>
            </a:r>
            <a:r>
              <a:rPr lang="en-GB" baseline="0" noProof="0"/>
              <a:t> </a:t>
            </a:r>
            <a:r>
              <a:rPr lang="en-GB" baseline="0" noProof="0" err="1"/>
              <a:t>deze</a:t>
            </a:r>
            <a:r>
              <a:rPr lang="en-GB" baseline="0" noProof="0"/>
              <a:t> </a:t>
            </a:r>
            <a:r>
              <a:rPr lang="en-GB" baseline="0" noProof="0" err="1"/>
              <a:t>figuur</a:t>
            </a:r>
            <a:r>
              <a:rPr lang="en-GB" baseline="0" noProof="0"/>
              <a:t> </a:t>
            </a:r>
            <a:r>
              <a:rPr lang="en-GB" baseline="0" noProof="0" err="1"/>
              <a:t>zijn</a:t>
            </a:r>
            <a:r>
              <a:rPr lang="en-GB" baseline="0" noProof="0"/>
              <a:t> de </a:t>
            </a:r>
            <a:r>
              <a:rPr lang="en-GB" baseline="0" noProof="0" err="1"/>
              <a:t>verschillende</a:t>
            </a:r>
            <a:r>
              <a:rPr lang="en-GB" baseline="0" noProof="0"/>
              <a:t> </a:t>
            </a:r>
            <a:r>
              <a:rPr lang="en-GB" baseline="0" noProof="0" err="1"/>
              <a:t>varianten</a:t>
            </a:r>
            <a:r>
              <a:rPr lang="en-GB" baseline="0" noProof="0"/>
              <a:t> van het </a:t>
            </a:r>
            <a:r>
              <a:rPr lang="en-GB" baseline="0" noProof="0" err="1"/>
              <a:t>combilussysteem</a:t>
            </a:r>
            <a:r>
              <a:rPr lang="en-GB" baseline="0" noProof="0"/>
              <a:t> </a:t>
            </a:r>
            <a:r>
              <a:rPr lang="en-GB" baseline="0" noProof="0" err="1"/>
              <a:t>te</a:t>
            </a:r>
            <a:r>
              <a:rPr lang="en-GB" baseline="0" noProof="0"/>
              <a:t> </a:t>
            </a:r>
            <a:r>
              <a:rPr lang="en-GB" baseline="0" noProof="0" err="1"/>
              <a:t>zien</a:t>
            </a:r>
            <a:r>
              <a:rPr lang="en-GB" baseline="0" noProof="0"/>
              <a:t>:</a:t>
            </a:r>
            <a:endParaRPr lang="nl-BE" noProof="0"/>
          </a:p>
          <a:p>
            <a:r>
              <a:rPr lang="nl-BE" baseline="0" noProof="0"/>
              <a:t>-</a:t>
            </a:r>
            <a:r>
              <a:rPr lang="nl-BE"/>
              <a:t>  basissysteem</a:t>
            </a:r>
            <a:r>
              <a:rPr lang="nl-BE" baseline="0" noProof="0"/>
              <a:t> zoals hiervoor uitgelegd, met een warmtewisselaar per eenheid voor de aanmaak van het sanitair warm water in doorstroom.</a:t>
            </a:r>
            <a:endParaRPr lang="nl-BE" baseline="0" noProof="0">
              <a:cs typeface="Calibri"/>
            </a:endParaRPr>
          </a:p>
          <a:p>
            <a:r>
              <a:rPr lang="nl-BE"/>
              <a:t> </a:t>
            </a:r>
            <a:r>
              <a:rPr lang="nl-BE" baseline="0" noProof="0"/>
              <a:t>- systeem met lokaal buffervat (kan cv of sanitair buffer zijn), ter verhoging van het sanitair comfort</a:t>
            </a:r>
            <a:endParaRPr lang="nl-BE" baseline="0" noProof="0">
              <a:cs typeface="Calibri"/>
            </a:endParaRPr>
          </a:p>
          <a:p>
            <a:r>
              <a:rPr lang="nl-BE"/>
              <a:t> </a:t>
            </a:r>
            <a:r>
              <a:rPr lang="nl-BE" baseline="0" noProof="0"/>
              <a:t>- systeem met scheidingswisselaar (bijvoorbeeld warmtenet). Dit is dus een tweede warmtewisselaar waarbij het primaire net (komende van de ketels of warmtenet) gescheiden is van het secundaire net in de eenheid. Dit principe wordt vooral gebruikt om de impact van de eenheid op het centrale systeem te beperken. Zo zal er indien er werken zijn in de woning (wegnemen radiatoren) geen impact (drukverlies, waterverlies) zijn op het primaire systeem.</a:t>
            </a:r>
            <a:r>
              <a:rPr lang="nl-BE"/>
              <a:t> </a:t>
            </a:r>
            <a:endParaRPr lang="nl-BE" baseline="0"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21</a:t>
            </a:fld>
            <a:endParaRPr lang="nl-BE"/>
          </a:p>
        </p:txBody>
      </p:sp>
    </p:spTree>
    <p:extLst>
      <p:ext uri="{BB962C8B-B14F-4D97-AF65-F5344CB8AC3E}">
        <p14:creationId xmlns:p14="http://schemas.microsoft.com/office/powerpoint/2010/main" val="23616199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a:t>
            </a:r>
            <a:r>
              <a:rPr lang="nl-BE" baseline="0" noProof="0"/>
              <a:t>beide systemen, </a:t>
            </a:r>
            <a:r>
              <a:rPr lang="nl-BE" baseline="0" noProof="0" err="1"/>
              <a:t>combilus</a:t>
            </a:r>
            <a:r>
              <a:rPr lang="nl-BE" baseline="0" noProof="0"/>
              <a:t> of 4-pijps, zijn de verschillende onderdelen die aan bod komen in het EPC (opwekking, distributie en afgifte) terug te vinden.</a:t>
            </a:r>
          </a:p>
          <a:p>
            <a:r>
              <a:rPr lang="nl-BE" baseline="0" noProof="0"/>
              <a:t>Te beginnen bij het collectieve </a:t>
            </a:r>
            <a:r>
              <a:rPr lang="nl-BE" baseline="0" noProof="0" err="1"/>
              <a:t>warmteopwekkingssysteem</a:t>
            </a:r>
            <a:r>
              <a:rPr lang="nl-BE"/>
              <a:t>. In</a:t>
            </a:r>
            <a:r>
              <a:rPr lang="nl-BE" baseline="0" noProof="0"/>
              <a:t> dit geval wordt voor zowel ruimteverwarming als sanitair warm water hetzelfde systeem gebruikt</a:t>
            </a:r>
            <a:r>
              <a:rPr lang="nl-BE"/>
              <a:t>.</a:t>
            </a:r>
            <a:endParaRPr lang="nl-BE" baseline="0" noProof="0">
              <a:cs typeface="Calibri"/>
            </a:endParaRPr>
          </a:p>
          <a:p>
            <a:endParaRPr lang="nl-BE"/>
          </a:p>
          <a:p>
            <a:r>
              <a:rPr lang="nl-BE" baseline="0" noProof="0"/>
              <a:t>Deze kunnen ook alle vormen aannemen: warmtepompen, WKK, één of meerdere ketels … of een combinatie van deze.</a:t>
            </a:r>
            <a:r>
              <a:rPr lang="nl-BE"/>
              <a:t> </a:t>
            </a:r>
            <a:endParaRPr lang="nl-BE">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22</a:t>
            </a:fld>
            <a:endParaRPr lang="nl-BE"/>
          </a:p>
        </p:txBody>
      </p:sp>
    </p:spTree>
    <p:extLst>
      <p:ext uri="{BB962C8B-B14F-4D97-AF65-F5344CB8AC3E}">
        <p14:creationId xmlns:p14="http://schemas.microsoft.com/office/powerpoint/2010/main" val="335745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 distributiesystemen zijn voor een </a:t>
            </a:r>
            <a:r>
              <a:rPr lang="nl-BE" noProof="0" err="1"/>
              <a:t>combilus</a:t>
            </a:r>
            <a:r>
              <a:rPr lang="nl-BE" noProof="0"/>
              <a:t> en een 4 </a:t>
            </a:r>
            <a:r>
              <a:rPr lang="nl-BE" noProof="0" err="1"/>
              <a:t>pijpssysteem</a:t>
            </a:r>
            <a:r>
              <a:rPr lang="nl-BE" noProof="0"/>
              <a:t> verschillend:</a:t>
            </a:r>
          </a:p>
          <a:p>
            <a:r>
              <a:rPr lang="nl-BE"/>
              <a:t> </a:t>
            </a:r>
            <a:r>
              <a:rPr lang="nl-BE" noProof="0"/>
              <a:t>- In geval van een </a:t>
            </a:r>
            <a:r>
              <a:rPr lang="nl-BE" noProof="0" err="1"/>
              <a:t>combilus</a:t>
            </a:r>
            <a:r>
              <a:rPr lang="nl-BE" noProof="0"/>
              <a:t> zijn er </a:t>
            </a:r>
            <a:r>
              <a:rPr lang="nl-BE" baseline="0" noProof="0"/>
              <a:t>2 </a:t>
            </a:r>
            <a:r>
              <a:rPr lang="nl-BE"/>
              <a:t>CV-leidingen</a:t>
            </a:r>
            <a:r>
              <a:rPr lang="nl-BE" baseline="0" noProof="0"/>
              <a:t> en een sanitair koud water leiding als distributie.</a:t>
            </a:r>
            <a:endParaRPr lang="nl-BE" baseline="0" noProof="0">
              <a:cs typeface="Calibri"/>
            </a:endParaRPr>
          </a:p>
          <a:p>
            <a:r>
              <a:rPr lang="nl-BE"/>
              <a:t> </a:t>
            </a:r>
            <a:r>
              <a:rPr lang="nl-BE" baseline="0" noProof="0"/>
              <a:t>- Bij een 4 </a:t>
            </a:r>
            <a:r>
              <a:rPr lang="nl-BE" baseline="0" noProof="0" err="1"/>
              <a:t>pijpssysteem</a:t>
            </a:r>
            <a:r>
              <a:rPr lang="nl-BE" baseline="0" noProof="0"/>
              <a:t> zijn er meestal 4 leidingen (</a:t>
            </a:r>
            <a:r>
              <a:rPr lang="nl-BE" err="1"/>
              <a:t>depart</a:t>
            </a:r>
            <a:r>
              <a:rPr lang="nl-BE" baseline="0" noProof="0"/>
              <a:t>/retour CV , warm water, retour warm water) en een sanitair koud water leiding als distributie. In sommige gevallen, bij zeer kleine collectieve systemen, is het mogelijk dat de retourleiding voor warm water niet aanwezig is.</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23</a:t>
            </a:fld>
            <a:endParaRPr lang="nl-BE"/>
          </a:p>
        </p:txBody>
      </p:sp>
    </p:spTree>
    <p:extLst>
      <p:ext uri="{BB962C8B-B14F-4D97-AF65-F5344CB8AC3E}">
        <p14:creationId xmlns:p14="http://schemas.microsoft.com/office/powerpoint/2010/main" val="1436731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Tot hier het verschil tussen individuele en collectieve installaties en het verschil tussen een </a:t>
            </a:r>
            <a:r>
              <a:rPr lang="nl-BE" err="1"/>
              <a:t>combilus</a:t>
            </a:r>
            <a:r>
              <a:rPr lang="nl-BE"/>
              <a:t> en een 4pijpssysteem. In de volgende slides bespreken we hoe we het </a:t>
            </a:r>
            <a:r>
              <a:rPr lang="nl-BE" err="1"/>
              <a:t>plaatsbezoek</a:t>
            </a:r>
            <a:r>
              <a:rPr lang="nl-BE"/>
              <a:t> van de installatie RV/SWW best voorbereiden.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24</a:t>
            </a:fld>
            <a:endParaRPr lang="nl-BE"/>
          </a:p>
        </p:txBody>
      </p:sp>
    </p:spTree>
    <p:extLst>
      <p:ext uri="{BB962C8B-B14F-4D97-AF65-F5344CB8AC3E}">
        <p14:creationId xmlns:p14="http://schemas.microsoft.com/office/powerpoint/2010/main" val="2135415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Volgende</a:t>
            </a:r>
            <a:r>
              <a:rPr lang="nl-BE" baseline="0" noProof="0"/>
              <a:t> tools zijn onmisbaar voor het onderzoek van de installaties (zie ook lijst met instrumenten in deel II.1.3):</a:t>
            </a:r>
          </a:p>
          <a:p>
            <a:r>
              <a:rPr lang="nl-BE" baseline="0" noProof="0"/>
              <a:t>- meter best (plooi)meter, … : nodig voor het opmeten van leidinglengtes, volume van buffervaten … . Een stuk touw kan ook handig zijn om de omtrek van het voorraadvat te meten.</a:t>
            </a:r>
            <a:endParaRPr lang="nl-BE" baseline="0"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noProof="0"/>
              <a:t>- zaklamp. Een hoofdlamp houdt meteen ook de handen vrij.</a:t>
            </a:r>
            <a:endParaRPr lang="nl-BE" baseline="0" noProof="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baseline="0" noProof="0"/>
              <a:t>- magneet voor het testen van de circulatiepompen.</a:t>
            </a:r>
            <a:endParaRPr lang="nl-BE" baseline="0" noProof="0">
              <a:cs typeface="Calibri"/>
            </a:endParaRPr>
          </a:p>
          <a:p>
            <a:pPr marL="0" indent="0">
              <a:buFontTx/>
              <a:buNone/>
            </a:pPr>
            <a:r>
              <a:rPr lang="nl-BE" baseline="0" noProof="0"/>
              <a:t>- fototoestel/gsm/tablet. Voor het nemen van de bewijsvoering voor het projectdossier maar ook voor het bekijken van eventuele digitale bewijsstukken (technische plannen/schema’s …). Het is belangrijk dat globale foto’s en foto’s van individuele onderdelen steeds worden genomen.</a:t>
            </a:r>
            <a:endParaRPr lang="nl-BE" baseline="0"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25</a:t>
            </a:fld>
            <a:endParaRPr lang="nl-BE"/>
          </a:p>
        </p:txBody>
      </p:sp>
    </p:spTree>
    <p:extLst>
      <p:ext uri="{BB962C8B-B14F-4D97-AF65-F5344CB8AC3E}">
        <p14:creationId xmlns:p14="http://schemas.microsoft.com/office/powerpoint/2010/main" val="399367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inspectieprotocol legt vast welke documenten als bewijsstuk worden aanvaard voor de opmaak van het EPC (zie deel II.2.3 voor de algemene bewijsstukken en VI.2 voor de specifieke bewijsstukken voor ruimteverwarming).</a:t>
            </a:r>
            <a:r>
              <a:rPr lang="nl-BE"/>
              <a:t> </a:t>
            </a:r>
          </a:p>
          <a:p>
            <a:r>
              <a:rPr lang="nl-BE" noProof="0"/>
              <a:t>Voor het </a:t>
            </a:r>
            <a:r>
              <a:rPr lang="nl-BE" noProof="0" err="1"/>
              <a:t>plaatsbezoek</a:t>
            </a:r>
            <a:r>
              <a:rPr lang="nl-BE" noProof="0"/>
              <a:t> vraagt u </a:t>
            </a:r>
            <a:r>
              <a:rPr lang="nl-BE"/>
              <a:t>op basis van de </a:t>
            </a:r>
            <a:r>
              <a:rPr lang="nl-BE" noProof="0"/>
              <a:t>aanstiplijst aan de eigenaar om u de nodige bewijsstukken te bezorgen. O</a:t>
            </a:r>
            <a:r>
              <a:rPr lang="nl-BE" baseline="0" noProof="0"/>
              <a:t>nderstaande bewijsstukken zijn de meest voorkomende bewijsstukken voor installaties.</a:t>
            </a:r>
            <a:r>
              <a:rPr lang="nl-BE"/>
              <a:t> </a:t>
            </a:r>
            <a:endParaRPr lang="en-US"/>
          </a:p>
          <a:p>
            <a:r>
              <a:rPr lang="nl-BE" baseline="0" noProof="0"/>
              <a:t>Met deze voorbereiding op zak kan je ter plaatse reeds een goed beeld vormen van de installaties en welke informatie je ter plaatse nog zal moeten verzamelen.</a:t>
            </a:r>
            <a:endParaRPr lang="nl-BE" baseline="0"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26</a:t>
            </a:fld>
            <a:endParaRPr lang="nl-BE"/>
          </a:p>
        </p:txBody>
      </p:sp>
    </p:spTree>
    <p:extLst>
      <p:ext uri="{BB962C8B-B14F-4D97-AF65-F5344CB8AC3E}">
        <p14:creationId xmlns:p14="http://schemas.microsoft.com/office/powerpoint/2010/main" val="2244194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a:t>
            </a:r>
            <a:r>
              <a:rPr lang="nl-BE" noProof="0" err="1"/>
              <a:t>plaatsbezoek</a:t>
            </a:r>
            <a:r>
              <a:rPr lang="nl-BE" noProof="0"/>
              <a:t> voor de opmaak van een EPC start</a:t>
            </a:r>
            <a:r>
              <a:rPr lang="nl-BE" baseline="0" noProof="0"/>
              <a:t> reeds bij de aankomst aan het gebouw. Door rond het gebouw te lopen </a:t>
            </a:r>
            <a:r>
              <a:rPr lang="nl-BE"/>
              <a:t>ziet men </a:t>
            </a:r>
            <a:r>
              <a:rPr lang="nl-BE" baseline="0" noProof="0"/>
              <a:t>al snel waar welke installaties zitten. Zo </a:t>
            </a:r>
            <a:r>
              <a:rPr lang="nl-BE"/>
              <a:t>ziet</a:t>
            </a:r>
            <a:r>
              <a:rPr lang="nl-BE" baseline="0" noProof="0"/>
              <a:t> </a:t>
            </a:r>
            <a:r>
              <a:rPr lang="nl-BE"/>
              <a:t>men </a:t>
            </a:r>
            <a:r>
              <a:rPr lang="nl-BE" baseline="0" noProof="0"/>
              <a:t> bijvoorbeeld de split unit op het dak of </a:t>
            </a:r>
            <a:r>
              <a:rPr lang="nl-BE"/>
              <a:t>ziet men</a:t>
            </a:r>
            <a:r>
              <a:rPr lang="nl-BE" baseline="0" noProof="0"/>
              <a:t> de plaats van de schouw die naar buiten komt …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27</a:t>
            </a:fld>
            <a:endParaRPr lang="nl-BE"/>
          </a:p>
        </p:txBody>
      </p:sp>
    </p:spTree>
    <p:extLst>
      <p:ext uri="{BB962C8B-B14F-4D97-AF65-F5344CB8AC3E}">
        <p14:creationId xmlns:p14="http://schemas.microsoft.com/office/powerpoint/2010/main" val="3488471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Ook</a:t>
            </a:r>
            <a:r>
              <a:rPr lang="nl-BE" baseline="0" noProof="0"/>
              <a:t> tijdens het bezoek </a:t>
            </a:r>
            <a:r>
              <a:rPr lang="nl-BE"/>
              <a:t>probeert men </a:t>
            </a:r>
            <a:r>
              <a:rPr lang="nl-BE" baseline="0" noProof="0"/>
              <a:t>zoveel mogelijk informatie te verzamelen. Bij grotere collectieve installaties zijn hydraulische schema’s meer dan waarschijnlijk aanwezig. Deze hangen of liggen vaak in de centrale stookplaats.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28</a:t>
            </a:fld>
            <a:endParaRPr lang="nl-BE"/>
          </a:p>
        </p:txBody>
      </p:sp>
    </p:spTree>
    <p:extLst>
      <p:ext uri="{BB962C8B-B14F-4D97-AF65-F5344CB8AC3E}">
        <p14:creationId xmlns:p14="http://schemas.microsoft.com/office/powerpoint/2010/main" val="4206851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Hoe gaat </a:t>
            </a:r>
            <a:r>
              <a:rPr lang="nl-BE"/>
              <a:t>men </a:t>
            </a:r>
            <a:r>
              <a:rPr lang="nl-BE" noProof="0"/>
              <a:t>tijdens het </a:t>
            </a:r>
            <a:r>
              <a:rPr lang="nl-BE" noProof="0" err="1"/>
              <a:t>plaatsbezoek</a:t>
            </a:r>
            <a:r>
              <a:rPr lang="nl-BE" noProof="0"/>
              <a:t> best te werk?</a:t>
            </a:r>
            <a:r>
              <a:rPr lang="nl-BE"/>
              <a:t> </a:t>
            </a:r>
            <a:endParaRPr lang="nl-BE" noProof="0"/>
          </a:p>
          <a:p>
            <a:pPr marL="171450" indent="-171450">
              <a:buFontTx/>
              <a:buChar char="-"/>
            </a:pPr>
            <a:r>
              <a:rPr lang="nl-BE" noProof="0"/>
              <a:t>Best start </a:t>
            </a:r>
            <a:r>
              <a:rPr lang="nl-BE"/>
              <a:t>men</a:t>
            </a:r>
            <a:r>
              <a:rPr lang="nl-BE" noProof="0"/>
              <a:t> het </a:t>
            </a:r>
            <a:r>
              <a:rPr lang="nl-BE" noProof="0" err="1"/>
              <a:t>plaatsbezoek</a:t>
            </a:r>
            <a:r>
              <a:rPr lang="nl-BE" noProof="0"/>
              <a:t> in de stookplaats. Hier vindt </a:t>
            </a:r>
            <a:r>
              <a:rPr lang="nl-BE"/>
              <a:t>men de</a:t>
            </a:r>
            <a:r>
              <a:rPr lang="nl-BE" noProof="0"/>
              <a:t> meeste componenten en regelmatig ook bewijsstukken, waardoor </a:t>
            </a:r>
            <a:r>
              <a:rPr lang="nl-BE"/>
              <a:t>men een</a:t>
            </a:r>
            <a:r>
              <a:rPr lang="nl-BE" noProof="0"/>
              <a:t> duidelijk beeld krijgt over de aanwezige installaties. Probeer bij voorkeur een rondgang te krijgen van de technische verantwoordelijke. Deze kent de installatie en eventueel kan </a:t>
            </a:r>
            <a:r>
              <a:rPr lang="nl-BE"/>
              <a:t>men</a:t>
            </a:r>
            <a:r>
              <a:rPr lang="nl-BE" noProof="0"/>
              <a:t> vragen om eventuele testen uit te voeren zoals bijvoorbeeld voor de pompregeling.</a:t>
            </a:r>
            <a:endParaRPr lang="nl-BE" noProof="0">
              <a:cs typeface="Calibri"/>
            </a:endParaRPr>
          </a:p>
          <a:p>
            <a:pPr marL="171450" indent="-171450">
              <a:buFontTx/>
              <a:buChar char="-"/>
            </a:pPr>
            <a:r>
              <a:rPr lang="nl-BE" baseline="0" noProof="0"/>
              <a:t>Na de informatie van de opwekker verfijnt </a:t>
            </a:r>
            <a:r>
              <a:rPr lang="nl-BE"/>
              <a:t>men</a:t>
            </a:r>
            <a:r>
              <a:rPr lang="nl-BE" baseline="0" noProof="0"/>
              <a:t> verder met de informatie over het distributiesysteem.</a:t>
            </a:r>
            <a:endParaRPr lang="nl-BE" baseline="0" noProof="0">
              <a:cs typeface="Calibri"/>
            </a:endParaRPr>
          </a:p>
          <a:p>
            <a:pPr marL="628650" lvl="1" indent="-171450">
              <a:buFontTx/>
              <a:buChar char="-"/>
            </a:pPr>
            <a:r>
              <a:rPr lang="nl-BE" baseline="0" noProof="0"/>
              <a:t>Deze </a:t>
            </a:r>
            <a:r>
              <a:rPr lang="nl-BE"/>
              <a:t>ziet men</a:t>
            </a:r>
            <a:r>
              <a:rPr lang="nl-BE" baseline="0" noProof="0"/>
              <a:t> reeds vertrekken in de stookplaats, dus </a:t>
            </a:r>
            <a:r>
              <a:rPr lang="nl-BE"/>
              <a:t>is het </a:t>
            </a:r>
            <a:r>
              <a:rPr lang="nl-BE" baseline="0" noProof="0"/>
              <a:t>van belang deze leidingen te volgen, eventueel - als die toegankelijk zijn - in de schacht te kijken, zodat kan vastgesteld worden of er isolatie geplaatst is of niet en of de schacht verlucht is of niet.</a:t>
            </a:r>
            <a:endParaRPr lang="nl-BE" baseline="0" noProof="0">
              <a:cs typeface="Calibri"/>
            </a:endParaRPr>
          </a:p>
          <a:p>
            <a:r>
              <a:rPr lang="nl-BE"/>
              <a:t> </a:t>
            </a:r>
            <a:r>
              <a:rPr lang="nl-BE" baseline="0" noProof="0"/>
              <a:t>De volgende stopplaats is dan de wooneenheid met zijn individuele ruimtes waar de afgiftesystemen en regeling in kaart worden gebracht.</a:t>
            </a:r>
            <a:endParaRPr lang="nl-BE" baseline="0"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29</a:t>
            </a:fld>
            <a:endParaRPr lang="nl-BE"/>
          </a:p>
        </p:txBody>
      </p:sp>
    </p:spTree>
    <p:extLst>
      <p:ext uri="{BB962C8B-B14F-4D97-AF65-F5344CB8AC3E}">
        <p14:creationId xmlns:p14="http://schemas.microsoft.com/office/powerpoint/2010/main" val="3342963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a:t>Ter</a:t>
            </a:r>
            <a:r>
              <a:rPr lang="nl-BE" baseline="0" noProof="0"/>
              <a:t> verduidelijking van de structuur in de presentatie volgt eerst een overzicht van de gebruikte symbolen en kleurcodes.</a:t>
            </a:r>
          </a:p>
          <a:p>
            <a:endParaRPr lang="nl-BE"/>
          </a:p>
          <a:p>
            <a:r>
              <a:rPr lang="nl-BE"/>
              <a:t>In de presentatie van de installaties voor ruimteverwarming, sanitair warm water en koeling worden volgende symbolen gebruikt.</a:t>
            </a:r>
            <a:endParaRPr lang="nl-BE">
              <a:cs typeface="Calibri"/>
            </a:endParaRP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a:t>
            </a:fld>
            <a:endParaRPr lang="nl-BE"/>
          </a:p>
        </p:txBody>
      </p:sp>
    </p:spTree>
    <p:extLst>
      <p:ext uri="{BB962C8B-B14F-4D97-AF65-F5344CB8AC3E}">
        <p14:creationId xmlns:p14="http://schemas.microsoft.com/office/powerpoint/2010/main" val="3663776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Aan de hand van 3 concrete praktijkvoorbeelden lichten we de werkwijze voor het verzamelen van de invoergegevens voor de installaties voor ruimteverwarming en sanitair warm water in de praktijk toe. </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30</a:t>
            </a:fld>
            <a:endParaRPr lang="nl-BE"/>
          </a:p>
        </p:txBody>
      </p:sp>
    </p:spTree>
    <p:extLst>
      <p:ext uri="{BB962C8B-B14F-4D97-AF65-F5344CB8AC3E}">
        <p14:creationId xmlns:p14="http://schemas.microsoft.com/office/powerpoint/2010/main" val="2452507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eerste case betreft een appartementsgebouw</a:t>
            </a:r>
            <a:r>
              <a:rPr lang="nl-BE" baseline="0"/>
              <a:t> voor 11 appartementen, gelegen op een site met verschillende appartementsblokken. </a:t>
            </a:r>
            <a:r>
              <a:rPr lang="nl-BE"/>
              <a:t>Het te onderzoeken gebouw betreft blok F van de </a:t>
            </a:r>
            <a:r>
              <a:rPr lang="nl-BE" baseline="0"/>
              <a:t>site.</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31</a:t>
            </a:fld>
            <a:endParaRPr lang="nl-BE"/>
          </a:p>
        </p:txBody>
      </p:sp>
    </p:spTree>
    <p:extLst>
      <p:ext uri="{BB962C8B-B14F-4D97-AF65-F5344CB8AC3E}">
        <p14:creationId xmlns:p14="http://schemas.microsoft.com/office/powerpoint/2010/main" val="2336103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a:t>Dit</a:t>
            </a:r>
            <a:r>
              <a:rPr lang="nl-BE" baseline="0" noProof="0"/>
              <a:t> concrete voorbeeld zullen we als volgt aanpakken:</a:t>
            </a:r>
            <a:r>
              <a:rPr lang="nl-BE"/>
              <a:t> </a:t>
            </a:r>
            <a:endParaRPr lang="nl-BE" baseline="0" noProof="0"/>
          </a:p>
          <a:p>
            <a:r>
              <a:rPr lang="nl-BE" baseline="0" noProof="0"/>
              <a:t>- Vooraf werden een aantal bewijsstukken aangeleverd door de eigenaar. Deze kunnen we voor het </a:t>
            </a:r>
            <a:r>
              <a:rPr lang="nl-BE" baseline="0" noProof="0" err="1"/>
              <a:t>plaatsbezoek</a:t>
            </a:r>
            <a:r>
              <a:rPr lang="nl-BE" baseline="0" noProof="0"/>
              <a:t> reeds interpreteren zodat we weten naar wat we op zoek moeten gaan tijdens de visuele inspectie ter plaatse.</a:t>
            </a:r>
            <a:r>
              <a:rPr lang="nl-BE"/>
              <a:t> </a:t>
            </a:r>
            <a:endParaRPr lang="nl-BE" baseline="0" noProof="0">
              <a:cs typeface="Calibri"/>
            </a:endParaRPr>
          </a:p>
          <a:p>
            <a:r>
              <a:rPr lang="nl-BE" baseline="0" noProof="0"/>
              <a:t>Tijdens </a:t>
            </a:r>
            <a:r>
              <a:rPr lang="nl-BE"/>
              <a:t>het </a:t>
            </a:r>
            <a:r>
              <a:rPr lang="nl-BE" err="1"/>
              <a:t>plaatsbezoek</a:t>
            </a:r>
            <a:r>
              <a:rPr lang="nl-BE"/>
              <a:t> zelf </a:t>
            </a:r>
            <a:r>
              <a:rPr lang="nl-BE" baseline="0" noProof="0"/>
              <a:t>zullen we dan ook de verschillende onderdelen nakijken. </a:t>
            </a:r>
            <a:endParaRPr lang="nl-BE"/>
          </a:p>
          <a:p>
            <a:r>
              <a:rPr lang="nl-BE" baseline="0" noProof="0"/>
              <a:t>Per onderdeel </a:t>
            </a:r>
            <a:r>
              <a:rPr lang="nl-BE"/>
              <a:t>wordt in de slides de conclusies zijnde de invoergegevens in de software samengevat.</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32</a:t>
            </a:fld>
            <a:endParaRPr lang="nl-BE"/>
          </a:p>
        </p:txBody>
      </p:sp>
    </p:spTree>
    <p:extLst>
      <p:ext uri="{BB962C8B-B14F-4D97-AF65-F5344CB8AC3E}">
        <p14:creationId xmlns:p14="http://schemas.microsoft.com/office/powerpoint/2010/main" val="2962549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We beginnen met de bewijsstukken, die we </a:t>
            </a:r>
            <a:r>
              <a:rPr lang="nl-BE"/>
              <a:t>kregen </a:t>
            </a:r>
            <a:r>
              <a:rPr lang="nl-BE" noProof="0"/>
              <a:t>van de eigenaar.</a:t>
            </a:r>
          </a:p>
        </p:txBody>
      </p:sp>
      <p:sp>
        <p:nvSpPr>
          <p:cNvPr id="4" name="Slide Number Placeholder 3"/>
          <p:cNvSpPr>
            <a:spLocks noGrp="1"/>
          </p:cNvSpPr>
          <p:nvPr>
            <p:ph type="sldNum" sz="quarter" idx="10"/>
          </p:nvPr>
        </p:nvSpPr>
        <p:spPr/>
        <p:txBody>
          <a:bodyPr/>
          <a:lstStyle/>
          <a:p>
            <a:fld id="{22D8FA8F-556B-4E54-8758-21E02D639AD8}" type="slidenum">
              <a:rPr lang="nl-BE" smtClean="0"/>
              <a:t>33</a:t>
            </a:fld>
            <a:endParaRPr lang="nl-BE"/>
          </a:p>
        </p:txBody>
      </p:sp>
    </p:spTree>
    <p:extLst>
      <p:ext uri="{BB962C8B-B14F-4D97-AF65-F5344CB8AC3E}">
        <p14:creationId xmlns:p14="http://schemas.microsoft.com/office/powerpoint/2010/main" val="2193010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Enerzijds</a:t>
            </a:r>
            <a:r>
              <a:rPr lang="nl-BE" baseline="0" noProof="0"/>
              <a:t> is er de technische fiche van de ketel, die we – na controle van het toestel uit de fiche met het toestel ter plaatse </a:t>
            </a:r>
            <a:r>
              <a:rPr lang="nl-BE"/>
              <a:t>–</a:t>
            </a:r>
            <a:r>
              <a:rPr lang="nl-BE" baseline="0" noProof="0"/>
              <a:t> </a:t>
            </a:r>
            <a:r>
              <a:rPr lang="nl-BE"/>
              <a:t>zullen kunnen</a:t>
            </a:r>
            <a:r>
              <a:rPr lang="nl-BE" baseline="0" noProof="0"/>
              <a:t> gebruiken om specifieke parameters rond het opwekkingssysteem in te geven.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34</a:t>
            </a:fld>
            <a:endParaRPr lang="nl-BE"/>
          </a:p>
        </p:txBody>
      </p:sp>
    </p:spTree>
    <p:extLst>
      <p:ext uri="{BB962C8B-B14F-4D97-AF65-F5344CB8AC3E}">
        <p14:creationId xmlns:p14="http://schemas.microsoft.com/office/powerpoint/2010/main" val="805049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hydraulische schema is het belangrijkste bewijsstuk om op te vragen bij een collectieve installaties. </a:t>
            </a:r>
            <a:r>
              <a:rPr lang="nl-BE" baseline="0" noProof="0"/>
              <a:t>Hieruit kan </a:t>
            </a:r>
            <a:r>
              <a:rPr lang="nl-BE"/>
              <a:t>men </a:t>
            </a:r>
            <a:r>
              <a:rPr lang="nl-BE" baseline="0" noProof="0"/>
              <a:t>de verschillende componenten </a:t>
            </a:r>
            <a:r>
              <a:rPr lang="nl-BE"/>
              <a:t>afleiden</a:t>
            </a:r>
            <a:r>
              <a:rPr lang="nl-BE" baseline="0" noProof="0"/>
              <a:t>: opwekking, het </a:t>
            </a:r>
            <a:r>
              <a:rPr lang="nl-BE" baseline="0" noProof="0" err="1"/>
              <a:t>distributiestysteem</a:t>
            </a:r>
            <a:r>
              <a:rPr lang="nl-BE" baseline="0" noProof="0"/>
              <a:t>, ... . Met dit bij de hand kan </a:t>
            </a:r>
            <a:r>
              <a:rPr lang="nl-BE"/>
              <a:t>men een </a:t>
            </a:r>
            <a:r>
              <a:rPr lang="nl-BE" baseline="0" noProof="0" err="1"/>
              <a:t>plaatsbezoek</a:t>
            </a:r>
            <a:r>
              <a:rPr lang="nl-BE"/>
              <a:t> grondig </a:t>
            </a:r>
            <a:r>
              <a:rPr lang="nl-BE" baseline="0" noProof="0"/>
              <a:t>voorbereiden en weet </a:t>
            </a:r>
            <a:r>
              <a:rPr lang="nl-BE"/>
              <a:t>men</a:t>
            </a:r>
            <a:r>
              <a:rPr lang="nl-BE" baseline="0" noProof="0"/>
              <a:t> naar welke componenten </a:t>
            </a:r>
            <a:r>
              <a:rPr lang="nl-BE"/>
              <a:t>men</a:t>
            </a:r>
            <a:r>
              <a:rPr lang="nl-BE" baseline="0" noProof="0"/>
              <a:t> moet zoeken.</a:t>
            </a:r>
            <a:r>
              <a:rPr lang="nl-BE"/>
              <a:t> </a:t>
            </a:r>
            <a:endParaRPr lang="nl-BE" baseline="0" noProof="0"/>
          </a:p>
        </p:txBody>
      </p:sp>
      <p:sp>
        <p:nvSpPr>
          <p:cNvPr id="4" name="Slide Number Placeholder 3"/>
          <p:cNvSpPr>
            <a:spLocks noGrp="1"/>
          </p:cNvSpPr>
          <p:nvPr>
            <p:ph type="sldNum" sz="quarter" idx="10"/>
          </p:nvPr>
        </p:nvSpPr>
        <p:spPr/>
        <p:txBody>
          <a:bodyPr/>
          <a:lstStyle/>
          <a:p>
            <a:fld id="{22D8FA8F-556B-4E54-8758-21E02D639AD8}" type="slidenum">
              <a:rPr lang="nl-BE" smtClean="0"/>
              <a:t>35</a:t>
            </a:fld>
            <a:endParaRPr lang="nl-BE"/>
          </a:p>
        </p:txBody>
      </p:sp>
    </p:spTree>
    <p:extLst>
      <p:ext uri="{BB962C8B-B14F-4D97-AF65-F5344CB8AC3E}">
        <p14:creationId xmlns:p14="http://schemas.microsoft.com/office/powerpoint/2010/main" val="39410122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noProof="0"/>
              <a:t>Het</a:t>
            </a:r>
            <a:r>
              <a:rPr lang="nl-BE" baseline="0" noProof="0"/>
              <a:t> is belangrijk om een hydraulisch schema te leren interpreteren en analyseren. Deze schema’s zijn </a:t>
            </a:r>
            <a:r>
              <a:rPr lang="nl-BE"/>
              <a:t>heel belangrijk </a:t>
            </a:r>
            <a:r>
              <a:rPr lang="nl-BE" baseline="0" noProof="0"/>
              <a:t>om te weten hoe de installatie is opgebouwd of welk systeem </a:t>
            </a:r>
            <a:r>
              <a:rPr lang="nl-BE"/>
              <a:t>men</a:t>
            </a:r>
            <a:r>
              <a:rPr lang="nl-BE" baseline="0" noProof="0"/>
              <a:t> voor ogen zal krijgen.</a:t>
            </a:r>
            <a:endParaRPr lang="nl-BE" noProof="0"/>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36</a:t>
            </a:fld>
            <a:endParaRPr lang="nl-BE"/>
          </a:p>
        </p:txBody>
      </p:sp>
    </p:spTree>
    <p:extLst>
      <p:ext uri="{BB962C8B-B14F-4D97-AF65-F5344CB8AC3E}">
        <p14:creationId xmlns:p14="http://schemas.microsoft.com/office/powerpoint/2010/main" val="1272535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Belangrijk is om te</a:t>
            </a:r>
            <a:r>
              <a:rPr lang="nl-BE" baseline="0" noProof="0"/>
              <a:t> beginnen met het herkennen van de grote componenten. Zo zien we hier de warmteopwekking bestaande uit twee condenserende gasketels. </a:t>
            </a:r>
            <a:br>
              <a:rPr lang="nl-BE" baseline="0" noProof="0">
                <a:cs typeface="+mn-lt"/>
              </a:rPr>
            </a:br>
            <a:r>
              <a:rPr lang="nl-BE" baseline="0" noProof="0"/>
              <a:t>Let op: Nooit veronderstellen dat dit schema correct is!! In de loop der jaren kan er een nieuwe ketel geplaatst zijn met een andere vermogen </a:t>
            </a:r>
            <a:r>
              <a:rPr lang="nl-BE"/>
              <a:t>of </a:t>
            </a:r>
            <a:r>
              <a:rPr lang="nl-BE" baseline="0" noProof="0"/>
              <a:t>… . Dit schema dient dus enkel voor de beeldvorming van hoe de installatie in grote lijnen is opgebouwd en wat </a:t>
            </a:r>
            <a:r>
              <a:rPr lang="nl-BE"/>
              <a:t>men waarschijnlijk zal </a:t>
            </a:r>
            <a:r>
              <a:rPr lang="nl-BE" baseline="0" noProof="0"/>
              <a:t>tegenkomen. De gegevens die hierop vermeld staan moeten zoals vastgelegd in het inspectieprotocol steeds ter plaatse gecontroleerd te worden.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37</a:t>
            </a:fld>
            <a:endParaRPr lang="nl-BE"/>
          </a:p>
        </p:txBody>
      </p:sp>
    </p:spTree>
    <p:extLst>
      <p:ext uri="{BB962C8B-B14F-4D97-AF65-F5344CB8AC3E}">
        <p14:creationId xmlns:p14="http://schemas.microsoft.com/office/powerpoint/2010/main" val="37048250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We zien eveneens het</a:t>
            </a:r>
            <a:r>
              <a:rPr lang="nl-BE" baseline="0" noProof="0"/>
              <a:t> distributiesysteem voor verwarming symbolisch voorgesteld. Enerzijds is er de voedingskring voor CV en anderzijds is er een voedingskring naar het sanitaire buffervat.</a:t>
            </a:r>
            <a:r>
              <a:rPr lang="nl-BE"/>
              <a:t> </a:t>
            </a:r>
            <a:endParaRPr lang="nl-BE" baseline="0" noProof="0"/>
          </a:p>
          <a:p>
            <a:r>
              <a:rPr lang="nl-BE" baseline="0" noProof="0"/>
              <a:t>Deze kringen zijn te herkennen door de verschillende gekleurde lijnen op het plan en bovenaan de vermelding van de kring en voor wat deze dient.</a:t>
            </a:r>
            <a:r>
              <a:rPr lang="nl-BE"/>
              <a:t> </a:t>
            </a:r>
            <a:r>
              <a:rPr lang="nl-BE" baseline="0" noProof="0"/>
              <a:t>Een kring kan al dan niet uitgerust zijn met een circulatiepomp. Iedere lijn staat voor een fysieke leiding die in het gebouw aanwezig moet zijn.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38</a:t>
            </a:fld>
            <a:endParaRPr lang="nl-BE"/>
          </a:p>
        </p:txBody>
      </p:sp>
    </p:spTree>
    <p:extLst>
      <p:ext uri="{BB962C8B-B14F-4D97-AF65-F5344CB8AC3E}">
        <p14:creationId xmlns:p14="http://schemas.microsoft.com/office/powerpoint/2010/main" val="324928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We</a:t>
            </a:r>
            <a:r>
              <a:rPr lang="nl-BE" baseline="0" noProof="0"/>
              <a:t> zien ook de sanitair warm water buffer (tankvorm), die gekoppeld is aan een distributiesysteem voor sanitair warm water met circulatieleiding. Deze circulatieleiding </a:t>
            </a:r>
            <a:r>
              <a:rPr lang="nl-BE"/>
              <a:t>herkent men</a:t>
            </a:r>
            <a:r>
              <a:rPr lang="nl-BE" baseline="0" noProof="0"/>
              <a:t> aan de circulatiepomp en terugkoppeling richting het buffervat.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39</a:t>
            </a:fld>
            <a:endParaRPr lang="nl-BE"/>
          </a:p>
        </p:txBody>
      </p:sp>
    </p:spTree>
    <p:extLst>
      <p:ext uri="{BB962C8B-B14F-4D97-AF65-F5344CB8AC3E}">
        <p14:creationId xmlns:p14="http://schemas.microsoft.com/office/powerpoint/2010/main" val="2628242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blauwe achtergrond wordt gebruikt voor</a:t>
            </a:r>
            <a:r>
              <a:rPr lang="nl-BE" baseline="0"/>
              <a:t> de overgang naar een ander onderdeel.</a:t>
            </a:r>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4</a:t>
            </a:fld>
            <a:endParaRPr lang="nl-BE"/>
          </a:p>
        </p:txBody>
      </p:sp>
    </p:spTree>
    <p:extLst>
      <p:ext uri="{BB962C8B-B14F-4D97-AF65-F5344CB8AC3E}">
        <p14:creationId xmlns:p14="http://schemas.microsoft.com/office/powerpoint/2010/main" val="370474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a:t>
            </a:r>
            <a:r>
              <a:rPr lang="nl-BE" baseline="0" noProof="0"/>
              <a:t> laatste component die we zien op het schema is een aansluiting in het appartement zelf. Deze wordt hier weergegeven met verschillende kranen en sensoren die later verder verfijnd zullen worden. Op het schema is dit te herkennen door de vermelding aansluiting appartement. Dit kan er uiteraard anders uitzien of eventueel niet vermeld zijn.</a:t>
            </a:r>
            <a:r>
              <a:rPr lang="nl-BE"/>
              <a:t> </a:t>
            </a:r>
            <a:endParaRPr lang="nl-BE" baseline="0" noProof="0"/>
          </a:p>
          <a:p>
            <a:r>
              <a:rPr lang="nl-BE" baseline="0" noProof="0"/>
              <a:t>Het algemene principe, verschillende componenten: opwekkers, distributiesysteem, sanitair buffervat,… zal </a:t>
            </a:r>
            <a:r>
              <a:rPr lang="nl-BE"/>
              <a:t>men</a:t>
            </a:r>
            <a:r>
              <a:rPr lang="nl-BE" baseline="0" noProof="0"/>
              <a:t> wel steeds </a:t>
            </a:r>
            <a:r>
              <a:rPr lang="nl-BE"/>
              <a:t>op het hydraulisch schema kunnen</a:t>
            </a:r>
            <a:r>
              <a:rPr lang="nl-BE" baseline="0" noProof="0"/>
              <a:t> terugvinden.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40</a:t>
            </a:fld>
            <a:endParaRPr lang="nl-BE"/>
          </a:p>
        </p:txBody>
      </p:sp>
    </p:spTree>
    <p:extLst>
      <p:ext uri="{BB962C8B-B14F-4D97-AF65-F5344CB8AC3E}">
        <p14:creationId xmlns:p14="http://schemas.microsoft.com/office/powerpoint/2010/main" val="308592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Welk</a:t>
            </a:r>
            <a:r>
              <a:rPr lang="nl-BE" baseline="0" noProof="0"/>
              <a:t> systeem hebben we </a:t>
            </a:r>
            <a:r>
              <a:rPr lang="nl-BE"/>
              <a:t>hier? </a:t>
            </a:r>
            <a:r>
              <a:rPr lang="nl-BE" noProof="0"/>
              <a:t>Links</a:t>
            </a:r>
            <a:r>
              <a:rPr lang="nl-BE" baseline="0" noProof="0"/>
              <a:t> zien we de voorstelling van ons schema zoals eerder besproken. We zullen nu stap voor stap de verschillende componenten zoeken op het ontvangen hydraulisch schema. Te beginnen met de opwekkers.</a:t>
            </a:r>
            <a:endParaRPr lang="en-US"/>
          </a:p>
        </p:txBody>
      </p:sp>
      <p:sp>
        <p:nvSpPr>
          <p:cNvPr id="4" name="Slide Number Placeholder 3"/>
          <p:cNvSpPr>
            <a:spLocks noGrp="1"/>
          </p:cNvSpPr>
          <p:nvPr>
            <p:ph type="sldNum" sz="quarter" idx="10"/>
          </p:nvPr>
        </p:nvSpPr>
        <p:spPr/>
        <p:txBody>
          <a:bodyPr/>
          <a:lstStyle/>
          <a:p>
            <a:fld id="{22D8FA8F-556B-4E54-8758-21E02D639AD8}" type="slidenum">
              <a:rPr lang="nl-BE" smtClean="0"/>
              <a:t>41</a:t>
            </a:fld>
            <a:endParaRPr lang="nl-BE"/>
          </a:p>
        </p:txBody>
      </p:sp>
    </p:spTree>
    <p:extLst>
      <p:ext uri="{BB962C8B-B14F-4D97-AF65-F5344CB8AC3E}">
        <p14:creationId xmlns:p14="http://schemas.microsoft.com/office/powerpoint/2010/main" val="1224900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We zien ook de sanitair warm water buffer.</a:t>
            </a:r>
          </a:p>
        </p:txBody>
      </p:sp>
      <p:sp>
        <p:nvSpPr>
          <p:cNvPr id="4" name="Slide Number Placeholder 3"/>
          <p:cNvSpPr>
            <a:spLocks noGrp="1"/>
          </p:cNvSpPr>
          <p:nvPr>
            <p:ph type="sldNum" sz="quarter" idx="10"/>
          </p:nvPr>
        </p:nvSpPr>
        <p:spPr/>
        <p:txBody>
          <a:bodyPr/>
          <a:lstStyle/>
          <a:p>
            <a:fld id="{22D8FA8F-556B-4E54-8758-21E02D639AD8}" type="slidenum">
              <a:rPr lang="nl-BE" smtClean="0"/>
              <a:t>42</a:t>
            </a:fld>
            <a:endParaRPr lang="nl-BE"/>
          </a:p>
        </p:txBody>
      </p:sp>
    </p:spTree>
    <p:extLst>
      <p:ext uri="{BB962C8B-B14F-4D97-AF65-F5344CB8AC3E}">
        <p14:creationId xmlns:p14="http://schemas.microsoft.com/office/powerpoint/2010/main" val="294594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En de circulatiepomp voor retour sanitair warm</a:t>
            </a:r>
            <a:r>
              <a:rPr lang="nl-BE" baseline="0" noProof="0"/>
              <a:t> water</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43</a:t>
            </a:fld>
            <a:endParaRPr lang="nl-BE"/>
          </a:p>
        </p:txBody>
      </p:sp>
    </p:spTree>
    <p:extLst>
      <p:ext uri="{BB962C8B-B14F-4D97-AF65-F5344CB8AC3E}">
        <p14:creationId xmlns:p14="http://schemas.microsoft.com/office/powerpoint/2010/main" val="1895766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En het distributiesysteem voor CV</a:t>
            </a:r>
            <a:r>
              <a:rPr lang="nl-BE" baseline="0" noProof="0"/>
              <a:t>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44</a:t>
            </a:fld>
            <a:endParaRPr lang="nl-BE"/>
          </a:p>
        </p:txBody>
      </p:sp>
    </p:spTree>
    <p:extLst>
      <p:ext uri="{BB962C8B-B14F-4D97-AF65-F5344CB8AC3E}">
        <p14:creationId xmlns:p14="http://schemas.microsoft.com/office/powerpoint/2010/main" val="3664677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En als laatste het distributiesysteem voor sanitair warm water.</a:t>
            </a:r>
          </a:p>
          <a:p>
            <a:endParaRPr lang="nl-BE" noProof="0"/>
          </a:p>
          <a:p>
            <a:r>
              <a:rPr lang="nl-BE" noProof="0"/>
              <a:t>Tijdens het </a:t>
            </a:r>
            <a:r>
              <a:rPr lang="nl-BE" noProof="0" err="1"/>
              <a:t>plaatsbezoek</a:t>
            </a:r>
            <a:r>
              <a:rPr lang="nl-BE" noProof="0"/>
              <a:t> moeten we dus al deze componenten visueel</a:t>
            </a:r>
            <a:r>
              <a:rPr lang="nl-BE" baseline="0" noProof="0"/>
              <a:t> inspecteren. Het kan bijvoorbeeld handig zijn, om vooraf op te lijsten wat</a:t>
            </a:r>
            <a:r>
              <a:rPr lang="nl-BE"/>
              <a:t> men</a:t>
            </a:r>
            <a:r>
              <a:rPr lang="nl-BE" baseline="0" noProof="0"/>
              <a:t> allemaal moet zoeken om in te geven in de software zodat </a:t>
            </a:r>
            <a:r>
              <a:rPr lang="nl-BE"/>
              <a:t>men</a:t>
            </a:r>
            <a:r>
              <a:rPr lang="nl-BE" baseline="0" noProof="0"/>
              <a:t> zeker </a:t>
            </a:r>
            <a:r>
              <a:rPr lang="nl-BE"/>
              <a:t>geen onderdelen </a:t>
            </a:r>
            <a:r>
              <a:rPr lang="nl-BE" baseline="0" noProof="0"/>
              <a:t>vergeet tijdens het </a:t>
            </a:r>
            <a:r>
              <a:rPr lang="nl-BE" baseline="0" noProof="0" err="1"/>
              <a:t>plaatsbezoek</a:t>
            </a:r>
            <a:r>
              <a:rPr lang="nl-BE" baseline="0" noProof="0"/>
              <a:t>.</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45</a:t>
            </a:fld>
            <a:endParaRPr lang="nl-BE"/>
          </a:p>
        </p:txBody>
      </p:sp>
    </p:spTree>
    <p:extLst>
      <p:ext uri="{BB962C8B-B14F-4D97-AF65-F5344CB8AC3E}">
        <p14:creationId xmlns:p14="http://schemas.microsoft.com/office/powerpoint/2010/main" val="41143606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Samengevat kunnen we</a:t>
            </a:r>
            <a:r>
              <a:rPr lang="nl-BE" baseline="0" noProof="0"/>
              <a:t> uit de analyse van de aangeleverde bewijsstukken deze zaken reeds concluderen. Echter kan </a:t>
            </a:r>
            <a:r>
              <a:rPr lang="nl-BE"/>
              <a:t>men deze pas ingeven na het </a:t>
            </a:r>
            <a:r>
              <a:rPr lang="nl-BE" err="1"/>
              <a:t>plaatsbezoek</a:t>
            </a:r>
            <a:r>
              <a:rPr lang="nl-BE"/>
              <a:t> (na controle van de onderdelen ter plaatse). </a:t>
            </a:r>
            <a:r>
              <a:rPr lang="nl-BE" baseline="0" noProof="0"/>
              <a:t>Pas als </a:t>
            </a:r>
            <a:r>
              <a:rPr lang="nl-BE"/>
              <a:t>men </a:t>
            </a:r>
            <a:r>
              <a:rPr lang="nl-BE" baseline="0" noProof="0"/>
              <a:t>zeker </a:t>
            </a:r>
            <a:r>
              <a:rPr lang="nl-BE"/>
              <a:t>is</a:t>
            </a:r>
            <a:r>
              <a:rPr lang="nl-BE" baseline="0" noProof="0"/>
              <a:t> dat de installatie dezelfde is als weergegeven op het schema, kan </a:t>
            </a:r>
            <a:r>
              <a:rPr lang="nl-BE"/>
              <a:t>men </a:t>
            </a:r>
            <a:r>
              <a:rPr lang="nl-BE" baseline="0" noProof="0"/>
              <a:t>deze gegevens invullen in de certificatiesoftware.</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46</a:t>
            </a:fld>
            <a:endParaRPr lang="nl-BE"/>
          </a:p>
        </p:txBody>
      </p:sp>
    </p:spTree>
    <p:extLst>
      <p:ext uri="{BB962C8B-B14F-4D97-AF65-F5344CB8AC3E}">
        <p14:creationId xmlns:p14="http://schemas.microsoft.com/office/powerpoint/2010/main" val="10064541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Eens</a:t>
            </a:r>
            <a:r>
              <a:rPr lang="nl-BE" baseline="0" noProof="0"/>
              <a:t> ter plaatse beginnen we uiteraard in de stookplaats.</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47</a:t>
            </a:fld>
            <a:endParaRPr lang="nl-BE"/>
          </a:p>
        </p:txBody>
      </p:sp>
    </p:spTree>
    <p:extLst>
      <p:ext uri="{BB962C8B-B14F-4D97-AF65-F5344CB8AC3E}">
        <p14:creationId xmlns:p14="http://schemas.microsoft.com/office/powerpoint/2010/main" val="3286885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Hier zien we de twee gaswandketels hangen.</a:t>
            </a:r>
          </a:p>
          <a:p>
            <a:r>
              <a:rPr lang="nl-BE">
                <a:cs typeface="Calibri"/>
              </a:rPr>
              <a:t>Men kan de gaswandketels herkennen door:</a:t>
            </a:r>
            <a:endParaRPr lang="nl-BE" noProof="0"/>
          </a:p>
          <a:p>
            <a:r>
              <a:rPr lang="nl-BE" baseline="0" noProof="0"/>
              <a:t>- schouw naar buiten</a:t>
            </a:r>
            <a:r>
              <a:rPr lang="nl-BE"/>
              <a:t> </a:t>
            </a:r>
            <a:endParaRPr lang="nl-BE" baseline="0" noProof="0"/>
          </a:p>
          <a:p>
            <a:r>
              <a:rPr lang="nl-BE" baseline="0" noProof="0"/>
              <a:t>- gasleiding. In 90% van de gevallen heeft deze een gele kleur. Bij twijfel kan de leiding gevolgd worden tot aan de gasteller</a:t>
            </a:r>
            <a:endParaRPr lang="nl-BE" noProof="0">
              <a:cs typeface="Calibri"/>
            </a:endParaRPr>
          </a:p>
          <a:p>
            <a:r>
              <a:rPr lang="nl-BE" noProof="0"/>
              <a:t>-</a:t>
            </a:r>
            <a:r>
              <a:rPr lang="nl-BE" baseline="0" noProof="0"/>
              <a:t> twee CV leidingen per ketel (</a:t>
            </a:r>
            <a:r>
              <a:rPr lang="nl-BE" baseline="0" noProof="0" err="1"/>
              <a:t>depart</a:t>
            </a:r>
            <a:r>
              <a:rPr lang="nl-BE" baseline="0" noProof="0"/>
              <a:t> en retour)</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48</a:t>
            </a:fld>
            <a:endParaRPr lang="nl-BE"/>
          </a:p>
        </p:txBody>
      </p:sp>
    </p:spTree>
    <p:extLst>
      <p:ext uri="{BB962C8B-B14F-4D97-AF65-F5344CB8AC3E}">
        <p14:creationId xmlns:p14="http://schemas.microsoft.com/office/powerpoint/2010/main" val="41390275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Ter</a:t>
            </a:r>
            <a:r>
              <a:rPr lang="nl-BE" baseline="0" noProof="0"/>
              <a:t> info: terugkoppeling met hydraulisch schema. We herkennen de ketels en ook de circulatiepompen, die ook op het schema zijn weergegeven.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49</a:t>
            </a:fld>
            <a:endParaRPr lang="nl-BE"/>
          </a:p>
        </p:txBody>
      </p:sp>
    </p:spTree>
    <p:extLst>
      <p:ext uri="{BB962C8B-B14F-4D97-AF65-F5344CB8AC3E}">
        <p14:creationId xmlns:p14="http://schemas.microsoft.com/office/powerpoint/2010/main" val="312046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Een groene titel tonen we als we tijdens een praktijkvoorbeeld de focus even verleggen en een ander voorbeeld bekijken/onderzoeken.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5</a:t>
            </a:fld>
            <a:endParaRPr lang="nl-BE"/>
          </a:p>
        </p:txBody>
      </p:sp>
    </p:spTree>
    <p:extLst>
      <p:ext uri="{BB962C8B-B14F-4D97-AF65-F5344CB8AC3E}">
        <p14:creationId xmlns:p14="http://schemas.microsoft.com/office/powerpoint/2010/main" val="23331162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Hoe</a:t>
            </a:r>
            <a:r>
              <a:rPr lang="nl-BE" baseline="0" noProof="0"/>
              <a:t> weet </a:t>
            </a:r>
            <a:r>
              <a:rPr lang="nl-BE"/>
              <a:t>men </a:t>
            </a:r>
            <a:r>
              <a:rPr lang="nl-BE" baseline="0" noProof="0"/>
              <a:t>zeker of de ketel condenserend is?</a:t>
            </a:r>
            <a:r>
              <a:rPr lang="nl-BE"/>
              <a:t> </a:t>
            </a:r>
            <a:r>
              <a:rPr lang="nl-BE" noProof="0"/>
              <a:t>Eigenlijk kan </a:t>
            </a:r>
            <a:r>
              <a:rPr lang="nl-BE"/>
              <a:t>men</a:t>
            </a:r>
            <a:r>
              <a:rPr lang="nl-BE" noProof="0"/>
              <a:t> dit maar met 100% zekerheid</a:t>
            </a:r>
            <a:r>
              <a:rPr lang="nl-BE" baseline="0" noProof="0"/>
              <a:t> uit de technische </a:t>
            </a:r>
            <a:r>
              <a:rPr lang="nl-BE"/>
              <a:t>documentatie </a:t>
            </a:r>
            <a:r>
              <a:rPr lang="nl-BE" baseline="0" noProof="0"/>
              <a:t>halen of afleiden van de </a:t>
            </a:r>
            <a:r>
              <a:rPr lang="nl-BE" baseline="0" noProof="0" err="1"/>
              <a:t>ketelkenplaat</a:t>
            </a:r>
            <a:r>
              <a:rPr lang="nl-BE" baseline="0" noProof="0"/>
              <a:t> (indien aanwezig en vermeld).</a:t>
            </a:r>
            <a:r>
              <a:rPr lang="nl-BE"/>
              <a:t>  Let op: Het is niet omdat er een afvoer aan de ketel is gekoppeld dat het ook om een condenserende ketel gaat. De afvoer </a:t>
            </a:r>
            <a:r>
              <a:rPr lang="nl-BE" baseline="0" noProof="0"/>
              <a:t>kan ook een </a:t>
            </a:r>
            <a:r>
              <a:rPr lang="nl-BE" baseline="0" noProof="0" err="1"/>
              <a:t>condensafvoer</a:t>
            </a:r>
            <a:r>
              <a:rPr lang="nl-BE" baseline="0" noProof="0"/>
              <a:t> voor de schouw </a:t>
            </a:r>
            <a:r>
              <a:rPr lang="nl-BE"/>
              <a:t>of </a:t>
            </a:r>
            <a:r>
              <a:rPr lang="nl-BE" baseline="0" noProof="0"/>
              <a:t>het overdrukventiel</a:t>
            </a:r>
            <a:r>
              <a:rPr lang="nl-BE"/>
              <a:t> zijn</a:t>
            </a:r>
            <a:r>
              <a:rPr lang="nl-BE" baseline="0" noProof="0"/>
              <a:t>.</a:t>
            </a:r>
            <a:endParaRPr lang="nl-BE" baseline="0" noProof="0">
              <a:cs typeface="Calibri"/>
            </a:endParaRP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50</a:t>
            </a:fld>
            <a:endParaRPr lang="nl-BE"/>
          </a:p>
        </p:txBody>
      </p:sp>
    </p:spTree>
    <p:extLst>
      <p:ext uri="{BB962C8B-B14F-4D97-AF65-F5344CB8AC3E}">
        <p14:creationId xmlns:p14="http://schemas.microsoft.com/office/powerpoint/2010/main" val="11218537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Om</a:t>
            </a:r>
            <a:r>
              <a:rPr lang="nl-BE" baseline="0" noProof="0"/>
              <a:t> nu de juiste technische gegevens terug te vinden, kijken we in het </a:t>
            </a:r>
            <a:r>
              <a:rPr lang="nl-BE" baseline="0" noProof="0" err="1"/>
              <a:t>asbuilt</a:t>
            </a:r>
            <a:r>
              <a:rPr lang="nl-BE" baseline="0" noProof="0"/>
              <a:t> dossier dat we van de eigenaar kregen, meer bepaald de technische fiche van de ketel. In ons geval is in de technische fiche voor de verschillende gebouwblokken het type ketel aangegeven zijnde merk </a:t>
            </a:r>
            <a:r>
              <a:rPr lang="nl-BE" baseline="0" noProof="0" err="1"/>
              <a:t>Remeha</a:t>
            </a:r>
            <a:r>
              <a:rPr lang="nl-BE" baseline="0" noProof="0"/>
              <a:t> en type </a:t>
            </a:r>
            <a:r>
              <a:rPr lang="nl-BE" baseline="0" noProof="0" err="1"/>
              <a:t>Quinta</a:t>
            </a:r>
            <a:r>
              <a:rPr lang="nl-BE" baseline="0" noProof="0"/>
              <a:t> PRO 45</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51</a:t>
            </a:fld>
            <a:endParaRPr lang="nl-BE"/>
          </a:p>
        </p:txBody>
      </p:sp>
    </p:spTree>
    <p:extLst>
      <p:ext uri="{BB962C8B-B14F-4D97-AF65-F5344CB8AC3E}">
        <p14:creationId xmlns:p14="http://schemas.microsoft.com/office/powerpoint/2010/main" val="5818559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Het toestel in de technische documentatie dient ter plaatse gecontroleerd te worden. Dit wordt bevestigd door de kentekenplaat. Maar aangezien de k</a:t>
            </a:r>
            <a:r>
              <a:rPr lang="nl-BE" baseline="0" noProof="0"/>
              <a:t>entekenplaat in dit project niet alle benodigde gegevens bevat, kunnen we bijkomend</a:t>
            </a:r>
            <a:r>
              <a:rPr lang="nl-BE"/>
              <a:t> de informatie</a:t>
            </a:r>
            <a:r>
              <a:rPr lang="nl-BE" baseline="0" noProof="0"/>
              <a:t> in de technische documentatie van de ketel gebruiken.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52</a:t>
            </a:fld>
            <a:endParaRPr lang="nl-BE"/>
          </a:p>
        </p:txBody>
      </p:sp>
    </p:spTree>
    <p:extLst>
      <p:ext uri="{BB962C8B-B14F-4D97-AF65-F5344CB8AC3E}">
        <p14:creationId xmlns:p14="http://schemas.microsoft.com/office/powerpoint/2010/main" val="11341691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Uit deze technische documentatie kunnen we volgende</a:t>
            </a:r>
            <a:r>
              <a:rPr lang="nl-BE" baseline="0" noProof="0"/>
              <a:t> parameters halen: … .</a:t>
            </a:r>
          </a:p>
          <a:p>
            <a:r>
              <a:rPr lang="en-GB" baseline="0"/>
              <a:t> </a:t>
            </a:r>
          </a:p>
        </p:txBody>
      </p:sp>
      <p:sp>
        <p:nvSpPr>
          <p:cNvPr id="4" name="Slide Number Placeholder 3"/>
          <p:cNvSpPr>
            <a:spLocks noGrp="1"/>
          </p:cNvSpPr>
          <p:nvPr>
            <p:ph type="sldNum" sz="quarter" idx="10"/>
          </p:nvPr>
        </p:nvSpPr>
        <p:spPr/>
        <p:txBody>
          <a:bodyPr/>
          <a:lstStyle/>
          <a:p>
            <a:fld id="{22D8FA8F-556B-4E54-8758-21E02D639AD8}" type="slidenum">
              <a:rPr lang="nl-BE" smtClean="0"/>
              <a:t>53</a:t>
            </a:fld>
            <a:endParaRPr lang="nl-BE"/>
          </a:p>
        </p:txBody>
      </p:sp>
    </p:spTree>
    <p:extLst>
      <p:ext uri="{BB962C8B-B14F-4D97-AF65-F5344CB8AC3E}">
        <p14:creationId xmlns:p14="http://schemas.microsoft.com/office/powerpoint/2010/main" val="1004629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Ook het testrendement</a:t>
            </a:r>
            <a:r>
              <a:rPr lang="nl-BE" baseline="0" noProof="0"/>
              <a:t> bij deellast, ten opzichte van de bovenste verbrandingswaarde, is vermeld in de technische documentatie van de ketel.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54</a:t>
            </a:fld>
            <a:endParaRPr lang="nl-BE"/>
          </a:p>
        </p:txBody>
      </p:sp>
    </p:spTree>
    <p:extLst>
      <p:ext uri="{BB962C8B-B14F-4D97-AF65-F5344CB8AC3E}">
        <p14:creationId xmlns:p14="http://schemas.microsoft.com/office/powerpoint/2010/main" val="16147885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Samengevat kunnen</a:t>
            </a:r>
            <a:r>
              <a:rPr lang="nl-BE" baseline="0" noProof="0"/>
              <a:t> we na het bezoek van de stookplaats en met de gevonden gegevens/bewijsstukken volgende</a:t>
            </a:r>
            <a:r>
              <a:rPr lang="nl-BE"/>
              <a:t> invoergegevens bepalen: </a:t>
            </a:r>
            <a:r>
              <a:rPr lang="nl-BE" baseline="0" noProof="0"/>
              <a:t>… .</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55</a:t>
            </a:fld>
            <a:endParaRPr lang="nl-BE"/>
          </a:p>
        </p:txBody>
      </p:sp>
    </p:spTree>
    <p:extLst>
      <p:ext uri="{BB962C8B-B14F-4D97-AF65-F5344CB8AC3E}">
        <p14:creationId xmlns:p14="http://schemas.microsoft.com/office/powerpoint/2010/main" val="93709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a:t>
            </a:r>
            <a:r>
              <a:rPr lang="nl-BE" baseline="0" noProof="0"/>
              <a:t> de stookplaats is ook nog het distributiesysteem te inspecteren.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56</a:t>
            </a:fld>
            <a:endParaRPr lang="nl-BE"/>
          </a:p>
        </p:txBody>
      </p:sp>
    </p:spTree>
    <p:extLst>
      <p:ext uri="{BB962C8B-B14F-4D97-AF65-F5344CB8AC3E}">
        <p14:creationId xmlns:p14="http://schemas.microsoft.com/office/powerpoint/2010/main" val="493196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Hoe </a:t>
            </a:r>
            <a:r>
              <a:rPr lang="nl-BE"/>
              <a:t>herkent men </a:t>
            </a:r>
            <a:r>
              <a:rPr lang="nl-BE" noProof="0"/>
              <a:t>het distributiesysteem ter plaatse?</a:t>
            </a:r>
            <a:r>
              <a:rPr lang="nl-BE"/>
              <a:t> </a:t>
            </a:r>
            <a:r>
              <a:rPr lang="nl-BE" noProof="0"/>
              <a:t>Uit</a:t>
            </a:r>
            <a:r>
              <a:rPr lang="nl-BE" baseline="0" noProof="0"/>
              <a:t> het hydraulisch schema weten we dat er twee kringen zijn met elk een circulatiepomp voor de bediening van 2 kringen:</a:t>
            </a:r>
            <a:endParaRPr lang="en-US"/>
          </a:p>
          <a:p>
            <a:r>
              <a:rPr lang="nl-BE" baseline="0" noProof="0"/>
              <a:t>- 1 kring als verwarming voor appartementen</a:t>
            </a:r>
            <a:endParaRPr lang="nl-BE" baseline="0" noProof="0">
              <a:cs typeface="Calibri"/>
            </a:endParaRPr>
          </a:p>
          <a:p>
            <a:r>
              <a:rPr lang="nl-BE" baseline="0" noProof="0"/>
              <a:t>- 1 kring voor aanmaak sanitair warm water (leidingen volgen tot aan de buffertank)</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57</a:t>
            </a:fld>
            <a:endParaRPr lang="nl-BE"/>
          </a:p>
        </p:txBody>
      </p:sp>
    </p:spTree>
    <p:extLst>
      <p:ext uri="{BB962C8B-B14F-4D97-AF65-F5344CB8AC3E}">
        <p14:creationId xmlns:p14="http://schemas.microsoft.com/office/powerpoint/2010/main" val="12289498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We zien dat er een gedeelte van de circulatiekringe</a:t>
            </a:r>
            <a:r>
              <a:rPr lang="nl-BE" baseline="0" noProof="0"/>
              <a:t>n niet geïsoleerd zijn. Als de stookplaats buiten het beschermd volume zit, dan moet hier de </a:t>
            </a:r>
            <a:r>
              <a:rPr lang="nl-BE" baseline="0" noProof="0" err="1"/>
              <a:t>ongeïsoleerde</a:t>
            </a:r>
            <a:r>
              <a:rPr lang="nl-BE" baseline="0" noProof="0"/>
              <a:t> leidinglengte opgemeten en ingegeven worden.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58</a:t>
            </a:fld>
            <a:endParaRPr lang="nl-BE"/>
          </a:p>
        </p:txBody>
      </p:sp>
    </p:spTree>
    <p:extLst>
      <p:ext uri="{BB962C8B-B14F-4D97-AF65-F5344CB8AC3E}">
        <p14:creationId xmlns:p14="http://schemas.microsoft.com/office/powerpoint/2010/main" val="3168148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Verder is er nog</a:t>
            </a:r>
            <a:r>
              <a:rPr lang="nl-BE" baseline="0" noProof="0"/>
              <a:t> een sanitair warm water buffer te inspecteren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59</a:t>
            </a:fld>
            <a:endParaRPr lang="nl-BE"/>
          </a:p>
        </p:txBody>
      </p:sp>
    </p:spTree>
    <p:extLst>
      <p:ext uri="{BB962C8B-B14F-4D97-AF65-F5344CB8AC3E}">
        <p14:creationId xmlns:p14="http://schemas.microsoft.com/office/powerpoint/2010/main" val="4129168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Tot slot wordt bij een oranje titel een overzicht gegeven van de gegevens die in de certificatiesoftware ingegeven worden.</a:t>
            </a:r>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6</a:t>
            </a:fld>
            <a:endParaRPr lang="nl-BE"/>
          </a:p>
        </p:txBody>
      </p:sp>
    </p:spTree>
    <p:extLst>
      <p:ext uri="{BB962C8B-B14F-4D97-AF65-F5344CB8AC3E}">
        <p14:creationId xmlns:p14="http://schemas.microsoft.com/office/powerpoint/2010/main" val="38003745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Aangezien er geen kenplaat </a:t>
            </a:r>
            <a:r>
              <a:rPr lang="nl-BE" baseline="0" noProof="0"/>
              <a:t>op het buffervat geplaatst is, moeten we de afmetingen zelf vaststellen.</a:t>
            </a:r>
            <a:r>
              <a:rPr lang="nl-BE"/>
              <a:t> </a:t>
            </a:r>
            <a:r>
              <a:rPr lang="nl-BE" baseline="0" noProof="0"/>
              <a:t>Om de omtrek van het toestel te bepalen is het handig om een </a:t>
            </a:r>
            <a:r>
              <a:rPr lang="nl-BE"/>
              <a:t>touw</a:t>
            </a:r>
            <a:r>
              <a:rPr lang="nl-BE" baseline="0" noProof="0"/>
              <a:t> </a:t>
            </a:r>
            <a:r>
              <a:rPr lang="nl-BE"/>
              <a:t>te gebruiken.</a:t>
            </a:r>
            <a:endParaRPr lang="en-US"/>
          </a:p>
          <a:p>
            <a:r>
              <a:rPr lang="nl-BE" noProof="0"/>
              <a:t>Opgelet: een expansievat</a:t>
            </a:r>
            <a:r>
              <a:rPr lang="nl-BE" baseline="0" noProof="0"/>
              <a:t> is geen voorraadvat!</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60</a:t>
            </a:fld>
            <a:endParaRPr lang="nl-BE"/>
          </a:p>
        </p:txBody>
      </p:sp>
    </p:spTree>
    <p:extLst>
      <p:ext uri="{BB962C8B-B14F-4D97-AF65-F5344CB8AC3E}">
        <p14:creationId xmlns:p14="http://schemas.microsoft.com/office/powerpoint/2010/main" val="1160016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Volgende invoergegevens kunnen worden ingevoerd in de software: … .</a:t>
            </a:r>
            <a:endParaRPr lang="nl-BE" noProof="0">
              <a:cs typeface="Calibri"/>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61</a:t>
            </a:fld>
            <a:endParaRPr lang="nl-BE"/>
          </a:p>
        </p:txBody>
      </p:sp>
    </p:spTree>
    <p:extLst>
      <p:ext uri="{BB962C8B-B14F-4D97-AF65-F5344CB8AC3E}">
        <p14:creationId xmlns:p14="http://schemas.microsoft.com/office/powerpoint/2010/main" val="41887858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Belangrijk: v</a:t>
            </a:r>
            <a:r>
              <a:rPr lang="nl-BE" baseline="0" noProof="0"/>
              <a:t>erschillende types van opwekkers hebben een buffer nodig om te kunnen functioneren. Deze buffervaten dienen dan niet voor het sanitair warm water. </a:t>
            </a:r>
          </a:p>
          <a:p>
            <a:r>
              <a:rPr lang="nl-BE" baseline="0" noProof="0"/>
              <a:t>Maar hoe </a:t>
            </a:r>
            <a:r>
              <a:rPr lang="nl-BE"/>
              <a:t>herkent men</a:t>
            </a:r>
            <a:r>
              <a:rPr lang="nl-BE" baseline="0" noProof="0"/>
              <a:t> een buffervat dat gebruikt wordt voor sanitair warm water? Vooraleerst </a:t>
            </a:r>
            <a:r>
              <a:rPr lang="nl-BE"/>
              <a:t>kijkt men </a:t>
            </a:r>
            <a:r>
              <a:rPr lang="nl-BE" baseline="0" noProof="0"/>
              <a:t>aandachtig. De vorm sluit niet noodzakelijk een bepaald type uit. Zo is het voorbeeld links een vierkant model maar toch </a:t>
            </a:r>
            <a:r>
              <a:rPr lang="nl-BE"/>
              <a:t>ook een</a:t>
            </a:r>
            <a:r>
              <a:rPr lang="nl-BE" baseline="0" noProof="0"/>
              <a:t> buffervat voor sanitair warm water.</a:t>
            </a:r>
            <a:r>
              <a:rPr lang="nl-BE"/>
              <a:t> </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62</a:t>
            </a:fld>
            <a:endParaRPr lang="nl-BE"/>
          </a:p>
        </p:txBody>
      </p:sp>
    </p:spTree>
    <p:extLst>
      <p:ext uri="{BB962C8B-B14F-4D97-AF65-F5344CB8AC3E}">
        <p14:creationId xmlns:p14="http://schemas.microsoft.com/office/powerpoint/2010/main" val="34516228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Waarop</a:t>
            </a:r>
            <a:r>
              <a:rPr lang="nl-BE" baseline="0" noProof="0"/>
              <a:t> dienen we te letten?</a:t>
            </a:r>
            <a:r>
              <a:rPr lang="nl-BE"/>
              <a:t> </a:t>
            </a:r>
            <a:r>
              <a:rPr lang="nl-BE" baseline="0" noProof="0"/>
              <a:t>Er zijn 2 belangrijke zaken die </a:t>
            </a:r>
            <a:r>
              <a:rPr lang="nl-BE"/>
              <a:t>men </a:t>
            </a:r>
            <a:r>
              <a:rPr lang="nl-BE" baseline="0" noProof="0"/>
              <a:t>enkel op een sanitair buffervat zal terugvinden:</a:t>
            </a:r>
            <a:endParaRPr lang="en-US"/>
          </a:p>
          <a:p>
            <a:pPr marL="171450" indent="-171450">
              <a:buFontTx/>
              <a:buChar char="-"/>
            </a:pPr>
            <a:r>
              <a:rPr lang="nl-BE" baseline="0" noProof="0"/>
              <a:t>een overdrukventiel op de sanitaire toevoer</a:t>
            </a:r>
            <a:r>
              <a:rPr lang="nl-BE"/>
              <a:t> </a:t>
            </a:r>
            <a:endParaRPr lang="nl-BE" baseline="0" noProof="0">
              <a:cs typeface="Calibri"/>
            </a:endParaRPr>
          </a:p>
          <a:p>
            <a:pPr marL="171450" indent="-171450">
              <a:buFontTx/>
              <a:buChar char="-"/>
            </a:pPr>
            <a:r>
              <a:rPr lang="nl-BE" baseline="0" noProof="0"/>
              <a:t>het buffervat heeft 4 aansluitingen waarvan er 2 sanitaire aansluitingen zijn.</a:t>
            </a:r>
          </a:p>
          <a:p>
            <a:pPr marL="0" indent="0">
              <a:buFontTx/>
              <a:buNone/>
            </a:pPr>
            <a:r>
              <a:rPr lang="nl-BE" baseline="0" noProof="0">
                <a:cs typeface="Calibri"/>
              </a:rPr>
              <a:t>Meer informatie over het herkennen vindt men in de volgende slides.</a:t>
            </a:r>
          </a:p>
        </p:txBody>
      </p:sp>
      <p:sp>
        <p:nvSpPr>
          <p:cNvPr id="4" name="Slide Number Placeholder 3"/>
          <p:cNvSpPr>
            <a:spLocks noGrp="1"/>
          </p:cNvSpPr>
          <p:nvPr>
            <p:ph type="sldNum" sz="quarter" idx="10"/>
          </p:nvPr>
        </p:nvSpPr>
        <p:spPr/>
        <p:txBody>
          <a:bodyPr/>
          <a:lstStyle/>
          <a:p>
            <a:fld id="{22D8FA8F-556B-4E54-8758-21E02D639AD8}" type="slidenum">
              <a:rPr lang="nl-BE" smtClean="0"/>
              <a:t>63</a:t>
            </a:fld>
            <a:endParaRPr lang="nl-BE"/>
          </a:p>
        </p:txBody>
      </p:sp>
    </p:spTree>
    <p:extLst>
      <p:ext uri="{BB962C8B-B14F-4D97-AF65-F5344CB8AC3E}">
        <p14:creationId xmlns:p14="http://schemas.microsoft.com/office/powerpoint/2010/main" val="39112587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overdrukventiel is steeds aan de koud water leiding </a:t>
            </a:r>
            <a:r>
              <a:rPr lang="nl-BE" baseline="0" noProof="0"/>
              <a:t>gekoppeld. Bovendien staat het overdrukventiel nagenoeg altijd los van het voorraadvat.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64</a:t>
            </a:fld>
            <a:endParaRPr lang="nl-BE"/>
          </a:p>
        </p:txBody>
      </p:sp>
    </p:spTree>
    <p:extLst>
      <p:ext uri="{BB962C8B-B14F-4D97-AF65-F5344CB8AC3E}">
        <p14:creationId xmlns:p14="http://schemas.microsoft.com/office/powerpoint/2010/main" val="25048020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Hierbij ziet men een overdrukventiel</a:t>
            </a:r>
            <a:r>
              <a:rPr lang="nl-BE" noProof="0"/>
              <a:t> </a:t>
            </a:r>
            <a:r>
              <a:rPr lang="nl-BE"/>
              <a:t>in detail.</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65</a:t>
            </a:fld>
            <a:endParaRPr lang="nl-BE"/>
          </a:p>
        </p:txBody>
      </p:sp>
    </p:spTree>
    <p:extLst>
      <p:ext uri="{BB962C8B-B14F-4D97-AF65-F5344CB8AC3E}">
        <p14:creationId xmlns:p14="http://schemas.microsoft.com/office/powerpoint/2010/main" val="36167536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Belangrijk is om </a:t>
            </a:r>
            <a:r>
              <a:rPr lang="nl-BE" baseline="0" noProof="0"/>
              <a:t>de leidingen te volgen zodat </a:t>
            </a:r>
            <a:r>
              <a:rPr lang="nl-BE"/>
              <a:t>men </a:t>
            </a:r>
            <a:r>
              <a:rPr lang="nl-BE" baseline="0" noProof="0"/>
              <a:t>zeker </a:t>
            </a:r>
            <a:r>
              <a:rPr lang="nl-BE"/>
              <a:t>is</a:t>
            </a:r>
            <a:r>
              <a:rPr lang="nl-BE" baseline="0" noProof="0"/>
              <a:t> dat 2 leidingen effectief sanitaire leidingen zijn.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66</a:t>
            </a:fld>
            <a:endParaRPr lang="nl-BE"/>
          </a:p>
        </p:txBody>
      </p:sp>
    </p:spTree>
    <p:extLst>
      <p:ext uri="{BB962C8B-B14F-4D97-AF65-F5344CB8AC3E}">
        <p14:creationId xmlns:p14="http://schemas.microsoft.com/office/powerpoint/2010/main" val="15309788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Opgelet, een expansievat</a:t>
            </a:r>
            <a:r>
              <a:rPr lang="nl-BE" baseline="0" noProof="0"/>
              <a:t> is geen voorraadvat. Een expansievat heeft maar 1 aansluiting en er zit een ventiel in om lucht in de balg te blazen.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67</a:t>
            </a:fld>
            <a:endParaRPr lang="nl-BE"/>
          </a:p>
        </p:txBody>
      </p:sp>
    </p:spTree>
    <p:extLst>
      <p:ext uri="{BB962C8B-B14F-4D97-AF65-F5344CB8AC3E}">
        <p14:creationId xmlns:p14="http://schemas.microsoft.com/office/powerpoint/2010/main" val="266764029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Een laatste onderdeel</a:t>
            </a:r>
            <a:r>
              <a:rPr lang="nl-BE" baseline="0" noProof="0"/>
              <a:t> die we in de stookplaats kunnen zien is het distributiesysteem sanitair warm water.</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68</a:t>
            </a:fld>
            <a:endParaRPr lang="nl-BE"/>
          </a:p>
        </p:txBody>
      </p:sp>
    </p:spTree>
    <p:extLst>
      <p:ext uri="{BB962C8B-B14F-4D97-AF65-F5344CB8AC3E}">
        <p14:creationId xmlns:p14="http://schemas.microsoft.com/office/powerpoint/2010/main" val="18296974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Zoals eerder vermeld</a:t>
            </a:r>
            <a:r>
              <a:rPr lang="nl-BE" baseline="0" noProof="0"/>
              <a:t>, is het distributiesysteem voor SWW in een 4-pijpssysteem te herkennen door een extra circulatieleiding waarop er een pomp gemonteerd zit.</a:t>
            </a:r>
            <a:r>
              <a:rPr lang="nl-BE"/>
              <a:t> </a:t>
            </a:r>
            <a:endParaRPr lang="nl-BE" baseline="0" noProof="0"/>
          </a:p>
          <a:p>
            <a:r>
              <a:rPr lang="nl-BE" baseline="0" noProof="0"/>
              <a:t>In de stookplaats </a:t>
            </a:r>
            <a:r>
              <a:rPr lang="nl-BE"/>
              <a:t>volgt men </a:t>
            </a:r>
            <a:r>
              <a:rPr lang="nl-BE" baseline="0" noProof="0"/>
              <a:t>dus de leidingen vanuit het buffervat om na te gaan of er een circulatieleiding aanwezig is</a:t>
            </a:r>
            <a:r>
              <a:rPr lang="nl-BE"/>
              <a:t>. </a:t>
            </a:r>
            <a:r>
              <a:rPr lang="nl-BE" baseline="0" noProof="0"/>
              <a:t>Deze circulatieleiding is nooit op de collector gemonteerd maar tegen een wand of tussen de leiding aan gemonteerd.</a:t>
            </a:r>
            <a:endParaRPr lang="nl-BE" baseline="0" noProof="0">
              <a:cs typeface="Calibri"/>
            </a:endParaRPr>
          </a:p>
          <a:p>
            <a:r>
              <a:rPr lang="nl-BE" baseline="0" noProof="0"/>
              <a:t>Opgelet, ook hier is het van belang om zeker te zijn of dit een sanitaire leiding is. Dus eens </a:t>
            </a:r>
            <a:r>
              <a:rPr lang="nl-BE"/>
              <a:t>men </a:t>
            </a:r>
            <a:r>
              <a:rPr lang="nl-BE" baseline="0" noProof="0"/>
              <a:t>de circulatiepomp gevonden </a:t>
            </a:r>
            <a:r>
              <a:rPr lang="nl-BE"/>
              <a:t>heeft</a:t>
            </a:r>
            <a:r>
              <a:rPr lang="nl-BE" baseline="0" noProof="0"/>
              <a:t>, </a:t>
            </a:r>
            <a:r>
              <a:rPr lang="nl-BE"/>
              <a:t>volgt men</a:t>
            </a:r>
            <a:r>
              <a:rPr lang="nl-BE" baseline="0" noProof="0"/>
              <a:t> deze tot aan het buffervat.</a:t>
            </a:r>
          </a:p>
        </p:txBody>
      </p:sp>
      <p:sp>
        <p:nvSpPr>
          <p:cNvPr id="4" name="Slide Number Placeholder 3"/>
          <p:cNvSpPr>
            <a:spLocks noGrp="1"/>
          </p:cNvSpPr>
          <p:nvPr>
            <p:ph type="sldNum" sz="quarter" idx="10"/>
          </p:nvPr>
        </p:nvSpPr>
        <p:spPr/>
        <p:txBody>
          <a:bodyPr/>
          <a:lstStyle/>
          <a:p>
            <a:fld id="{22D8FA8F-556B-4E54-8758-21E02D639AD8}" type="slidenum">
              <a:rPr lang="nl-BE" smtClean="0"/>
              <a:t>69</a:t>
            </a:fld>
            <a:endParaRPr lang="nl-BE"/>
          </a:p>
        </p:txBody>
      </p:sp>
    </p:spTree>
    <p:extLst>
      <p:ext uri="{BB962C8B-B14F-4D97-AF65-F5344CB8AC3E}">
        <p14:creationId xmlns:p14="http://schemas.microsoft.com/office/powerpoint/2010/main" val="3708889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defRPr/>
            </a:pPr>
            <a:r>
              <a:rPr lang="nl-BE" noProof="0"/>
              <a:t>In dit stuk gaan</a:t>
            </a:r>
            <a:r>
              <a:rPr lang="nl-BE" baseline="0" noProof="0"/>
              <a:t> we dieper in op de verschillende types installaties die </a:t>
            </a:r>
            <a:r>
              <a:rPr lang="nl-BE"/>
              <a:t>men </a:t>
            </a:r>
            <a:r>
              <a:rPr lang="nl-BE" baseline="0" noProof="0"/>
              <a:t>in de praktijk </a:t>
            </a:r>
            <a:r>
              <a:rPr lang="nl-BE"/>
              <a:t>kan</a:t>
            </a:r>
            <a:r>
              <a:rPr lang="nl-BE" baseline="0" noProof="0"/>
              <a:t> tegenkomen. Hierbij wordt het verschil tussen een collectieve en een individuele installatie toegelicht en hoe</a:t>
            </a:r>
            <a:r>
              <a:rPr lang="nl-BE"/>
              <a:t> men</a:t>
            </a:r>
            <a:r>
              <a:rPr lang="nl-BE" baseline="0" noProof="0"/>
              <a:t> deze installaties kan herkennen.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baseline="0" noProof="0"/>
          </a:p>
          <a:p>
            <a:endParaRPr lang="nl-BE"/>
          </a:p>
        </p:txBody>
      </p:sp>
      <p:sp>
        <p:nvSpPr>
          <p:cNvPr id="4" name="Tijdelijke aanduiding voor dianummer 3"/>
          <p:cNvSpPr>
            <a:spLocks noGrp="1"/>
          </p:cNvSpPr>
          <p:nvPr>
            <p:ph type="sldNum" sz="quarter" idx="5"/>
          </p:nvPr>
        </p:nvSpPr>
        <p:spPr/>
        <p:txBody>
          <a:bodyPr/>
          <a:lstStyle/>
          <a:p>
            <a:fld id="{22D8FA8F-556B-4E54-8758-21E02D639AD8}" type="slidenum">
              <a:rPr lang="nl-BE" smtClean="0"/>
              <a:t>7</a:t>
            </a:fld>
            <a:endParaRPr lang="nl-BE"/>
          </a:p>
        </p:txBody>
      </p:sp>
    </p:spTree>
    <p:extLst>
      <p:ext uri="{BB962C8B-B14F-4D97-AF65-F5344CB8AC3E}">
        <p14:creationId xmlns:p14="http://schemas.microsoft.com/office/powerpoint/2010/main" val="17327800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Hoe </a:t>
            </a:r>
            <a:r>
              <a:rPr lang="nl-BE"/>
              <a:t>herkent men</a:t>
            </a:r>
            <a:r>
              <a:rPr lang="nl-BE" baseline="0" noProof="0"/>
              <a:t> de circulatieleiding?</a:t>
            </a:r>
          </a:p>
          <a:p>
            <a:r>
              <a:rPr lang="nl-BE" noProof="0"/>
              <a:t>- </a:t>
            </a:r>
            <a:r>
              <a:rPr lang="nl-BE"/>
              <a:t>de</a:t>
            </a:r>
            <a:r>
              <a:rPr lang="nl-BE" noProof="0"/>
              <a:t> circulatieleiding is altijd kleiner</a:t>
            </a:r>
            <a:r>
              <a:rPr lang="nl-BE" baseline="0" noProof="0"/>
              <a:t> dan het vertrek warm water</a:t>
            </a:r>
            <a:endParaRPr lang="nl-BE" baseline="0" noProof="0">
              <a:cs typeface="Calibri"/>
            </a:endParaRPr>
          </a:p>
          <a:p>
            <a:r>
              <a:rPr lang="nl-BE" baseline="0" noProof="0"/>
              <a:t>- </a:t>
            </a:r>
            <a:r>
              <a:rPr lang="nl-BE"/>
              <a:t>de </a:t>
            </a:r>
            <a:r>
              <a:rPr lang="nl-BE" baseline="0" noProof="0"/>
              <a:t>circulatieleiding voelt warm aan</a:t>
            </a:r>
            <a:endParaRPr lang="nl-BE" baseline="0" noProof="0">
              <a:cs typeface="Calibri"/>
            </a:endParaRPr>
          </a:p>
          <a:p>
            <a:r>
              <a:rPr lang="nl-BE" baseline="0" noProof="0"/>
              <a:t>- </a:t>
            </a:r>
            <a:r>
              <a:rPr lang="nl-BE"/>
              <a:t>de</a:t>
            </a:r>
            <a:r>
              <a:rPr lang="nl-BE" baseline="0" noProof="0"/>
              <a:t> leiding keert altijd terug richting SWW vat</a:t>
            </a:r>
            <a:endParaRPr lang="nl-BE" baseline="0" noProof="0">
              <a:cs typeface="Calibri"/>
            </a:endParaRP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70</a:t>
            </a:fld>
            <a:endParaRPr lang="nl-BE"/>
          </a:p>
        </p:txBody>
      </p:sp>
    </p:spTree>
    <p:extLst>
      <p:ext uri="{BB962C8B-B14F-4D97-AF65-F5344CB8AC3E}">
        <p14:creationId xmlns:p14="http://schemas.microsoft.com/office/powerpoint/2010/main" val="36518456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Overzicht van de invoer in de </a:t>
            </a:r>
            <a:r>
              <a:rPr lang="nl-BE" baseline="0" noProof="0"/>
              <a:t>software: … .</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71</a:t>
            </a:fld>
            <a:endParaRPr lang="nl-BE"/>
          </a:p>
        </p:txBody>
      </p:sp>
    </p:spTree>
    <p:extLst>
      <p:ext uri="{BB962C8B-B14F-4D97-AF65-F5344CB8AC3E}">
        <p14:creationId xmlns:p14="http://schemas.microsoft.com/office/powerpoint/2010/main" val="881461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a:t>
            </a:r>
            <a:r>
              <a:rPr lang="nl-BE" baseline="0" noProof="0"/>
              <a:t> is een </a:t>
            </a:r>
            <a:r>
              <a:rPr lang="nl-BE"/>
              <a:t>ander </a:t>
            </a:r>
            <a:r>
              <a:rPr lang="nl-BE" baseline="0" noProof="0"/>
              <a:t>voorbeeld van een circulatieleiding/circulatiepomp in een stookplaats. We zien het overdrukventiel van het buffervat en de leidingen vanuit de circulatiepomp die teruglopen naar het buffervat. Dit voorbeeld heeft een vrij kleine circulatiepomp.</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72</a:t>
            </a:fld>
            <a:endParaRPr lang="nl-BE"/>
          </a:p>
        </p:txBody>
      </p:sp>
    </p:spTree>
    <p:extLst>
      <p:ext uri="{BB962C8B-B14F-4D97-AF65-F5344CB8AC3E}">
        <p14:creationId xmlns:p14="http://schemas.microsoft.com/office/powerpoint/2010/main" val="4260358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Dan vervolgen we het </a:t>
            </a:r>
            <a:r>
              <a:rPr lang="nl-BE" noProof="0" err="1"/>
              <a:t>plaatsbezoek</a:t>
            </a:r>
            <a:r>
              <a:rPr lang="nl-BE" baseline="0" noProof="0"/>
              <a:t> naar de wooneenheid</a:t>
            </a:r>
            <a:r>
              <a:rPr lang="nl-BE"/>
              <a: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73</a:t>
            </a:fld>
            <a:endParaRPr lang="nl-BE"/>
          </a:p>
        </p:txBody>
      </p:sp>
    </p:spTree>
    <p:extLst>
      <p:ext uri="{BB962C8B-B14F-4D97-AF65-F5344CB8AC3E}">
        <p14:creationId xmlns:p14="http://schemas.microsoft.com/office/powerpoint/2010/main" val="20361484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In</a:t>
            </a:r>
            <a:r>
              <a:rPr lang="nl-BE" baseline="0" noProof="0"/>
              <a:t> de volgende slides overlopen we alle specifieke zaken die we van een 4-pijpssysteem zien ter hoogte van de aansluiting in de wooneenheid zelf. Tevens wordt er een koppeling gemaakt met het hydraulisch schema zodat </a:t>
            </a:r>
            <a:r>
              <a:rPr lang="nl-BE"/>
              <a:t>men alle</a:t>
            </a:r>
            <a:r>
              <a:rPr lang="nl-BE" baseline="0" noProof="0"/>
              <a:t> componenten kan herkennen. Deze slides dienen louter ter ondersteuning zodat je eenvoudig een installatie kan herkennen in de wooneenheid zelf.</a:t>
            </a:r>
            <a:r>
              <a:rPr lang="nl-BE"/>
              <a:t>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74</a:t>
            </a:fld>
            <a:endParaRPr lang="nl-BE"/>
          </a:p>
        </p:txBody>
      </p:sp>
    </p:spTree>
    <p:extLst>
      <p:ext uri="{BB962C8B-B14F-4D97-AF65-F5344CB8AC3E}">
        <p14:creationId xmlns:p14="http://schemas.microsoft.com/office/powerpoint/2010/main" val="7400304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De</a:t>
            </a:r>
            <a:r>
              <a:rPr lang="nl-BE" baseline="0" noProof="0"/>
              <a:t> toevoer drinkwater is te herkennen aan de vrij lange collector. Iedere drinkwaterkraan en eventueel toilet, vaatwasser en wasmachine zijn hierop aangesloten.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75</a:t>
            </a:fld>
            <a:endParaRPr lang="nl-BE"/>
          </a:p>
        </p:txBody>
      </p:sp>
    </p:spTree>
    <p:extLst>
      <p:ext uri="{BB962C8B-B14F-4D97-AF65-F5344CB8AC3E}">
        <p14:creationId xmlns:p14="http://schemas.microsoft.com/office/powerpoint/2010/main" val="26032664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De warm waterleiding</a:t>
            </a:r>
            <a:r>
              <a:rPr lang="nl-BE" baseline="0" noProof="0"/>
              <a:t> is erboven geplaatst wat ook de meest gebruikelijke montage is (warm en koud drinkwater vlak bij elkaar). In een wooneenheid zijn er heel wat minder tappunten voor SWW, dus deze collector is doorgaans een stuk korter.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noProof="0"/>
          </a:p>
          <a:p>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76</a:t>
            </a:fld>
            <a:endParaRPr lang="nl-BE"/>
          </a:p>
        </p:txBody>
      </p:sp>
    </p:spTree>
    <p:extLst>
      <p:ext uri="{BB962C8B-B14F-4D97-AF65-F5344CB8AC3E}">
        <p14:creationId xmlns:p14="http://schemas.microsoft.com/office/powerpoint/2010/main" val="340549093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We herkennen</a:t>
            </a:r>
            <a:r>
              <a:rPr lang="nl-BE" baseline="0" noProof="0"/>
              <a:t> ook de waterteller, die dient voor de facturatie van het sanitair warm water.</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77</a:t>
            </a:fld>
            <a:endParaRPr lang="nl-BE"/>
          </a:p>
        </p:txBody>
      </p:sp>
    </p:spTree>
    <p:extLst>
      <p:ext uri="{BB962C8B-B14F-4D97-AF65-F5344CB8AC3E}">
        <p14:creationId xmlns:p14="http://schemas.microsoft.com/office/powerpoint/2010/main" val="18765735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Dan zien we de</a:t>
            </a:r>
            <a:r>
              <a:rPr lang="nl-BE" baseline="0" noProof="0"/>
              <a:t> </a:t>
            </a:r>
            <a:r>
              <a:rPr lang="nl-BE"/>
              <a:t>CV-leidingen</a:t>
            </a:r>
            <a:r>
              <a:rPr lang="nl-BE" baseline="0" noProof="0"/>
              <a:t>, te herkennen omdat deze aangesloten zijn op de collector CV. Deze collectoren hebben evenveel vertrekken warm als koud.</a:t>
            </a:r>
            <a:r>
              <a:rPr lang="nl-BE"/>
              <a:t> </a:t>
            </a:r>
            <a:endParaRPr lang="nl-BE" baseline="0"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78</a:t>
            </a:fld>
            <a:endParaRPr lang="nl-BE"/>
          </a:p>
        </p:txBody>
      </p:sp>
    </p:spTree>
    <p:extLst>
      <p:ext uri="{BB962C8B-B14F-4D97-AF65-F5344CB8AC3E}">
        <p14:creationId xmlns:p14="http://schemas.microsoft.com/office/powerpoint/2010/main" val="4695817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l-BE" noProof="0"/>
              <a:t>Ter info: </a:t>
            </a:r>
            <a:r>
              <a:rPr lang="nl-BE"/>
              <a:t>hoe men een dergelijke</a:t>
            </a:r>
            <a:r>
              <a:rPr lang="nl-BE" noProof="0"/>
              <a:t> installatie </a:t>
            </a:r>
            <a:r>
              <a:rPr lang="nl-BE"/>
              <a:t>kan</a:t>
            </a:r>
            <a:r>
              <a:rPr lang="nl-BE" noProof="0"/>
              <a:t> herkennen.</a:t>
            </a:r>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79</a:t>
            </a:fld>
            <a:endParaRPr lang="nl-BE"/>
          </a:p>
        </p:txBody>
      </p:sp>
    </p:spTree>
    <p:extLst>
      <p:ext uri="{BB962C8B-B14F-4D97-AF65-F5344CB8AC3E}">
        <p14:creationId xmlns:p14="http://schemas.microsoft.com/office/powerpoint/2010/main" val="2338400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noProof="0"/>
              <a:t>We beginnen met een overzicht waarin de meest voorkomende systemen zijn weergegeven.</a:t>
            </a:r>
          </a:p>
          <a:p>
            <a:r>
              <a:rPr lang="nl-BE" baseline="0" noProof="0"/>
              <a:t>Zoals </a:t>
            </a:r>
            <a:r>
              <a:rPr lang="nl-BE"/>
              <a:t>men </a:t>
            </a:r>
            <a:r>
              <a:rPr lang="nl-BE" baseline="0" noProof="0"/>
              <a:t>bij deze figuur al </a:t>
            </a:r>
            <a:r>
              <a:rPr lang="nl-BE"/>
              <a:t>kan</a:t>
            </a:r>
            <a:r>
              <a:rPr lang="nl-BE" baseline="0" noProof="0"/>
              <a:t> zien, zijn de verschillende installaties in 2 grote groepen opgedeeld: de individuele en collectieve installaties.</a:t>
            </a:r>
            <a:r>
              <a:rPr lang="nl-BE"/>
              <a:t> </a:t>
            </a:r>
            <a:endParaRPr lang="nl-BE" baseline="0" noProof="0">
              <a:cs typeface="Calibri"/>
            </a:endParaRPr>
          </a:p>
          <a:p>
            <a:endParaRPr lang="nl-BE"/>
          </a:p>
          <a:p>
            <a:r>
              <a:rPr lang="nl-BE" baseline="0" noProof="0"/>
              <a:t>Bij de collectieve installaties (laatste 4 schema’s) zien we een opdeling tussen de </a:t>
            </a:r>
            <a:r>
              <a:rPr lang="nl-BE" baseline="0" noProof="0" err="1"/>
              <a:t>combilussystemen</a:t>
            </a:r>
            <a:r>
              <a:rPr lang="nl-BE" baseline="0" noProof="0"/>
              <a:t> en het 4-pijpssysteem.</a:t>
            </a:r>
            <a:r>
              <a:rPr lang="nl-BE"/>
              <a:t> </a:t>
            </a:r>
            <a:r>
              <a:rPr lang="nl-BE" baseline="0" noProof="0"/>
              <a:t>In de volgende slides leggen we de verschillen verder uit.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8</a:t>
            </a:fld>
            <a:endParaRPr lang="nl-BE"/>
          </a:p>
        </p:txBody>
      </p:sp>
    </p:spTree>
    <p:extLst>
      <p:ext uri="{BB962C8B-B14F-4D97-AF65-F5344CB8AC3E}">
        <p14:creationId xmlns:p14="http://schemas.microsoft.com/office/powerpoint/2010/main" val="18093587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Op deze distributieleiding</a:t>
            </a:r>
            <a:r>
              <a:rPr lang="nl-BE" baseline="0" noProof="0"/>
              <a:t> zien we ook de energiemeter, dewelke de gebruikte hoeveelheid energie zal meten ter facturatie.</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80</a:t>
            </a:fld>
            <a:endParaRPr lang="nl-BE"/>
          </a:p>
        </p:txBody>
      </p:sp>
    </p:spTree>
    <p:extLst>
      <p:ext uri="{BB962C8B-B14F-4D97-AF65-F5344CB8AC3E}">
        <p14:creationId xmlns:p14="http://schemas.microsoft.com/office/powerpoint/2010/main" val="1592829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solidFill>
                  <a:srgbClr val="FF0000"/>
                </a:solidFill>
              </a:rPr>
              <a:t>In de wooneenheid zelf zien we vervolgens</a:t>
            </a:r>
            <a:r>
              <a:rPr lang="nl-BE" baseline="0" noProof="0">
                <a:solidFill>
                  <a:srgbClr val="FF0000"/>
                </a:solidFill>
              </a:rPr>
              <a:t> nog een kamerthermostaat en radiatoren als afgiftesysteem inclusief thermostaatkop.</a:t>
            </a:r>
            <a:endParaRPr lang="nl-BE" noProof="0">
              <a:solidFill>
                <a:srgbClr val="FF0000"/>
              </a:solidFill>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81</a:t>
            </a:fld>
            <a:endParaRPr lang="nl-BE"/>
          </a:p>
        </p:txBody>
      </p:sp>
    </p:spTree>
    <p:extLst>
      <p:ext uri="{BB962C8B-B14F-4D97-AF65-F5344CB8AC3E}">
        <p14:creationId xmlns:p14="http://schemas.microsoft.com/office/powerpoint/2010/main" val="161753434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solidFill>
                  <a:srgbClr val="FF0000"/>
                </a:solidFill>
              </a:rPr>
              <a:t>Wat</a:t>
            </a:r>
            <a:r>
              <a:rPr lang="nl-BE" baseline="0" noProof="0">
                <a:solidFill>
                  <a:srgbClr val="FF0000"/>
                </a:solidFill>
              </a:rPr>
              <a:t> is het verschil nu met een normale radiatorkraan (niet thermostatisch)? … </a:t>
            </a:r>
          </a:p>
          <a:p>
            <a:endParaRPr lang="en-GB" baseline="0">
              <a:solidFill>
                <a:srgbClr val="FF0000"/>
              </a:solidFill>
            </a:endParaRPr>
          </a:p>
        </p:txBody>
      </p:sp>
      <p:sp>
        <p:nvSpPr>
          <p:cNvPr id="4" name="Slide Number Placeholder 3"/>
          <p:cNvSpPr>
            <a:spLocks noGrp="1"/>
          </p:cNvSpPr>
          <p:nvPr>
            <p:ph type="sldNum" sz="quarter" idx="10"/>
          </p:nvPr>
        </p:nvSpPr>
        <p:spPr/>
        <p:txBody>
          <a:bodyPr/>
          <a:lstStyle/>
          <a:p>
            <a:fld id="{22D8FA8F-556B-4E54-8758-21E02D639AD8}" type="slidenum">
              <a:rPr lang="nl-BE" smtClean="0"/>
              <a:t>82</a:t>
            </a:fld>
            <a:endParaRPr lang="nl-BE"/>
          </a:p>
        </p:txBody>
      </p:sp>
    </p:spTree>
    <p:extLst>
      <p:ext uri="{BB962C8B-B14F-4D97-AF65-F5344CB8AC3E}">
        <p14:creationId xmlns:p14="http://schemas.microsoft.com/office/powerpoint/2010/main" val="6017848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a:t>
            </a:r>
            <a:r>
              <a:rPr lang="nl-BE" baseline="0" noProof="0"/>
              <a:t> invoergegevens zijn: … .</a:t>
            </a:r>
            <a:endParaRPr lang="nl-BE"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83</a:t>
            </a:fld>
            <a:endParaRPr lang="nl-BE"/>
          </a:p>
        </p:txBody>
      </p:sp>
    </p:spTree>
    <p:extLst>
      <p:ext uri="{BB962C8B-B14F-4D97-AF65-F5344CB8AC3E}">
        <p14:creationId xmlns:p14="http://schemas.microsoft.com/office/powerpoint/2010/main" val="4574503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Dit brengt ons bij het tweede </a:t>
            </a:r>
            <a:r>
              <a:rPr lang="nl-BE" noProof="0" err="1"/>
              <a:t>plaatsbezoek</a:t>
            </a:r>
            <a:r>
              <a:rPr lang="nl-BE" noProof="0"/>
              <a:t>.</a:t>
            </a:r>
          </a:p>
        </p:txBody>
      </p:sp>
      <p:sp>
        <p:nvSpPr>
          <p:cNvPr id="4" name="Slide Number Placeholder 3"/>
          <p:cNvSpPr>
            <a:spLocks noGrp="1"/>
          </p:cNvSpPr>
          <p:nvPr>
            <p:ph type="sldNum" sz="quarter" idx="10"/>
          </p:nvPr>
        </p:nvSpPr>
        <p:spPr/>
        <p:txBody>
          <a:bodyPr/>
          <a:lstStyle/>
          <a:p>
            <a:fld id="{22D8FA8F-556B-4E54-8758-21E02D639AD8}" type="slidenum">
              <a:rPr lang="nl-BE" smtClean="0"/>
              <a:t>84</a:t>
            </a:fld>
            <a:endParaRPr lang="nl-BE"/>
          </a:p>
        </p:txBody>
      </p:sp>
    </p:spTree>
    <p:extLst>
      <p:ext uri="{BB962C8B-B14F-4D97-AF65-F5344CB8AC3E}">
        <p14:creationId xmlns:p14="http://schemas.microsoft.com/office/powerpoint/2010/main" val="6922011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De 2</a:t>
            </a:r>
            <a:r>
              <a:rPr lang="nl-BE" baseline="30000" noProof="0"/>
              <a:t>de</a:t>
            </a:r>
            <a:r>
              <a:rPr lang="nl-BE" noProof="0"/>
              <a:t> case betreft een appartementsgebouw met 140 appartementen, waarvan we hier een deel zien. Het appartementsgebouw beschikt over een collectieve installatie.</a:t>
            </a:r>
          </a:p>
        </p:txBody>
      </p:sp>
      <p:sp>
        <p:nvSpPr>
          <p:cNvPr id="4" name="Slide Number Placeholder 3"/>
          <p:cNvSpPr>
            <a:spLocks noGrp="1"/>
          </p:cNvSpPr>
          <p:nvPr>
            <p:ph type="sldNum" sz="quarter" idx="10"/>
          </p:nvPr>
        </p:nvSpPr>
        <p:spPr/>
        <p:txBody>
          <a:bodyPr/>
          <a:lstStyle/>
          <a:p>
            <a:fld id="{22D8FA8F-556B-4E54-8758-21E02D639AD8}" type="slidenum">
              <a:rPr lang="nl-BE" smtClean="0"/>
              <a:t>85</a:t>
            </a:fld>
            <a:endParaRPr lang="nl-BE"/>
          </a:p>
        </p:txBody>
      </p:sp>
    </p:spTree>
    <p:extLst>
      <p:ext uri="{BB962C8B-B14F-4D97-AF65-F5344CB8AC3E}">
        <p14:creationId xmlns:p14="http://schemas.microsoft.com/office/powerpoint/2010/main" val="1114497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dit praktijkvoorbeeld was</a:t>
            </a:r>
            <a:r>
              <a:rPr lang="nl-BE" baseline="0" noProof="0"/>
              <a:t> er </a:t>
            </a:r>
            <a:r>
              <a:rPr lang="nl-BE" b="1" baseline="0" noProof="0"/>
              <a:t>geen informatie op voorhand beschikbaar </a:t>
            </a:r>
            <a:r>
              <a:rPr lang="nl-BE" baseline="0" noProof="0"/>
              <a:t>en moest dus alles komen uit de visuele inspectie. Het betreft een andere installatie dan bij het eerste praktijkvoorbeeld waarbij bij het </a:t>
            </a:r>
            <a:r>
              <a:rPr lang="nl-BE" baseline="0" noProof="0" err="1"/>
              <a:t>plaatsbezoek</a:t>
            </a:r>
            <a:r>
              <a:rPr lang="nl-BE" baseline="0" noProof="0"/>
              <a:t> weliswaar eenzelfde aanpak met dezelfde stappen gehanteerd wordt.</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86</a:t>
            </a:fld>
            <a:endParaRPr lang="nl-BE"/>
          </a:p>
        </p:txBody>
      </p:sp>
    </p:spTree>
    <p:extLst>
      <p:ext uri="{BB962C8B-B14F-4D97-AF65-F5344CB8AC3E}">
        <p14:creationId xmlns:p14="http://schemas.microsoft.com/office/powerpoint/2010/main" val="39804911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Zoals</a:t>
            </a:r>
            <a:r>
              <a:rPr lang="nl-BE" baseline="0" noProof="0"/>
              <a:t> altijd starten we in de stookplaats. </a:t>
            </a:r>
          </a:p>
          <a:p>
            <a:r>
              <a:rPr lang="nl-BE" baseline="0" noProof="0"/>
              <a:t>Hier kijken we zeker goed rond of we geen hydraulisch schema kunnen terugvinden.</a:t>
            </a:r>
          </a:p>
          <a:p>
            <a:r>
              <a:rPr lang="nl-BE" baseline="0" noProof="0"/>
              <a:t>Tevens volg je de leidingen cv en sanitair om te weten hoe de distributiesystemen verlopen en om eventueel het concept te kunnen analyseren.</a:t>
            </a:r>
          </a:p>
          <a:p>
            <a:r>
              <a:rPr lang="nl-BE" baseline="0" noProof="0"/>
              <a:t>Als laatste stap ga je naar de wooneenheid om ook daar de specifieke zaken te herkennen en bewijsmateriaal te verzamelen.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87</a:t>
            </a:fld>
            <a:endParaRPr lang="nl-BE"/>
          </a:p>
        </p:txBody>
      </p:sp>
    </p:spTree>
    <p:extLst>
      <p:ext uri="{BB962C8B-B14F-4D97-AF65-F5344CB8AC3E}">
        <p14:creationId xmlns:p14="http://schemas.microsoft.com/office/powerpoint/2010/main" val="611302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88</a:t>
            </a:fld>
            <a:endParaRPr lang="nl-BE"/>
          </a:p>
        </p:txBody>
      </p:sp>
    </p:spTree>
    <p:extLst>
      <p:ext uri="{BB962C8B-B14F-4D97-AF65-F5344CB8AC3E}">
        <p14:creationId xmlns:p14="http://schemas.microsoft.com/office/powerpoint/2010/main" val="155203793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a:t>Wat </a:t>
            </a:r>
            <a:r>
              <a:rPr lang="en-GB" noProof="0" err="1"/>
              <a:t>zien</a:t>
            </a:r>
            <a:r>
              <a:rPr lang="en-GB" noProof="0"/>
              <a:t> we in de </a:t>
            </a:r>
            <a:r>
              <a:rPr lang="en-GB" noProof="0" err="1"/>
              <a:t>technische</a:t>
            </a:r>
            <a:r>
              <a:rPr lang="en-GB" noProof="0"/>
              <a:t> </a:t>
            </a:r>
            <a:r>
              <a:rPr lang="en-GB" noProof="0" err="1"/>
              <a:t>ruimte</a:t>
            </a:r>
            <a:r>
              <a:rPr lang="en-GB" noProof="0"/>
              <a:t>/</a:t>
            </a:r>
            <a:r>
              <a:rPr lang="en-GB" noProof="0" err="1"/>
              <a:t>stookplaats</a:t>
            </a:r>
            <a:r>
              <a:rPr lang="en-GB" noProof="0"/>
              <a:t>?</a:t>
            </a:r>
          </a:p>
          <a:p>
            <a:endParaRPr lang="nl-BE" baseline="0" noProof="0"/>
          </a:p>
          <a:p>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89</a:t>
            </a:fld>
            <a:endParaRPr lang="nl-BE"/>
          </a:p>
        </p:txBody>
      </p:sp>
    </p:spTree>
    <p:extLst>
      <p:ext uri="{BB962C8B-B14F-4D97-AF65-F5344CB8AC3E}">
        <p14:creationId xmlns:p14="http://schemas.microsoft.com/office/powerpoint/2010/main" val="330500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Te beginnen bij de individuele installaties</a:t>
            </a:r>
          </a:p>
        </p:txBody>
      </p:sp>
      <p:sp>
        <p:nvSpPr>
          <p:cNvPr id="4" name="Slide Number Placeholder 3"/>
          <p:cNvSpPr>
            <a:spLocks noGrp="1"/>
          </p:cNvSpPr>
          <p:nvPr>
            <p:ph type="sldNum" sz="quarter" idx="10"/>
          </p:nvPr>
        </p:nvSpPr>
        <p:spPr/>
        <p:txBody>
          <a:bodyPr/>
          <a:lstStyle/>
          <a:p>
            <a:fld id="{22D8FA8F-556B-4E54-8758-21E02D639AD8}" type="slidenum">
              <a:rPr lang="nl-BE" smtClean="0"/>
              <a:t>9</a:t>
            </a:fld>
            <a:endParaRPr lang="nl-BE"/>
          </a:p>
        </p:txBody>
      </p:sp>
    </p:spTree>
    <p:extLst>
      <p:ext uri="{BB962C8B-B14F-4D97-AF65-F5344CB8AC3E}">
        <p14:creationId xmlns:p14="http://schemas.microsoft.com/office/powerpoint/2010/main" val="1561924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Wat </a:t>
            </a:r>
            <a:r>
              <a:rPr lang="en-GB" noProof="0" err="1"/>
              <a:t>zien</a:t>
            </a:r>
            <a:r>
              <a:rPr lang="en-GB" noProof="0"/>
              <a:t> we in de </a:t>
            </a:r>
            <a:r>
              <a:rPr lang="en-GB" noProof="0" err="1"/>
              <a:t>technische</a:t>
            </a:r>
            <a:r>
              <a:rPr lang="en-GB" noProof="0"/>
              <a:t> </a:t>
            </a:r>
            <a:r>
              <a:rPr lang="en-GB" noProof="0" err="1"/>
              <a:t>ruimte</a:t>
            </a:r>
            <a:r>
              <a:rPr lang="en-GB" noProof="0"/>
              <a:t>/</a:t>
            </a:r>
            <a:r>
              <a:rPr lang="en-GB" noProof="0" err="1"/>
              <a:t>stookplaats</a:t>
            </a:r>
            <a:r>
              <a:rPr lang="en-GB" noProof="0"/>
              <a:t>?</a:t>
            </a:r>
          </a:p>
          <a:p>
            <a:r>
              <a:rPr lang="nl-BE" noProof="0"/>
              <a:t>- In deze ruimte zien we enkel twee gasketels staan</a:t>
            </a:r>
            <a:r>
              <a:rPr lang="nl-BE" baseline="0" noProof="0"/>
              <a:t> van een groot formaat. Dit betreft hier dus een collectief systeem voor ruimteverwarming. </a:t>
            </a:r>
          </a:p>
          <a:p>
            <a:r>
              <a:rPr lang="nl-BE" baseline="0" noProof="0"/>
              <a:t>- Geen andere toestellen of distributieleidingen (collectoren, buffervaten, </a:t>
            </a:r>
            <a:r>
              <a:rPr lang="nl-BE" baseline="0" noProof="0" err="1"/>
              <a:t>warmtewissselaars</a:t>
            </a:r>
            <a:r>
              <a:rPr lang="nl-BE" baseline="0" noProof="0"/>
              <a:t>,…) zijn te vinden. Dus het sanitair warm water wordt ofwel lokaal aangemaakt ofwel is het een </a:t>
            </a:r>
            <a:r>
              <a:rPr lang="nl-BE" baseline="0" noProof="0" err="1"/>
              <a:t>combilussysteem</a:t>
            </a:r>
            <a:r>
              <a:rPr lang="nl-BE" baseline="0" noProof="0"/>
              <a:t>. </a:t>
            </a:r>
          </a:p>
          <a:p>
            <a:r>
              <a:rPr lang="nl-BE" baseline="0" noProof="0"/>
              <a:t>- </a:t>
            </a:r>
            <a:r>
              <a:rPr lang="nl-BE"/>
              <a:t>De</a:t>
            </a:r>
            <a:r>
              <a:rPr lang="nl-BE" baseline="0"/>
              <a:t> ketels zijn gekoppeld aan een gele gasleiding dus het zijn gasketels.</a:t>
            </a:r>
            <a:endParaRPr lang="nl-BE"/>
          </a:p>
        </p:txBody>
      </p:sp>
      <p:sp>
        <p:nvSpPr>
          <p:cNvPr id="4" name="Slide Number Placeholder 3"/>
          <p:cNvSpPr>
            <a:spLocks noGrp="1"/>
          </p:cNvSpPr>
          <p:nvPr>
            <p:ph type="sldNum" sz="quarter" idx="10"/>
          </p:nvPr>
        </p:nvSpPr>
        <p:spPr/>
        <p:txBody>
          <a:bodyPr/>
          <a:lstStyle/>
          <a:p>
            <a:fld id="{22D8FA8F-556B-4E54-8758-21E02D639AD8}" type="slidenum">
              <a:rPr lang="nl-BE" smtClean="0"/>
              <a:t>90</a:t>
            </a:fld>
            <a:endParaRPr lang="nl-BE"/>
          </a:p>
        </p:txBody>
      </p:sp>
    </p:spTree>
    <p:extLst>
      <p:ext uri="{BB962C8B-B14F-4D97-AF65-F5344CB8AC3E}">
        <p14:creationId xmlns:p14="http://schemas.microsoft.com/office/powerpoint/2010/main" val="12122575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noProof="0"/>
              <a:t>We zoeken kentekenplaten op de ketels. </a:t>
            </a:r>
            <a:r>
              <a:rPr lang="nl-BE" baseline="0" noProof="0"/>
              <a:t>De kentekenplaat van de ketels kunnen overal staan, dus goed zoeken is de boodschap. Soms is het verborgen achter een afdekpaneel of beschermkap.</a:t>
            </a:r>
            <a:endParaRPr lang="nl-BE" noProof="0"/>
          </a:p>
          <a:p>
            <a:r>
              <a:rPr lang="nl-BE" noProof="0"/>
              <a:t>In deze case vinden</a:t>
            </a:r>
            <a:r>
              <a:rPr lang="nl-BE" baseline="0" noProof="0"/>
              <a:t> we twee kentekenplaatjes, een aan de achterzijde van het ketellichaam en een op de externe brander.</a:t>
            </a:r>
          </a:p>
          <a:p>
            <a:r>
              <a:rPr lang="nl-BE" baseline="0" noProof="0"/>
              <a:t>Let op! We gebruiken altijd de gegevens van het ketellichaam en </a:t>
            </a:r>
            <a:r>
              <a:rPr lang="nl-BE" b="1" baseline="0" noProof="0"/>
              <a:t>NIET</a:t>
            </a:r>
            <a:r>
              <a:rPr lang="nl-BE" baseline="0" noProof="0"/>
              <a:t> van de brander. Van alle gegevens op de brander mogen we enkel het fabricagejaar gebruiken, indien dat niet op de ketel zou staan.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91</a:t>
            </a:fld>
            <a:endParaRPr lang="nl-BE"/>
          </a:p>
        </p:txBody>
      </p:sp>
    </p:spTree>
    <p:extLst>
      <p:ext uri="{BB962C8B-B14F-4D97-AF65-F5344CB8AC3E}">
        <p14:creationId xmlns:p14="http://schemas.microsoft.com/office/powerpoint/2010/main" val="39980291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Uit de kentekenplaat kunnen we deze invoergegevens</a:t>
            </a:r>
            <a:r>
              <a:rPr lang="nl-BE" baseline="0" noProof="0"/>
              <a:t> halen.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92</a:t>
            </a:fld>
            <a:endParaRPr lang="nl-BE"/>
          </a:p>
        </p:txBody>
      </p:sp>
    </p:spTree>
    <p:extLst>
      <p:ext uri="{BB962C8B-B14F-4D97-AF65-F5344CB8AC3E}">
        <p14:creationId xmlns:p14="http://schemas.microsoft.com/office/powerpoint/2010/main" val="40973968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Na het</a:t>
            </a:r>
            <a:r>
              <a:rPr lang="nl-BE" baseline="0" noProof="0"/>
              <a:t> bezoek in de stookplaats hebben we reeds deze gegevens verzameld die we later in de certificatiesoftware kunnen invoeren: …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93</a:t>
            </a:fld>
            <a:endParaRPr lang="nl-BE"/>
          </a:p>
        </p:txBody>
      </p:sp>
    </p:spTree>
    <p:extLst>
      <p:ext uri="{BB962C8B-B14F-4D97-AF65-F5344CB8AC3E}">
        <p14:creationId xmlns:p14="http://schemas.microsoft.com/office/powerpoint/2010/main" val="3359690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a:t>
            </a:r>
            <a:r>
              <a:rPr lang="nl-BE" baseline="0" noProof="0"/>
              <a:t> dit ander voorbeeld tonen we de aanpak bij een bodem/water warmtepomp.</a:t>
            </a:r>
          </a:p>
          <a:p>
            <a:r>
              <a:rPr lang="nl-BE" noProof="0"/>
              <a:t>Hoe</a:t>
            </a:r>
            <a:r>
              <a:rPr lang="nl-BE" baseline="0" noProof="0"/>
              <a:t> kan je de warmtepomp herkennen:</a:t>
            </a:r>
          </a:p>
          <a:p>
            <a:pPr marL="171450" indent="-171450">
              <a:buFontTx/>
              <a:buChar char="-"/>
            </a:pPr>
            <a:r>
              <a:rPr lang="nl-BE" baseline="0" noProof="0"/>
              <a:t>er is geen schouw aanwezig</a:t>
            </a:r>
          </a:p>
          <a:p>
            <a:pPr marL="171450" indent="-171450">
              <a:buFontTx/>
              <a:buChar char="-"/>
            </a:pPr>
            <a:r>
              <a:rPr lang="nl-BE" baseline="0" noProof="0"/>
              <a:t>4 leidingen (</a:t>
            </a:r>
            <a:r>
              <a:rPr lang="nl-BE" baseline="0" noProof="0" err="1"/>
              <a:t>condenser</a:t>
            </a:r>
            <a:r>
              <a:rPr lang="nl-BE" baseline="0" noProof="0"/>
              <a:t> en verdamper)</a:t>
            </a:r>
          </a:p>
          <a:p>
            <a:pPr marL="171450" indent="-171450">
              <a:buFontTx/>
              <a:buChar char="-"/>
            </a:pP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94</a:t>
            </a:fld>
            <a:endParaRPr lang="nl-BE"/>
          </a:p>
        </p:txBody>
      </p:sp>
    </p:spTree>
    <p:extLst>
      <p:ext uri="{BB962C8B-B14F-4D97-AF65-F5344CB8AC3E}">
        <p14:creationId xmlns:p14="http://schemas.microsoft.com/office/powerpoint/2010/main" val="14727693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aseline="0" noProof="0"/>
              <a:t>Uit het hydraulisch schema leiden we tevens af dat het gaat om een </a:t>
            </a:r>
            <a:r>
              <a:rPr lang="nl-BE" baseline="0" noProof="0" err="1"/>
              <a:t>grondgekoppelde</a:t>
            </a:r>
            <a:r>
              <a:rPr lang="nl-BE" baseline="0" noProof="0"/>
              <a:t> WP. Meer informatie vindt men in de volgende slide.</a:t>
            </a:r>
          </a:p>
          <a:p>
            <a:pPr marL="171450" indent="-171450">
              <a:buFontTx/>
              <a:buChar char="-"/>
            </a:pP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95</a:t>
            </a:fld>
            <a:endParaRPr lang="nl-BE"/>
          </a:p>
        </p:txBody>
      </p:sp>
    </p:spTree>
    <p:extLst>
      <p:ext uri="{BB962C8B-B14F-4D97-AF65-F5344CB8AC3E}">
        <p14:creationId xmlns:p14="http://schemas.microsoft.com/office/powerpoint/2010/main" val="8107205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baseline="0" noProof="0"/>
              <a:t>Uit het hydraulisch schema leiden we af dat het gaat om een </a:t>
            </a:r>
            <a:r>
              <a:rPr lang="nl-BE" baseline="0" noProof="0" err="1"/>
              <a:t>grondgekoppelde</a:t>
            </a:r>
            <a:r>
              <a:rPr lang="nl-BE" baseline="0" noProof="0"/>
              <a:t> WP. D</a:t>
            </a:r>
            <a:r>
              <a:rPr lang="en-GB" baseline="0" noProof="0"/>
              <a:t>it </a:t>
            </a:r>
            <a:r>
              <a:rPr lang="en-GB" baseline="0" noProof="0" err="1"/>
              <a:t>herkennen</a:t>
            </a:r>
            <a:r>
              <a:rPr lang="en-GB" baseline="0" noProof="0"/>
              <a:t> we </a:t>
            </a:r>
            <a:r>
              <a:rPr lang="en-GB" baseline="0" noProof="0" err="1"/>
              <a:t>aan</a:t>
            </a:r>
            <a:r>
              <a:rPr lang="en-GB" baseline="0" noProof="0"/>
              <a:t> de </a:t>
            </a:r>
            <a:r>
              <a:rPr lang="en-GB" baseline="0" noProof="0" err="1"/>
              <a:t>typische</a:t>
            </a:r>
            <a:r>
              <a:rPr lang="en-GB" baseline="0" noProof="0"/>
              <a:t> </a:t>
            </a:r>
            <a:r>
              <a:rPr lang="en-GB" baseline="0" noProof="0" err="1"/>
              <a:t>tekening</a:t>
            </a:r>
            <a:r>
              <a:rPr lang="en-GB" baseline="0" noProof="0"/>
              <a:t> (</a:t>
            </a:r>
            <a:r>
              <a:rPr lang="en-GB" baseline="0" noProof="0" err="1"/>
              <a:t>collecter</a:t>
            </a:r>
            <a:r>
              <a:rPr lang="en-GB" baseline="0" noProof="0"/>
              <a:t> met </a:t>
            </a:r>
            <a:r>
              <a:rPr lang="en-GB" baseline="0" noProof="0" err="1"/>
              <a:t>lussen</a:t>
            </a:r>
            <a:r>
              <a:rPr lang="en-GB" baseline="0" noProof="0"/>
              <a:t> die </a:t>
            </a:r>
            <a:r>
              <a:rPr lang="en-GB" baseline="0" noProof="0" err="1"/>
              <a:t>naar</a:t>
            </a:r>
            <a:r>
              <a:rPr lang="en-GB" baseline="0" noProof="0"/>
              <a:t> </a:t>
            </a:r>
            <a:r>
              <a:rPr lang="en-GB" baseline="0" noProof="0" err="1"/>
              <a:t>beneden</a:t>
            </a:r>
            <a:r>
              <a:rPr lang="en-GB" baseline="0" noProof="0"/>
              <a:t> </a:t>
            </a:r>
            <a:r>
              <a:rPr lang="en-GB" baseline="0" noProof="0" err="1"/>
              <a:t>lopen</a:t>
            </a:r>
            <a:r>
              <a:rPr lang="en-GB" baseline="0" noProof="0"/>
              <a:t>) of de </a:t>
            </a:r>
            <a:r>
              <a:rPr lang="en-GB" baseline="0" noProof="0" err="1"/>
              <a:t>vermelding</a:t>
            </a:r>
            <a:r>
              <a:rPr lang="en-GB" baseline="0" noProof="0"/>
              <a:t> </a:t>
            </a:r>
            <a:r>
              <a:rPr lang="en-GB" baseline="0" noProof="0" err="1"/>
              <a:t>ernaast</a:t>
            </a:r>
            <a:r>
              <a:rPr lang="en-GB" baseline="0" noProof="0"/>
              <a:t> (</a:t>
            </a:r>
            <a:r>
              <a:rPr lang="en-GB" baseline="0" noProof="0" err="1"/>
              <a:t>aardsondering</a:t>
            </a:r>
            <a:r>
              <a:rPr lang="en-GB" baseline="0" noProof="0"/>
              <a:t>, </a:t>
            </a:r>
            <a:r>
              <a:rPr lang="en-GB" baseline="0" noProof="0" err="1"/>
              <a:t>geothermie</a:t>
            </a:r>
            <a:r>
              <a:rPr lang="en-GB" baseline="0" noProof="0"/>
              <a:t>, </a:t>
            </a:r>
            <a:r>
              <a:rPr lang="en-GB" baseline="0" noProof="0" err="1"/>
              <a:t>beoveld</a:t>
            </a:r>
            <a:r>
              <a:rPr lang="en-GB" baseline="0" noProof="0"/>
              <a:t>,…)</a:t>
            </a:r>
            <a:endParaRPr lang="nl-BE" baseline="0" noProof="0"/>
          </a:p>
          <a:p>
            <a:pPr marL="171450" indent="-171450">
              <a:buFontTx/>
              <a:buChar char="-"/>
            </a:pPr>
            <a:endParaRPr lang="en-GB"/>
          </a:p>
        </p:txBody>
      </p:sp>
      <p:sp>
        <p:nvSpPr>
          <p:cNvPr id="4" name="Slide Number Placeholder 3"/>
          <p:cNvSpPr>
            <a:spLocks noGrp="1"/>
          </p:cNvSpPr>
          <p:nvPr>
            <p:ph type="sldNum" sz="quarter" idx="10"/>
          </p:nvPr>
        </p:nvSpPr>
        <p:spPr/>
        <p:txBody>
          <a:bodyPr/>
          <a:lstStyle/>
          <a:p>
            <a:fld id="{22D8FA8F-556B-4E54-8758-21E02D639AD8}" type="slidenum">
              <a:rPr lang="nl-BE" smtClean="0"/>
              <a:t>96</a:t>
            </a:fld>
            <a:endParaRPr lang="nl-BE"/>
          </a:p>
        </p:txBody>
      </p:sp>
    </p:spTree>
    <p:extLst>
      <p:ext uri="{BB962C8B-B14F-4D97-AF65-F5344CB8AC3E}">
        <p14:creationId xmlns:p14="http://schemas.microsoft.com/office/powerpoint/2010/main" val="35079505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BE" noProof="0"/>
              <a:t>Voor een warmtepomp</a:t>
            </a:r>
            <a:r>
              <a:rPr lang="nl-BE" baseline="0" noProof="0"/>
              <a:t> moeten we volgens het IP deze invoergegevens zoeken: … .</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97</a:t>
            </a:fld>
            <a:endParaRPr lang="nl-BE"/>
          </a:p>
        </p:txBody>
      </p:sp>
    </p:spTree>
    <p:extLst>
      <p:ext uri="{BB962C8B-B14F-4D97-AF65-F5344CB8AC3E}">
        <p14:creationId xmlns:p14="http://schemas.microsoft.com/office/powerpoint/2010/main" val="35305609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Jammer genoeg is er</a:t>
            </a:r>
            <a:r>
              <a:rPr lang="nl-BE" baseline="0" noProof="0"/>
              <a:t> in veel gevallen weinig terug te vinden op de kentekenplaat van dit toestel. Dus noteren we het jaartal, het vermogen en het typenummer zodat we dit model in de technische documentatie van de fabrikant kunnen opzoeken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98</a:t>
            </a:fld>
            <a:endParaRPr lang="nl-BE"/>
          </a:p>
        </p:txBody>
      </p:sp>
    </p:spTree>
    <p:extLst>
      <p:ext uri="{BB962C8B-B14F-4D97-AF65-F5344CB8AC3E}">
        <p14:creationId xmlns:p14="http://schemas.microsoft.com/office/powerpoint/2010/main" val="30673327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noProof="0"/>
              <a:t>In de documentatie kan je</a:t>
            </a:r>
            <a:r>
              <a:rPr lang="nl-BE" baseline="0" noProof="0"/>
              <a:t> een grote tabel met verschillende COP-waardes, vermogen … terugvinden. </a:t>
            </a:r>
          </a:p>
          <a:p>
            <a:r>
              <a:rPr lang="nl-BE" baseline="0" noProof="0"/>
              <a:t>Hoe kan je nu het juiste invoergegeven vinden?</a:t>
            </a:r>
            <a:endParaRPr lang="nl-BE" noProof="0"/>
          </a:p>
        </p:txBody>
      </p:sp>
      <p:sp>
        <p:nvSpPr>
          <p:cNvPr id="4" name="Slide Number Placeholder 3"/>
          <p:cNvSpPr>
            <a:spLocks noGrp="1"/>
          </p:cNvSpPr>
          <p:nvPr>
            <p:ph type="sldNum" sz="quarter" idx="10"/>
          </p:nvPr>
        </p:nvSpPr>
        <p:spPr/>
        <p:txBody>
          <a:bodyPr/>
          <a:lstStyle/>
          <a:p>
            <a:fld id="{22D8FA8F-556B-4E54-8758-21E02D639AD8}" type="slidenum">
              <a:rPr lang="nl-BE" smtClean="0"/>
              <a:t>99</a:t>
            </a:fld>
            <a:endParaRPr lang="nl-BE"/>
          </a:p>
        </p:txBody>
      </p:sp>
    </p:spTree>
    <p:extLst>
      <p:ext uri="{BB962C8B-B14F-4D97-AF65-F5344CB8AC3E}">
        <p14:creationId xmlns:p14="http://schemas.microsoft.com/office/powerpoint/2010/main" val="35242516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g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sslide-standaar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nl-BE"/>
          </a:p>
        </p:txBody>
      </p:sp>
      <p:sp>
        <p:nvSpPr>
          <p:cNvPr id="2" name="titel"/>
          <p:cNvSpPr>
            <a:spLocks noGrp="1"/>
          </p:cNvSpPr>
          <p:nvPr>
            <p:ph type="ctrTitle"/>
          </p:nvPr>
        </p:nvSpPr>
        <p:spPr>
          <a:xfrm>
            <a:off x="1259632" y="2060848"/>
            <a:ext cx="7416824" cy="2043658"/>
          </a:xfrm>
          <a:prstGeom prst="rect">
            <a:avLst/>
          </a:prstGeom>
        </p:spPr>
        <p:txBody>
          <a:bodyPr>
            <a:normAutofit/>
          </a:bodyPr>
          <a:lstStyle>
            <a:lvl1pPr>
              <a:lnSpc>
                <a:spcPts val="5400"/>
              </a:lnSpc>
              <a:defRPr sz="5400" baseline="0">
                <a:solidFill>
                  <a:srgbClr val="105269"/>
                </a:solidFill>
              </a:defRPr>
            </a:lvl1pPr>
          </a:lstStyle>
          <a:p>
            <a:r>
              <a:rPr lang="nl-NL"/>
              <a:t>Klik om stijl te bewerken</a:t>
            </a:r>
          </a:p>
        </p:txBody>
      </p:sp>
      <p:pic>
        <p:nvPicPr>
          <p:cNvPr id="5"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5" y="328016"/>
            <a:ext cx="1858808" cy="723096"/>
          </a:xfrm>
          <a:prstGeom prst="rect">
            <a:avLst/>
          </a:prstGeom>
          <a:noFill/>
          <a:ln>
            <a:noFill/>
          </a:ln>
        </p:spPr>
      </p:pic>
      <p:pic>
        <p:nvPicPr>
          <p:cNvPr id="7" name="entiteitslogo blauw"/>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4514" y="6309320"/>
            <a:ext cx="1837246" cy="318706"/>
          </a:xfrm>
          <a:prstGeom prst="rect">
            <a:avLst/>
          </a:prstGeom>
        </p:spPr>
      </p:pic>
    </p:spTree>
    <p:extLst>
      <p:ext uri="{BB962C8B-B14F-4D97-AF65-F5344CB8AC3E}">
        <p14:creationId xmlns:p14="http://schemas.microsoft.com/office/powerpoint/2010/main" val="4061026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asisslide">
    <p:spTree>
      <p:nvGrpSpPr>
        <p:cNvPr id="1" name=""/>
        <p:cNvGrpSpPr/>
        <p:nvPr/>
      </p:nvGrpSpPr>
      <p:grpSpPr>
        <a:xfrm>
          <a:off x="0" y="0"/>
          <a:ext cx="0" cy="0"/>
          <a:chOff x="0" y="0"/>
          <a:chExt cx="0" cy="0"/>
        </a:xfrm>
      </p:grpSpPr>
      <p:pic>
        <p:nvPicPr>
          <p:cNvPr id="6"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
        <p:nvSpPr>
          <p:cNvPr id="8"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9" name="modelstijl"/>
          <p:cNvSpPr>
            <a:spLocks noGrp="1"/>
          </p:cNvSpPr>
          <p:nvPr>
            <p:ph sz="half" idx="2"/>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3"/>
              </a:buBlip>
              <a:tabLst/>
              <a:defRPr/>
            </a:pPr>
            <a:r>
              <a:rPr lang="nl-NL"/>
              <a:t>Vijfde niveau</a:t>
            </a:r>
            <a:endParaRPr lang="nl-BE"/>
          </a:p>
        </p:txBody>
      </p:sp>
    </p:spTree>
    <p:extLst>
      <p:ext uri="{BB962C8B-B14F-4D97-AF65-F5344CB8AC3E}">
        <p14:creationId xmlns:p14="http://schemas.microsoft.com/office/powerpoint/2010/main" val="129265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ee-kolommen-blanco">
    <p:spTree>
      <p:nvGrpSpPr>
        <p:cNvPr id="1" name=""/>
        <p:cNvGrpSpPr/>
        <p:nvPr/>
      </p:nvGrpSpPr>
      <p:grpSpPr>
        <a:xfrm>
          <a:off x="0" y="0"/>
          <a:ext cx="0" cy="0"/>
          <a:chOff x="0" y="0"/>
          <a:chExt cx="0" cy="0"/>
        </a:xfrm>
      </p:grpSpPr>
      <p:pic>
        <p:nvPicPr>
          <p:cNvPr id="6"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
        <p:nvSpPr>
          <p:cNvPr id="7"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8" name="modelstijl links"/>
          <p:cNvSpPr>
            <a:spLocks noGrp="1"/>
          </p:cNvSpPr>
          <p:nvPr>
            <p:ph sz="half" idx="13"/>
          </p:nvPr>
        </p:nvSpPr>
        <p:spPr>
          <a:xfrm>
            <a:off x="539552" y="1628800"/>
            <a:ext cx="4140000" cy="4247968"/>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0" name="modelstijl links"/>
          <p:cNvSpPr>
            <a:spLocks noGrp="1"/>
          </p:cNvSpPr>
          <p:nvPr>
            <p:ph sz="half" idx="14"/>
          </p:nvPr>
        </p:nvSpPr>
        <p:spPr>
          <a:xfrm>
            <a:off x="4752000" y="1628800"/>
            <a:ext cx="4140000" cy="4247968"/>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6"/>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964650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asisslide-zonder-themalogo-blanco">
    <p:spTree>
      <p:nvGrpSpPr>
        <p:cNvPr id="1" name=""/>
        <p:cNvGrpSpPr/>
        <p:nvPr/>
      </p:nvGrpSpPr>
      <p:grpSpPr>
        <a:xfrm>
          <a:off x="0" y="0"/>
          <a:ext cx="0" cy="0"/>
          <a:chOff x="0" y="0"/>
          <a:chExt cx="0" cy="0"/>
        </a:xfrm>
      </p:grpSpPr>
      <p:sp>
        <p:nvSpPr>
          <p:cNvPr id="4" name="modelstijl"/>
          <p:cNvSpPr>
            <a:spLocks noGrp="1"/>
          </p:cNvSpPr>
          <p:nvPr>
            <p:ph sz="half" idx="2"/>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baseline="0"/>
            </a:lvl5pPr>
            <a:lvl6pPr>
              <a:defRPr sz="1800"/>
            </a:lvl6pPr>
            <a:lvl7pPr>
              <a:defRPr sz="1800"/>
            </a:lvl7pPr>
            <a:lvl8pPr>
              <a:defRPr sz="1800"/>
            </a:lvl8pPr>
            <a:lvl9pPr>
              <a:defRPr sz="1800"/>
            </a:lvl9pPr>
          </a:lstStyle>
          <a:p>
            <a:pPr marL="288000" marR="0" lvl="0"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Klikken om de tekststijl van het model te bewerken</a:t>
            </a:r>
          </a:p>
          <a:p>
            <a:pPr marL="288000" marR="0" lvl="1"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Tweede niveau</a:t>
            </a:r>
          </a:p>
          <a:p>
            <a:pPr marL="288000" marR="0" lvl="2"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Derde niveau</a:t>
            </a:r>
          </a:p>
          <a:p>
            <a:pPr marL="288000" marR="0" lvl="3"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Vierde niveau</a:t>
            </a:r>
          </a:p>
          <a:p>
            <a:pPr marL="288000" marR="0" lvl="4" indent="-288000" algn="l" defTabSz="914400" rtl="0" eaLnBrk="1" fontAlgn="auto" latinLnBrk="0" hangingPunct="1">
              <a:lnSpc>
                <a:spcPct val="90000"/>
              </a:lnSpc>
              <a:spcBef>
                <a:spcPts val="300"/>
              </a:spcBef>
              <a:spcAft>
                <a:spcPts val="0"/>
              </a:spcAft>
              <a:buClrTx/>
              <a:buSzPct val="90000"/>
              <a:buFontTx/>
              <a:buBlip>
                <a:blip r:embed="rId2"/>
              </a:buBlip>
              <a:tabLst/>
              <a:defRPr/>
            </a:pPr>
            <a:r>
              <a:rPr lang="nl-NL"/>
              <a:t>Vijfde niveau</a:t>
            </a:r>
            <a:endParaRPr lang="nl-BE"/>
          </a:p>
        </p:txBody>
      </p:sp>
      <p:sp>
        <p:nvSpPr>
          <p:cNvPr id="2"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Tree>
    <p:extLst>
      <p:ext uri="{BB962C8B-B14F-4D97-AF65-F5344CB8AC3E}">
        <p14:creationId xmlns:p14="http://schemas.microsoft.com/office/powerpoint/2010/main" val="76993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ee-kolommen-blanco-zonder-themalogo-blanco">
    <p:spTree>
      <p:nvGrpSpPr>
        <p:cNvPr id="1" name=""/>
        <p:cNvGrpSpPr/>
        <p:nvPr/>
      </p:nvGrpSpPr>
      <p:grpSpPr>
        <a:xfrm>
          <a:off x="0" y="0"/>
          <a:ext cx="0" cy="0"/>
          <a:chOff x="0" y="0"/>
          <a:chExt cx="0" cy="0"/>
        </a:xfrm>
      </p:grpSpPr>
      <p:sp>
        <p:nvSpPr>
          <p:cNvPr id="13" name="modelstijl links"/>
          <p:cNvSpPr>
            <a:spLocks noGrp="1"/>
          </p:cNvSpPr>
          <p:nvPr>
            <p:ph sz="half" idx="13"/>
          </p:nvPr>
        </p:nvSpPr>
        <p:spPr>
          <a:xfrm>
            <a:off x="539552" y="1628800"/>
            <a:ext cx="4140000" cy="4968552"/>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2"/>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3"/>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4"/>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p:cNvSpPr>
            <a:spLocks noGrp="1"/>
          </p:cNvSpPr>
          <p:nvPr>
            <p:ph type="title"/>
          </p:nvPr>
        </p:nvSpPr>
        <p:spPr>
          <a:xfrm>
            <a:off x="539552" y="548680"/>
            <a:ext cx="8352928" cy="1080120"/>
          </a:xfrm>
          <a:prstGeom prst="rect">
            <a:avLst/>
          </a:prstGeom>
        </p:spPr>
        <p:txBody>
          <a:bodyPr/>
          <a:lstStyle>
            <a:lvl1pPr algn="ctr">
              <a:defRPr/>
            </a:lvl1pPr>
          </a:lstStyle>
          <a:p>
            <a:r>
              <a:rPr lang="nl-NL"/>
              <a:t>Klik om stijl te bewerken</a:t>
            </a:r>
            <a:endParaRPr lang="nl-BE"/>
          </a:p>
        </p:txBody>
      </p:sp>
      <p:sp>
        <p:nvSpPr>
          <p:cNvPr id="10" name="modelstijl links"/>
          <p:cNvSpPr>
            <a:spLocks noGrp="1"/>
          </p:cNvSpPr>
          <p:nvPr>
            <p:ph sz="half" idx="14"/>
          </p:nvPr>
        </p:nvSpPr>
        <p:spPr>
          <a:xfrm>
            <a:off x="4752000" y="1628800"/>
            <a:ext cx="4140000" cy="4968552"/>
          </a:xfrm>
          <a:prstGeom prst="rect">
            <a:avLst/>
          </a:prstGeom>
        </p:spPr>
        <p:txBody>
          <a:bodyPr/>
          <a:lstStyle>
            <a:lvl1pPr>
              <a:defRPr sz="2000" baseline="0"/>
            </a:lvl1pPr>
            <a:lvl2pPr marL="576000" marR="0" indent="-288000" algn="l" defTabSz="914400" rtl="0" eaLnBrk="1" fontAlgn="auto" latinLnBrk="0" hangingPunct="1">
              <a:lnSpc>
                <a:spcPct val="90000"/>
              </a:lnSpc>
              <a:spcBef>
                <a:spcPts val="300"/>
              </a:spcBef>
              <a:spcAft>
                <a:spcPts val="0"/>
              </a:spcAft>
              <a:buClrTx/>
              <a:buSzPct val="70000"/>
              <a:buFontTx/>
              <a:buBlip>
                <a:blip r:embed="rId2"/>
              </a:buBlip>
              <a:tabLst/>
              <a:defRPr sz="2000" baseline="0"/>
            </a:lvl2pPr>
            <a:lvl3pPr marL="864000" marR="0" indent="-288000" algn="l" defTabSz="914400" rtl="0" eaLnBrk="1" fontAlgn="auto" latinLnBrk="0" hangingPunct="1">
              <a:lnSpc>
                <a:spcPct val="90000"/>
              </a:lnSpc>
              <a:spcBef>
                <a:spcPts val="300"/>
              </a:spcBef>
              <a:spcAft>
                <a:spcPts val="0"/>
              </a:spcAft>
              <a:buClrTx/>
              <a:buSzPct val="90000"/>
              <a:buFontTx/>
              <a:buBlip>
                <a:blip r:embed="rId3"/>
              </a:buBlip>
              <a:tabLst/>
              <a:defRPr sz="1600" baseline="0"/>
            </a:lvl3pPr>
            <a:lvl4pPr marL="1152000" marR="0" indent="-288000" algn="l" defTabSz="914400" rtl="0" eaLnBrk="1" fontAlgn="auto" latinLnBrk="0" hangingPunct="1">
              <a:lnSpc>
                <a:spcPct val="90000"/>
              </a:lnSpc>
              <a:spcBef>
                <a:spcPts val="300"/>
              </a:spcBef>
              <a:spcAft>
                <a:spcPts val="0"/>
              </a:spcAft>
              <a:buClrTx/>
              <a:buSzPct val="75000"/>
              <a:buFontTx/>
              <a:buBlip>
                <a:blip r:embed="rId4"/>
              </a:buBlip>
              <a:tabLst/>
              <a:defRPr sz="1600" baseline="0"/>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1600" baseline="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6771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Tree>
    <p:extLst>
      <p:ext uri="{BB962C8B-B14F-4D97-AF65-F5344CB8AC3E}">
        <p14:creationId xmlns:p14="http://schemas.microsoft.com/office/powerpoint/2010/main" val="53639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sslide-voor-donkere-achtergrondfoto">
    <p:spTree>
      <p:nvGrpSpPr>
        <p:cNvPr id="1" name=""/>
        <p:cNvGrpSpPr/>
        <p:nvPr/>
      </p:nvGrpSpPr>
      <p:grpSpPr>
        <a:xfrm>
          <a:off x="0" y="0"/>
          <a:ext cx="0" cy="0"/>
          <a:chOff x="0" y="0"/>
          <a:chExt cx="0" cy="0"/>
        </a:xfrm>
      </p:grpSpPr>
      <p:pic>
        <p:nvPicPr>
          <p:cNvPr id="10"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11345" y="328016"/>
            <a:ext cx="1858808" cy="723096"/>
          </a:xfrm>
          <a:prstGeom prst="rect">
            <a:avLst/>
          </a:prstGeom>
          <a:noFill/>
          <a:ln>
            <a:noFill/>
          </a:ln>
        </p:spPr>
      </p:pic>
      <p:sp>
        <p:nvSpPr>
          <p:cNvPr id="11" name="ondertitel"/>
          <p:cNvSpPr>
            <a:spLocks noGrp="1"/>
          </p:cNvSpPr>
          <p:nvPr>
            <p:ph type="subTitle" idx="12"/>
          </p:nvPr>
        </p:nvSpPr>
        <p:spPr>
          <a:xfrm>
            <a:off x="1259632" y="4149080"/>
            <a:ext cx="7416824" cy="1656184"/>
          </a:xfrm>
          <a:prstGeom prst="rect">
            <a:avLst/>
          </a:prstGeom>
        </p:spPr>
        <p:txBody>
          <a:bodyPr>
            <a:normAutofit/>
          </a:bodyPr>
          <a:lstStyle>
            <a:lvl1pPr marL="0" indent="0" algn="l">
              <a:lnSpc>
                <a:spcPts val="1760"/>
              </a:lnSpc>
              <a:buNone/>
              <a:defRPr sz="158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9" name="titel"/>
          <p:cNvSpPr>
            <a:spLocks noGrp="1"/>
          </p:cNvSpPr>
          <p:nvPr>
            <p:ph type="ctrTitle"/>
          </p:nvPr>
        </p:nvSpPr>
        <p:spPr>
          <a:xfrm>
            <a:off x="1259632" y="2060848"/>
            <a:ext cx="7416824" cy="2043658"/>
          </a:xfrm>
          <a:prstGeom prst="rect">
            <a:avLst/>
          </a:prstGeom>
        </p:spPr>
        <p:txBody>
          <a:bodyPr/>
          <a:lstStyle>
            <a:lvl1pPr>
              <a:defRPr>
                <a:solidFill>
                  <a:schemeClr val="bg1"/>
                </a:solidFill>
              </a:defRPr>
            </a:lvl1pPr>
          </a:lstStyle>
          <a:p>
            <a:r>
              <a:rPr lang="nl-NL"/>
              <a:t>Klik om de stijl te bewerken</a:t>
            </a:r>
            <a:endParaRPr lang="nl-BE"/>
          </a:p>
        </p:txBody>
      </p:sp>
      <p:pic>
        <p:nvPicPr>
          <p:cNvPr id="7" name="entiteitslogo wi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8116" y="6309320"/>
            <a:ext cx="1823644" cy="316348"/>
          </a:xfrm>
          <a:prstGeom prst="rect">
            <a:avLst/>
          </a:prstGeom>
        </p:spPr>
      </p:pic>
    </p:spTree>
    <p:extLst>
      <p:ext uri="{BB962C8B-B14F-4D97-AF65-F5344CB8AC3E}">
        <p14:creationId xmlns:p14="http://schemas.microsoft.com/office/powerpoint/2010/main" val="3084622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slotslide-blanco">
    <p:spTree>
      <p:nvGrpSpPr>
        <p:cNvPr id="1" name=""/>
        <p:cNvGrpSpPr/>
        <p:nvPr/>
      </p:nvGrpSpPr>
      <p:grpSpPr>
        <a:xfrm>
          <a:off x="0" y="0"/>
          <a:ext cx="0" cy="0"/>
          <a:chOff x="0" y="0"/>
          <a:chExt cx="0" cy="0"/>
        </a:xfrm>
      </p:grpSpPr>
      <p:grpSp>
        <p:nvGrpSpPr>
          <p:cNvPr id="8" name="witte trapezium"/>
          <p:cNvGrpSpPr/>
          <p:nvPr userDrawn="1"/>
        </p:nvGrpSpPr>
        <p:grpSpPr>
          <a:xfrm>
            <a:off x="284400" y="3816000"/>
            <a:ext cx="8856000" cy="3060000"/>
            <a:chOff x="288000" y="3402000"/>
            <a:chExt cx="8856000" cy="3456000"/>
          </a:xfrm>
          <a:effectLst/>
        </p:grpSpPr>
        <p:sp>
          <p:nvSpPr>
            <p:cNvPr id="10" name="rechthoek"/>
            <p:cNvSpPr/>
            <p:nvPr userDrawn="1"/>
          </p:nvSpPr>
          <p:spPr>
            <a:xfrm>
              <a:off x="288000" y="4266000"/>
              <a:ext cx="8856000" cy="259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hthoekige driehoek"/>
            <p:cNvSpPr/>
            <p:nvPr userDrawn="1"/>
          </p:nvSpPr>
          <p:spPr>
            <a:xfrm flipH="1">
              <a:off x="288000" y="3402000"/>
              <a:ext cx="8856000" cy="864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7" name="thema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5949280"/>
            <a:ext cx="1599186" cy="689649"/>
          </a:xfrm>
          <a:prstGeom prst="rect">
            <a:avLst/>
          </a:prstGeom>
        </p:spPr>
      </p:pic>
    </p:spTree>
    <p:extLst>
      <p:ext uri="{BB962C8B-B14F-4D97-AF65-F5344CB8AC3E}">
        <p14:creationId xmlns:p14="http://schemas.microsoft.com/office/powerpoint/2010/main" val="2894957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9.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8.xml"/><Relationship Id="rId4"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spTree>
    <p:extLst>
      <p:ext uri="{BB962C8B-B14F-4D97-AF65-F5344CB8AC3E}">
        <p14:creationId xmlns:p14="http://schemas.microsoft.com/office/powerpoint/2010/main" val="2702765116"/>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700" r:id="rId3"/>
    <p:sldLayoutId id="2147483724" r:id="rId4"/>
    <p:sldLayoutId id="2147483725" r:id="rId5"/>
    <p:sldLayoutId id="2147483726" r:id="rId6"/>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pic>
        <p:nvPicPr>
          <p:cNvPr id="4" name="Afbeelding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8001" y="1642889"/>
            <a:ext cx="8856000" cy="5215111"/>
          </a:xfrm>
          <a:prstGeom prst="rect">
            <a:avLst/>
          </a:prstGeom>
        </p:spPr>
      </p:pic>
    </p:spTree>
    <p:extLst>
      <p:ext uri="{BB962C8B-B14F-4D97-AF65-F5344CB8AC3E}">
        <p14:creationId xmlns:p14="http://schemas.microsoft.com/office/powerpoint/2010/main" val="446655587"/>
      </p:ext>
    </p:extLst>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ele balk"/>
          <p:cNvPicPr>
            <a:picLocks/>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288000" cy="6858000"/>
          </a:xfrm>
          <a:prstGeom prst="rect">
            <a:avLst/>
          </a:prstGeom>
        </p:spPr>
      </p:pic>
      <p:pic>
        <p:nvPicPr>
          <p:cNvPr id="5" name="Afbeelding 4"/>
          <p:cNvPicPr>
            <a:picLocks noChangeAspect="1"/>
          </p:cNvPicPr>
          <p:nvPr userDrawn="1"/>
        </p:nvPicPr>
        <p:blipFill rotWithShape="1">
          <a:blip r:embed="rId4" cstate="print">
            <a:extLst>
              <a:ext uri="{28A0092B-C50C-407E-A947-70E740481C1C}">
                <a14:useLocalDpi xmlns:a14="http://schemas.microsoft.com/office/drawing/2010/main" val="0"/>
              </a:ext>
            </a:extLst>
          </a:blip>
          <a:srcRect r="762"/>
          <a:stretch/>
        </p:blipFill>
        <p:spPr>
          <a:xfrm>
            <a:off x="288001" y="72008"/>
            <a:ext cx="8856000" cy="4653136"/>
          </a:xfrm>
          <a:prstGeom prst="rect">
            <a:avLst/>
          </a:prstGeom>
        </p:spPr>
      </p:pic>
    </p:spTree>
    <p:extLst>
      <p:ext uri="{BB962C8B-B14F-4D97-AF65-F5344CB8AC3E}">
        <p14:creationId xmlns:p14="http://schemas.microsoft.com/office/powerpoint/2010/main" val="1317757715"/>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p:titleStyle>
    <p:bodyStyle>
      <a:lvl1pPr marL="288000" indent="-288000" algn="l" defTabSz="914400" rtl="0" eaLnBrk="1" latinLnBrk="0" hangingPunct="1">
        <a:lnSpc>
          <a:spcPct val="90000"/>
        </a:lnSpc>
        <a:spcBef>
          <a:spcPts val="300"/>
        </a:spcBef>
        <a:buFont typeface="Wingdings 3" panose="05040102010807070707" pitchFamily="18" charset="2"/>
        <a:buChar char=""/>
        <a:defRPr sz="2200" b="0" i="0" kern="1200" baseline="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100000"/>
        <a:buFont typeface="Wingdings 3" panose="05040102010807070707" pitchFamily="18" charset="2"/>
        <a:buChar char=""/>
        <a:defRPr sz="2200" kern="1200" baseline="0">
          <a:solidFill>
            <a:schemeClr val="tx1"/>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Font typeface="Wingdings 2" panose="05020102010507070707" pitchFamily="18" charset="2"/>
        <a:buChar char=""/>
        <a:defRPr sz="2000" kern="1200" baseline="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Font typeface="Wingdings 3" panose="05040102010807070707" pitchFamily="18" charset="2"/>
        <a:buChar char=""/>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8.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5.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7.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5.jpeg"/></Relationships>
</file>

<file path=ppt/slides/_rels/slide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8.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7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0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1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1.xml"/><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png"/><Relationship Id="rId2" Type="http://schemas.openxmlformats.org/officeDocument/2006/relationships/notesSlide" Target="../notesSlides/notesSlide11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4.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5.xml"/><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1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21.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3.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0.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1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1.xml"/><Relationship Id="rId1" Type="http://schemas.openxmlformats.org/officeDocument/2006/relationships/slideLayout" Target="../slideLayouts/slideLayout4.xml"/><Relationship Id="rId4" Type="http://schemas.openxmlformats.org/officeDocument/2006/relationships/image" Target="../media/image87.jpeg"/></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0.jpeg"/><Relationship Id="rId7" Type="http://schemas.openxmlformats.org/officeDocument/2006/relationships/image" Target="../media/image7.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1.jpe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2.jpe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9.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5.png"/><Relationship Id="rId7" Type="http://schemas.openxmlformats.org/officeDocument/2006/relationships/image" Target="../media/image93.jpe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8.pn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8.png"/><Relationship Id="rId2" Type="http://schemas.openxmlformats.org/officeDocument/2006/relationships/notesSlide" Target="../notesSlides/notesSlide13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8.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9.jpeg"/><Relationship Id="rId7" Type="http://schemas.openxmlformats.org/officeDocument/2006/relationships/image" Target="../media/image8.png"/><Relationship Id="rId2" Type="http://schemas.openxmlformats.org/officeDocument/2006/relationships/notesSlide" Target="../notesSlides/notesSlide14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0.jpeg"/><Relationship Id="rId7" Type="http://schemas.openxmlformats.org/officeDocument/2006/relationships/image" Target="../media/image7.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1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1.jpeg"/><Relationship Id="rId7" Type="http://schemas.openxmlformats.org/officeDocument/2006/relationships/image" Target="../media/image8.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7.png"/><Relationship Id="rId7" Type="http://schemas.openxmlformats.org/officeDocument/2006/relationships/image" Target="../media/image8.png"/><Relationship Id="rId2" Type="http://schemas.openxmlformats.org/officeDocument/2006/relationships/notesSlide" Target="../notesSlides/notesSlide14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4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9.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8.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3.jpeg"/><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5.png"/><Relationship Id="rId7" Type="http://schemas.openxmlformats.org/officeDocument/2006/relationships/image" Target="../media/image104.jpe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5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5.png"/><Relationship Id="rId7" Type="http://schemas.openxmlformats.org/officeDocument/2006/relationships/image" Target="../media/image106.jpeg"/><Relationship Id="rId2" Type="http://schemas.openxmlformats.org/officeDocument/2006/relationships/notesSlide" Target="../notesSlides/notesSlide15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5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0.jpe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2.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7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174.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8.png"/><Relationship Id="rId2" Type="http://schemas.openxmlformats.org/officeDocument/2006/relationships/notesSlide" Target="../notesSlides/notesSlide16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4.jpeg"/><Relationship Id="rId7" Type="http://schemas.openxmlformats.org/officeDocument/2006/relationships/image" Target="../media/image7.png"/><Relationship Id="rId2" Type="http://schemas.openxmlformats.org/officeDocument/2006/relationships/notesSlide" Target="../notesSlides/notesSlide16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8.jpeg"/></Relationships>
</file>

<file path=ppt/slides/_rels/slide17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9.jpeg"/><Relationship Id="rId7" Type="http://schemas.openxmlformats.org/officeDocument/2006/relationships/image" Target="../media/image7.png"/><Relationship Id="rId2" Type="http://schemas.openxmlformats.org/officeDocument/2006/relationships/notesSlide" Target="../notesSlides/notesSlide16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9.png"/></Relationships>
</file>

<file path=ppt/slides/_rels/slide17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18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14.jpeg"/><Relationship Id="rId7" Type="http://schemas.openxmlformats.org/officeDocument/2006/relationships/image" Target="../media/image7.png"/><Relationship Id="rId2" Type="http://schemas.openxmlformats.org/officeDocument/2006/relationships/notesSlide" Target="../notesSlides/notesSlide17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2.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9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4.jpeg"/><Relationship Id="rId7" Type="http://schemas.openxmlformats.org/officeDocument/2006/relationships/image" Target="../media/image7.png"/><Relationship Id="rId2" Type="http://schemas.openxmlformats.org/officeDocument/2006/relationships/notesSlide" Target="../notesSlides/notesSlide18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9.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00.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5.png"/><Relationship Id="rId7" Type="http://schemas.openxmlformats.org/officeDocument/2006/relationships/image" Target="../media/image130.jpeg"/><Relationship Id="rId2" Type="http://schemas.openxmlformats.org/officeDocument/2006/relationships/notesSlide" Target="../notesSlides/notesSlide18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32.jpeg"/></Relationships>
</file>

<file path=ppt/slides/_rels/slide20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3.jpeg"/><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2.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5.png"/><Relationship Id="rId7" Type="http://schemas.openxmlformats.org/officeDocument/2006/relationships/image" Target="../media/image134.jpeg"/><Relationship Id="rId2" Type="http://schemas.openxmlformats.org/officeDocument/2006/relationships/notesSlide" Target="../notesSlides/notesSlide18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3.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image" Target="../media/image5.png"/><Relationship Id="rId7" Type="http://schemas.openxmlformats.org/officeDocument/2006/relationships/image" Target="../media/image136.jpeg"/><Relationship Id="rId2" Type="http://schemas.openxmlformats.org/officeDocument/2006/relationships/notesSlide" Target="../notesSlides/notesSlide18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4.xml.rels><?xml version="1.0" encoding="UTF-8" standalone="yes"?>
<Relationships xmlns="http://schemas.openxmlformats.org/package/2006/relationships"><Relationship Id="rId8" Type="http://schemas.openxmlformats.org/officeDocument/2006/relationships/image" Target="../media/image137.gif"/><Relationship Id="rId3" Type="http://schemas.openxmlformats.org/officeDocument/2006/relationships/image" Target="../media/image5.png"/><Relationship Id="rId7" Type="http://schemas.openxmlformats.org/officeDocument/2006/relationships/image" Target="../media/image136.jpeg"/><Relationship Id="rId2" Type="http://schemas.openxmlformats.org/officeDocument/2006/relationships/notesSlide" Target="../notesSlides/notesSlide19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5.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8.png"/><Relationship Id="rId2" Type="http://schemas.openxmlformats.org/officeDocument/2006/relationships/notesSlide" Target="../notesSlides/notesSlide19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9.png"/><Relationship Id="rId2" Type="http://schemas.openxmlformats.org/officeDocument/2006/relationships/notesSlide" Target="../notesSlides/notesSlide19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0.png"/><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6.jpeg"/><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41.jpeg"/><Relationship Id="rId7" Type="http://schemas.openxmlformats.org/officeDocument/2006/relationships/image" Target="../media/image7.png"/><Relationship Id="rId2" Type="http://schemas.openxmlformats.org/officeDocument/2006/relationships/notesSlide" Target="../notesSlides/notesSlide19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3.jpeg"/><Relationship Id="rId2" Type="http://schemas.openxmlformats.org/officeDocument/2006/relationships/notesSlide" Target="../notesSlides/notesSlide19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5.png"/><Relationship Id="rId7" Type="http://schemas.openxmlformats.org/officeDocument/2006/relationships/image" Target="../media/image134.jpeg"/><Relationship Id="rId2" Type="http://schemas.openxmlformats.org/officeDocument/2006/relationships/notesSlide" Target="../notesSlides/notesSlide19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4.jpe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8.png"/><Relationship Id="rId4" Type="http://schemas.openxmlformats.org/officeDocument/2006/relationships/image" Target="../media/image7.png"/></Relationships>
</file>

<file path=ppt/slides/_rels/slide217.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5.png"/><Relationship Id="rId7" Type="http://schemas.openxmlformats.org/officeDocument/2006/relationships/image" Target="../media/image146.jpeg"/><Relationship Id="rId2" Type="http://schemas.openxmlformats.org/officeDocument/2006/relationships/notesSlide" Target="../notesSlides/notesSlide20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48.jpeg"/></Relationships>
</file>

<file path=ppt/slides/_rels/slide218.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5.png"/><Relationship Id="rId7" Type="http://schemas.openxmlformats.org/officeDocument/2006/relationships/image" Target="../media/image149.png"/><Relationship Id="rId2" Type="http://schemas.openxmlformats.org/officeDocument/2006/relationships/notesSlide" Target="../notesSlides/notesSlide20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jpeg"/><Relationship Id="rId7"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9.jpeg"/><Relationship Id="rId7"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2.jpeg"/></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2.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1.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1.jpeg"/></Relationships>
</file>

<file path=ppt/slides/_rels/slide9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8.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ndertitel"/>
          <p:cNvSpPr>
            <a:spLocks noGrp="1"/>
          </p:cNvSpPr>
          <p:nvPr>
            <p:ph type="subTitle" idx="1"/>
          </p:nvPr>
        </p:nvSpPr>
        <p:spPr>
          <a:xfrm>
            <a:off x="827584" y="5445224"/>
            <a:ext cx="7848872" cy="792088"/>
          </a:xfrm>
        </p:spPr>
        <p:txBody>
          <a:bodyPr/>
          <a:lstStyle/>
          <a:p>
            <a:pPr algn="ctr"/>
            <a:r>
              <a:rPr lang="nl-BE" sz="2400" b="1">
                <a:solidFill>
                  <a:srgbClr val="105269"/>
                </a:solidFill>
              </a:rPr>
              <a:t>Frederik Maertens (</a:t>
            </a:r>
            <a:r>
              <a:rPr lang="nl-BE" sz="2400" b="1" err="1">
                <a:solidFill>
                  <a:srgbClr val="105269"/>
                </a:solidFill>
              </a:rPr>
              <a:t>Boydens</a:t>
            </a:r>
            <a:r>
              <a:rPr lang="nl-BE" sz="2400" b="1">
                <a:solidFill>
                  <a:srgbClr val="105269"/>
                </a:solidFill>
              </a:rPr>
              <a:t> Engineering)</a:t>
            </a:r>
          </a:p>
          <a:p>
            <a:pPr algn="ctr"/>
            <a:endParaRPr lang="nl-BE" sz="1400">
              <a:solidFill>
                <a:srgbClr val="105269"/>
              </a:solidFill>
            </a:endParaRPr>
          </a:p>
        </p:txBody>
      </p:sp>
      <p:sp>
        <p:nvSpPr>
          <p:cNvPr id="6"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a:t>
            </a:fld>
            <a:endParaRPr lang="nl-BE" sz="1100">
              <a:solidFill>
                <a:srgbClr val="105269"/>
              </a:solidFill>
            </a:endParaRPr>
          </a:p>
        </p:txBody>
      </p:sp>
      <p:sp>
        <p:nvSpPr>
          <p:cNvPr id="5" name="titel"/>
          <p:cNvSpPr>
            <a:spLocks noGrp="1"/>
          </p:cNvSpPr>
          <p:nvPr>
            <p:ph type="ctrTitle"/>
          </p:nvPr>
        </p:nvSpPr>
        <p:spPr>
          <a:xfrm>
            <a:off x="827584" y="2060848"/>
            <a:ext cx="7848872" cy="2043658"/>
          </a:xfrm>
          <a:prstGeom prst="rect">
            <a:avLst/>
          </a:prstGeom>
        </p:spPr>
        <p:txBody>
          <a:bodyPr anchor="t">
            <a:normAutofit/>
          </a:bodyPr>
          <a:lstStyle>
            <a:lvl1pPr>
              <a:lnSpc>
                <a:spcPts val="5400"/>
              </a:lnSpc>
              <a:defRPr sz="5400" baseline="0">
                <a:solidFill>
                  <a:srgbClr val="105269"/>
                </a:solidFill>
              </a:defRPr>
            </a:lvl1pPr>
          </a:lstStyle>
          <a:p>
            <a:pPr algn="ctr"/>
            <a:r>
              <a:rPr lang="nl-NL" sz="3700">
                <a:latin typeface="Calibri"/>
                <a:cs typeface="Calibri"/>
              </a:rPr>
              <a:t>Praktijkvoorbeelden voor de invoer van collectieve installaties</a:t>
            </a:r>
            <a:endParaRPr lang="nl-BE" sz="3700">
              <a:cs typeface="Calibri" panose="020F0502020204030204" pitchFamily="34" charset="0"/>
            </a:endParaRPr>
          </a:p>
        </p:txBody>
      </p:sp>
    </p:spTree>
    <p:extLst>
      <p:ext uri="{BB962C8B-B14F-4D97-AF65-F5344CB8AC3E}">
        <p14:creationId xmlns:p14="http://schemas.microsoft.com/office/powerpoint/2010/main" val="413128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Individuele installatie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a:t>
            </a:fld>
            <a:endParaRPr lang="nl-BE" sz="1100">
              <a:solidFill>
                <a:srgbClr val="105269"/>
              </a:solidFill>
            </a:endParaRPr>
          </a:p>
        </p:txBody>
      </p:sp>
      <p:sp>
        <p:nvSpPr>
          <p:cNvPr id="7" name="Tijdelijke aanduiding voor inhoud 4"/>
          <p:cNvSpPr>
            <a:spLocks noGrp="1"/>
          </p:cNvSpPr>
          <p:nvPr>
            <p:ph sz="half" idx="2"/>
          </p:nvPr>
        </p:nvSpPr>
        <p:spPr>
          <a:xfrm>
            <a:off x="539552" y="1628800"/>
            <a:ext cx="8352928" cy="4248472"/>
          </a:xfrm>
        </p:spPr>
        <p:txBody>
          <a:bodyPr/>
          <a:lstStyle/>
          <a:p>
            <a:r>
              <a:rPr lang="nl-BE"/>
              <a:t>Individuele centrale verwarmingsinstallatie (IP deel pg.8)</a:t>
            </a:r>
          </a:p>
          <a:p>
            <a:endParaRPr lang="nl-BE"/>
          </a:p>
          <a:p>
            <a:pPr marL="0" indent="0">
              <a:buNone/>
            </a:pPr>
            <a:r>
              <a:rPr lang="nl-NL" sz="1800" i="1"/>
              <a:t>Een individuele verwarmingsinstallatie is een centrale verwarmingsinstallatie waarbij slechts één (equivalente) eenheid (VI.6.2) door de verwarmingsinstallatie verwarmd wordt. </a:t>
            </a:r>
            <a:endParaRPr lang="nl-BE" sz="1800" i="1"/>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20059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100</a:t>
            </a:fld>
            <a:endParaRPr lang="nl-BE" sz="1100">
              <a:solidFill>
                <a:srgbClr val="105269"/>
              </a:solidFill>
            </a:endParaRPr>
          </a:p>
        </p:txBody>
      </p:sp>
      <p:pic>
        <p:nvPicPr>
          <p:cNvPr id="3" name="Picture 2"/>
          <p:cNvPicPr>
            <a:picLocks noChangeAspect="1"/>
          </p:cNvPicPr>
          <p:nvPr/>
        </p:nvPicPr>
        <p:blipFill>
          <a:blip r:embed="rId3"/>
          <a:stretch>
            <a:fillRect/>
          </a:stretch>
        </p:blipFill>
        <p:spPr>
          <a:xfrm>
            <a:off x="3286434" y="2348880"/>
            <a:ext cx="5857566" cy="4292467"/>
          </a:xfrm>
          <a:prstGeom prst="rect">
            <a:avLst/>
          </a:prstGeom>
        </p:spPr>
      </p:pic>
      <p:sp>
        <p:nvSpPr>
          <p:cNvPr id="5" name="Rectangle 4"/>
          <p:cNvSpPr/>
          <p:nvPr/>
        </p:nvSpPr>
        <p:spPr>
          <a:xfrm>
            <a:off x="7596336" y="2204864"/>
            <a:ext cx="288032" cy="33123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283968" y="2636912"/>
            <a:ext cx="4392488" cy="18002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p:cNvCxnSpPr/>
          <p:nvPr/>
        </p:nvCxnSpPr>
        <p:spPr>
          <a:xfrm>
            <a:off x="1979712" y="5301208"/>
            <a:ext cx="1872208" cy="2160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53648" y="4931876"/>
            <a:ext cx="2109364" cy="646331"/>
          </a:xfrm>
          <a:prstGeom prst="rect">
            <a:avLst/>
          </a:prstGeom>
          <a:noFill/>
        </p:spPr>
        <p:txBody>
          <a:bodyPr wrap="square" rtlCol="0">
            <a:spAutoFit/>
          </a:bodyPr>
          <a:lstStyle/>
          <a:p>
            <a:pPr algn="ctr"/>
            <a:r>
              <a:rPr lang="en-GB">
                <a:solidFill>
                  <a:srgbClr val="00B0F0"/>
                </a:solidFill>
              </a:rPr>
              <a:t>In </a:t>
            </a:r>
            <a:r>
              <a:rPr lang="en-GB" err="1">
                <a:solidFill>
                  <a:srgbClr val="00B0F0"/>
                </a:solidFill>
              </a:rPr>
              <a:t>overeenstemming</a:t>
            </a:r>
            <a:endParaRPr lang="en-GB">
              <a:solidFill>
                <a:srgbClr val="00B0F0"/>
              </a:solidFill>
            </a:endParaRPr>
          </a:p>
          <a:p>
            <a:pPr algn="ctr"/>
            <a:r>
              <a:rPr lang="en-GB">
                <a:solidFill>
                  <a:srgbClr val="00B0F0"/>
                </a:solidFill>
              </a:rPr>
              <a:t>EN14511</a:t>
            </a:r>
          </a:p>
        </p:txBody>
      </p:sp>
      <p:sp>
        <p:nvSpPr>
          <p:cNvPr id="11" name="Rectangle 10"/>
          <p:cNvSpPr/>
          <p:nvPr/>
        </p:nvSpPr>
        <p:spPr>
          <a:xfrm>
            <a:off x="3286434" y="5373216"/>
            <a:ext cx="2293678" cy="14401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
          <p:cNvSpPr>
            <a:spLocks noGrp="1"/>
          </p:cNvSpPr>
          <p:nvPr>
            <p:ph type="title"/>
          </p:nvPr>
        </p:nvSpPr>
        <p:spPr>
          <a:xfrm>
            <a:off x="539552" y="351905"/>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14" name="Content Placeholder 3">
            <a:extLst>
              <a:ext uri="{FF2B5EF4-FFF2-40B4-BE49-F238E27FC236}">
                <a16:creationId xmlns:a16="http://schemas.microsoft.com/office/drawing/2014/main" id="{D2693E18-761F-4CA6-AD5B-53C078DD4F72}"/>
              </a:ext>
            </a:extLst>
          </p:cNvPr>
          <p:cNvSpPr txBox="1">
            <a:spLocks/>
          </p:cNvSpPr>
          <p:nvPr/>
        </p:nvSpPr>
        <p:spPr>
          <a:xfrm>
            <a:off x="683568" y="1688319"/>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GB"/>
          </a:p>
          <a:p>
            <a:r>
              <a:rPr lang="en-GB" err="1"/>
              <a:t>Technische</a:t>
            </a:r>
            <a:r>
              <a:rPr lang="en-GB"/>
              <a:t> </a:t>
            </a:r>
            <a:r>
              <a:rPr lang="en-GB" err="1"/>
              <a:t>documentatie</a:t>
            </a:r>
            <a:endParaRPr lang="en-GB"/>
          </a:p>
          <a:p>
            <a:pPr lvl="1"/>
            <a:r>
              <a:rPr lang="en-GB" err="1"/>
              <a:t>Vermogen</a:t>
            </a:r>
            <a:endParaRPr lang="en-GB"/>
          </a:p>
          <a:p>
            <a:pPr lvl="1"/>
            <a:r>
              <a:rPr lang="en-GB" err="1"/>
              <a:t>COP</a:t>
            </a:r>
            <a:r>
              <a:rPr lang="en-GB" baseline="-25000" err="1"/>
              <a:t>test</a:t>
            </a:r>
            <a:endParaRPr lang="en-GB" baseline="-25000"/>
          </a:p>
        </p:txBody>
      </p:sp>
    </p:spTree>
    <p:extLst>
      <p:ext uri="{BB962C8B-B14F-4D97-AF65-F5344CB8AC3E}">
        <p14:creationId xmlns:p14="http://schemas.microsoft.com/office/powerpoint/2010/main" val="28904637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101</a:t>
            </a:fld>
            <a:endParaRPr lang="nl-BE" sz="1100">
              <a:solidFill>
                <a:srgbClr val="105269"/>
              </a:solidFill>
            </a:endParaRPr>
          </a:p>
        </p:txBody>
      </p:sp>
      <p:pic>
        <p:nvPicPr>
          <p:cNvPr id="6" name="Picture 5"/>
          <p:cNvPicPr>
            <a:picLocks noChangeAspect="1"/>
          </p:cNvPicPr>
          <p:nvPr/>
        </p:nvPicPr>
        <p:blipFill rotWithShape="1">
          <a:blip r:embed="rId3"/>
          <a:srcRect r="22938"/>
          <a:stretch/>
        </p:blipFill>
        <p:spPr>
          <a:xfrm>
            <a:off x="373832" y="4581128"/>
            <a:ext cx="8640960" cy="563127"/>
          </a:xfrm>
          <a:prstGeom prst="rect">
            <a:avLst/>
          </a:prstGeom>
        </p:spPr>
      </p:pic>
      <p:sp>
        <p:nvSpPr>
          <p:cNvPr id="3" name="Rectangle 2"/>
          <p:cNvSpPr/>
          <p:nvPr/>
        </p:nvSpPr>
        <p:spPr>
          <a:xfrm>
            <a:off x="395536" y="4939133"/>
            <a:ext cx="8640960" cy="291808"/>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flipV="1">
            <a:off x="4356924" y="5144256"/>
            <a:ext cx="1007164" cy="5428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47560" y="5480720"/>
            <a:ext cx="2109364" cy="646331"/>
          </a:xfrm>
          <a:prstGeom prst="rect">
            <a:avLst/>
          </a:prstGeom>
          <a:noFill/>
        </p:spPr>
        <p:txBody>
          <a:bodyPr wrap="square" rtlCol="0">
            <a:spAutoFit/>
          </a:bodyPr>
          <a:lstStyle/>
          <a:p>
            <a:r>
              <a:rPr lang="en-GB">
                <a:solidFill>
                  <a:srgbClr val="00B0F0"/>
                </a:solidFill>
              </a:rPr>
              <a:t>0-35°C </a:t>
            </a:r>
            <a:r>
              <a:rPr lang="en-GB" err="1">
                <a:solidFill>
                  <a:srgbClr val="00B0F0"/>
                </a:solidFill>
              </a:rPr>
              <a:t>voor</a:t>
            </a:r>
            <a:r>
              <a:rPr lang="en-GB">
                <a:solidFill>
                  <a:srgbClr val="00B0F0"/>
                </a:solidFill>
              </a:rPr>
              <a:t> </a:t>
            </a:r>
            <a:r>
              <a:rPr lang="en-GB" err="1">
                <a:solidFill>
                  <a:srgbClr val="00B0F0"/>
                </a:solidFill>
              </a:rPr>
              <a:t>bodem</a:t>
            </a:r>
            <a:r>
              <a:rPr lang="en-GB">
                <a:solidFill>
                  <a:srgbClr val="00B0F0"/>
                </a:solidFill>
              </a:rPr>
              <a:t>/water</a:t>
            </a:r>
          </a:p>
        </p:txBody>
      </p:sp>
      <p:cxnSp>
        <p:nvCxnSpPr>
          <p:cNvPr id="13" name="Straight Arrow Connector 12"/>
          <p:cNvCxnSpPr/>
          <p:nvPr/>
        </p:nvCxnSpPr>
        <p:spPr>
          <a:xfrm flipV="1">
            <a:off x="4378628" y="5144255"/>
            <a:ext cx="4369836" cy="58624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254724" y="3509071"/>
            <a:ext cx="3261492" cy="369332"/>
          </a:xfrm>
          <a:prstGeom prst="rect">
            <a:avLst/>
          </a:prstGeom>
          <a:noFill/>
        </p:spPr>
        <p:txBody>
          <a:bodyPr wrap="square" rtlCol="0">
            <a:spAutoFit/>
          </a:bodyPr>
          <a:lstStyle/>
          <a:p>
            <a:r>
              <a:rPr lang="en-GB">
                <a:solidFill>
                  <a:srgbClr val="00B0F0"/>
                </a:solidFill>
              </a:rPr>
              <a:t>10/35°C </a:t>
            </a:r>
            <a:r>
              <a:rPr lang="en-GB" err="1">
                <a:solidFill>
                  <a:srgbClr val="00B0F0"/>
                </a:solidFill>
              </a:rPr>
              <a:t>voor</a:t>
            </a:r>
            <a:r>
              <a:rPr lang="en-GB">
                <a:solidFill>
                  <a:srgbClr val="00B0F0"/>
                </a:solidFill>
              </a:rPr>
              <a:t> water/water</a:t>
            </a:r>
          </a:p>
        </p:txBody>
      </p:sp>
      <p:cxnSp>
        <p:nvCxnSpPr>
          <p:cNvPr id="16" name="Straight Arrow Connector 15"/>
          <p:cNvCxnSpPr/>
          <p:nvPr/>
        </p:nvCxnSpPr>
        <p:spPr>
          <a:xfrm>
            <a:off x="4932040" y="3799419"/>
            <a:ext cx="576064" cy="86575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932040" y="3771503"/>
            <a:ext cx="3866728" cy="89367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itle 1"/>
          <p:cNvSpPr>
            <a:spLocks noGrp="1"/>
          </p:cNvSpPr>
          <p:nvPr>
            <p:ph type="title"/>
          </p:nvPr>
        </p:nvSpPr>
        <p:spPr>
          <a:xfrm>
            <a:off x="539552" y="328755"/>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17" name="Content Placeholder 3">
            <a:extLst>
              <a:ext uri="{FF2B5EF4-FFF2-40B4-BE49-F238E27FC236}">
                <a16:creationId xmlns:a16="http://schemas.microsoft.com/office/drawing/2014/main" id="{4AD92DBF-3EE0-4324-9FB1-DA9707E483E7}"/>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GB"/>
          </a:p>
          <a:p>
            <a:r>
              <a:rPr lang="en-GB" err="1"/>
              <a:t>Technische</a:t>
            </a:r>
            <a:r>
              <a:rPr lang="en-GB"/>
              <a:t> </a:t>
            </a:r>
            <a:r>
              <a:rPr lang="en-GB" err="1"/>
              <a:t>documentatie</a:t>
            </a:r>
            <a:endParaRPr lang="en-GB"/>
          </a:p>
          <a:p>
            <a:pPr lvl="1"/>
            <a:r>
              <a:rPr lang="en-GB" err="1"/>
              <a:t>Vermogen</a:t>
            </a:r>
            <a:endParaRPr lang="en-GB"/>
          </a:p>
          <a:p>
            <a:pPr lvl="1"/>
            <a:r>
              <a:rPr lang="en-GB" err="1"/>
              <a:t>COP</a:t>
            </a:r>
            <a:r>
              <a:rPr lang="en-GB" baseline="-25000" err="1"/>
              <a:t>test</a:t>
            </a:r>
            <a:endParaRPr lang="en-GB" baseline="-25000"/>
          </a:p>
        </p:txBody>
      </p:sp>
    </p:spTree>
    <p:extLst>
      <p:ext uri="{BB962C8B-B14F-4D97-AF65-F5344CB8AC3E}">
        <p14:creationId xmlns:p14="http://schemas.microsoft.com/office/powerpoint/2010/main" val="3604740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102</a:t>
            </a:fld>
            <a:endParaRPr lang="nl-BE" sz="1100">
              <a:solidFill>
                <a:srgbClr val="105269"/>
              </a:solidFill>
            </a:endParaRPr>
          </a:p>
        </p:txBody>
      </p:sp>
      <p:pic>
        <p:nvPicPr>
          <p:cNvPr id="3" name="Picture 2"/>
          <p:cNvPicPr>
            <a:picLocks noChangeAspect="1"/>
          </p:cNvPicPr>
          <p:nvPr/>
        </p:nvPicPr>
        <p:blipFill>
          <a:blip r:embed="rId3"/>
          <a:stretch>
            <a:fillRect/>
          </a:stretch>
        </p:blipFill>
        <p:spPr>
          <a:xfrm>
            <a:off x="3346470" y="2392875"/>
            <a:ext cx="5797530" cy="4248472"/>
          </a:xfrm>
          <a:prstGeom prst="rect">
            <a:avLst/>
          </a:prstGeom>
        </p:spPr>
      </p:pic>
      <p:sp>
        <p:nvSpPr>
          <p:cNvPr id="5" name="Rectangle 4"/>
          <p:cNvSpPr/>
          <p:nvPr/>
        </p:nvSpPr>
        <p:spPr>
          <a:xfrm>
            <a:off x="7596336" y="2204864"/>
            <a:ext cx="288032" cy="331236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211960" y="3392996"/>
            <a:ext cx="4392488"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p:nvPr>
        </p:nvSpPr>
        <p:spPr>
          <a:xfrm>
            <a:off x="539552" y="317180"/>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8" name="Content Placeholder 3">
            <a:extLst>
              <a:ext uri="{FF2B5EF4-FFF2-40B4-BE49-F238E27FC236}">
                <a16:creationId xmlns:a16="http://schemas.microsoft.com/office/drawing/2014/main" id="{0BEE3DF8-9940-4337-A392-95B4520DA10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GB"/>
          </a:p>
          <a:p>
            <a:r>
              <a:rPr lang="en-GB" err="1"/>
              <a:t>Technische</a:t>
            </a:r>
            <a:r>
              <a:rPr lang="en-GB"/>
              <a:t> </a:t>
            </a:r>
            <a:r>
              <a:rPr lang="en-GB" err="1"/>
              <a:t>documentatie</a:t>
            </a:r>
            <a:endParaRPr lang="en-GB"/>
          </a:p>
          <a:p>
            <a:pPr lvl="1"/>
            <a:r>
              <a:rPr lang="en-GB" err="1"/>
              <a:t>Vermogen</a:t>
            </a:r>
            <a:r>
              <a:rPr lang="en-GB"/>
              <a:t> = 87 kW</a:t>
            </a:r>
          </a:p>
          <a:p>
            <a:pPr lvl="1"/>
            <a:r>
              <a:rPr lang="en-GB" err="1"/>
              <a:t>COP</a:t>
            </a:r>
            <a:r>
              <a:rPr lang="en-GB" baseline="-25000" err="1"/>
              <a:t>test</a:t>
            </a:r>
            <a:r>
              <a:rPr lang="en-GB"/>
              <a:t> = 4,29</a:t>
            </a:r>
            <a:endParaRPr lang="en-GB" baseline="-25000"/>
          </a:p>
        </p:txBody>
      </p:sp>
    </p:spTree>
    <p:extLst>
      <p:ext uri="{BB962C8B-B14F-4D97-AF65-F5344CB8AC3E}">
        <p14:creationId xmlns:p14="http://schemas.microsoft.com/office/powerpoint/2010/main" val="1693937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103</a:t>
            </a:fld>
            <a:endParaRPr lang="nl-BE" sz="1100">
              <a:solidFill>
                <a:srgbClr val="105269"/>
              </a:solidFill>
            </a:endParaRPr>
          </a:p>
        </p:txBody>
      </p:sp>
      <p:sp>
        <p:nvSpPr>
          <p:cNvPr id="4" name="Content Placeholder 3"/>
          <p:cNvSpPr>
            <a:spLocks noGrp="1"/>
          </p:cNvSpPr>
          <p:nvPr>
            <p:ph sz="half" idx="2"/>
          </p:nvPr>
        </p:nvSpPr>
        <p:spPr/>
        <p:txBody>
          <a:bodyPr/>
          <a:lstStyle/>
          <a:p>
            <a:r>
              <a:rPr lang="nl-BE"/>
              <a:t>Bron?</a:t>
            </a:r>
          </a:p>
          <a:p>
            <a:pPr lvl="1"/>
            <a:r>
              <a:rPr lang="nl-BE" err="1"/>
              <a:t>Binnentoestel</a:t>
            </a:r>
            <a:r>
              <a:rPr lang="nl-BE"/>
              <a:t> is niet altijd water/water of </a:t>
            </a:r>
            <a:r>
              <a:rPr lang="nl-BE" err="1"/>
              <a:t>brine</a:t>
            </a:r>
            <a:r>
              <a:rPr lang="nl-BE"/>
              <a:t>/water toestel</a:t>
            </a:r>
          </a:p>
          <a:p>
            <a:pPr lvl="2"/>
            <a:r>
              <a:rPr lang="nl-BE"/>
              <a:t>Kan ook gekoppeld zijn aan buitenunit=&gt; lucht/water warmtepomp</a:t>
            </a:r>
          </a:p>
          <a:p>
            <a:pPr marL="0" indent="0">
              <a:buNone/>
            </a:pPr>
            <a:endParaRPr lang="nl-BE"/>
          </a:p>
          <a:p>
            <a:pPr marL="0" indent="0">
              <a:buNone/>
            </a:pPr>
            <a:endParaRPr lang="nl-BE"/>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3529782"/>
            <a:ext cx="3168352" cy="23762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2765" y="3673798"/>
            <a:ext cx="3718870" cy="2088232"/>
          </a:xfrm>
          <a:prstGeom prst="rect">
            <a:avLst/>
          </a:prstGeom>
        </p:spPr>
      </p:pic>
      <p:sp>
        <p:nvSpPr>
          <p:cNvPr id="9" name="Title 1"/>
          <p:cNvSpPr>
            <a:spLocks noGrp="1"/>
          </p:cNvSpPr>
          <p:nvPr>
            <p:ph type="title"/>
          </p:nvPr>
        </p:nvSpPr>
        <p:spPr>
          <a:xfrm>
            <a:off x="539552" y="270888"/>
            <a:ext cx="8352928" cy="1080120"/>
          </a:xfrm>
          <a:solidFill>
            <a:srgbClr val="92D050"/>
          </a:solidFill>
        </p:spPr>
        <p:txBody>
          <a:bodyPr/>
          <a:lstStyle/>
          <a:p>
            <a:r>
              <a:rPr lang="en-GB" err="1"/>
              <a:t>Herkenning</a:t>
            </a:r>
            <a:r>
              <a:rPr lang="en-GB"/>
              <a:t> type </a:t>
            </a:r>
            <a:r>
              <a:rPr lang="en-GB" err="1"/>
              <a:t>warmtepomp</a:t>
            </a:r>
            <a:endParaRPr lang="en-GB"/>
          </a:p>
        </p:txBody>
      </p:sp>
    </p:spTree>
    <p:extLst>
      <p:ext uri="{BB962C8B-B14F-4D97-AF65-F5344CB8AC3E}">
        <p14:creationId xmlns:p14="http://schemas.microsoft.com/office/powerpoint/2010/main" val="4565650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104</a:t>
            </a:fld>
            <a:endParaRPr lang="nl-BE" sz="1100">
              <a:solidFill>
                <a:srgbClr val="105269"/>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907" y="4162648"/>
            <a:ext cx="3168352" cy="237626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5565" y="4268118"/>
            <a:ext cx="3718870" cy="2088232"/>
          </a:xfrm>
          <a:prstGeom prst="rect">
            <a:avLst/>
          </a:prstGeom>
        </p:spPr>
      </p:pic>
      <p:sp>
        <p:nvSpPr>
          <p:cNvPr id="9" name="Content Placeholder 3"/>
          <p:cNvSpPr>
            <a:spLocks noGrp="1"/>
          </p:cNvSpPr>
          <p:nvPr>
            <p:ph sz="half" idx="2"/>
          </p:nvPr>
        </p:nvSpPr>
        <p:spPr>
          <a:xfrm>
            <a:off x="539551" y="1628800"/>
            <a:ext cx="8803231" cy="4248472"/>
          </a:xfrm>
        </p:spPr>
        <p:txBody>
          <a:bodyPr/>
          <a:lstStyle/>
          <a:p>
            <a:r>
              <a:rPr lang="en-GB"/>
              <a:t>Let op! </a:t>
            </a:r>
          </a:p>
          <a:p>
            <a:pPr marL="0" indent="0">
              <a:buNone/>
            </a:pPr>
            <a:r>
              <a:rPr lang="en-GB" err="1"/>
              <a:t>Buitentoestel</a:t>
            </a:r>
            <a:r>
              <a:rPr lang="en-GB"/>
              <a:t> </a:t>
            </a:r>
            <a:r>
              <a:rPr lang="en-GB" err="1"/>
              <a:t>kan</a:t>
            </a:r>
            <a:r>
              <a:rPr lang="en-GB"/>
              <a:t> </a:t>
            </a:r>
            <a:r>
              <a:rPr lang="en-GB" err="1"/>
              <a:t>bijvoorbeeld</a:t>
            </a:r>
            <a:r>
              <a:rPr lang="en-GB"/>
              <a:t> </a:t>
            </a:r>
            <a:r>
              <a:rPr lang="en-GB" err="1"/>
              <a:t>ook</a:t>
            </a:r>
            <a:r>
              <a:rPr lang="en-GB"/>
              <a:t> </a:t>
            </a:r>
            <a:r>
              <a:rPr lang="en-GB" err="1"/>
              <a:t>voor</a:t>
            </a:r>
            <a:r>
              <a:rPr lang="en-GB"/>
              <a:t> </a:t>
            </a:r>
            <a:r>
              <a:rPr lang="en-GB" err="1"/>
              <a:t>proceskoeling</a:t>
            </a:r>
            <a:r>
              <a:rPr lang="en-GB"/>
              <a:t> </a:t>
            </a:r>
            <a:r>
              <a:rPr lang="en-GB" err="1"/>
              <a:t>zijn</a:t>
            </a:r>
            <a:r>
              <a:rPr lang="en-GB"/>
              <a:t> (</a:t>
            </a:r>
            <a:r>
              <a:rPr lang="en-GB" err="1"/>
              <a:t>frigo</a:t>
            </a:r>
            <a:r>
              <a:rPr lang="en-GB"/>
              <a:t>) of </a:t>
            </a:r>
            <a:r>
              <a:rPr lang="en-GB" err="1"/>
              <a:t>ander</a:t>
            </a:r>
            <a:r>
              <a:rPr lang="en-GB"/>
              <a:t> </a:t>
            </a:r>
            <a:r>
              <a:rPr lang="en-GB" err="1"/>
              <a:t>systeem</a:t>
            </a:r>
            <a:endParaRPr lang="en-GB"/>
          </a:p>
          <a:p>
            <a:pPr marL="0" indent="0">
              <a:buNone/>
            </a:pPr>
            <a:endParaRPr lang="en-GB"/>
          </a:p>
        </p:txBody>
      </p:sp>
      <p:sp>
        <p:nvSpPr>
          <p:cNvPr id="11" name="Title 1"/>
          <p:cNvSpPr>
            <a:spLocks noGrp="1"/>
          </p:cNvSpPr>
          <p:nvPr>
            <p:ph type="title"/>
          </p:nvPr>
        </p:nvSpPr>
        <p:spPr>
          <a:xfrm>
            <a:off x="539552" y="270388"/>
            <a:ext cx="8352928" cy="1080120"/>
          </a:xfrm>
          <a:solidFill>
            <a:srgbClr val="92D050"/>
          </a:solidFill>
        </p:spPr>
        <p:txBody>
          <a:bodyPr/>
          <a:lstStyle/>
          <a:p>
            <a:r>
              <a:rPr lang="en-GB"/>
              <a:t>Type </a:t>
            </a:r>
            <a:r>
              <a:rPr lang="en-GB" err="1"/>
              <a:t>warmtepomp</a:t>
            </a:r>
            <a:endParaRPr lang="en-GB"/>
          </a:p>
        </p:txBody>
      </p:sp>
    </p:spTree>
    <p:extLst>
      <p:ext uri="{BB962C8B-B14F-4D97-AF65-F5344CB8AC3E}">
        <p14:creationId xmlns:p14="http://schemas.microsoft.com/office/powerpoint/2010/main" val="1874837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stookplaats</a:t>
            </a:r>
            <a:r>
              <a:rPr lang="en-GB" sz="4800"/>
              <a:t>: </a:t>
            </a:r>
            <a:r>
              <a:rPr lang="en-GB" sz="4800" err="1"/>
              <a:t>distributiesysteem</a:t>
            </a:r>
            <a:endParaRPr lang="en-GB" sz="4800"/>
          </a:p>
        </p:txBody>
      </p:sp>
    </p:spTree>
    <p:extLst>
      <p:ext uri="{BB962C8B-B14F-4D97-AF65-F5344CB8AC3E}">
        <p14:creationId xmlns:p14="http://schemas.microsoft.com/office/powerpoint/2010/main" val="112595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Hoe </a:t>
            </a:r>
            <a:r>
              <a:rPr lang="en-GB" err="1"/>
              <a:t>herken</a:t>
            </a:r>
            <a:r>
              <a:rPr lang="en-GB"/>
              <a:t> je het </a:t>
            </a:r>
            <a:r>
              <a:rPr lang="en-GB" b="1" u="sng"/>
              <a:t>type </a:t>
            </a:r>
            <a:r>
              <a:rPr lang="en-GB" b="1" u="sng" err="1"/>
              <a:t>distributiesysteem</a:t>
            </a:r>
            <a:r>
              <a:rPr lang="en-GB"/>
              <a:t>?</a:t>
            </a:r>
          </a:p>
          <a:p>
            <a:pPr lvl="1"/>
            <a:r>
              <a:rPr lang="en-GB" err="1"/>
              <a:t>Combilus</a:t>
            </a:r>
            <a:r>
              <a:rPr lang="en-GB"/>
              <a:t> of </a:t>
            </a:r>
            <a:r>
              <a:rPr lang="en-GB" err="1"/>
              <a:t>andere</a:t>
            </a:r>
            <a:r>
              <a:rPr lang="en-GB"/>
              <a:t> =&gt; </a:t>
            </a:r>
            <a:r>
              <a:rPr lang="en-GB" err="1"/>
              <a:t>bezoek</a:t>
            </a:r>
            <a:r>
              <a:rPr lang="en-GB"/>
              <a:t> </a:t>
            </a:r>
            <a:r>
              <a:rPr lang="en-GB" err="1"/>
              <a:t>verder</a:t>
            </a:r>
            <a:r>
              <a:rPr lang="en-GB"/>
              <a:t> </a:t>
            </a:r>
            <a:r>
              <a:rPr lang="en-GB" err="1"/>
              <a:t>zetten</a:t>
            </a:r>
            <a:r>
              <a:rPr lang="en-GB"/>
              <a:t> </a:t>
            </a:r>
            <a:r>
              <a:rPr lang="en-GB" err="1"/>
              <a:t>naar</a:t>
            </a:r>
            <a:r>
              <a:rPr lang="en-GB"/>
              <a:t> </a:t>
            </a:r>
            <a:r>
              <a:rPr lang="en-GB" err="1"/>
              <a:t>eenheid</a:t>
            </a:r>
            <a:endParaRPr lang="en-GB"/>
          </a:p>
          <a:p>
            <a:pPr lvl="1"/>
            <a:endParaRPr lang="en-GB"/>
          </a:p>
          <a:p>
            <a:pPr marL="288000" lvl="1" indent="0">
              <a:buNone/>
            </a:pPr>
            <a:endParaRPr lang="en-GB"/>
          </a:p>
          <a:p>
            <a:pPr marL="288000" lvl="1" indent="0">
              <a:buNone/>
            </a:pPr>
            <a:endParaRPr lang="en-GB"/>
          </a:p>
        </p:txBody>
      </p:sp>
      <p:sp>
        <p:nvSpPr>
          <p:cNvPr id="3" name="Title 2"/>
          <p:cNvSpPr>
            <a:spLocks noGrp="1"/>
          </p:cNvSpPr>
          <p:nvPr>
            <p:ph type="title"/>
          </p:nvPr>
        </p:nvSpPr>
        <p:spPr/>
        <p:txBody>
          <a:bodyPr/>
          <a:lstStyle/>
          <a:p>
            <a:r>
              <a:rPr lang="en-GB" err="1"/>
              <a:t>Praktijkvoorbeeld</a:t>
            </a:r>
            <a:r>
              <a:rPr lang="en-GB"/>
              <a:t> 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5429" y="2784299"/>
            <a:ext cx="4041963" cy="30314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3202335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wooneenheid</a:t>
            </a:r>
            <a:r>
              <a:rPr lang="en-GB" sz="4800"/>
              <a:t>: </a:t>
            </a:r>
            <a:r>
              <a:rPr lang="en-GB" sz="4800" err="1"/>
              <a:t>distributiesysteem</a:t>
            </a:r>
            <a:r>
              <a:rPr lang="en-GB" sz="4800"/>
              <a:t> </a:t>
            </a:r>
            <a:r>
              <a:rPr lang="en-GB" sz="4800" err="1"/>
              <a:t>en</a:t>
            </a:r>
            <a:r>
              <a:rPr lang="en-GB" sz="4800"/>
              <a:t> SWW</a:t>
            </a:r>
          </a:p>
        </p:txBody>
      </p:sp>
    </p:spTree>
    <p:extLst>
      <p:ext uri="{BB962C8B-B14F-4D97-AF65-F5344CB8AC3E}">
        <p14:creationId xmlns:p14="http://schemas.microsoft.com/office/powerpoint/2010/main" val="27148456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108</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err="1"/>
              <a:t>afleverset</a:t>
            </a:r>
            <a:r>
              <a:rPr lang="nl-BE" b="1" u="sng"/>
              <a:t>/</a:t>
            </a:r>
            <a:r>
              <a:rPr lang="nl-BE" b="1" u="sng" err="1"/>
              <a:t>combilus</a:t>
            </a:r>
            <a:r>
              <a:rPr lang="nl-BE"/>
              <a:t>?</a:t>
            </a:r>
          </a:p>
          <a:p>
            <a:pPr lvl="1"/>
            <a:r>
              <a:rPr lang="nl-BE"/>
              <a:t>geen schouw</a:t>
            </a:r>
          </a:p>
          <a:p>
            <a:pPr lvl="1"/>
            <a:r>
              <a:rPr lang="nl-BE"/>
              <a:t>2 dikke toevoerleidingen vanuit schacht</a:t>
            </a:r>
          </a:p>
          <a:p>
            <a:pPr lvl="1"/>
            <a:r>
              <a:rPr lang="nl-BE"/>
              <a:t>4 vertrekleidingen</a:t>
            </a:r>
          </a:p>
          <a:p>
            <a:endParaRPr lang="nl-BE"/>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338" y="3170583"/>
            <a:ext cx="2765562" cy="338012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6386" y="3170584"/>
            <a:ext cx="2765563" cy="33801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19388246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r="49251"/>
          <a:stretch/>
        </p:blipFill>
        <p:spPr>
          <a:xfrm>
            <a:off x="636348" y="2335857"/>
            <a:ext cx="2296097" cy="4385618"/>
          </a:xfrm>
          <a:prstGeom prst="rect">
            <a:avLst/>
          </a:prstGeom>
        </p:spPr>
      </p:pic>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109</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err="1"/>
              <a:t>Afleverset</a:t>
            </a:r>
            <a:r>
              <a:rPr lang="nl-BE"/>
              <a:t> : 6 leidingen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335857"/>
            <a:ext cx="3116180" cy="4154906"/>
          </a:xfrm>
          <a:prstGeom prst="rect">
            <a:avLst/>
          </a:prstGeom>
        </p:spPr>
      </p:pic>
      <p:cxnSp>
        <p:nvCxnSpPr>
          <p:cNvPr id="10" name="Straight Arrow Connector 9"/>
          <p:cNvCxnSpPr/>
          <p:nvPr/>
        </p:nvCxnSpPr>
        <p:spPr>
          <a:xfrm flipH="1">
            <a:off x="1187624" y="5938756"/>
            <a:ext cx="1902127" cy="749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059832" y="5721854"/>
            <a:ext cx="2392893" cy="369332"/>
          </a:xfrm>
          <a:prstGeom prst="rect">
            <a:avLst/>
          </a:prstGeom>
          <a:noFill/>
        </p:spPr>
        <p:txBody>
          <a:bodyPr wrap="square" rtlCol="0">
            <a:spAutoFit/>
          </a:bodyPr>
          <a:lstStyle/>
          <a:p>
            <a:r>
              <a:rPr lang="en-GB" err="1">
                <a:solidFill>
                  <a:srgbClr val="00B0F0"/>
                </a:solidFill>
              </a:rPr>
              <a:t>combilus</a:t>
            </a:r>
            <a:endParaRPr lang="en-GB">
              <a:solidFill>
                <a:srgbClr val="00B0F0"/>
              </a:solidFill>
            </a:endParaRPr>
          </a:p>
        </p:txBody>
      </p:sp>
      <p:cxnSp>
        <p:nvCxnSpPr>
          <p:cNvPr id="13" name="Straight Arrow Connector 12"/>
          <p:cNvCxnSpPr/>
          <p:nvPr/>
        </p:nvCxnSpPr>
        <p:spPr>
          <a:xfrm flipV="1">
            <a:off x="3995936" y="5721854"/>
            <a:ext cx="1656184" cy="1846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17630" y="2708920"/>
            <a:ext cx="2392893" cy="1200329"/>
          </a:xfrm>
          <a:prstGeom prst="rect">
            <a:avLst/>
          </a:prstGeom>
          <a:noFill/>
        </p:spPr>
        <p:txBody>
          <a:bodyPr wrap="square" rtlCol="0">
            <a:spAutoFit/>
          </a:bodyPr>
          <a:lstStyle/>
          <a:p>
            <a:r>
              <a:rPr lang="en-GB">
                <a:solidFill>
                  <a:srgbClr val="00B0F0"/>
                </a:solidFill>
              </a:rPr>
              <a:t>CV water depart</a:t>
            </a:r>
          </a:p>
          <a:p>
            <a:r>
              <a:rPr lang="en-GB">
                <a:solidFill>
                  <a:srgbClr val="00B0F0"/>
                </a:solidFill>
              </a:rPr>
              <a:t>CV water retour</a:t>
            </a:r>
          </a:p>
          <a:p>
            <a:r>
              <a:rPr lang="en-GB" err="1">
                <a:solidFill>
                  <a:srgbClr val="00B0F0"/>
                </a:solidFill>
              </a:rPr>
              <a:t>Sanitair</a:t>
            </a:r>
            <a:r>
              <a:rPr lang="en-GB">
                <a:solidFill>
                  <a:srgbClr val="00B0F0"/>
                </a:solidFill>
              </a:rPr>
              <a:t> </a:t>
            </a:r>
            <a:r>
              <a:rPr lang="en-GB" err="1">
                <a:solidFill>
                  <a:srgbClr val="00B0F0"/>
                </a:solidFill>
              </a:rPr>
              <a:t>koud</a:t>
            </a:r>
            <a:endParaRPr lang="en-GB">
              <a:solidFill>
                <a:srgbClr val="00B0F0"/>
              </a:solidFill>
            </a:endParaRPr>
          </a:p>
          <a:p>
            <a:r>
              <a:rPr lang="en-GB" err="1">
                <a:solidFill>
                  <a:srgbClr val="00B0F0"/>
                </a:solidFill>
              </a:rPr>
              <a:t>Sanitair</a:t>
            </a:r>
            <a:r>
              <a:rPr lang="en-GB">
                <a:solidFill>
                  <a:srgbClr val="00B0F0"/>
                </a:solidFill>
              </a:rPr>
              <a:t> warm</a:t>
            </a:r>
          </a:p>
        </p:txBody>
      </p:sp>
      <p:cxnSp>
        <p:nvCxnSpPr>
          <p:cNvPr id="15" name="Straight Arrow Connector 14"/>
          <p:cNvCxnSpPr/>
          <p:nvPr/>
        </p:nvCxnSpPr>
        <p:spPr>
          <a:xfrm>
            <a:off x="4824028" y="3401417"/>
            <a:ext cx="2772308" cy="10503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4" idx="1"/>
          </p:cNvCxnSpPr>
          <p:nvPr/>
        </p:nvCxnSpPr>
        <p:spPr>
          <a:xfrm flipH="1" flipV="1">
            <a:off x="1637881" y="3309084"/>
            <a:ext cx="1679749" cy="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724072" y="4451802"/>
            <a:ext cx="2392893" cy="646331"/>
          </a:xfrm>
          <a:prstGeom prst="rect">
            <a:avLst/>
          </a:prstGeom>
          <a:noFill/>
        </p:spPr>
        <p:txBody>
          <a:bodyPr wrap="square" rtlCol="0">
            <a:spAutoFit/>
          </a:bodyPr>
          <a:lstStyle/>
          <a:p>
            <a:r>
              <a:rPr lang="en-GB" err="1">
                <a:solidFill>
                  <a:srgbClr val="00B0F0"/>
                </a:solidFill>
              </a:rPr>
              <a:t>Afvoer</a:t>
            </a:r>
            <a:r>
              <a:rPr lang="en-GB">
                <a:solidFill>
                  <a:srgbClr val="00B0F0"/>
                </a:solidFill>
              </a:rPr>
              <a:t> </a:t>
            </a:r>
            <a:r>
              <a:rPr lang="en-GB" err="1">
                <a:solidFill>
                  <a:srgbClr val="00B0F0"/>
                </a:solidFill>
              </a:rPr>
              <a:t>voor</a:t>
            </a:r>
            <a:r>
              <a:rPr lang="en-GB">
                <a:solidFill>
                  <a:srgbClr val="00B0F0"/>
                </a:solidFill>
              </a:rPr>
              <a:t> </a:t>
            </a:r>
            <a:r>
              <a:rPr lang="en-GB" err="1">
                <a:solidFill>
                  <a:srgbClr val="00B0F0"/>
                </a:solidFill>
              </a:rPr>
              <a:t>overdrukventiel</a:t>
            </a:r>
            <a:endParaRPr lang="en-GB">
              <a:solidFill>
                <a:srgbClr val="00B0F0"/>
              </a:solidFill>
            </a:endParaRPr>
          </a:p>
        </p:txBody>
      </p:sp>
      <p:cxnSp>
        <p:nvCxnSpPr>
          <p:cNvPr id="21" name="Straight Arrow Connector 20"/>
          <p:cNvCxnSpPr/>
          <p:nvPr/>
        </p:nvCxnSpPr>
        <p:spPr>
          <a:xfrm flipV="1">
            <a:off x="5239908" y="4532970"/>
            <a:ext cx="1898294" cy="2419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itel 1"/>
          <p:cNvSpPr>
            <a:spLocks noGrp="1"/>
          </p:cNvSpPr>
          <p:nvPr>
            <p:ph type="title"/>
          </p:nvPr>
        </p:nvSpPr>
        <p:spPr>
          <a:xfrm>
            <a:off x="539552" y="548680"/>
            <a:ext cx="8352928" cy="1080120"/>
          </a:xfrm>
        </p:spPr>
        <p:txBody>
          <a:bodyPr/>
          <a:lstStyle/>
          <a:p>
            <a:r>
              <a:rPr lang="nl-BE"/>
              <a:t>Praktijkvoorbeeld 2</a:t>
            </a:r>
          </a:p>
        </p:txBody>
      </p: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4192276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539552" y="2010171"/>
            <a:ext cx="8318631" cy="3795094"/>
          </a:xfrm>
          <a:prstGeom prst="rect">
            <a:avLst/>
          </a:prstGeom>
        </p:spPr>
      </p:pic>
      <p:sp>
        <p:nvSpPr>
          <p:cNvPr id="2" name="Titel 1"/>
          <p:cNvSpPr>
            <a:spLocks noGrp="1"/>
          </p:cNvSpPr>
          <p:nvPr>
            <p:ph type="title"/>
          </p:nvPr>
        </p:nvSpPr>
        <p:spPr/>
        <p:txBody>
          <a:bodyPr/>
          <a:lstStyle/>
          <a:p>
            <a:r>
              <a:rPr lang="nl-BE"/>
              <a:t>Individuele installatie</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Voorbeeld: ketel gekoppeld aan radiatoren in 1 woning</a:t>
            </a:r>
          </a:p>
          <a:p>
            <a:pPr marL="0" indent="0">
              <a:buNone/>
            </a:pPr>
            <a:endParaRPr lang="nl-BE" sz="1800" i="1"/>
          </a:p>
        </p:txBody>
      </p:sp>
      <p:sp>
        <p:nvSpPr>
          <p:cNvPr id="6" name="TextBox 5"/>
          <p:cNvSpPr txBox="1"/>
          <p:nvPr/>
        </p:nvSpPr>
        <p:spPr>
          <a:xfrm>
            <a:off x="3392558" y="4750621"/>
            <a:ext cx="2188190" cy="646331"/>
          </a:xfrm>
          <a:prstGeom prst="rect">
            <a:avLst/>
          </a:prstGeom>
          <a:noFill/>
        </p:spPr>
        <p:txBody>
          <a:bodyPr wrap="square" rtlCol="0">
            <a:spAutoFit/>
          </a:bodyPr>
          <a:lstStyle/>
          <a:p>
            <a:pPr algn="ctr"/>
            <a:r>
              <a:rPr lang="en-GB" err="1">
                <a:solidFill>
                  <a:srgbClr val="00B0F0"/>
                </a:solidFill>
              </a:rPr>
              <a:t>distributie</a:t>
            </a:r>
            <a:endParaRPr lang="en-GB">
              <a:solidFill>
                <a:srgbClr val="00B0F0"/>
              </a:solidFill>
            </a:endParaRPr>
          </a:p>
          <a:p>
            <a:pPr algn="ctr"/>
            <a:r>
              <a:rPr lang="en-GB">
                <a:solidFill>
                  <a:srgbClr val="00B0F0"/>
                </a:solidFill>
              </a:rPr>
              <a:t>(CV </a:t>
            </a:r>
            <a:r>
              <a:rPr lang="en-GB" err="1">
                <a:solidFill>
                  <a:srgbClr val="00B0F0"/>
                </a:solidFill>
              </a:rPr>
              <a:t>leidingen</a:t>
            </a:r>
            <a:r>
              <a:rPr lang="en-GB">
                <a:solidFill>
                  <a:srgbClr val="00B0F0"/>
                </a:solidFill>
              </a:rPr>
              <a:t>)</a:t>
            </a:r>
          </a:p>
        </p:txBody>
      </p:sp>
      <p:cxnSp>
        <p:nvCxnSpPr>
          <p:cNvPr id="7" name="Straight Arrow Connector 6"/>
          <p:cNvCxnSpPr>
            <a:cxnSpLocks/>
          </p:cNvCxnSpPr>
          <p:nvPr/>
        </p:nvCxnSpPr>
        <p:spPr>
          <a:xfrm flipV="1">
            <a:off x="4527202" y="4401108"/>
            <a:ext cx="0" cy="4331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52463" y="4603494"/>
            <a:ext cx="1893654" cy="646331"/>
          </a:xfrm>
          <a:prstGeom prst="rect">
            <a:avLst/>
          </a:prstGeom>
          <a:noFill/>
        </p:spPr>
        <p:txBody>
          <a:bodyPr wrap="square" rtlCol="0">
            <a:spAutoFit/>
          </a:bodyPr>
          <a:lstStyle/>
          <a:p>
            <a:pPr algn="ctr"/>
            <a:r>
              <a:rPr lang="en-GB" err="1">
                <a:solidFill>
                  <a:srgbClr val="00B0F0"/>
                </a:solidFill>
              </a:rPr>
              <a:t>afgifte</a:t>
            </a:r>
            <a:endParaRPr lang="en-GB">
              <a:solidFill>
                <a:srgbClr val="00B0F0"/>
              </a:solidFill>
            </a:endParaRPr>
          </a:p>
          <a:p>
            <a:pPr algn="ctr"/>
            <a:r>
              <a:rPr lang="en-GB">
                <a:solidFill>
                  <a:srgbClr val="00B0F0"/>
                </a:solidFill>
              </a:rPr>
              <a:t>(radiator)</a:t>
            </a:r>
          </a:p>
        </p:txBody>
      </p:sp>
      <p:cxnSp>
        <p:nvCxnSpPr>
          <p:cNvPr id="10" name="Straight Arrow Connector 9"/>
          <p:cNvCxnSpPr>
            <a:cxnSpLocks/>
          </p:cNvCxnSpPr>
          <p:nvPr/>
        </p:nvCxnSpPr>
        <p:spPr>
          <a:xfrm flipH="1" flipV="1">
            <a:off x="5903806" y="3919444"/>
            <a:ext cx="1148347" cy="68405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2808" y="4678614"/>
            <a:ext cx="3300272" cy="646331"/>
          </a:xfrm>
          <a:prstGeom prst="rect">
            <a:avLst/>
          </a:prstGeom>
          <a:noFill/>
        </p:spPr>
        <p:txBody>
          <a:bodyPr wrap="square" rtlCol="0">
            <a:spAutoFit/>
          </a:bodyPr>
          <a:lstStyle/>
          <a:p>
            <a:pPr algn="ctr"/>
            <a:r>
              <a:rPr lang="en-GB" err="1">
                <a:solidFill>
                  <a:srgbClr val="00B0F0"/>
                </a:solidFill>
              </a:rPr>
              <a:t>opwekking</a:t>
            </a:r>
            <a:r>
              <a:rPr lang="en-GB">
                <a:solidFill>
                  <a:srgbClr val="00B0F0"/>
                </a:solidFill>
              </a:rPr>
              <a:t> </a:t>
            </a:r>
          </a:p>
          <a:p>
            <a:pPr algn="ctr"/>
            <a:r>
              <a:rPr lang="en-GB">
                <a:solidFill>
                  <a:srgbClr val="00B0F0"/>
                </a:solidFill>
              </a:rPr>
              <a:t>(</a:t>
            </a:r>
            <a:r>
              <a:rPr lang="en-GB" err="1">
                <a:solidFill>
                  <a:srgbClr val="00B0F0"/>
                </a:solidFill>
              </a:rPr>
              <a:t>ketel</a:t>
            </a:r>
            <a:r>
              <a:rPr lang="en-GB">
                <a:solidFill>
                  <a:srgbClr val="00B0F0"/>
                </a:solidFill>
              </a:rPr>
              <a:t>)</a:t>
            </a:r>
          </a:p>
        </p:txBody>
      </p:sp>
      <p:cxnSp>
        <p:nvCxnSpPr>
          <p:cNvPr id="12" name="Straight Arrow Connector 11"/>
          <p:cNvCxnSpPr>
            <a:cxnSpLocks/>
          </p:cNvCxnSpPr>
          <p:nvPr/>
        </p:nvCxnSpPr>
        <p:spPr>
          <a:xfrm flipH="1" flipV="1">
            <a:off x="1302708" y="3657601"/>
            <a:ext cx="283820" cy="9600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28454834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363152"/>
            <a:ext cx="8352928" cy="1080120"/>
          </a:xfrm>
          <a:solidFill>
            <a:srgbClr val="FFC000"/>
          </a:solidFill>
        </p:spPr>
        <p:txBody>
          <a:bodyPr/>
          <a:lstStyle/>
          <a:p>
            <a:r>
              <a:rPr lang="en-GB" err="1"/>
              <a:t>Praktijkvoorbeeld</a:t>
            </a:r>
            <a:r>
              <a:rPr lang="en-GB"/>
              <a:t> 2: </a:t>
            </a:r>
            <a:r>
              <a:rPr lang="en-GB" err="1"/>
              <a:t>ingave</a:t>
            </a:r>
            <a:r>
              <a:rPr lang="en-GB"/>
              <a:t> in EPC software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122" y="6007232"/>
            <a:ext cx="636265" cy="680720"/>
          </a:xfrm>
          <a:prstGeom prst="rect">
            <a:avLst/>
          </a:prstGeom>
        </p:spPr>
      </p:pic>
      <p:sp>
        <p:nvSpPr>
          <p:cNvPr id="7" name="Tijdelijke aanduiding voor inhoud 4">
            <a:extLst>
              <a:ext uri="{FF2B5EF4-FFF2-40B4-BE49-F238E27FC236}">
                <a16:creationId xmlns:a16="http://schemas.microsoft.com/office/drawing/2014/main" id="{68260729-10CE-49CF-8E8C-8F92DA5D0CA4}"/>
              </a:ext>
            </a:extLst>
          </p:cNvPr>
          <p:cNvSpPr txBox="1">
            <a:spLocks/>
          </p:cNvSpPr>
          <p:nvPr/>
        </p:nvSpPr>
        <p:spPr>
          <a:xfrm>
            <a:off x="539552" y="19413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Parameters van het distributiesysteem</a:t>
            </a:r>
          </a:p>
          <a:p>
            <a:pPr lvl="1"/>
            <a:r>
              <a:rPr lang="nl-BE" err="1"/>
              <a:t>Combilus</a:t>
            </a:r>
            <a:endParaRPr lang="nl-BE"/>
          </a:p>
          <a:p>
            <a:pPr lvl="2"/>
            <a:r>
              <a:rPr lang="nl-BE"/>
              <a:t>geïsoleerd</a:t>
            </a:r>
          </a:p>
          <a:p>
            <a:pPr marL="0" indent="0">
              <a:buNone/>
            </a:pPr>
            <a:endParaRPr lang="nl-BE"/>
          </a:p>
          <a:p>
            <a:endParaRPr lang="nl-BE"/>
          </a:p>
          <a:p>
            <a:endParaRPr lang="nl-BE"/>
          </a:p>
        </p:txBody>
      </p:sp>
    </p:spTree>
    <p:extLst>
      <p:ext uri="{BB962C8B-B14F-4D97-AF65-F5344CB8AC3E}">
        <p14:creationId xmlns:p14="http://schemas.microsoft.com/office/powerpoint/2010/main" val="152705108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363152"/>
            <a:ext cx="8352928" cy="1080120"/>
          </a:xfrm>
          <a:solidFill>
            <a:srgbClr val="FFC000"/>
          </a:solidFill>
        </p:spPr>
        <p:txBody>
          <a:bodyPr/>
          <a:lstStyle/>
          <a:p>
            <a:r>
              <a:rPr lang="en-GB" err="1"/>
              <a:t>Praktijkvoorbeeld</a:t>
            </a:r>
            <a:r>
              <a:rPr lang="en-GB"/>
              <a:t> 2: </a:t>
            </a:r>
            <a:r>
              <a:rPr lang="en-GB" err="1"/>
              <a:t>ingave</a:t>
            </a:r>
            <a:r>
              <a:rPr lang="en-GB"/>
              <a:t> in EPC software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8535" y="5978790"/>
            <a:ext cx="696710" cy="709162"/>
          </a:xfrm>
          <a:prstGeom prst="rect">
            <a:avLst/>
          </a:prstGeom>
        </p:spPr>
      </p:pic>
      <p:sp>
        <p:nvSpPr>
          <p:cNvPr id="6" name="Tijdelijke aanduiding voor inhoud 4">
            <a:extLst>
              <a:ext uri="{FF2B5EF4-FFF2-40B4-BE49-F238E27FC236}">
                <a16:creationId xmlns:a16="http://schemas.microsoft.com/office/drawing/2014/main" id="{7F7E9FAC-88EA-4FC4-A4C1-7448C39B0828}"/>
              </a:ext>
            </a:extLst>
          </p:cNvPr>
          <p:cNvSpPr txBox="1">
            <a:spLocks/>
          </p:cNvSpPr>
          <p:nvPr/>
        </p:nvSpPr>
        <p:spPr>
          <a:xfrm>
            <a:off x="539552" y="19413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Parameters van opwekkingstoestellen</a:t>
            </a:r>
          </a:p>
          <a:p>
            <a:pPr lvl="1"/>
            <a:r>
              <a:rPr lang="nl-BE"/>
              <a:t>Gekoppeld aan RV</a:t>
            </a:r>
          </a:p>
          <a:p>
            <a:pPr lvl="1"/>
            <a:r>
              <a:rPr lang="nl-BE"/>
              <a:t>Type</a:t>
            </a:r>
          </a:p>
          <a:p>
            <a:pPr lvl="2"/>
            <a:r>
              <a:rPr lang="nl-BE"/>
              <a:t>doorstroom</a:t>
            </a:r>
          </a:p>
          <a:p>
            <a:r>
              <a:rPr lang="nl-BE"/>
              <a:t>Parameters van het distributiesysteem</a:t>
            </a:r>
          </a:p>
          <a:p>
            <a:pPr lvl="1"/>
            <a:r>
              <a:rPr lang="nl-BE" err="1"/>
              <a:t>Combilus</a:t>
            </a:r>
            <a:endParaRPr lang="nl-BE"/>
          </a:p>
          <a:p>
            <a:pPr lvl="2"/>
            <a:r>
              <a:rPr lang="nl-BE"/>
              <a:t>geïsoleerd</a:t>
            </a:r>
          </a:p>
          <a:p>
            <a:pPr marL="0" indent="0">
              <a:buNone/>
            </a:pPr>
            <a:endParaRPr lang="nl-BE"/>
          </a:p>
          <a:p>
            <a:endParaRPr lang="nl-BE"/>
          </a:p>
          <a:p>
            <a:endParaRPr lang="nl-BE"/>
          </a:p>
        </p:txBody>
      </p:sp>
    </p:spTree>
    <p:extLst>
      <p:ext uri="{BB962C8B-B14F-4D97-AF65-F5344CB8AC3E}">
        <p14:creationId xmlns:p14="http://schemas.microsoft.com/office/powerpoint/2010/main" val="191734460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10144"/>
            <a:ext cx="8352928" cy="1080120"/>
          </a:xfrm>
          <a:solidFill>
            <a:srgbClr val="92D050"/>
          </a:solidFill>
        </p:spPr>
        <p:txBody>
          <a:bodyPr/>
          <a:lstStyle/>
          <a:p>
            <a:r>
              <a:rPr lang="nl-BE"/>
              <a:t>Herkennen van een </a:t>
            </a:r>
            <a:r>
              <a:rPr lang="nl-BE" err="1"/>
              <a:t>combilus</a:t>
            </a:r>
            <a:r>
              <a:rPr lang="nl-BE"/>
              <a:t>: extra scheidingswisselaar</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err="1"/>
              <a:t>Combilus</a:t>
            </a:r>
            <a:r>
              <a:rPr lang="nl-BE"/>
              <a:t> met </a:t>
            </a:r>
            <a:r>
              <a:rPr lang="nl-BE" err="1"/>
              <a:t>afleverset</a:t>
            </a:r>
            <a:r>
              <a:rPr lang="nl-BE"/>
              <a:t>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291" y="2329661"/>
            <a:ext cx="3409950" cy="423645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979" y="2362200"/>
            <a:ext cx="3371850" cy="4185656"/>
          </a:xfrm>
          <a:prstGeom prst="rect">
            <a:avLst/>
          </a:prstGeom>
        </p:spPr>
      </p:pic>
    </p:spTree>
    <p:extLst>
      <p:ext uri="{BB962C8B-B14F-4D97-AF65-F5344CB8AC3E}">
        <p14:creationId xmlns:p14="http://schemas.microsoft.com/office/powerpoint/2010/main" val="41618827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36648"/>
            <a:ext cx="8352928" cy="1080120"/>
          </a:xfrm>
          <a:solidFill>
            <a:srgbClr val="92D050"/>
          </a:solidFill>
        </p:spPr>
        <p:txBody>
          <a:bodyPr/>
          <a:lstStyle/>
          <a:p>
            <a:r>
              <a:rPr lang="nl-BE"/>
              <a:t>Herkennen van een </a:t>
            </a:r>
            <a:r>
              <a:rPr lang="nl-BE" err="1"/>
              <a:t>combilus</a:t>
            </a:r>
            <a:r>
              <a:rPr lang="nl-BE"/>
              <a:t>/extra </a:t>
            </a:r>
            <a:r>
              <a:rPr lang="nl-BE" err="1"/>
              <a:t>scheidingswisselar</a:t>
            </a:r>
            <a:endParaRPr lang="nl-BE"/>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113</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err="1"/>
              <a:t>Combilus</a:t>
            </a:r>
            <a:r>
              <a:rPr lang="nl-BE"/>
              <a:t> met </a:t>
            </a:r>
            <a:r>
              <a:rPr lang="nl-BE" err="1"/>
              <a:t>afleverset</a:t>
            </a:r>
            <a:endParaRPr lang="nl-BE"/>
          </a:p>
          <a:p>
            <a:pPr lvl="1"/>
            <a:r>
              <a:rPr lang="nl-BE"/>
              <a:t>Afnemen beschermkap</a:t>
            </a:r>
          </a:p>
          <a:p>
            <a:pPr lvl="1"/>
            <a:r>
              <a:rPr lang="nl-BE"/>
              <a:t>Min. 1 warmtewisselaar (SWW)</a:t>
            </a:r>
          </a:p>
          <a:p>
            <a:endParaRPr lang="nl-BE"/>
          </a:p>
          <a:p>
            <a:endParaRPr lang="nl-BE"/>
          </a:p>
          <a:p>
            <a:pPr lvl="1"/>
            <a:endParaRPr lang="nl-BE"/>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6240" y="2107878"/>
            <a:ext cx="3409950" cy="4546600"/>
          </a:xfrm>
          <a:prstGeom prst="rect">
            <a:avLst/>
          </a:prstGeom>
        </p:spPr>
      </p:pic>
      <p:sp>
        <p:nvSpPr>
          <p:cNvPr id="9" name="Tijdelijke aanduiding voor inhoud 4"/>
          <p:cNvSpPr txBox="1">
            <a:spLocks/>
          </p:cNvSpPr>
          <p:nvPr/>
        </p:nvSpPr>
        <p:spPr>
          <a:xfrm>
            <a:off x="539552" y="260952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p:txBody>
      </p:sp>
      <p:sp>
        <p:nvSpPr>
          <p:cNvPr id="3" name="Ovaal 2">
            <a:extLst>
              <a:ext uri="{FF2B5EF4-FFF2-40B4-BE49-F238E27FC236}">
                <a16:creationId xmlns:a16="http://schemas.microsoft.com/office/drawing/2014/main" id="{5E895EC3-EBCD-411B-8181-1793CE34AF66}"/>
              </a:ext>
            </a:extLst>
          </p:cNvPr>
          <p:cNvSpPr/>
          <p:nvPr/>
        </p:nvSpPr>
        <p:spPr>
          <a:xfrm>
            <a:off x="6609522" y="2107878"/>
            <a:ext cx="1222513" cy="12316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664054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wooneenheid</a:t>
            </a:r>
            <a:r>
              <a:rPr lang="en-GB" sz="4800"/>
              <a:t>: </a:t>
            </a:r>
            <a:r>
              <a:rPr lang="en-GB" sz="4800" err="1"/>
              <a:t>afgiftesysteem</a:t>
            </a:r>
            <a:endParaRPr lang="en-GB" sz="4800"/>
          </a:p>
        </p:txBody>
      </p:sp>
    </p:spTree>
    <p:extLst>
      <p:ext uri="{BB962C8B-B14F-4D97-AF65-F5344CB8AC3E}">
        <p14:creationId xmlns:p14="http://schemas.microsoft.com/office/powerpoint/2010/main" val="15676819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115</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het </a:t>
            </a:r>
            <a:r>
              <a:rPr lang="nl-BE" b="1" u="sng"/>
              <a:t>(type) afgiftesysteem</a:t>
            </a:r>
            <a:r>
              <a:rPr lang="nl-BE"/>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66988" y="2722217"/>
            <a:ext cx="4422914" cy="3317186"/>
          </a:xfrm>
          <a:prstGeom prst="rect">
            <a:avLst/>
          </a:prstGeom>
        </p:spPr>
      </p:pic>
    </p:spTree>
    <p:extLst>
      <p:ext uri="{BB962C8B-B14F-4D97-AF65-F5344CB8AC3E}">
        <p14:creationId xmlns:p14="http://schemas.microsoft.com/office/powerpoint/2010/main" val="14986228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116</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het </a:t>
            </a:r>
            <a:r>
              <a:rPr lang="nl-BE" b="1" u="sng"/>
              <a:t>(type) afgiftesysteem?</a:t>
            </a:r>
          </a:p>
          <a:p>
            <a:pPr lvl="1"/>
            <a:r>
              <a:rPr lang="nl-BE"/>
              <a:t>Vloerverwarming</a:t>
            </a:r>
          </a:p>
          <a:p>
            <a:pPr lvl="2"/>
            <a:r>
              <a:rPr lang="nl-BE"/>
              <a:t>Regelventielen</a:t>
            </a:r>
          </a:p>
          <a:p>
            <a:pPr lvl="2"/>
            <a:r>
              <a:rPr lang="nl-BE"/>
              <a:t>Niet – beschermde leidingen</a:t>
            </a:r>
          </a:p>
          <a:p>
            <a:pPr lvl="2"/>
            <a:r>
              <a:rPr lang="nl-BE"/>
              <a:t>Gelijk aantal vertrekken</a:t>
            </a:r>
          </a:p>
          <a:p>
            <a:pPr lvl="2"/>
            <a:endParaRPr lang="nl-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8718" y="1540764"/>
            <a:ext cx="3745282" cy="5180711"/>
          </a:xfrm>
          <a:prstGeom prst="rect">
            <a:avLst/>
          </a:prstGeom>
        </p:spPr>
      </p:pic>
      <p:cxnSp>
        <p:nvCxnSpPr>
          <p:cNvPr id="6" name="Straight Arrow Connector 5"/>
          <p:cNvCxnSpPr>
            <a:cxnSpLocks/>
          </p:cNvCxnSpPr>
          <p:nvPr/>
        </p:nvCxnSpPr>
        <p:spPr>
          <a:xfrm>
            <a:off x="3150704" y="2524539"/>
            <a:ext cx="2930951" cy="25303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151659" y="4643562"/>
            <a:ext cx="1899920" cy="134295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997861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117</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a:t>
            </a:r>
            <a:r>
              <a:rPr lang="nl-BE" b="1" u="sng"/>
              <a:t>andere aansluitingen</a:t>
            </a:r>
            <a:r>
              <a:rPr lang="nl-BE"/>
              <a:t>?</a:t>
            </a:r>
          </a:p>
          <a:p>
            <a:pPr lvl="1"/>
            <a:r>
              <a:rPr lang="nl-BE" err="1"/>
              <a:t>Combilus</a:t>
            </a:r>
            <a:endParaRPr lang="nl-BE"/>
          </a:p>
          <a:p>
            <a:pPr lvl="2"/>
            <a:r>
              <a:rPr lang="nl-BE"/>
              <a:t>Dikke leiding</a:t>
            </a:r>
          </a:p>
          <a:p>
            <a:pPr lvl="2"/>
            <a:r>
              <a:rPr lang="nl-BE"/>
              <a:t>Soms ander materiaal</a:t>
            </a:r>
          </a:p>
          <a:p>
            <a:pPr lvl="2"/>
            <a:endParaRPr lang="nl-BE"/>
          </a:p>
          <a:p>
            <a:pPr lvl="2"/>
            <a:endParaRPr lang="nl-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963" y="1379187"/>
            <a:ext cx="3885533" cy="5180711"/>
          </a:xfrm>
          <a:prstGeom prst="rect">
            <a:avLst/>
          </a:prstGeom>
        </p:spPr>
      </p:pic>
      <p:cxnSp>
        <p:nvCxnSpPr>
          <p:cNvPr id="7" name="Straight Arrow Connector 6"/>
          <p:cNvCxnSpPr/>
          <p:nvPr/>
        </p:nvCxnSpPr>
        <p:spPr>
          <a:xfrm>
            <a:off x="4843305" y="2260879"/>
            <a:ext cx="1728317" cy="44804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88233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118</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a:t>
            </a:r>
            <a:r>
              <a:rPr lang="nl-BE" b="1" u="sng"/>
              <a:t>andere aansluitingen</a:t>
            </a:r>
            <a:r>
              <a:rPr lang="nl-BE"/>
              <a:t>?</a:t>
            </a:r>
          </a:p>
          <a:p>
            <a:pPr lvl="1"/>
            <a:r>
              <a:rPr lang="nl-BE"/>
              <a:t>Drinkwater</a:t>
            </a:r>
          </a:p>
          <a:p>
            <a:pPr lvl="2"/>
            <a:r>
              <a:rPr lang="nl-BE"/>
              <a:t>Overdrukventiel op koud water </a:t>
            </a:r>
            <a:br>
              <a:rPr lang="nl-BE"/>
            </a:br>
            <a:r>
              <a:rPr lang="nl-BE"/>
              <a:t>toevoer</a:t>
            </a:r>
          </a:p>
          <a:p>
            <a:pPr lvl="2"/>
            <a:r>
              <a:rPr lang="nl-BE"/>
              <a:t>Leidingen volgen tot collector</a:t>
            </a:r>
          </a:p>
          <a:p>
            <a:pPr lvl="2"/>
            <a:r>
              <a:rPr lang="nl-BE"/>
              <a:t>Warm water collector kleiner</a:t>
            </a:r>
            <a:br>
              <a:rPr lang="nl-BE"/>
            </a:br>
            <a:r>
              <a:rPr lang="nl-BE"/>
              <a:t>dan koud water collector</a:t>
            </a:r>
          </a:p>
          <a:p>
            <a:pPr lvl="2"/>
            <a:endParaRPr lang="nl-BE"/>
          </a:p>
          <a:p>
            <a:pPr lvl="2"/>
            <a:endParaRPr lang="nl-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963" y="1379187"/>
            <a:ext cx="3885533" cy="5180711"/>
          </a:xfrm>
          <a:prstGeom prst="rect">
            <a:avLst/>
          </a:prstGeom>
        </p:spPr>
      </p:pic>
      <p:cxnSp>
        <p:nvCxnSpPr>
          <p:cNvPr id="7" name="Straight Arrow Connector 6"/>
          <p:cNvCxnSpPr>
            <a:cxnSpLocks/>
          </p:cNvCxnSpPr>
          <p:nvPr/>
        </p:nvCxnSpPr>
        <p:spPr>
          <a:xfrm>
            <a:off x="4840357" y="2534478"/>
            <a:ext cx="2615520" cy="2891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651513" y="3104964"/>
            <a:ext cx="1498078" cy="14167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4263887" y="3588026"/>
            <a:ext cx="2036429" cy="14562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82862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119</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a:t>
            </a:r>
            <a:r>
              <a:rPr lang="nl-BE" b="1" u="sng"/>
              <a:t>(type) afgiftesysteem</a:t>
            </a:r>
            <a:r>
              <a:rPr lang="nl-BE"/>
              <a:t>?</a:t>
            </a:r>
          </a:p>
          <a:p>
            <a:pPr lvl="1"/>
            <a:r>
              <a:rPr lang="nl-BE"/>
              <a:t>Centrale verwarming</a:t>
            </a:r>
          </a:p>
          <a:p>
            <a:pPr lvl="2"/>
            <a:r>
              <a:rPr lang="nl-BE"/>
              <a:t>Eventueel motor voor sturing</a:t>
            </a:r>
          </a:p>
          <a:p>
            <a:pPr lvl="2"/>
            <a:r>
              <a:rPr lang="nl-BE"/>
              <a:t>Vulleiding (twee kranen)</a:t>
            </a:r>
          </a:p>
          <a:p>
            <a:pPr lvl="2"/>
            <a:r>
              <a:rPr lang="nl-BE"/>
              <a:t>Naast vloerverwarming,</a:t>
            </a:r>
          </a:p>
          <a:p>
            <a:pPr marL="576000" lvl="2" indent="0">
              <a:buNone/>
            </a:pPr>
            <a:r>
              <a:rPr lang="nl-BE"/>
              <a:t>      nog 2 radiatoren op dit systeem</a:t>
            </a:r>
          </a:p>
          <a:p>
            <a:pPr lvl="3"/>
            <a:r>
              <a:rPr lang="nl-BE"/>
              <a:t>kleine collectoren</a:t>
            </a:r>
          </a:p>
          <a:p>
            <a:pPr lvl="3"/>
            <a:r>
              <a:rPr lang="nl-BE"/>
              <a:t>leidingen volgen</a:t>
            </a:r>
          </a:p>
          <a:p>
            <a:pPr lvl="2"/>
            <a:endParaRPr lang="nl-BE"/>
          </a:p>
          <a:p>
            <a:pPr marL="576000" lvl="2" indent="0">
              <a:buNone/>
            </a:pPr>
            <a:endParaRPr lang="nl-BE"/>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0963" y="1379187"/>
            <a:ext cx="3885533" cy="5180711"/>
          </a:xfrm>
          <a:prstGeom prst="rect">
            <a:avLst/>
          </a:prstGeom>
        </p:spPr>
      </p:pic>
      <p:cxnSp>
        <p:nvCxnSpPr>
          <p:cNvPr id="7" name="Straight Arrow Connector 6"/>
          <p:cNvCxnSpPr/>
          <p:nvPr/>
        </p:nvCxnSpPr>
        <p:spPr>
          <a:xfrm>
            <a:off x="4583723" y="2481943"/>
            <a:ext cx="1565868" cy="27130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83723" y="2791837"/>
            <a:ext cx="1997947" cy="9176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4323522" y="3568148"/>
            <a:ext cx="1615054" cy="4013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58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Veel voorkomende individuele systemen</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pPr marL="0" indent="0">
              <a:buNone/>
            </a:pPr>
            <a:endParaRPr lang="nl-BE" sz="1800" i="1"/>
          </a:p>
        </p:txBody>
      </p:sp>
      <p:pic>
        <p:nvPicPr>
          <p:cNvPr id="3" name="Picture 2"/>
          <p:cNvPicPr>
            <a:picLocks noChangeAspect="1"/>
          </p:cNvPicPr>
          <p:nvPr/>
        </p:nvPicPr>
        <p:blipFill rotWithShape="1">
          <a:blip r:embed="rId3"/>
          <a:srcRect t="13496" b="14182"/>
          <a:stretch/>
        </p:blipFill>
        <p:spPr>
          <a:xfrm>
            <a:off x="2403359" y="2181082"/>
            <a:ext cx="5913342" cy="42484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918" y="6029031"/>
            <a:ext cx="636265" cy="68072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
        <p:nvSpPr>
          <p:cNvPr id="5" name="Tekstvak 4">
            <a:extLst>
              <a:ext uri="{FF2B5EF4-FFF2-40B4-BE49-F238E27FC236}">
                <a16:creationId xmlns:a16="http://schemas.microsoft.com/office/drawing/2014/main" id="{E2B80319-0A00-482D-8B10-9F92B06A52A7}"/>
              </a:ext>
            </a:extLst>
          </p:cNvPr>
          <p:cNvSpPr txBox="1"/>
          <p:nvPr/>
        </p:nvSpPr>
        <p:spPr>
          <a:xfrm>
            <a:off x="3606027" y="1451595"/>
            <a:ext cx="1997930" cy="646331"/>
          </a:xfrm>
          <a:prstGeom prst="rect">
            <a:avLst/>
          </a:prstGeom>
          <a:noFill/>
        </p:spPr>
        <p:txBody>
          <a:bodyPr wrap="square" rtlCol="0">
            <a:spAutoFit/>
          </a:bodyPr>
          <a:lstStyle/>
          <a:p>
            <a:pPr algn="ctr"/>
            <a:r>
              <a:rPr lang="nl-BE" b="1">
                <a:solidFill>
                  <a:schemeClr val="tx2">
                    <a:lumMod val="60000"/>
                    <a:lumOff val="40000"/>
                  </a:schemeClr>
                </a:solidFill>
              </a:rPr>
              <a:t>Systeem </a:t>
            </a:r>
          </a:p>
          <a:p>
            <a:pPr algn="ctr"/>
            <a:r>
              <a:rPr lang="nl-BE" b="1">
                <a:solidFill>
                  <a:schemeClr val="tx2">
                    <a:lumMod val="60000"/>
                    <a:lumOff val="40000"/>
                  </a:schemeClr>
                </a:solidFill>
              </a:rPr>
              <a:t>zonder opslag </a:t>
            </a:r>
          </a:p>
        </p:txBody>
      </p:sp>
      <p:sp>
        <p:nvSpPr>
          <p:cNvPr id="11" name="Tekstvak 10">
            <a:extLst>
              <a:ext uri="{FF2B5EF4-FFF2-40B4-BE49-F238E27FC236}">
                <a16:creationId xmlns:a16="http://schemas.microsoft.com/office/drawing/2014/main" id="{7908E52F-E3DC-4FD2-89AA-DA7B582D0F2D}"/>
              </a:ext>
            </a:extLst>
          </p:cNvPr>
          <p:cNvSpPr txBox="1"/>
          <p:nvPr/>
        </p:nvSpPr>
        <p:spPr>
          <a:xfrm>
            <a:off x="6249253" y="1477041"/>
            <a:ext cx="1997930" cy="646331"/>
          </a:xfrm>
          <a:prstGeom prst="rect">
            <a:avLst/>
          </a:prstGeom>
          <a:noFill/>
        </p:spPr>
        <p:txBody>
          <a:bodyPr wrap="square" rtlCol="0">
            <a:spAutoFit/>
          </a:bodyPr>
          <a:lstStyle>
            <a:defPPr>
              <a:defRPr lang="nl-BE"/>
            </a:defPPr>
            <a:lvl1pPr algn="ctr">
              <a:defRPr b="1">
                <a:solidFill>
                  <a:schemeClr val="tx2">
                    <a:lumMod val="60000"/>
                    <a:lumOff val="40000"/>
                  </a:schemeClr>
                </a:solidFill>
              </a:defRPr>
            </a:lvl1pPr>
          </a:lstStyle>
          <a:p>
            <a:r>
              <a:rPr lang="nl-BE"/>
              <a:t>Systeem</a:t>
            </a:r>
          </a:p>
          <a:p>
            <a:r>
              <a:rPr lang="nl-BE"/>
              <a:t> met opslag </a:t>
            </a:r>
          </a:p>
        </p:txBody>
      </p:sp>
      <p:sp>
        <p:nvSpPr>
          <p:cNvPr id="12" name="Rechthoek 11">
            <a:extLst>
              <a:ext uri="{FF2B5EF4-FFF2-40B4-BE49-F238E27FC236}">
                <a16:creationId xmlns:a16="http://schemas.microsoft.com/office/drawing/2014/main" id="{36AE58B1-9086-49B8-BD56-97DDCEB6AE94}"/>
              </a:ext>
            </a:extLst>
          </p:cNvPr>
          <p:cNvSpPr/>
          <p:nvPr/>
        </p:nvSpPr>
        <p:spPr>
          <a:xfrm>
            <a:off x="3074867" y="6415668"/>
            <a:ext cx="2529090" cy="369332"/>
          </a:xfrm>
          <a:prstGeom prst="rect">
            <a:avLst/>
          </a:prstGeom>
        </p:spPr>
        <p:txBody>
          <a:bodyPr wrap="none">
            <a:spAutoFit/>
          </a:bodyPr>
          <a:lstStyle/>
          <a:p>
            <a:r>
              <a:rPr lang="en-GB">
                <a:solidFill>
                  <a:srgbClr val="00B0F0"/>
                </a:solidFill>
              </a:rPr>
              <a:t>SKW: </a:t>
            </a:r>
            <a:r>
              <a:rPr lang="en-GB" err="1">
                <a:solidFill>
                  <a:srgbClr val="00B0F0"/>
                </a:solidFill>
              </a:rPr>
              <a:t>sanitair</a:t>
            </a:r>
            <a:r>
              <a:rPr lang="en-GB">
                <a:solidFill>
                  <a:srgbClr val="00B0F0"/>
                </a:solidFill>
              </a:rPr>
              <a:t> </a:t>
            </a:r>
            <a:r>
              <a:rPr lang="en-GB" err="1">
                <a:solidFill>
                  <a:srgbClr val="00B0F0"/>
                </a:solidFill>
              </a:rPr>
              <a:t>koud</a:t>
            </a:r>
            <a:r>
              <a:rPr lang="en-GB">
                <a:solidFill>
                  <a:srgbClr val="00B0F0"/>
                </a:solidFill>
              </a:rPr>
              <a:t> water</a:t>
            </a:r>
          </a:p>
        </p:txBody>
      </p:sp>
    </p:spTree>
    <p:extLst>
      <p:ext uri="{BB962C8B-B14F-4D97-AF65-F5344CB8AC3E}">
        <p14:creationId xmlns:p14="http://schemas.microsoft.com/office/powerpoint/2010/main" val="239409801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2</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120</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het regelsysteem voor CV?</a:t>
            </a:r>
          </a:p>
          <a:p>
            <a:endParaRPr lang="nl-BE"/>
          </a:p>
          <a:p>
            <a:pPr lvl="1"/>
            <a:r>
              <a:rPr lang="nl-BE"/>
              <a:t>Thermostaat voor individuele </a:t>
            </a:r>
            <a:r>
              <a:rPr lang="nl-BE" err="1"/>
              <a:t>temperatuurscorrectie</a:t>
            </a:r>
            <a:endParaRPr lang="nl-BE"/>
          </a:p>
          <a:p>
            <a:pPr lvl="2"/>
            <a:endParaRPr lang="nl-BE"/>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7875" t="11151" r="4326" b="31099"/>
          <a:stretch/>
        </p:blipFill>
        <p:spPr>
          <a:xfrm>
            <a:off x="5508104" y="2782636"/>
            <a:ext cx="3122984" cy="3578419"/>
          </a:xfrm>
          <a:prstGeom prst="rect">
            <a:avLst/>
          </a:prstGeom>
        </p:spPr>
      </p:pic>
    </p:spTree>
    <p:extLst>
      <p:ext uri="{BB962C8B-B14F-4D97-AF65-F5344CB8AC3E}">
        <p14:creationId xmlns:p14="http://schemas.microsoft.com/office/powerpoint/2010/main" val="25601521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296892"/>
            <a:ext cx="8352928" cy="1080120"/>
          </a:xfrm>
          <a:solidFill>
            <a:srgbClr val="FFC000"/>
          </a:solidFill>
        </p:spPr>
        <p:txBody>
          <a:bodyPr/>
          <a:lstStyle/>
          <a:p>
            <a:r>
              <a:rPr lang="en-GB" err="1"/>
              <a:t>Praktijkvoorbeeld</a:t>
            </a:r>
            <a:r>
              <a:rPr lang="en-GB"/>
              <a:t> 2: </a:t>
            </a:r>
            <a:r>
              <a:rPr lang="en-GB" err="1"/>
              <a:t>ingave</a:t>
            </a:r>
            <a:r>
              <a:rPr lang="en-GB"/>
              <a:t> in EPC software</a:t>
            </a:r>
          </a:p>
        </p:txBody>
      </p:sp>
      <p:sp>
        <p:nvSpPr>
          <p:cNvPr id="11" name="Tijdelijke aanduiding voor inhoud 4"/>
          <p:cNvSpPr txBox="1">
            <a:spLocks/>
          </p:cNvSpPr>
          <p:nvPr/>
        </p:nvSpPr>
        <p:spPr>
          <a:xfrm>
            <a:off x="539552" y="1941376"/>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Parameters van het afgiftesysteem</a:t>
            </a:r>
          </a:p>
          <a:p>
            <a:pPr lvl="1"/>
            <a:r>
              <a:rPr lang="nl-BE"/>
              <a:t>Type afgifte</a:t>
            </a:r>
          </a:p>
          <a:p>
            <a:pPr lvl="2"/>
            <a:r>
              <a:rPr lang="nl-BE"/>
              <a:t>radiatoren + vloerverwarming</a:t>
            </a:r>
          </a:p>
          <a:p>
            <a:pPr lvl="1"/>
            <a:r>
              <a:rPr lang="nl-BE"/>
              <a:t>Regeling van de binnentemperatuur</a:t>
            </a:r>
          </a:p>
          <a:p>
            <a:pPr lvl="2"/>
            <a:r>
              <a:rPr lang="nl-BE"/>
              <a:t>individuele </a:t>
            </a:r>
            <a:r>
              <a:rPr lang="nl-BE" err="1"/>
              <a:t>temperatuurscorrectie</a:t>
            </a:r>
            <a:endParaRPr lang="nl-BE"/>
          </a:p>
          <a:p>
            <a:endParaRPr lang="nl-BE"/>
          </a:p>
          <a:p>
            <a:endParaRPr lang="nl-BE"/>
          </a:p>
          <a:p>
            <a:endParaRPr lang="nl-BE"/>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254" y="5880388"/>
            <a:ext cx="636265" cy="680720"/>
          </a:xfrm>
          <a:prstGeom prst="rect">
            <a:avLst/>
          </a:prstGeom>
        </p:spPr>
      </p:pic>
    </p:spTree>
    <p:extLst>
      <p:ext uri="{BB962C8B-B14F-4D97-AF65-F5344CB8AC3E}">
        <p14:creationId xmlns:p14="http://schemas.microsoft.com/office/powerpoint/2010/main" val="38409481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49900"/>
            <a:ext cx="8352928" cy="1080120"/>
          </a:xfrm>
          <a:solidFill>
            <a:srgbClr val="92D050"/>
          </a:solidFill>
        </p:spPr>
        <p:txBody>
          <a:bodyPr/>
          <a:lstStyle/>
          <a:p>
            <a:r>
              <a:rPr lang="nl-BE" err="1"/>
              <a:t>Combilus</a:t>
            </a:r>
            <a:r>
              <a:rPr lang="nl-BE"/>
              <a:t> met extra scheidingswisselaar</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err="1"/>
              <a:t>Afleverset</a:t>
            </a:r>
            <a:r>
              <a:rPr lang="nl-BE"/>
              <a:t> met scheidingswisselaar</a:t>
            </a:r>
          </a:p>
          <a:p>
            <a:pPr lvl="1"/>
            <a:r>
              <a:rPr lang="nl-BE"/>
              <a:t>Tweede warmtewisselaar voor ontkoppeling </a:t>
            </a:r>
            <a:r>
              <a:rPr lang="nl-BE" err="1"/>
              <a:t>combilus</a:t>
            </a:r>
            <a:r>
              <a:rPr lang="nl-BE"/>
              <a:t> of koppeling aan warmtenet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4004" y="3072907"/>
            <a:ext cx="4064024" cy="3048018"/>
          </a:xfrm>
          <a:prstGeom prst="rect">
            <a:avLst/>
          </a:prstGeom>
        </p:spPr>
      </p:pic>
      <p:sp>
        <p:nvSpPr>
          <p:cNvPr id="7" name="TextBox 6"/>
          <p:cNvSpPr txBox="1"/>
          <p:nvPr/>
        </p:nvSpPr>
        <p:spPr>
          <a:xfrm>
            <a:off x="601867" y="3236641"/>
            <a:ext cx="2392893" cy="369332"/>
          </a:xfrm>
          <a:prstGeom prst="rect">
            <a:avLst/>
          </a:prstGeom>
          <a:noFill/>
        </p:spPr>
        <p:txBody>
          <a:bodyPr wrap="square" rtlCol="0">
            <a:spAutoFit/>
          </a:bodyPr>
          <a:lstStyle/>
          <a:p>
            <a:r>
              <a:rPr lang="en-GB" err="1">
                <a:solidFill>
                  <a:srgbClr val="00B0F0"/>
                </a:solidFill>
              </a:rPr>
              <a:t>warmtewisselaar</a:t>
            </a:r>
            <a:endParaRPr lang="en-GB">
              <a:solidFill>
                <a:srgbClr val="00B0F0"/>
              </a:solidFill>
            </a:endParaRPr>
          </a:p>
        </p:txBody>
      </p:sp>
      <p:cxnSp>
        <p:nvCxnSpPr>
          <p:cNvPr id="9" name="Straight Arrow Connector 8"/>
          <p:cNvCxnSpPr/>
          <p:nvPr/>
        </p:nvCxnSpPr>
        <p:spPr>
          <a:xfrm flipV="1">
            <a:off x="2363915" y="3236641"/>
            <a:ext cx="1656184" cy="1846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363915" y="3513640"/>
            <a:ext cx="3001905" cy="4956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6759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43879"/>
            <a:ext cx="8352928" cy="1080120"/>
          </a:xfrm>
          <a:solidFill>
            <a:srgbClr val="92D050"/>
          </a:solidFill>
        </p:spPr>
        <p:txBody>
          <a:bodyPr/>
          <a:lstStyle/>
          <a:p>
            <a:r>
              <a:rPr lang="nl-BE" err="1"/>
              <a:t>combilus</a:t>
            </a:r>
            <a:r>
              <a:rPr lang="nl-BE"/>
              <a:t> met scheidingswisselaar </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123</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Circulatiepomp =&gt; verwarmingssysteem =&gt; testen indien vraagsturing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84004" y="2800329"/>
            <a:ext cx="4064024" cy="3048018"/>
          </a:xfrm>
          <a:prstGeom prst="rect">
            <a:avLst/>
          </a:prstGeom>
        </p:spPr>
      </p:pic>
      <p:sp>
        <p:nvSpPr>
          <p:cNvPr id="3" name="Oval 2"/>
          <p:cNvSpPr/>
          <p:nvPr/>
        </p:nvSpPr>
        <p:spPr>
          <a:xfrm>
            <a:off x="3707904" y="3789040"/>
            <a:ext cx="1296144" cy="1296144"/>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603116" y="3717032"/>
            <a:ext cx="2488404" cy="1668609"/>
          </a:xfrm>
          <a:prstGeom prst="rect">
            <a:avLst/>
          </a:prstGeom>
        </p:spPr>
      </p:pic>
      <p:sp>
        <p:nvSpPr>
          <p:cNvPr id="9" name="TextBox 8"/>
          <p:cNvSpPr txBox="1"/>
          <p:nvPr/>
        </p:nvSpPr>
        <p:spPr>
          <a:xfrm>
            <a:off x="587991" y="5456050"/>
            <a:ext cx="2587752" cy="215444"/>
          </a:xfrm>
          <a:prstGeom prst="rect">
            <a:avLst/>
          </a:prstGeom>
          <a:noFill/>
        </p:spPr>
        <p:txBody>
          <a:bodyPr wrap="square" rtlCol="0">
            <a:spAutoFit/>
          </a:bodyPr>
          <a:lstStyle/>
          <a:p>
            <a:r>
              <a:rPr lang="en-GB" sz="800" err="1"/>
              <a:t>Bron</a:t>
            </a:r>
            <a:r>
              <a:rPr lang="en-GB" sz="800"/>
              <a:t>: </a:t>
            </a:r>
            <a:r>
              <a:rPr lang="en-GB" sz="800" err="1"/>
              <a:t>wilo</a:t>
            </a:r>
            <a:endParaRPr lang="en-GB" sz="800"/>
          </a:p>
        </p:txBody>
      </p:sp>
    </p:spTree>
    <p:extLst>
      <p:ext uri="{BB962C8B-B14F-4D97-AF65-F5344CB8AC3E}">
        <p14:creationId xmlns:p14="http://schemas.microsoft.com/office/powerpoint/2010/main" val="21479265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Verschil individuele en collectieve installatie en soorten</a:t>
            </a:r>
          </a:p>
          <a:p>
            <a:r>
              <a:rPr lang="nl-BE"/>
              <a:t>Voorbereiding </a:t>
            </a:r>
            <a:r>
              <a:rPr lang="nl-BE" err="1"/>
              <a:t>plaatsbezoek</a:t>
            </a:r>
            <a:r>
              <a:rPr lang="nl-BE"/>
              <a:t> </a:t>
            </a:r>
          </a:p>
          <a:p>
            <a:pPr lvl="1"/>
            <a:r>
              <a:rPr lang="nl-BE"/>
              <a:t>instrumenten, aanpak bezoek, verzamelen info</a:t>
            </a:r>
          </a:p>
          <a:p>
            <a:r>
              <a:rPr lang="nl-BE"/>
              <a:t>Praktisch </a:t>
            </a:r>
            <a:r>
              <a:rPr lang="nl-BE" err="1"/>
              <a:t>plaatsbezoek</a:t>
            </a:r>
            <a:r>
              <a:rPr lang="nl-BE"/>
              <a:t> collectief appartementsgebouw 1</a:t>
            </a:r>
          </a:p>
          <a:p>
            <a:r>
              <a:rPr lang="nl-BE"/>
              <a:t>Praktisch </a:t>
            </a:r>
            <a:r>
              <a:rPr lang="nl-BE" err="1"/>
              <a:t>plaatsbezoek</a:t>
            </a:r>
            <a:r>
              <a:rPr lang="nl-BE"/>
              <a:t> collectief appartementsgebouw 2</a:t>
            </a:r>
          </a:p>
          <a:p>
            <a:r>
              <a:rPr lang="nl-BE">
                <a:solidFill>
                  <a:srgbClr val="92D050"/>
                </a:solidFill>
              </a:rPr>
              <a:t>Praktisch </a:t>
            </a:r>
            <a:r>
              <a:rPr lang="nl-BE" err="1">
                <a:solidFill>
                  <a:srgbClr val="92D050"/>
                </a:solidFill>
              </a:rPr>
              <a:t>plaatsbezoek</a:t>
            </a:r>
            <a:r>
              <a:rPr lang="nl-BE">
                <a:solidFill>
                  <a:srgbClr val="92D050"/>
                </a:solidFill>
              </a:rPr>
              <a:t> 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124</a:t>
            </a:fld>
            <a:endParaRPr lang="nl-BE" sz="1100">
              <a:solidFill>
                <a:srgbClr val="105269"/>
              </a:solidFill>
            </a:endParaRPr>
          </a:p>
        </p:txBody>
      </p:sp>
    </p:spTree>
    <p:extLst>
      <p:ext uri="{BB962C8B-B14F-4D97-AF65-F5344CB8AC3E}">
        <p14:creationId xmlns:p14="http://schemas.microsoft.com/office/powerpoint/2010/main" val="18290452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125</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Klein kantoorgebouw + winkelruimte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0180" y="1988840"/>
            <a:ext cx="6191672" cy="4642524"/>
          </a:xfrm>
          <a:prstGeom prst="rect">
            <a:avLst/>
          </a:prstGeom>
        </p:spPr>
      </p:pic>
    </p:spTree>
    <p:extLst>
      <p:ext uri="{BB962C8B-B14F-4D97-AF65-F5344CB8AC3E}">
        <p14:creationId xmlns:p14="http://schemas.microsoft.com/office/powerpoint/2010/main" val="17592308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chor="t"/>
          <a:lstStyle/>
          <a:p>
            <a:pPr marL="287655" indent="-287655"/>
            <a:r>
              <a:rPr lang="en-GB" err="1">
                <a:latin typeface="Calibri"/>
                <a:cs typeface="Calibri"/>
              </a:rPr>
              <a:t>Plaatsbezoek</a:t>
            </a:r>
            <a:endParaRPr lang="en-GB">
              <a:latin typeface="Calibri"/>
              <a:cs typeface="Calibri"/>
            </a:endParaRPr>
          </a:p>
          <a:p>
            <a:pPr marL="287655" indent="-287655"/>
            <a:r>
              <a:rPr lang="en-GB" err="1">
                <a:latin typeface="Calibri"/>
                <a:cs typeface="Calibri"/>
              </a:rPr>
              <a:t>Inzicht</a:t>
            </a:r>
            <a:r>
              <a:rPr lang="en-GB">
                <a:latin typeface="Calibri"/>
                <a:cs typeface="Calibri"/>
              </a:rPr>
              <a:t> in </a:t>
            </a:r>
            <a:r>
              <a:rPr lang="en-GB" err="1">
                <a:latin typeface="Calibri"/>
                <a:cs typeface="Calibri"/>
              </a:rPr>
              <a:t>installatie</a:t>
            </a:r>
            <a:endParaRPr lang="en-GB">
              <a:latin typeface="Calibri"/>
              <a:cs typeface="Calibri"/>
            </a:endParaRPr>
          </a:p>
          <a:p>
            <a:pPr marL="287655" indent="-287655"/>
            <a:r>
              <a:rPr lang="en-GB" err="1">
                <a:latin typeface="Calibri"/>
                <a:cs typeface="Calibri"/>
              </a:rPr>
              <a:t>Visuele</a:t>
            </a:r>
            <a:r>
              <a:rPr lang="en-GB">
                <a:latin typeface="Calibri"/>
                <a:cs typeface="Calibri"/>
              </a:rPr>
              <a:t> </a:t>
            </a:r>
            <a:r>
              <a:rPr lang="en-GB" err="1">
                <a:latin typeface="Calibri"/>
                <a:cs typeface="Calibri"/>
              </a:rPr>
              <a:t>inspectie</a:t>
            </a:r>
            <a:endParaRPr lang="en-GB">
              <a:latin typeface="Calibri"/>
              <a:cs typeface="Calibri"/>
            </a:endParaRPr>
          </a:p>
          <a:p>
            <a:pPr marL="287655" indent="-287655"/>
            <a:r>
              <a:rPr lang="en-GB" err="1">
                <a:latin typeface="Calibri"/>
                <a:cs typeface="Calibri"/>
              </a:rPr>
              <a:t>Specifieke</a:t>
            </a:r>
            <a:r>
              <a:rPr lang="en-GB">
                <a:latin typeface="Calibri"/>
                <a:cs typeface="Calibri"/>
              </a:rPr>
              <a:t> parameters </a:t>
            </a:r>
            <a:r>
              <a:rPr lang="en-GB" err="1">
                <a:latin typeface="Calibri"/>
                <a:cs typeface="Calibri"/>
              </a:rPr>
              <a:t>voor</a:t>
            </a:r>
            <a:r>
              <a:rPr lang="en-GB">
                <a:latin typeface="Calibri"/>
                <a:cs typeface="Calibri"/>
              </a:rPr>
              <a:t> EPC</a:t>
            </a:r>
            <a:endParaRPr lang="nl-NL"/>
          </a:p>
        </p:txBody>
      </p:sp>
      <p:sp>
        <p:nvSpPr>
          <p:cNvPr id="3" name="Title 2"/>
          <p:cNvSpPr>
            <a:spLocks noGrp="1"/>
          </p:cNvSpPr>
          <p:nvPr>
            <p:ph type="title"/>
          </p:nvPr>
        </p:nvSpPr>
        <p:spPr/>
        <p:txBody>
          <a:bodyPr/>
          <a:lstStyle/>
          <a:p>
            <a:r>
              <a:rPr lang="en-GB" err="1"/>
              <a:t>Praktijkvoorbeeld</a:t>
            </a:r>
            <a:r>
              <a:rPr lang="en-GB"/>
              <a:t> 3: </a:t>
            </a:r>
            <a:r>
              <a:rPr lang="en-GB" err="1"/>
              <a:t>aanpak</a:t>
            </a:r>
            <a:endParaRPr lang="en-GB"/>
          </a:p>
        </p:txBody>
      </p:sp>
    </p:spTree>
    <p:extLst>
      <p:ext uri="{BB962C8B-B14F-4D97-AF65-F5344CB8AC3E}">
        <p14:creationId xmlns:p14="http://schemas.microsoft.com/office/powerpoint/2010/main" val="34209747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vaststelling</a:t>
            </a:r>
            <a:r>
              <a:rPr lang="en-GB" sz="4800"/>
              <a:t> </a:t>
            </a:r>
            <a:r>
              <a:rPr lang="en-GB" sz="4800" err="1"/>
              <a:t>bij</a:t>
            </a:r>
            <a:r>
              <a:rPr lang="en-GB" sz="4800"/>
              <a:t> </a:t>
            </a:r>
            <a:r>
              <a:rPr lang="en-GB" sz="4800" err="1"/>
              <a:t>aankomst</a:t>
            </a:r>
            <a:endParaRPr lang="en-GB" sz="4800"/>
          </a:p>
        </p:txBody>
      </p:sp>
    </p:spTree>
    <p:extLst>
      <p:ext uri="{BB962C8B-B14F-4D97-AF65-F5344CB8AC3E}">
        <p14:creationId xmlns:p14="http://schemas.microsoft.com/office/powerpoint/2010/main" val="1040298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128</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Verwarming/koeling</a:t>
            </a:r>
          </a:p>
          <a:p>
            <a:pPr lvl="1"/>
            <a:r>
              <a:rPr lang="nl-BE"/>
              <a:t>Indien buitenunits aanwezig, koeling en/of verwarming via warmtepomp met bron buitenlucht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776" y="2708920"/>
            <a:ext cx="5414447" cy="4059760"/>
          </a:xfrm>
          <a:prstGeom prst="rect">
            <a:avLst/>
          </a:prstGeom>
        </p:spPr>
      </p:pic>
      <p:sp>
        <p:nvSpPr>
          <p:cNvPr id="5" name="Ovaal 4">
            <a:extLst>
              <a:ext uri="{FF2B5EF4-FFF2-40B4-BE49-F238E27FC236}">
                <a16:creationId xmlns:a16="http://schemas.microsoft.com/office/drawing/2014/main" id="{B547E30C-8121-4DE0-AEE3-C32E5859D1E5}"/>
              </a:ext>
            </a:extLst>
          </p:cNvPr>
          <p:cNvSpPr/>
          <p:nvPr/>
        </p:nvSpPr>
        <p:spPr>
          <a:xfrm>
            <a:off x="3194137" y="4246323"/>
            <a:ext cx="450937" cy="982877"/>
          </a:xfrm>
          <a:prstGeom prst="ellips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46831275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129</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Verwarming</a:t>
            </a:r>
          </a:p>
          <a:p>
            <a:pPr lvl="1"/>
            <a:r>
              <a:rPr lang="nl-BE"/>
              <a:t>herkenning buitenvoeler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200" y="2356748"/>
            <a:ext cx="5146779" cy="3859062"/>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57" t="33574" r="40666" b="59245"/>
          <a:stretch/>
        </p:blipFill>
        <p:spPr>
          <a:xfrm>
            <a:off x="509551" y="2526246"/>
            <a:ext cx="2974310" cy="1982873"/>
          </a:xfrm>
          <a:prstGeom prst="rect">
            <a:avLst/>
          </a:prstGeom>
        </p:spPr>
      </p:pic>
      <p:cxnSp>
        <p:nvCxnSpPr>
          <p:cNvPr id="9" name="Straight Arrow Connector 8"/>
          <p:cNvCxnSpPr>
            <a:cxnSpLocks/>
          </p:cNvCxnSpPr>
          <p:nvPr/>
        </p:nvCxnSpPr>
        <p:spPr>
          <a:xfrm flipH="1">
            <a:off x="2555776" y="3861048"/>
            <a:ext cx="4143198"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14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Veel voorkomende individuele systemen</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pPr marL="0" indent="0">
              <a:buNone/>
            </a:pPr>
            <a:endParaRPr lang="nl-BE" sz="1800" i="1"/>
          </a:p>
        </p:txBody>
      </p:sp>
      <p:pic>
        <p:nvPicPr>
          <p:cNvPr id="3" name="Picture 2"/>
          <p:cNvPicPr>
            <a:picLocks noChangeAspect="1"/>
          </p:cNvPicPr>
          <p:nvPr/>
        </p:nvPicPr>
        <p:blipFill rotWithShape="1">
          <a:blip r:embed="rId3"/>
          <a:srcRect t="13496" b="7401"/>
          <a:stretch/>
        </p:blipFill>
        <p:spPr>
          <a:xfrm>
            <a:off x="1829538" y="2184971"/>
            <a:ext cx="5772956" cy="4536504"/>
          </a:xfrm>
          <a:prstGeom prst="rect">
            <a:avLst/>
          </a:prstGeom>
        </p:spPr>
      </p:pic>
      <p:sp>
        <p:nvSpPr>
          <p:cNvPr id="13" name="TextBox 12"/>
          <p:cNvSpPr txBox="1"/>
          <p:nvPr/>
        </p:nvSpPr>
        <p:spPr>
          <a:xfrm>
            <a:off x="5808800" y="1140201"/>
            <a:ext cx="3155687" cy="646331"/>
          </a:xfrm>
          <a:prstGeom prst="rect">
            <a:avLst/>
          </a:prstGeom>
          <a:noFill/>
        </p:spPr>
        <p:txBody>
          <a:bodyPr wrap="square" rtlCol="0" anchor="t">
            <a:spAutoFit/>
          </a:bodyPr>
          <a:lstStyle/>
          <a:p>
            <a:pPr algn="ctr"/>
            <a:r>
              <a:rPr lang="en-GB" err="1">
                <a:solidFill>
                  <a:srgbClr val="00B0F0"/>
                </a:solidFill>
              </a:rPr>
              <a:t>opwekkingsysteem</a:t>
            </a:r>
            <a:endParaRPr lang="en-GB">
              <a:solidFill>
                <a:srgbClr val="00B0F0"/>
              </a:solidFill>
            </a:endParaRPr>
          </a:p>
          <a:p>
            <a:pPr algn="ctr"/>
            <a:r>
              <a:rPr lang="en-GB">
                <a:solidFill>
                  <a:srgbClr val="00B0F0"/>
                </a:solidFill>
              </a:rPr>
              <a:t>(</a:t>
            </a:r>
            <a:r>
              <a:rPr lang="en-GB" err="1">
                <a:solidFill>
                  <a:srgbClr val="00B0F0"/>
                </a:solidFill>
              </a:rPr>
              <a:t>ketel</a:t>
            </a:r>
            <a:r>
              <a:rPr lang="en-GB">
                <a:solidFill>
                  <a:srgbClr val="00B0F0"/>
                </a:solidFill>
              </a:rPr>
              <a:t>, </a:t>
            </a:r>
            <a:r>
              <a:rPr lang="en-GB" err="1">
                <a:solidFill>
                  <a:srgbClr val="00B0F0"/>
                </a:solidFill>
              </a:rPr>
              <a:t>warmtepomp</a:t>
            </a:r>
            <a:r>
              <a:rPr lang="en-GB">
                <a:solidFill>
                  <a:srgbClr val="00B0F0"/>
                </a:solidFill>
              </a:rPr>
              <a:t>,...)</a:t>
            </a:r>
          </a:p>
        </p:txBody>
      </p:sp>
      <p:cxnSp>
        <p:nvCxnSpPr>
          <p:cNvPr id="15" name="Straight Arrow Connector 14"/>
          <p:cNvCxnSpPr>
            <a:stCxn id="13" idx="2"/>
          </p:cNvCxnSpPr>
          <p:nvPr/>
        </p:nvCxnSpPr>
        <p:spPr>
          <a:xfrm flipH="1">
            <a:off x="6012160" y="1786532"/>
            <a:ext cx="1374484" cy="765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3" idx="2"/>
          </p:cNvCxnSpPr>
          <p:nvPr/>
        </p:nvCxnSpPr>
        <p:spPr>
          <a:xfrm flipH="1">
            <a:off x="3491880" y="1786532"/>
            <a:ext cx="3894764" cy="8049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985835" y="5821082"/>
            <a:ext cx="3155687" cy="369332"/>
          </a:xfrm>
          <a:prstGeom prst="rect">
            <a:avLst/>
          </a:prstGeom>
          <a:noFill/>
        </p:spPr>
        <p:txBody>
          <a:bodyPr wrap="square" rtlCol="0">
            <a:spAutoFit/>
          </a:bodyPr>
          <a:lstStyle/>
          <a:p>
            <a:r>
              <a:rPr lang="en-GB" err="1">
                <a:solidFill>
                  <a:srgbClr val="00B0F0"/>
                </a:solidFill>
              </a:rPr>
              <a:t>Sanitair</a:t>
            </a:r>
            <a:r>
              <a:rPr lang="en-GB">
                <a:solidFill>
                  <a:srgbClr val="00B0F0"/>
                </a:solidFill>
              </a:rPr>
              <a:t> warm water: </a:t>
            </a:r>
            <a:r>
              <a:rPr lang="en-GB" err="1">
                <a:solidFill>
                  <a:srgbClr val="00B0F0"/>
                </a:solidFill>
              </a:rPr>
              <a:t>buffervat</a:t>
            </a:r>
            <a:endParaRPr lang="en-GB">
              <a:solidFill>
                <a:srgbClr val="00B0F0"/>
              </a:solidFill>
            </a:endParaRPr>
          </a:p>
        </p:txBody>
      </p:sp>
      <p:sp>
        <p:nvSpPr>
          <p:cNvPr id="18" name="TextBox 17"/>
          <p:cNvSpPr txBox="1"/>
          <p:nvPr/>
        </p:nvSpPr>
        <p:spPr>
          <a:xfrm>
            <a:off x="1517060" y="6365871"/>
            <a:ext cx="3703012" cy="369332"/>
          </a:xfrm>
          <a:prstGeom prst="rect">
            <a:avLst/>
          </a:prstGeom>
          <a:noFill/>
        </p:spPr>
        <p:txBody>
          <a:bodyPr wrap="square" rtlCol="0">
            <a:spAutoFit/>
          </a:bodyPr>
          <a:lstStyle/>
          <a:p>
            <a:r>
              <a:rPr lang="en-GB" err="1">
                <a:solidFill>
                  <a:srgbClr val="00B0F0"/>
                </a:solidFill>
              </a:rPr>
              <a:t>Sanitair</a:t>
            </a:r>
            <a:r>
              <a:rPr lang="en-GB">
                <a:solidFill>
                  <a:srgbClr val="00B0F0"/>
                </a:solidFill>
              </a:rPr>
              <a:t> warm water: </a:t>
            </a:r>
            <a:r>
              <a:rPr lang="en-GB" err="1">
                <a:solidFill>
                  <a:srgbClr val="00B0F0"/>
                </a:solidFill>
              </a:rPr>
              <a:t>doorstromer</a:t>
            </a:r>
            <a:endParaRPr lang="en-GB">
              <a:solidFill>
                <a:srgbClr val="00B0F0"/>
              </a:solidFill>
            </a:endParaRPr>
          </a:p>
        </p:txBody>
      </p:sp>
      <p:cxnSp>
        <p:nvCxnSpPr>
          <p:cNvPr id="19" name="Straight Arrow Connector 18"/>
          <p:cNvCxnSpPr>
            <a:stCxn id="17" idx="0"/>
          </p:cNvCxnSpPr>
          <p:nvPr/>
        </p:nvCxnSpPr>
        <p:spPr>
          <a:xfrm flipH="1" flipV="1">
            <a:off x="6390640" y="5181600"/>
            <a:ext cx="1173039" cy="63948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0"/>
          </p:cNvCxnSpPr>
          <p:nvPr/>
        </p:nvCxnSpPr>
        <p:spPr>
          <a:xfrm flipV="1">
            <a:off x="3368566" y="5301208"/>
            <a:ext cx="195322" cy="10646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24740954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inzicht</a:t>
            </a:r>
            <a:r>
              <a:rPr lang="en-GB" sz="4800"/>
              <a:t> in de </a:t>
            </a:r>
            <a:r>
              <a:rPr lang="en-GB" sz="4800" err="1"/>
              <a:t>installatie</a:t>
            </a:r>
            <a:endParaRPr lang="en-GB" sz="4800"/>
          </a:p>
        </p:txBody>
      </p:sp>
    </p:spTree>
    <p:extLst>
      <p:ext uri="{BB962C8B-B14F-4D97-AF65-F5344CB8AC3E}">
        <p14:creationId xmlns:p14="http://schemas.microsoft.com/office/powerpoint/2010/main" val="33507795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131</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Overleg met eigenaar om beeld te krijgen van installatie</a:t>
            </a:r>
          </a:p>
          <a:p>
            <a:pPr lvl="1"/>
            <a:r>
              <a:rPr lang="nl-BE"/>
              <a:t>Is er koeling aanwezig?</a:t>
            </a:r>
          </a:p>
          <a:p>
            <a:pPr lvl="2"/>
            <a:r>
              <a:rPr lang="nl-BE"/>
              <a:t>Split unit in kantoorgedeeltes (koelen en verwarming)</a:t>
            </a:r>
          </a:p>
          <a:p>
            <a:pPr marL="576000" lvl="2" indent="0">
              <a:buNone/>
            </a:pPr>
            <a:endParaRPr lang="nl-BE"/>
          </a:p>
          <a:p>
            <a:pPr lvl="1"/>
            <a:r>
              <a:rPr lang="nl-BE"/>
              <a:t>Hoe werkt de verwarming?</a:t>
            </a:r>
          </a:p>
          <a:p>
            <a:pPr lvl="2"/>
            <a:r>
              <a:rPr lang="nl-BE"/>
              <a:t>Split unit in kantoor (koeling en verwarming)</a:t>
            </a:r>
          </a:p>
          <a:p>
            <a:pPr lvl="2"/>
            <a:r>
              <a:rPr lang="nl-BE"/>
              <a:t>Luchtgroep gekoppeld aan gasketel voor winkelruimte</a:t>
            </a:r>
          </a:p>
          <a:p>
            <a:pPr lvl="3"/>
            <a:r>
              <a:rPr lang="nl-BE"/>
              <a:t>2 systemen en dus 2 ruimteverwarmingsclusters</a:t>
            </a:r>
          </a:p>
          <a:p>
            <a:pPr lvl="3"/>
            <a:r>
              <a:rPr lang="nl-BE"/>
              <a:t>sturing via kamerthermostaat</a:t>
            </a:r>
          </a:p>
          <a:p>
            <a:pPr marL="288000" lvl="1" indent="0">
              <a:buNone/>
            </a:pPr>
            <a:endParaRPr lang="nl-BE"/>
          </a:p>
          <a:p>
            <a:pPr lvl="1"/>
            <a:r>
              <a:rPr lang="nl-BE"/>
              <a:t>Ventilatie?</a:t>
            </a:r>
          </a:p>
          <a:p>
            <a:pPr lvl="2"/>
            <a:r>
              <a:rPr lang="nl-BE"/>
              <a:t>Via de centrale luchtgroep (enkel winkelruimte)</a:t>
            </a:r>
          </a:p>
          <a:p>
            <a:pPr marL="576000" lvl="2" indent="0">
              <a:buNone/>
            </a:pPr>
            <a:endParaRPr lang="nl-BE"/>
          </a:p>
          <a:p>
            <a:pPr lvl="3"/>
            <a:endParaRPr lang="nl-BE"/>
          </a:p>
          <a:p>
            <a:pPr lvl="3"/>
            <a:endParaRPr lang="nl-BE"/>
          </a:p>
        </p:txBody>
      </p:sp>
    </p:spTree>
    <p:extLst>
      <p:ext uri="{BB962C8B-B14F-4D97-AF65-F5344CB8AC3E}">
        <p14:creationId xmlns:p14="http://schemas.microsoft.com/office/powerpoint/2010/main" val="6776259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Visuele</a:t>
            </a:r>
            <a:r>
              <a:rPr lang="en-GB" sz="4800"/>
              <a:t> </a:t>
            </a:r>
            <a:r>
              <a:rPr lang="en-GB" sz="4800" err="1"/>
              <a:t>inspectie</a:t>
            </a:r>
            <a:r>
              <a:rPr lang="en-GB" sz="4800"/>
              <a:t>: </a:t>
            </a:r>
          </a:p>
          <a:p>
            <a:pPr marL="0" indent="0" algn="ctr">
              <a:buNone/>
            </a:pPr>
            <a:r>
              <a:rPr lang="en-GB" sz="4800" err="1"/>
              <a:t>inzicht</a:t>
            </a:r>
            <a:r>
              <a:rPr lang="en-GB" sz="4800"/>
              <a:t> in de </a:t>
            </a:r>
            <a:r>
              <a:rPr lang="en-GB" sz="4800" err="1"/>
              <a:t>installatie</a:t>
            </a:r>
            <a:endParaRPr lang="en-GB" sz="4800"/>
          </a:p>
        </p:txBody>
      </p:sp>
    </p:spTree>
    <p:extLst>
      <p:ext uri="{BB962C8B-B14F-4D97-AF65-F5344CB8AC3E}">
        <p14:creationId xmlns:p14="http://schemas.microsoft.com/office/powerpoint/2010/main" val="152605974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133</a:t>
            </a:fld>
            <a:endParaRPr lang="nl-BE" sz="1100">
              <a:solidFill>
                <a:srgbClr val="105269"/>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941" y="1628800"/>
            <a:ext cx="3405539" cy="25534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80" y="3267856"/>
            <a:ext cx="4768524" cy="3327816"/>
          </a:xfrm>
          <a:prstGeom prst="rect">
            <a:avLst/>
          </a:prstGeom>
        </p:spPr>
      </p:pic>
      <p:sp>
        <p:nvSpPr>
          <p:cNvPr id="6" name="Tijdelijke aanduiding voor inhoud 4"/>
          <p:cNvSpPr>
            <a:spLocks noGrp="1"/>
          </p:cNvSpPr>
          <p:nvPr>
            <p:ph sz="half" idx="2"/>
          </p:nvPr>
        </p:nvSpPr>
        <p:spPr>
          <a:xfrm>
            <a:off x="539552" y="1628800"/>
            <a:ext cx="8352928" cy="4248472"/>
          </a:xfrm>
        </p:spPr>
        <p:txBody>
          <a:bodyPr/>
          <a:lstStyle/>
          <a:p>
            <a:r>
              <a:rPr lang="nl-BE"/>
              <a:t>Wat zien we?</a:t>
            </a:r>
          </a:p>
          <a:p>
            <a:pPr lvl="2"/>
            <a:endParaRPr lang="nl-BE"/>
          </a:p>
          <a:p>
            <a:pPr lvl="3"/>
            <a:endParaRPr lang="nl-BE"/>
          </a:p>
          <a:p>
            <a:pPr lvl="3"/>
            <a:endParaRPr lang="nl-BE"/>
          </a:p>
        </p:txBody>
      </p:sp>
    </p:spTree>
    <p:extLst>
      <p:ext uri="{BB962C8B-B14F-4D97-AF65-F5344CB8AC3E}">
        <p14:creationId xmlns:p14="http://schemas.microsoft.com/office/powerpoint/2010/main" val="30235111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134</a:t>
            </a:fld>
            <a:endParaRPr lang="nl-BE" sz="1100">
              <a:solidFill>
                <a:srgbClr val="105269"/>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077" y="1628800"/>
            <a:ext cx="3649403" cy="273630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680" y="3429000"/>
            <a:ext cx="4532995" cy="3135289"/>
          </a:xfrm>
          <a:prstGeom prst="rect">
            <a:avLst/>
          </a:prstGeom>
        </p:spPr>
      </p:pic>
      <p:cxnSp>
        <p:nvCxnSpPr>
          <p:cNvPr id="7" name="Straight Arrow Connector 6"/>
          <p:cNvCxnSpPr>
            <a:cxnSpLocks/>
          </p:cNvCxnSpPr>
          <p:nvPr/>
        </p:nvCxnSpPr>
        <p:spPr>
          <a:xfrm>
            <a:off x="1784461" y="2315817"/>
            <a:ext cx="195064" cy="19145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4124739" y="2196548"/>
            <a:ext cx="3160316" cy="24943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ijdelijke aanduiding voor inhoud 4">
            <a:extLst>
              <a:ext uri="{FF2B5EF4-FFF2-40B4-BE49-F238E27FC236}">
                <a16:creationId xmlns:a16="http://schemas.microsoft.com/office/drawing/2014/main" id="{66881B3B-BE8E-45D2-8038-367C2E8A6768}"/>
              </a:ext>
            </a:extLst>
          </p:cNvPr>
          <p:cNvSpPr>
            <a:spLocks noGrp="1"/>
          </p:cNvSpPr>
          <p:nvPr>
            <p:ph sz="half" idx="2"/>
          </p:nvPr>
        </p:nvSpPr>
        <p:spPr>
          <a:xfrm>
            <a:off x="539552" y="1628800"/>
            <a:ext cx="4703525" cy="4248472"/>
          </a:xfrm>
        </p:spPr>
        <p:txBody>
          <a:bodyPr/>
          <a:lstStyle/>
          <a:p>
            <a:r>
              <a:rPr lang="nl-BE"/>
              <a:t>Wat zien we?</a:t>
            </a:r>
          </a:p>
          <a:p>
            <a:pPr lvl="1"/>
            <a:r>
              <a:rPr lang="nl-BE"/>
              <a:t>Grote ventilatiekanalen </a:t>
            </a:r>
          </a:p>
          <a:p>
            <a:pPr marL="288000" lvl="1" indent="0">
              <a:buNone/>
            </a:pPr>
            <a:r>
              <a:rPr lang="nl-BE"/>
              <a:t>=&gt; ventilatie maar kan ook voor     </a:t>
            </a:r>
          </a:p>
          <a:p>
            <a:pPr marL="288000" lvl="1" indent="0">
              <a:buNone/>
            </a:pPr>
            <a:r>
              <a:rPr lang="nl-BE"/>
              <a:t>     </a:t>
            </a:r>
            <a:r>
              <a:rPr lang="nl-BE" err="1"/>
              <a:t>klimatisatie</a:t>
            </a:r>
            <a:r>
              <a:rPr lang="nl-BE"/>
              <a:t> dienen</a:t>
            </a:r>
          </a:p>
          <a:p>
            <a:pPr lvl="2"/>
            <a:endParaRPr lang="nl-BE"/>
          </a:p>
          <a:p>
            <a:pPr lvl="3"/>
            <a:endParaRPr lang="nl-BE"/>
          </a:p>
          <a:p>
            <a:pPr lvl="3"/>
            <a:endParaRPr lang="nl-BE"/>
          </a:p>
        </p:txBody>
      </p:sp>
    </p:spTree>
    <p:extLst>
      <p:ext uri="{BB962C8B-B14F-4D97-AF65-F5344CB8AC3E}">
        <p14:creationId xmlns:p14="http://schemas.microsoft.com/office/powerpoint/2010/main" val="35672901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3</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135</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Bij gebrek aan schema, zelf schema maken als hulpmiddel voor het verzamelen informatie</a:t>
            </a:r>
          </a:p>
          <a:p>
            <a:pPr lvl="1"/>
            <a:r>
              <a:rPr lang="nl-BE"/>
              <a:t>verwarmingsketel</a:t>
            </a:r>
          </a:p>
          <a:p>
            <a:pPr lvl="1"/>
            <a:r>
              <a:rPr lang="nl-BE"/>
              <a:t>lucht/lucht warmtepomp</a:t>
            </a:r>
          </a:p>
          <a:p>
            <a:pPr lvl="1"/>
            <a:r>
              <a:rPr lang="nl-BE"/>
              <a:t>ventilatiegroep</a:t>
            </a:r>
          </a:p>
          <a:p>
            <a:pPr lvl="1"/>
            <a:endParaRPr lang="nl-BE"/>
          </a:p>
        </p:txBody>
      </p:sp>
      <p:pic>
        <p:nvPicPr>
          <p:cNvPr id="5" name="Picture 4"/>
          <p:cNvPicPr>
            <a:picLocks noChangeAspect="1"/>
          </p:cNvPicPr>
          <p:nvPr/>
        </p:nvPicPr>
        <p:blipFill>
          <a:blip r:embed="rId3"/>
          <a:stretch>
            <a:fillRect/>
          </a:stretch>
        </p:blipFill>
        <p:spPr>
          <a:xfrm>
            <a:off x="4197559" y="2107878"/>
            <a:ext cx="4838937" cy="4248472"/>
          </a:xfrm>
          <a:prstGeom prst="rect">
            <a:avLst/>
          </a:prstGeom>
        </p:spPr>
      </p:pic>
    </p:spTree>
    <p:extLst>
      <p:ext uri="{BB962C8B-B14F-4D97-AF65-F5344CB8AC3E}">
        <p14:creationId xmlns:p14="http://schemas.microsoft.com/office/powerpoint/2010/main" val="136789800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Visuele</a:t>
            </a:r>
            <a:r>
              <a:rPr lang="en-GB" sz="4800"/>
              <a:t> </a:t>
            </a:r>
            <a:r>
              <a:rPr lang="en-GB" sz="4800" err="1"/>
              <a:t>inspectie</a:t>
            </a:r>
            <a:r>
              <a:rPr lang="en-GB" sz="4800"/>
              <a:t> </a:t>
            </a:r>
            <a:r>
              <a:rPr lang="en-GB" sz="4800" err="1"/>
              <a:t>stookplaats</a:t>
            </a:r>
            <a:r>
              <a:rPr lang="en-GB" sz="4800"/>
              <a:t>: cluster </a:t>
            </a:r>
            <a:r>
              <a:rPr lang="en-GB" sz="4800" err="1"/>
              <a:t>winkel</a:t>
            </a:r>
            <a:endParaRPr lang="en-GB" sz="4800"/>
          </a:p>
        </p:txBody>
      </p:sp>
    </p:spTree>
    <p:extLst>
      <p:ext uri="{BB962C8B-B14F-4D97-AF65-F5344CB8AC3E}">
        <p14:creationId xmlns:p14="http://schemas.microsoft.com/office/powerpoint/2010/main" val="348148117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Praktijkvoorbeeld</a:t>
            </a:r>
            <a:r>
              <a:rPr lang="en-GB"/>
              <a:t> 3</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137</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1410" y="2082481"/>
            <a:ext cx="3176582" cy="4235443"/>
          </a:xfrm>
          <a:prstGeom prst="rect">
            <a:avLst/>
          </a:prstGeom>
        </p:spPr>
      </p:pic>
      <p:sp>
        <p:nvSpPr>
          <p:cNvPr id="6" name="TextBox 5"/>
          <p:cNvSpPr txBox="1"/>
          <p:nvPr/>
        </p:nvSpPr>
        <p:spPr>
          <a:xfrm>
            <a:off x="3203848" y="2504310"/>
            <a:ext cx="1763811" cy="369332"/>
          </a:xfrm>
          <a:prstGeom prst="rect">
            <a:avLst/>
          </a:prstGeom>
          <a:noFill/>
        </p:spPr>
        <p:txBody>
          <a:bodyPr wrap="square" rtlCol="0">
            <a:spAutoFit/>
          </a:bodyPr>
          <a:lstStyle/>
          <a:p>
            <a:r>
              <a:rPr lang="en-GB" err="1">
                <a:solidFill>
                  <a:srgbClr val="00B0F0"/>
                </a:solidFill>
              </a:rPr>
              <a:t>Aan</a:t>
            </a:r>
            <a:r>
              <a:rPr lang="en-GB">
                <a:solidFill>
                  <a:srgbClr val="00B0F0"/>
                </a:solidFill>
              </a:rPr>
              <a:t> </a:t>
            </a:r>
            <a:r>
              <a:rPr lang="en-GB" err="1">
                <a:solidFill>
                  <a:srgbClr val="00B0F0"/>
                </a:solidFill>
              </a:rPr>
              <a:t>achterkant</a:t>
            </a:r>
            <a:endParaRPr lang="en-GB">
              <a:solidFill>
                <a:srgbClr val="00B0F0"/>
              </a:solidFill>
            </a:endParaRPr>
          </a:p>
        </p:txBody>
      </p:sp>
      <p:cxnSp>
        <p:nvCxnSpPr>
          <p:cNvPr id="7" name="Straight Arrow Connector 6"/>
          <p:cNvCxnSpPr>
            <a:stCxn id="6" idx="3"/>
          </p:cNvCxnSpPr>
          <p:nvPr/>
        </p:nvCxnSpPr>
        <p:spPr>
          <a:xfrm>
            <a:off x="4967659" y="2688976"/>
            <a:ext cx="1454731" cy="83701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0801" t="25850" r="16400" b="18500"/>
          <a:stretch/>
        </p:blipFill>
        <p:spPr>
          <a:xfrm>
            <a:off x="1451599" y="2961759"/>
            <a:ext cx="2580916" cy="2630549"/>
          </a:xfrm>
          <a:prstGeom prst="rect">
            <a:avLst/>
          </a:prstGeom>
        </p:spPr>
      </p:pic>
      <p:sp>
        <p:nvSpPr>
          <p:cNvPr id="9" name="Tijdelijke aanduiding voor inhoud 4">
            <a:extLst>
              <a:ext uri="{FF2B5EF4-FFF2-40B4-BE49-F238E27FC236}">
                <a16:creationId xmlns:a16="http://schemas.microsoft.com/office/drawing/2014/main" id="{986F2B87-6932-4BF2-8F50-DC2B1AE9B12A}"/>
              </a:ext>
            </a:extLst>
          </p:cNvPr>
          <p:cNvSpPr txBox="1">
            <a:spLocks/>
          </p:cNvSpPr>
          <p:nvPr/>
        </p:nvSpPr>
        <p:spPr>
          <a:xfrm>
            <a:off x="691952" y="1265692"/>
            <a:ext cx="8352928" cy="4763980"/>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(type/eigenschappen) opwekker</a:t>
            </a:r>
            <a:r>
              <a:rPr lang="nl-BE"/>
              <a:t>?</a:t>
            </a:r>
          </a:p>
          <a:p>
            <a:pPr lvl="1"/>
            <a:r>
              <a:rPr lang="nl-BE"/>
              <a:t>Kenplaat zoeken</a:t>
            </a:r>
          </a:p>
          <a:p>
            <a:pPr lvl="1"/>
            <a:endParaRPr lang="nl-BE"/>
          </a:p>
        </p:txBody>
      </p:sp>
    </p:spTree>
    <p:extLst>
      <p:ext uri="{BB962C8B-B14F-4D97-AF65-F5344CB8AC3E}">
        <p14:creationId xmlns:p14="http://schemas.microsoft.com/office/powerpoint/2010/main" val="20333515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jdelijke aanduiding voor inhoud 4">
            <a:extLst>
              <a:ext uri="{FF2B5EF4-FFF2-40B4-BE49-F238E27FC236}">
                <a16:creationId xmlns:a16="http://schemas.microsoft.com/office/drawing/2014/main" id="{B9AE450F-4E70-4FE3-8931-2061AFDD712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(type/eigenschappen) opwekker</a:t>
            </a:r>
            <a:r>
              <a:rPr lang="nl-BE"/>
              <a:t>?</a:t>
            </a:r>
          </a:p>
          <a:p>
            <a:pPr lvl="1"/>
            <a:r>
              <a:rPr lang="nl-BE"/>
              <a:t>Kenplaat zoeken</a:t>
            </a:r>
          </a:p>
          <a:p>
            <a:pPr lvl="2"/>
            <a:r>
              <a:rPr lang="nl-BE"/>
              <a:t>Vermogen</a:t>
            </a:r>
          </a:p>
          <a:p>
            <a:pPr lvl="2"/>
            <a:r>
              <a:rPr lang="nl-BE"/>
              <a:t>Referentiejaar fabricage</a:t>
            </a:r>
          </a:p>
          <a:p>
            <a:pPr lvl="1"/>
            <a:endParaRPr lang="nl-BE"/>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10801" t="25850" r="16400" b="18500"/>
          <a:stretch/>
        </p:blipFill>
        <p:spPr>
          <a:xfrm>
            <a:off x="4932040" y="2204864"/>
            <a:ext cx="3744416" cy="3816424"/>
          </a:xfrm>
          <a:prstGeom prst="rect">
            <a:avLst/>
          </a:prstGeom>
        </p:spPr>
      </p:pic>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138</a:t>
            </a:fld>
            <a:endParaRPr lang="nl-BE" sz="1100">
              <a:solidFill>
                <a:srgbClr val="105269"/>
              </a:solidFill>
            </a:endParaRPr>
          </a:p>
        </p:txBody>
      </p:sp>
      <p:sp>
        <p:nvSpPr>
          <p:cNvPr id="17" name="Title 1"/>
          <p:cNvSpPr>
            <a:spLocks noGrp="1"/>
          </p:cNvSpPr>
          <p:nvPr>
            <p:ph type="title"/>
          </p:nvPr>
        </p:nvSpPr>
        <p:spPr>
          <a:xfrm>
            <a:off x="539552" y="548680"/>
            <a:ext cx="8352928" cy="1080120"/>
          </a:xfrm>
        </p:spPr>
        <p:txBody>
          <a:bodyPr/>
          <a:lstStyle/>
          <a:p>
            <a:r>
              <a:rPr lang="en-GB" err="1"/>
              <a:t>Praktijkvoorbeeld</a:t>
            </a:r>
            <a:r>
              <a:rPr lang="en-GB"/>
              <a:t> 3</a:t>
            </a:r>
          </a:p>
        </p:txBody>
      </p:sp>
      <p:sp>
        <p:nvSpPr>
          <p:cNvPr id="22" name="Rechthoek 21">
            <a:extLst>
              <a:ext uri="{FF2B5EF4-FFF2-40B4-BE49-F238E27FC236}">
                <a16:creationId xmlns:a16="http://schemas.microsoft.com/office/drawing/2014/main" id="{CFA1DF8F-D24C-4F6B-AFAD-55B6D9C3235D}"/>
              </a:ext>
            </a:extLst>
          </p:cNvPr>
          <p:cNvSpPr/>
          <p:nvPr/>
        </p:nvSpPr>
        <p:spPr>
          <a:xfrm>
            <a:off x="5029200" y="4472609"/>
            <a:ext cx="2633870" cy="208721"/>
          </a:xfrm>
          <a:prstGeom prst="rect">
            <a:avLst/>
          </a:prstGeom>
          <a:no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Rechthoek 22">
            <a:extLst>
              <a:ext uri="{FF2B5EF4-FFF2-40B4-BE49-F238E27FC236}">
                <a16:creationId xmlns:a16="http://schemas.microsoft.com/office/drawing/2014/main" id="{A6CBE970-58E3-4D08-A499-676FD950B6AE}"/>
              </a:ext>
            </a:extLst>
          </p:cNvPr>
          <p:cNvSpPr/>
          <p:nvPr/>
        </p:nvSpPr>
        <p:spPr>
          <a:xfrm>
            <a:off x="5029200" y="5449956"/>
            <a:ext cx="2633870" cy="208721"/>
          </a:xfrm>
          <a:prstGeom prst="rect">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2584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jdelijke aanduiding voor inhoud 4">
            <a:extLst>
              <a:ext uri="{FF2B5EF4-FFF2-40B4-BE49-F238E27FC236}">
                <a16:creationId xmlns:a16="http://schemas.microsoft.com/office/drawing/2014/main" id="{2EF742FB-F04D-4D58-9372-92DF51C223BC}"/>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(type/eigenschappen) opwekker?</a:t>
            </a:r>
          </a:p>
          <a:p>
            <a:pPr lvl="1"/>
            <a:r>
              <a:rPr lang="nl-BE"/>
              <a:t>Kenplaat zoeken</a:t>
            </a:r>
          </a:p>
          <a:p>
            <a:pPr lvl="1"/>
            <a:r>
              <a:rPr lang="nl-BE"/>
              <a:t>Technische documentatie</a:t>
            </a:r>
          </a:p>
          <a:p>
            <a:pPr lvl="1"/>
            <a:endParaRPr lang="nl-BE"/>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2336687" y="3317053"/>
            <a:ext cx="3274679" cy="2455359"/>
          </a:xfrm>
          <a:prstGeom prst="rect">
            <a:avLst/>
          </a:prstGeom>
        </p:spPr>
      </p:pic>
      <p:sp>
        <p:nvSpPr>
          <p:cNvPr id="2" name="Title 1"/>
          <p:cNvSpPr>
            <a:spLocks noGrp="1"/>
          </p:cNvSpPr>
          <p:nvPr>
            <p:ph type="title"/>
          </p:nvPr>
        </p:nvSpPr>
        <p:spPr/>
        <p:txBody>
          <a:bodyPr/>
          <a:lstStyle/>
          <a:p>
            <a:r>
              <a:rPr lang="en-GB" err="1"/>
              <a:t>Praktijkvoorbeeld</a:t>
            </a:r>
            <a:r>
              <a:rPr lang="en-GB"/>
              <a:t> 3</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139</a:t>
            </a:fld>
            <a:endParaRPr lang="nl-BE" sz="1100">
              <a:solidFill>
                <a:srgbClr val="105269"/>
              </a:solidFill>
            </a:endParaRPr>
          </a:p>
        </p:txBody>
      </p:sp>
      <p:sp>
        <p:nvSpPr>
          <p:cNvPr id="6" name="TextBox 5"/>
          <p:cNvSpPr txBox="1"/>
          <p:nvPr/>
        </p:nvSpPr>
        <p:spPr>
          <a:xfrm>
            <a:off x="6295368" y="1214349"/>
            <a:ext cx="2771923" cy="369332"/>
          </a:xfrm>
          <a:prstGeom prst="rect">
            <a:avLst/>
          </a:prstGeom>
          <a:noFill/>
        </p:spPr>
        <p:txBody>
          <a:bodyPr wrap="square" rtlCol="0">
            <a:spAutoFit/>
          </a:bodyPr>
          <a:lstStyle/>
          <a:p>
            <a:r>
              <a:rPr lang="en-GB">
                <a:solidFill>
                  <a:srgbClr val="00B0F0"/>
                </a:solidFill>
              </a:rPr>
              <a:t>Op </a:t>
            </a:r>
            <a:r>
              <a:rPr lang="en-GB" err="1">
                <a:solidFill>
                  <a:srgbClr val="00B0F0"/>
                </a:solidFill>
              </a:rPr>
              <a:t>ketel</a:t>
            </a:r>
            <a:r>
              <a:rPr lang="en-GB">
                <a:solidFill>
                  <a:srgbClr val="00B0F0"/>
                </a:solidFill>
              </a:rPr>
              <a:t> </a:t>
            </a:r>
            <a:r>
              <a:rPr lang="en-GB" err="1">
                <a:solidFill>
                  <a:srgbClr val="00B0F0"/>
                </a:solidFill>
              </a:rPr>
              <a:t>gevonden</a:t>
            </a:r>
            <a:endParaRPr lang="en-GB">
              <a:solidFill>
                <a:srgbClr val="00B0F0"/>
              </a:solidFill>
            </a:endParaRPr>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6162" y="2223116"/>
            <a:ext cx="3291830" cy="4248472"/>
          </a:xfrm>
          <a:prstGeom prst="rect">
            <a:avLst/>
          </a:prstGeom>
        </p:spPr>
      </p:pic>
      <p:cxnSp>
        <p:nvCxnSpPr>
          <p:cNvPr id="7" name="Straight Arrow Connector 6"/>
          <p:cNvCxnSpPr>
            <a:cxnSpLocks/>
          </p:cNvCxnSpPr>
          <p:nvPr/>
        </p:nvCxnSpPr>
        <p:spPr>
          <a:xfrm flipH="1">
            <a:off x="7002077" y="1736081"/>
            <a:ext cx="522985" cy="10667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427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Collectieve</a:t>
            </a:r>
            <a:r>
              <a:rPr lang="en-GB" sz="4800"/>
              <a:t> </a:t>
            </a:r>
            <a:r>
              <a:rPr lang="en-GB" sz="4800" err="1"/>
              <a:t>installatie</a:t>
            </a:r>
            <a:endParaRPr lang="en-GB" sz="4800"/>
          </a:p>
        </p:txBody>
      </p:sp>
    </p:spTree>
    <p:extLst>
      <p:ext uri="{BB962C8B-B14F-4D97-AF65-F5344CB8AC3E}">
        <p14:creationId xmlns:p14="http://schemas.microsoft.com/office/powerpoint/2010/main" val="34384783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err="1"/>
              <a:t>Praktijkvoorbeeld</a:t>
            </a:r>
            <a:r>
              <a:rPr lang="en-GB"/>
              <a:t> 3</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140</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0801" t="25850" r="16400" b="18500"/>
          <a:stretch/>
        </p:blipFill>
        <p:spPr>
          <a:xfrm>
            <a:off x="554745" y="1628800"/>
            <a:ext cx="2580916" cy="2630549"/>
          </a:xfrm>
          <a:prstGeom prst="rect">
            <a:avLst/>
          </a:prstGeom>
        </p:spPr>
      </p:pic>
      <p:pic>
        <p:nvPicPr>
          <p:cNvPr id="3" name="Picture 2"/>
          <p:cNvPicPr>
            <a:picLocks noChangeAspect="1"/>
          </p:cNvPicPr>
          <p:nvPr/>
        </p:nvPicPr>
        <p:blipFill rotWithShape="1">
          <a:blip r:embed="rId4"/>
          <a:srcRect l="18059" t="47892" r="10346" b="14376"/>
          <a:stretch/>
        </p:blipFill>
        <p:spPr>
          <a:xfrm rot="16200000">
            <a:off x="3116607" y="1998533"/>
            <a:ext cx="5431065" cy="3816424"/>
          </a:xfrm>
          <a:prstGeom prst="rect">
            <a:avLst/>
          </a:prstGeom>
        </p:spPr>
      </p:pic>
      <p:cxnSp>
        <p:nvCxnSpPr>
          <p:cNvPr id="13" name="Straight Arrow Connector 12"/>
          <p:cNvCxnSpPr>
            <a:cxnSpLocks/>
          </p:cNvCxnSpPr>
          <p:nvPr/>
        </p:nvCxnSpPr>
        <p:spPr>
          <a:xfrm>
            <a:off x="1547664" y="2204864"/>
            <a:ext cx="4460677" cy="9657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56136194-CCCE-4757-A6D1-23E16EF8463B}"/>
              </a:ext>
            </a:extLst>
          </p:cNvPr>
          <p:cNvSpPr/>
          <p:nvPr/>
        </p:nvSpPr>
        <p:spPr>
          <a:xfrm>
            <a:off x="6042991" y="3101009"/>
            <a:ext cx="596348" cy="14312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291577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141</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r>
              <a:rPr lang="nl-BE"/>
              <a:t>Hoe herken je </a:t>
            </a:r>
            <a:r>
              <a:rPr lang="nl-BE" b="1" u="sng"/>
              <a:t>(type/eigenschappen) opwekker</a:t>
            </a:r>
            <a:r>
              <a:rPr lang="nl-BE"/>
              <a:t>?</a:t>
            </a:r>
          </a:p>
          <a:p>
            <a:pPr lvl="1"/>
            <a:r>
              <a:rPr lang="en-GB" err="1"/>
              <a:t>Testrendement</a:t>
            </a:r>
            <a:r>
              <a:rPr lang="en-GB"/>
              <a:t> </a:t>
            </a:r>
            <a:r>
              <a:rPr lang="en-GB" err="1"/>
              <a:t>bij</a:t>
            </a:r>
            <a:r>
              <a:rPr lang="en-GB"/>
              <a:t> </a:t>
            </a:r>
            <a:r>
              <a:rPr lang="en-GB" err="1"/>
              <a:t>deellast</a:t>
            </a:r>
            <a:endParaRPr lang="en-GB"/>
          </a:p>
          <a:p>
            <a:pPr lvl="2"/>
            <a:r>
              <a:rPr lang="en-GB" b="1" u="sng"/>
              <a:t>NIET</a:t>
            </a:r>
            <a:r>
              <a:rPr lang="en-GB"/>
              <a:t> van </a:t>
            </a:r>
            <a:r>
              <a:rPr lang="en-GB" err="1"/>
              <a:t>meetrapport</a:t>
            </a: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1" y="2708920"/>
            <a:ext cx="2995702" cy="3647430"/>
          </a:xfrm>
          <a:prstGeom prst="rect">
            <a:avLst/>
          </a:prstGeom>
        </p:spPr>
      </p:pic>
      <p:sp>
        <p:nvSpPr>
          <p:cNvPr id="6" name="Cross 5"/>
          <p:cNvSpPr/>
          <p:nvPr/>
        </p:nvSpPr>
        <p:spPr>
          <a:xfrm rot="2653537">
            <a:off x="5478195" y="3397097"/>
            <a:ext cx="2275622" cy="2305618"/>
          </a:xfrm>
          <a:prstGeom prst="plus">
            <a:avLst>
              <a:gd name="adj" fmla="val 4629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p:cNvSpPr>
            <a:spLocks noGrp="1"/>
          </p:cNvSpPr>
          <p:nvPr>
            <p:ph type="title"/>
          </p:nvPr>
        </p:nvSpPr>
        <p:spPr>
          <a:xfrm>
            <a:off x="539552" y="548680"/>
            <a:ext cx="8352928" cy="1080120"/>
          </a:xfrm>
        </p:spPr>
        <p:txBody>
          <a:bodyPr/>
          <a:lstStyle/>
          <a:p>
            <a:r>
              <a:rPr lang="en-GB" err="1"/>
              <a:t>Praktijkvoorbeeld</a:t>
            </a:r>
            <a:r>
              <a:rPr lang="en-GB"/>
              <a:t> 3</a:t>
            </a:r>
          </a:p>
        </p:txBody>
      </p:sp>
    </p:spTree>
    <p:extLst>
      <p:ext uri="{BB962C8B-B14F-4D97-AF65-F5344CB8AC3E}">
        <p14:creationId xmlns:p14="http://schemas.microsoft.com/office/powerpoint/2010/main" val="28478160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142</a:t>
            </a:fld>
            <a:endParaRPr lang="nl-BE" sz="1100">
              <a:solidFill>
                <a:srgbClr val="105269"/>
              </a:solidFill>
            </a:endParaRPr>
          </a:p>
        </p:txBody>
      </p:sp>
      <p:sp>
        <p:nvSpPr>
          <p:cNvPr id="4" name="Content Placeholder 3"/>
          <p:cNvSpPr>
            <a:spLocks noGrp="1"/>
          </p:cNvSpPr>
          <p:nvPr>
            <p:ph sz="half" idx="2"/>
          </p:nvPr>
        </p:nvSpPr>
        <p:spPr>
          <a:xfrm>
            <a:off x="897360" y="3040157"/>
            <a:ext cx="8352928" cy="4248472"/>
          </a:xfrm>
        </p:spPr>
        <p:txBody>
          <a:bodyPr/>
          <a:lstStyle/>
          <a:p>
            <a:pPr marL="0" indent="0">
              <a:buNone/>
            </a:pPr>
            <a:endParaRPr lang="en-GB"/>
          </a:p>
          <a:p>
            <a:pPr marL="0" indent="0">
              <a:buNone/>
            </a:pPr>
            <a:br>
              <a:rPr lang="en-GB"/>
            </a:br>
            <a:r>
              <a:rPr lang="en-GB"/>
              <a:t>Let op: </a:t>
            </a:r>
            <a:r>
              <a:rPr lang="en-GB" err="1"/>
              <a:t>zoek</a:t>
            </a:r>
            <a:r>
              <a:rPr lang="en-GB"/>
              <a:t> </a:t>
            </a:r>
            <a:r>
              <a:rPr lang="en-GB" err="1"/>
              <a:t>exacte</a:t>
            </a:r>
            <a:r>
              <a:rPr lang="en-GB"/>
              <a:t> model op!</a:t>
            </a:r>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6" name="Picture 5"/>
          <p:cNvPicPr>
            <a:picLocks noChangeAspect="1"/>
          </p:cNvPicPr>
          <p:nvPr/>
        </p:nvPicPr>
        <p:blipFill>
          <a:blip r:embed="rId3"/>
          <a:stretch>
            <a:fillRect/>
          </a:stretch>
        </p:blipFill>
        <p:spPr>
          <a:xfrm>
            <a:off x="5526157" y="2473377"/>
            <a:ext cx="2969593" cy="3835943"/>
          </a:xfrm>
          <a:prstGeom prst="rect">
            <a:avLst/>
          </a:prstGeom>
        </p:spPr>
      </p:pic>
      <p:sp>
        <p:nvSpPr>
          <p:cNvPr id="8" name="Content Placeholder 3">
            <a:extLst>
              <a:ext uri="{FF2B5EF4-FFF2-40B4-BE49-F238E27FC236}">
                <a16:creationId xmlns:a16="http://schemas.microsoft.com/office/drawing/2014/main" id="{BF9BCD36-E66C-43C8-BCCF-EB5FFDC5DA2E}"/>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a:p>
          <a:p>
            <a:r>
              <a:rPr lang="nl-BE"/>
              <a:t>Hoe herken je (</a:t>
            </a:r>
            <a:r>
              <a:rPr lang="nl-BE" b="1" u="sng"/>
              <a:t>type/eigenschappen) opwekker</a:t>
            </a:r>
            <a:r>
              <a:rPr lang="nl-BE"/>
              <a:t>?</a:t>
            </a:r>
          </a:p>
          <a:p>
            <a:pPr lvl="1"/>
            <a:r>
              <a:rPr lang="en-GB" err="1"/>
              <a:t>Testrendement</a:t>
            </a:r>
            <a:r>
              <a:rPr lang="en-GB"/>
              <a:t> </a:t>
            </a:r>
            <a:r>
              <a:rPr lang="en-GB" err="1"/>
              <a:t>bij</a:t>
            </a:r>
            <a:r>
              <a:rPr lang="en-GB"/>
              <a:t> </a:t>
            </a:r>
            <a:r>
              <a:rPr lang="en-GB" err="1"/>
              <a:t>deellast</a:t>
            </a:r>
            <a:endParaRPr lang="en-GB"/>
          </a:p>
          <a:p>
            <a:pPr lvl="2"/>
            <a:r>
              <a:rPr lang="en-GB" b="1" u="sng"/>
              <a:t>NIET</a:t>
            </a:r>
            <a:r>
              <a:rPr lang="en-GB"/>
              <a:t> van </a:t>
            </a:r>
            <a:r>
              <a:rPr lang="en-GB" err="1"/>
              <a:t>meetrapport</a:t>
            </a:r>
            <a:endParaRPr lang="en-GB"/>
          </a:p>
          <a:p>
            <a:pPr lvl="2"/>
            <a:r>
              <a:rPr lang="en-GB"/>
              <a:t>Via </a:t>
            </a:r>
            <a:r>
              <a:rPr lang="en-GB" err="1"/>
              <a:t>technische</a:t>
            </a:r>
            <a:r>
              <a:rPr lang="en-GB"/>
              <a:t> fiche </a:t>
            </a:r>
          </a:p>
        </p:txBody>
      </p:sp>
    </p:spTree>
    <p:extLst>
      <p:ext uri="{BB962C8B-B14F-4D97-AF65-F5344CB8AC3E}">
        <p14:creationId xmlns:p14="http://schemas.microsoft.com/office/powerpoint/2010/main" val="6916117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143</a:t>
            </a:fld>
            <a:endParaRPr lang="nl-BE" sz="1100">
              <a:solidFill>
                <a:srgbClr val="105269"/>
              </a:solidFill>
            </a:endParaRPr>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2" name="Picture 1"/>
          <p:cNvPicPr>
            <a:picLocks noChangeAspect="1"/>
          </p:cNvPicPr>
          <p:nvPr/>
        </p:nvPicPr>
        <p:blipFill>
          <a:blip r:embed="rId3"/>
          <a:stretch>
            <a:fillRect/>
          </a:stretch>
        </p:blipFill>
        <p:spPr>
          <a:xfrm>
            <a:off x="691952" y="3535896"/>
            <a:ext cx="8055159" cy="2390874"/>
          </a:xfrm>
          <a:prstGeom prst="rect">
            <a:avLst/>
          </a:prstGeom>
        </p:spPr>
      </p:pic>
      <p:sp>
        <p:nvSpPr>
          <p:cNvPr id="8" name="Rectangle 7"/>
          <p:cNvSpPr/>
          <p:nvPr/>
        </p:nvSpPr>
        <p:spPr>
          <a:xfrm>
            <a:off x="7743868" y="5624128"/>
            <a:ext cx="648072" cy="302641"/>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3">
            <a:extLst>
              <a:ext uri="{FF2B5EF4-FFF2-40B4-BE49-F238E27FC236}">
                <a16:creationId xmlns:a16="http://schemas.microsoft.com/office/drawing/2014/main" id="{4822AC50-6B82-4499-B894-AFA9BB8D291B}"/>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endParaRPr lang="en-GB"/>
          </a:p>
          <a:p>
            <a:r>
              <a:rPr lang="nl-BE"/>
              <a:t>Hoe herken je </a:t>
            </a:r>
            <a:r>
              <a:rPr lang="nl-BE" b="1" u="sng"/>
              <a:t>(type/eigenschappen) opwekker</a:t>
            </a:r>
            <a:r>
              <a:rPr lang="nl-BE"/>
              <a:t>?</a:t>
            </a:r>
          </a:p>
          <a:p>
            <a:pPr lvl="1"/>
            <a:r>
              <a:rPr lang="en-GB" err="1"/>
              <a:t>Testrendement</a:t>
            </a:r>
            <a:r>
              <a:rPr lang="en-GB"/>
              <a:t> </a:t>
            </a:r>
            <a:r>
              <a:rPr lang="en-GB" err="1"/>
              <a:t>bij</a:t>
            </a:r>
            <a:r>
              <a:rPr lang="en-GB"/>
              <a:t> </a:t>
            </a:r>
            <a:r>
              <a:rPr lang="en-GB" err="1"/>
              <a:t>deellast</a:t>
            </a:r>
            <a:endParaRPr lang="en-GB"/>
          </a:p>
          <a:p>
            <a:pPr lvl="2"/>
            <a:r>
              <a:rPr lang="en-GB" b="1" u="sng"/>
              <a:t>NIET</a:t>
            </a:r>
            <a:r>
              <a:rPr lang="en-GB"/>
              <a:t> van </a:t>
            </a:r>
            <a:r>
              <a:rPr lang="en-GB" err="1"/>
              <a:t>meetrapport</a:t>
            </a:r>
            <a:endParaRPr lang="en-GB"/>
          </a:p>
          <a:p>
            <a:pPr lvl="2"/>
            <a:r>
              <a:rPr lang="en-GB"/>
              <a:t>Via </a:t>
            </a:r>
            <a:r>
              <a:rPr lang="en-GB" err="1"/>
              <a:t>technische</a:t>
            </a:r>
            <a:r>
              <a:rPr lang="en-GB"/>
              <a:t> </a:t>
            </a:r>
            <a:r>
              <a:rPr lang="en-GB" err="1"/>
              <a:t>documentatie</a:t>
            </a:r>
            <a:r>
              <a:rPr lang="en-GB"/>
              <a:t> </a:t>
            </a:r>
          </a:p>
        </p:txBody>
      </p:sp>
      <p:sp>
        <p:nvSpPr>
          <p:cNvPr id="11" name="Rechthoek 10">
            <a:extLst>
              <a:ext uri="{FF2B5EF4-FFF2-40B4-BE49-F238E27FC236}">
                <a16:creationId xmlns:a16="http://schemas.microsoft.com/office/drawing/2014/main" id="{A0F5F406-B22D-4084-B8EE-09E3CF328FC2}"/>
              </a:ext>
            </a:extLst>
          </p:cNvPr>
          <p:cNvSpPr/>
          <p:nvPr/>
        </p:nvSpPr>
        <p:spPr>
          <a:xfrm>
            <a:off x="4868416" y="3157114"/>
            <a:ext cx="3609386" cy="430887"/>
          </a:xfrm>
          <a:prstGeom prst="rect">
            <a:avLst/>
          </a:prstGeom>
        </p:spPr>
        <p:txBody>
          <a:bodyPr wrap="none">
            <a:spAutoFit/>
          </a:bodyPr>
          <a:lstStyle/>
          <a:p>
            <a:r>
              <a:rPr lang="en-GB" sz="2200"/>
              <a:t>Let op: </a:t>
            </a:r>
            <a:r>
              <a:rPr lang="en-GB" sz="2200" err="1"/>
              <a:t>zoek</a:t>
            </a:r>
            <a:r>
              <a:rPr lang="en-GB" sz="2200"/>
              <a:t> </a:t>
            </a:r>
            <a:r>
              <a:rPr lang="en-GB" sz="2200" err="1"/>
              <a:t>exacte</a:t>
            </a:r>
            <a:r>
              <a:rPr lang="en-GB" sz="2200"/>
              <a:t> model op!</a:t>
            </a:r>
            <a:endParaRPr lang="nl-BE" sz="2200"/>
          </a:p>
        </p:txBody>
      </p:sp>
    </p:spTree>
    <p:extLst>
      <p:ext uri="{BB962C8B-B14F-4D97-AF65-F5344CB8AC3E}">
        <p14:creationId xmlns:p14="http://schemas.microsoft.com/office/powerpoint/2010/main" val="4192029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Type </a:t>
            </a:r>
            <a:r>
              <a:rPr lang="en-GB" err="1"/>
              <a:t>verwarmingsinstallatie</a:t>
            </a:r>
            <a:r>
              <a:rPr lang="en-GB"/>
              <a:t>:</a:t>
            </a:r>
          </a:p>
          <a:p>
            <a:pPr lvl="1"/>
            <a:r>
              <a:rPr lang="en-GB"/>
              <a:t>Centrale </a:t>
            </a:r>
            <a:r>
              <a:rPr lang="en-GB" err="1"/>
              <a:t>verwarming</a:t>
            </a:r>
            <a:r>
              <a:rPr lang="en-GB"/>
              <a:t> </a:t>
            </a:r>
            <a:r>
              <a:rPr lang="en-GB" err="1"/>
              <a:t>gekoppeld</a:t>
            </a:r>
            <a:r>
              <a:rPr lang="en-GB"/>
              <a:t> </a:t>
            </a:r>
            <a:r>
              <a:rPr lang="en-GB" err="1"/>
              <a:t>aan</a:t>
            </a:r>
            <a:r>
              <a:rPr lang="en-GB"/>
              <a:t> </a:t>
            </a:r>
            <a:r>
              <a:rPr lang="en-GB" err="1"/>
              <a:t>ruimtecluster</a:t>
            </a:r>
            <a:r>
              <a:rPr lang="en-GB"/>
              <a:t> (</a:t>
            </a:r>
            <a:r>
              <a:rPr lang="en-GB" err="1"/>
              <a:t>winkel</a:t>
            </a:r>
            <a:r>
              <a:rPr lang="en-GB"/>
              <a:t>)</a:t>
            </a:r>
          </a:p>
          <a:p>
            <a:pPr marL="288000" lvl="1" indent="0">
              <a:buNone/>
            </a:pPr>
            <a:endParaRPr lang="en-GB"/>
          </a:p>
          <a:p>
            <a:pPr marL="288000" lvl="1">
              <a:buSzPct val="90000"/>
              <a:buBlip>
                <a:blip r:embed="rId3"/>
              </a:buBlip>
            </a:pPr>
            <a:r>
              <a:rPr lang="en-GB"/>
              <a:t>Parameters van het </a:t>
            </a:r>
            <a:r>
              <a:rPr lang="en-GB" err="1"/>
              <a:t>opwekkingssysteem</a:t>
            </a:r>
            <a:r>
              <a:rPr lang="en-GB"/>
              <a:t> (per </a:t>
            </a:r>
            <a:r>
              <a:rPr lang="en-GB" err="1"/>
              <a:t>opwekker</a:t>
            </a:r>
            <a:r>
              <a:rPr lang="en-GB"/>
              <a:t>) (IP VI.9):</a:t>
            </a:r>
          </a:p>
          <a:p>
            <a:pPr lvl="1"/>
            <a:r>
              <a:rPr lang="nl-BE"/>
              <a:t>Type opwekker: </a:t>
            </a:r>
            <a:r>
              <a:rPr lang="nl-BE" sz="2200"/>
              <a:t>individueel</a:t>
            </a:r>
          </a:p>
          <a:p>
            <a:pPr lvl="1"/>
            <a:r>
              <a:rPr lang="nl-BE"/>
              <a:t>Energiedrager</a:t>
            </a:r>
            <a:r>
              <a:rPr lang="nl-BE" sz="2000"/>
              <a:t>: </a:t>
            </a:r>
            <a:r>
              <a:rPr lang="nl-BE" sz="2200"/>
              <a:t>gas</a:t>
            </a:r>
          </a:p>
          <a:p>
            <a:pPr lvl="1"/>
            <a:r>
              <a:rPr lang="nl-BE"/>
              <a:t>Soort ketel</a:t>
            </a:r>
            <a:r>
              <a:rPr lang="nl-BE" sz="2000"/>
              <a:t>: </a:t>
            </a:r>
            <a:r>
              <a:rPr lang="nl-BE" sz="2200"/>
              <a:t>condenserend</a:t>
            </a:r>
          </a:p>
          <a:p>
            <a:pPr lvl="1"/>
            <a:r>
              <a:rPr lang="nl-BE"/>
              <a:t>Locatie van de warmteopwekker: </a:t>
            </a:r>
            <a:r>
              <a:rPr lang="nl-BE" sz="2200"/>
              <a:t>binnen beschermd volume</a:t>
            </a:r>
          </a:p>
          <a:p>
            <a:pPr lvl="1"/>
            <a:r>
              <a:rPr lang="nl-BE"/>
              <a:t>Testrendement bij deellast: </a:t>
            </a:r>
            <a:r>
              <a:rPr lang="nl-BE" sz="2200"/>
              <a:t>109%</a:t>
            </a:r>
          </a:p>
          <a:p>
            <a:pPr lvl="1"/>
            <a:r>
              <a:rPr lang="nl-BE"/>
              <a:t>Referentiejaar fabricage:</a:t>
            </a:r>
            <a:r>
              <a:rPr lang="nl-BE" sz="2200"/>
              <a:t>2006</a:t>
            </a:r>
          </a:p>
          <a:p>
            <a:pPr lvl="1"/>
            <a:r>
              <a:rPr lang="nl-BE"/>
              <a:t>Labels: niet aanwezig</a:t>
            </a:r>
          </a:p>
          <a:p>
            <a:endParaRPr lang="en-GB"/>
          </a:p>
          <a:p>
            <a:endParaRPr lang="en-GB"/>
          </a:p>
          <a:p>
            <a:endParaRPr lang="en-GB"/>
          </a:p>
          <a:p>
            <a:pPr marL="288000" lvl="1" indent="0">
              <a:buNone/>
            </a:pPr>
            <a:endParaRPr lang="en-GB"/>
          </a:p>
        </p:txBody>
      </p:sp>
      <p:sp>
        <p:nvSpPr>
          <p:cNvPr id="3" name="Title 2"/>
          <p:cNvSpPr>
            <a:spLocks noGrp="1"/>
          </p:cNvSpPr>
          <p:nvPr>
            <p:ph type="title"/>
          </p:nvPr>
        </p:nvSpPr>
        <p:spPr>
          <a:xfrm>
            <a:off x="539552" y="310144"/>
            <a:ext cx="8352928" cy="1080120"/>
          </a:xfrm>
          <a:solidFill>
            <a:srgbClr val="FFC000"/>
          </a:solidFill>
        </p:spPr>
        <p:txBody>
          <a:bodyPr/>
          <a:lstStyle/>
          <a:p>
            <a:r>
              <a:rPr lang="en-GB" err="1"/>
              <a:t>Praktijkvoorbeeld</a:t>
            </a:r>
            <a:r>
              <a:rPr lang="en-GB"/>
              <a:t> 3: </a:t>
            </a:r>
            <a:r>
              <a:rPr lang="en-GB" err="1"/>
              <a:t>ingave</a:t>
            </a:r>
            <a:r>
              <a:rPr lang="en-GB"/>
              <a:t> in EPC software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8183" y="3091996"/>
            <a:ext cx="636265" cy="680720"/>
          </a:xfrm>
          <a:prstGeom prst="rect">
            <a:avLst/>
          </a:prstGeom>
        </p:spPr>
      </p:pic>
    </p:spTree>
    <p:extLst>
      <p:ext uri="{BB962C8B-B14F-4D97-AF65-F5344CB8AC3E}">
        <p14:creationId xmlns:p14="http://schemas.microsoft.com/office/powerpoint/2010/main" val="398861412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Visuele</a:t>
            </a:r>
            <a:r>
              <a:rPr lang="en-GB" sz="4800"/>
              <a:t> </a:t>
            </a:r>
            <a:r>
              <a:rPr lang="en-GB" sz="4800" err="1"/>
              <a:t>inspectie</a:t>
            </a:r>
            <a:r>
              <a:rPr lang="en-GB" sz="4800"/>
              <a:t>: </a:t>
            </a:r>
            <a:r>
              <a:rPr lang="en-GB" sz="4800" err="1"/>
              <a:t>luchtverwarming</a:t>
            </a:r>
            <a:r>
              <a:rPr lang="en-GB" sz="4800"/>
              <a:t> cluster </a:t>
            </a:r>
            <a:r>
              <a:rPr lang="en-GB" sz="4800" err="1"/>
              <a:t>winkel</a:t>
            </a:r>
            <a:endParaRPr lang="en-GB" sz="4800"/>
          </a:p>
        </p:txBody>
      </p:sp>
    </p:spTree>
    <p:extLst>
      <p:ext uri="{BB962C8B-B14F-4D97-AF65-F5344CB8AC3E}">
        <p14:creationId xmlns:p14="http://schemas.microsoft.com/office/powerpoint/2010/main" val="9321010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146</a:t>
            </a:fld>
            <a:endParaRPr lang="nl-BE" sz="1100">
              <a:solidFill>
                <a:srgbClr val="105269"/>
              </a:solidFill>
            </a:endParaRPr>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896" y="2215255"/>
            <a:ext cx="5062240" cy="3795642"/>
          </a:xfrm>
          <a:prstGeom prst="rect">
            <a:avLst/>
          </a:prstGeom>
        </p:spPr>
      </p:pic>
      <p:sp>
        <p:nvSpPr>
          <p:cNvPr id="6" name="Content Placeholder 1"/>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ventilatie</a:t>
            </a:r>
            <a:r>
              <a:rPr lang="en-GB"/>
              <a:t>?</a:t>
            </a:r>
          </a:p>
          <a:p>
            <a:pPr marL="0" indent="0">
              <a:buNone/>
            </a:pPr>
            <a:endParaRPr lang="nl-BE"/>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907473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147</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520" y="2497226"/>
            <a:ext cx="4306533" cy="3229017"/>
          </a:xfrm>
          <a:prstGeom prst="rect">
            <a:avLst/>
          </a:prstGeom>
        </p:spPr>
      </p:pic>
      <p:sp>
        <p:nvSpPr>
          <p:cNvPr id="6" name="Content Placeholder 1"/>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ventilatie</a:t>
            </a:r>
            <a:r>
              <a:rPr lang="en-GB"/>
              <a:t>?</a:t>
            </a:r>
          </a:p>
          <a:p>
            <a:pPr lvl="1"/>
            <a:r>
              <a:rPr lang="en-GB" err="1"/>
              <a:t>Niet</a:t>
            </a:r>
            <a:r>
              <a:rPr lang="en-GB"/>
              <a:t> </a:t>
            </a:r>
            <a:r>
              <a:rPr lang="en-GB" err="1"/>
              <a:t>toegankelijk</a:t>
            </a:r>
            <a:endParaRPr lang="en-GB"/>
          </a:p>
          <a:p>
            <a:pPr lvl="1"/>
            <a:r>
              <a:rPr lang="en-GB" err="1"/>
              <a:t>Distributiekanalen</a:t>
            </a:r>
            <a:endParaRPr lang="en-GB"/>
          </a:p>
          <a:p>
            <a:pPr lvl="2"/>
            <a:r>
              <a:rPr lang="en-GB" err="1"/>
              <a:t>Ongeïsoleerd</a:t>
            </a:r>
            <a:endParaRPr lang="en-GB"/>
          </a:p>
          <a:p>
            <a:pPr lvl="2"/>
            <a:r>
              <a:rPr lang="en-GB"/>
              <a:t>In BV -&gt; </a:t>
            </a:r>
            <a:r>
              <a:rPr lang="en-GB" err="1"/>
              <a:t>niet</a:t>
            </a:r>
            <a:r>
              <a:rPr lang="en-GB"/>
              <a:t> in </a:t>
            </a:r>
            <a:r>
              <a:rPr lang="en-GB" err="1"/>
              <a:t>te</a:t>
            </a:r>
            <a:r>
              <a:rPr lang="en-GB"/>
              <a:t> </a:t>
            </a:r>
            <a:r>
              <a:rPr lang="en-GB" err="1"/>
              <a:t>geven</a:t>
            </a:r>
            <a:endParaRPr lang="en-GB"/>
          </a:p>
          <a:p>
            <a:pPr lvl="1"/>
            <a:r>
              <a:rPr lang="en-GB" err="1"/>
              <a:t>Verwarmingsfunctie</a:t>
            </a:r>
            <a:r>
              <a:rPr lang="en-GB"/>
              <a:t>?</a:t>
            </a:r>
          </a:p>
          <a:p>
            <a:pPr lvl="2"/>
            <a:r>
              <a:rPr lang="en-GB" err="1"/>
              <a:t>zeer</a:t>
            </a:r>
            <a:r>
              <a:rPr lang="en-GB"/>
              <a:t> </a:t>
            </a:r>
            <a:r>
              <a:rPr lang="en-GB" err="1"/>
              <a:t>moeilijk</a:t>
            </a:r>
            <a:r>
              <a:rPr lang="en-GB"/>
              <a:t> </a:t>
            </a:r>
            <a:r>
              <a:rPr lang="en-GB" err="1"/>
              <a:t>te</a:t>
            </a:r>
            <a:r>
              <a:rPr lang="en-GB"/>
              <a:t> </a:t>
            </a:r>
            <a:r>
              <a:rPr lang="en-GB" err="1"/>
              <a:t>bepalen</a:t>
            </a:r>
            <a:endParaRPr lang="nl-BE"/>
          </a:p>
          <a:p>
            <a:endParaRPr lang="en-GB"/>
          </a:p>
          <a:p>
            <a:endParaRPr lang="en-GB"/>
          </a:p>
          <a:p>
            <a:endParaRPr lang="en-GB"/>
          </a:p>
          <a:p>
            <a:pPr marL="288000" lvl="1" indent="0">
              <a:buFontTx/>
              <a:buNone/>
            </a:pPr>
            <a:endParaRPr lang="en-GB"/>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0194770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148</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7387" y="3351293"/>
            <a:ext cx="4329225" cy="324605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9" name="Content Placeholder 1">
            <a:extLst>
              <a:ext uri="{FF2B5EF4-FFF2-40B4-BE49-F238E27FC236}">
                <a16:creationId xmlns:a16="http://schemas.microsoft.com/office/drawing/2014/main" id="{2912438A-F66E-411F-BF1B-7646578BAEC8}"/>
              </a:ext>
            </a:extLst>
          </p:cNvPr>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ventilatie</a:t>
            </a:r>
            <a:r>
              <a:rPr lang="en-GB"/>
              <a:t>?</a:t>
            </a:r>
          </a:p>
          <a:p>
            <a:pPr lvl="1"/>
            <a:r>
              <a:rPr lang="en-GB" err="1"/>
              <a:t>Verwarmingsbatterij</a:t>
            </a:r>
            <a:endParaRPr lang="en-GB"/>
          </a:p>
          <a:p>
            <a:pPr lvl="2"/>
            <a:r>
              <a:rPr lang="en-GB" err="1"/>
              <a:t>Leidingen</a:t>
            </a:r>
            <a:r>
              <a:rPr lang="en-GB"/>
              <a:t> </a:t>
            </a:r>
            <a:r>
              <a:rPr lang="en-GB" err="1"/>
              <a:t>volgen</a:t>
            </a:r>
            <a:endParaRPr lang="en-GB"/>
          </a:p>
          <a:p>
            <a:pPr lvl="2"/>
            <a:r>
              <a:rPr lang="en-GB" err="1"/>
              <a:t>Blauw</a:t>
            </a:r>
            <a:r>
              <a:rPr lang="en-GB"/>
              <a:t> </a:t>
            </a:r>
            <a:r>
              <a:rPr lang="en-GB" err="1"/>
              <a:t>en</a:t>
            </a:r>
            <a:r>
              <a:rPr lang="en-GB"/>
              <a:t> rode </a:t>
            </a:r>
            <a:r>
              <a:rPr lang="en-GB" err="1"/>
              <a:t>aanduiding</a:t>
            </a:r>
            <a:endParaRPr lang="en-GB"/>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77101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149</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90" t="28949" r="2290" b="-7599"/>
          <a:stretch/>
        </p:blipFill>
        <p:spPr>
          <a:xfrm>
            <a:off x="2717710" y="2711151"/>
            <a:ext cx="3708579" cy="3886201"/>
          </a:xfrm>
          <a:prstGeom prst="rect">
            <a:avLst/>
          </a:prstGeom>
        </p:spPr>
      </p:pic>
      <p:sp>
        <p:nvSpPr>
          <p:cNvPr id="8" name="Content Placeholder 1"/>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err="1"/>
              <a:t>regeling</a:t>
            </a:r>
            <a:r>
              <a:rPr lang="en-GB" b="1" u="sng"/>
              <a:t> </a:t>
            </a:r>
            <a:r>
              <a:rPr lang="en-GB" b="1" u="sng" err="1"/>
              <a:t>verwarming</a:t>
            </a:r>
            <a:r>
              <a:rPr lang="en-GB"/>
              <a:t>?</a:t>
            </a:r>
          </a:p>
          <a:p>
            <a:pPr lvl="1"/>
            <a:r>
              <a:rPr lang="en-GB" err="1"/>
              <a:t>kamerthermostaat</a:t>
            </a:r>
            <a:endParaRPr lang="en-GB"/>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10431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Collectieve installatie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Collectieve centrale verwarmingsinstallatie</a:t>
            </a:r>
          </a:p>
          <a:p>
            <a:endParaRPr lang="nl-BE"/>
          </a:p>
          <a:p>
            <a:pPr marL="0" indent="0">
              <a:buNone/>
            </a:pPr>
            <a:r>
              <a:rPr lang="nl-NL" sz="1800" i="1"/>
              <a:t>Een collectieve verwarmingsinstallatie is een centrale verwarmingsinstallatie waarbij de </a:t>
            </a:r>
          </a:p>
          <a:p>
            <a:pPr marL="0" indent="0">
              <a:buNone/>
            </a:pPr>
            <a:r>
              <a:rPr lang="nl-NL" sz="1800" i="1"/>
              <a:t>geproduceerde warmte over </a:t>
            </a:r>
            <a:r>
              <a:rPr lang="nl-NL" sz="1800" b="1" i="1"/>
              <a:t>meerdere</a:t>
            </a:r>
            <a:r>
              <a:rPr lang="nl-NL" sz="1800" i="1"/>
              <a:t> (equivalente) eenheden (VI.6.2) verdeeld wordt. </a:t>
            </a:r>
            <a:endParaRPr lang="nl-BE" sz="1800" i="1"/>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26246031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150</a:t>
            </a:fld>
            <a:endParaRPr lang="nl-BE" sz="1100">
              <a:solidFill>
                <a:srgbClr val="105269"/>
              </a:solidFill>
            </a:endParaRPr>
          </a:p>
        </p:txBody>
      </p:sp>
      <p:pic>
        <p:nvPicPr>
          <p:cNvPr id="13" name="Picture 12"/>
          <p:cNvPicPr>
            <a:picLocks noChangeAspect="1"/>
          </p:cNvPicPr>
          <p:nvPr/>
        </p:nvPicPr>
        <p:blipFill>
          <a:blip r:embed="rId3"/>
          <a:stretch>
            <a:fillRect/>
          </a:stretch>
        </p:blipFill>
        <p:spPr>
          <a:xfrm>
            <a:off x="4128909" y="2812407"/>
            <a:ext cx="4799353" cy="3218225"/>
          </a:xfrm>
          <a:prstGeom prst="rect">
            <a:avLst/>
          </a:prstGeom>
        </p:spPr>
      </p:pic>
      <p:sp>
        <p:nvSpPr>
          <p:cNvPr id="14" name="TextBox 13"/>
          <p:cNvSpPr txBox="1"/>
          <p:nvPr/>
        </p:nvSpPr>
        <p:spPr>
          <a:xfrm>
            <a:off x="4056457" y="6223390"/>
            <a:ext cx="1827910" cy="215444"/>
          </a:xfrm>
          <a:prstGeom prst="rect">
            <a:avLst/>
          </a:prstGeom>
          <a:noFill/>
        </p:spPr>
        <p:txBody>
          <a:bodyPr wrap="square" rtlCol="0">
            <a:spAutoFit/>
          </a:bodyPr>
          <a:lstStyle/>
          <a:p>
            <a:r>
              <a:rPr lang="en-GB" sz="800" err="1"/>
              <a:t>Bron</a:t>
            </a:r>
            <a:r>
              <a:rPr lang="en-GB" sz="800"/>
              <a:t>: </a:t>
            </a:r>
            <a:r>
              <a:rPr lang="en-GB" sz="800" err="1"/>
              <a:t>wilo</a:t>
            </a:r>
            <a:endParaRPr lang="en-GB" sz="800"/>
          </a:p>
        </p:txBody>
      </p:sp>
      <p:sp>
        <p:nvSpPr>
          <p:cNvPr id="8" name="Title 1"/>
          <p:cNvSpPr>
            <a:spLocks noGrp="1"/>
          </p:cNvSpPr>
          <p:nvPr>
            <p:ph type="title"/>
          </p:nvPr>
        </p:nvSpPr>
        <p:spPr>
          <a:xfrm>
            <a:off x="539552" y="548680"/>
            <a:ext cx="8352928" cy="1080120"/>
          </a:xfrm>
          <a:noFill/>
        </p:spPr>
        <p:txBody>
          <a:bodyPr/>
          <a:lstStyle/>
          <a:p>
            <a:r>
              <a:rPr lang="en-GB" err="1"/>
              <a:t>Praktijkvoorbeeld</a:t>
            </a:r>
            <a:r>
              <a:rPr lang="en-GB"/>
              <a:t> 3</a:t>
            </a:r>
          </a:p>
        </p:txBody>
      </p:sp>
      <p:sp>
        <p:nvSpPr>
          <p:cNvPr id="6" name="Content Placeholder 1"/>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bepaal</a:t>
            </a:r>
            <a:r>
              <a:rPr lang="en-GB"/>
              <a:t> je (</a:t>
            </a:r>
            <a:r>
              <a:rPr lang="en-GB" err="1"/>
              <a:t>eigenschappen</a:t>
            </a:r>
            <a:r>
              <a:rPr lang="en-GB"/>
              <a:t>) </a:t>
            </a:r>
            <a:r>
              <a:rPr lang="en-GB" err="1"/>
              <a:t>pompregeling</a:t>
            </a:r>
            <a:r>
              <a:rPr lang="en-GB"/>
              <a:t>?</a:t>
            </a:r>
          </a:p>
          <a:p>
            <a:pPr lvl="1"/>
            <a:r>
              <a:rPr lang="en-GB" err="1"/>
              <a:t>Vragen</a:t>
            </a:r>
            <a:r>
              <a:rPr lang="en-GB"/>
              <a:t> </a:t>
            </a:r>
            <a:r>
              <a:rPr lang="en-GB" err="1"/>
              <a:t>eigenaar</a:t>
            </a:r>
            <a:r>
              <a:rPr lang="en-GB"/>
              <a:t>/</a:t>
            </a:r>
            <a:r>
              <a:rPr lang="en-GB" err="1"/>
              <a:t>gebruiker</a:t>
            </a:r>
            <a:r>
              <a:rPr lang="en-GB"/>
              <a:t> om </a:t>
            </a:r>
            <a:r>
              <a:rPr lang="en-GB" err="1"/>
              <a:t>thermostaat</a:t>
            </a:r>
            <a:r>
              <a:rPr lang="en-GB"/>
              <a:t> </a:t>
            </a:r>
            <a:r>
              <a:rPr lang="en-GB" err="1"/>
              <a:t>bij</a:t>
            </a:r>
            <a:r>
              <a:rPr lang="en-GB"/>
              <a:t> </a:t>
            </a:r>
            <a:r>
              <a:rPr lang="en-GB" err="1"/>
              <a:t>te</a:t>
            </a:r>
            <a:r>
              <a:rPr lang="en-GB"/>
              <a:t> </a:t>
            </a:r>
            <a:r>
              <a:rPr lang="en-GB" err="1"/>
              <a:t>stellen</a:t>
            </a:r>
            <a:endParaRPr lang="en-GB"/>
          </a:p>
          <a:p>
            <a:pPr lvl="1"/>
            <a:r>
              <a:rPr lang="en-GB" err="1"/>
              <a:t>Circulatiepomp</a:t>
            </a:r>
            <a:r>
              <a:rPr lang="en-GB"/>
              <a:t> </a:t>
            </a:r>
            <a:r>
              <a:rPr lang="en-GB" err="1"/>
              <a:t>valt</a:t>
            </a:r>
            <a:r>
              <a:rPr lang="en-GB"/>
              <a:t> </a:t>
            </a:r>
            <a:r>
              <a:rPr lang="en-GB" err="1"/>
              <a:t>stil</a:t>
            </a:r>
            <a:r>
              <a:rPr lang="en-GB"/>
              <a:t> of start op? =&gt; </a:t>
            </a:r>
            <a:r>
              <a:rPr lang="en-GB" err="1"/>
              <a:t>pompsturing</a:t>
            </a:r>
            <a:endParaRPr lang="en-GB"/>
          </a:p>
          <a:p>
            <a:pPr marL="576000" lvl="2" indent="0">
              <a:buNone/>
            </a:pPr>
            <a:endParaRPr lang="en-GB"/>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23884057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863E0E1C-7E16-4C4C-A138-A7822CFA9FD8}"/>
              </a:ext>
            </a:extLst>
          </p:cNvPr>
          <p:cNvSpPr>
            <a:spLocks noGrp="1"/>
          </p:cNvSpPr>
          <p:nvPr>
            <p:ph sz="half" idx="2"/>
          </p:nvPr>
        </p:nvSpPr>
        <p:spPr>
          <a:xfrm>
            <a:off x="539552" y="1628800"/>
            <a:ext cx="8352928" cy="4968552"/>
          </a:xfrm>
        </p:spPr>
        <p:txBody>
          <a:bodyPr/>
          <a:lstStyle/>
          <a:p>
            <a:r>
              <a:rPr lang="en-GB"/>
              <a:t>Parameters van het </a:t>
            </a:r>
            <a:r>
              <a:rPr lang="en-GB" err="1"/>
              <a:t>afgiftesysteem</a:t>
            </a:r>
            <a:endParaRPr lang="en-GB"/>
          </a:p>
          <a:p>
            <a:pPr lvl="1"/>
            <a:r>
              <a:rPr lang="nl-BE"/>
              <a:t>Type: luchtverwarming</a:t>
            </a:r>
          </a:p>
          <a:p>
            <a:pPr lvl="1"/>
            <a:r>
              <a:rPr lang="nl-BE"/>
              <a:t>Regeling van binnentemperatuur: kamerthermostaat</a:t>
            </a:r>
          </a:p>
          <a:p>
            <a:pPr lvl="1"/>
            <a:r>
              <a:rPr lang="nl-BE"/>
              <a:t>Pompregeling: aanwezig</a:t>
            </a:r>
          </a:p>
          <a:p>
            <a:pPr lvl="1"/>
            <a:r>
              <a:rPr lang="nl-BE"/>
              <a:t>Buitenvoeler: aanwezig</a:t>
            </a:r>
          </a:p>
          <a:p>
            <a:pPr lvl="1"/>
            <a:endParaRPr lang="nl-BE"/>
          </a:p>
          <a:p>
            <a:endParaRPr lang="en-GB"/>
          </a:p>
          <a:p>
            <a:endParaRPr lang="en-GB"/>
          </a:p>
          <a:p>
            <a:endParaRPr lang="en-GB"/>
          </a:p>
          <a:p>
            <a:pPr marL="288000" lvl="1" indent="0">
              <a:buNone/>
            </a:pPr>
            <a:endParaRPr lang="en-GB"/>
          </a:p>
        </p:txBody>
      </p:sp>
      <p:sp>
        <p:nvSpPr>
          <p:cNvPr id="3" name="Title 2"/>
          <p:cNvSpPr>
            <a:spLocks noGrp="1"/>
          </p:cNvSpPr>
          <p:nvPr>
            <p:ph type="title"/>
          </p:nvPr>
        </p:nvSpPr>
        <p:spPr>
          <a:xfrm>
            <a:off x="539552" y="310144"/>
            <a:ext cx="8352928" cy="1080120"/>
          </a:xfrm>
          <a:solidFill>
            <a:srgbClr val="FFC000"/>
          </a:solidFill>
        </p:spPr>
        <p:txBody>
          <a:bodyPr/>
          <a:lstStyle/>
          <a:p>
            <a:r>
              <a:rPr lang="en-GB" err="1"/>
              <a:t>Praktijkvoorbeeld</a:t>
            </a:r>
            <a:r>
              <a:rPr lang="en-GB"/>
              <a:t> 3: </a:t>
            </a:r>
            <a:r>
              <a:rPr lang="en-GB" err="1"/>
              <a:t>ingave</a:t>
            </a:r>
            <a:r>
              <a:rPr lang="en-GB"/>
              <a:t> in EPC software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478" y="5867136"/>
            <a:ext cx="636265" cy="680720"/>
          </a:xfrm>
          <a:prstGeom prst="rect">
            <a:avLst/>
          </a:prstGeom>
        </p:spPr>
      </p:pic>
    </p:spTree>
    <p:extLst>
      <p:ext uri="{BB962C8B-B14F-4D97-AF65-F5344CB8AC3E}">
        <p14:creationId xmlns:p14="http://schemas.microsoft.com/office/powerpoint/2010/main" val="105779136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323396"/>
            <a:ext cx="8352928" cy="1080120"/>
          </a:xfrm>
          <a:solidFill>
            <a:srgbClr val="92D050"/>
          </a:solidFill>
        </p:spPr>
        <p:txBody>
          <a:bodyPr/>
          <a:lstStyle/>
          <a:p>
            <a:r>
              <a:rPr lang="nl-BE"/>
              <a:t>Pompregeling bij grotere installaties</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IP VI.16 Afgiftesysteem: pompregeling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396077"/>
            <a:ext cx="3888431" cy="2916323"/>
          </a:xfrm>
          <a:prstGeom prst="rect">
            <a:avLst/>
          </a:prstGeom>
        </p:spPr>
      </p:pic>
      <p:sp>
        <p:nvSpPr>
          <p:cNvPr id="7" name="TextBox 6"/>
          <p:cNvSpPr txBox="1"/>
          <p:nvPr/>
        </p:nvSpPr>
        <p:spPr>
          <a:xfrm>
            <a:off x="1123113" y="6033184"/>
            <a:ext cx="4889047" cy="646331"/>
          </a:xfrm>
          <a:prstGeom prst="rect">
            <a:avLst/>
          </a:prstGeom>
          <a:noFill/>
        </p:spPr>
        <p:txBody>
          <a:bodyPr wrap="square" rtlCol="0">
            <a:spAutoFit/>
          </a:bodyPr>
          <a:lstStyle/>
          <a:p>
            <a:r>
              <a:rPr lang="en-GB" err="1">
                <a:solidFill>
                  <a:srgbClr val="00B0F0"/>
                </a:solidFill>
              </a:rPr>
              <a:t>Circulatiepompen</a:t>
            </a:r>
            <a:r>
              <a:rPr lang="en-GB">
                <a:solidFill>
                  <a:srgbClr val="00B0F0"/>
                </a:solidFill>
              </a:rPr>
              <a:t> </a:t>
            </a:r>
            <a:r>
              <a:rPr lang="en-GB" err="1">
                <a:solidFill>
                  <a:srgbClr val="00B0F0"/>
                </a:solidFill>
              </a:rPr>
              <a:t>voor</a:t>
            </a:r>
            <a:r>
              <a:rPr lang="en-GB">
                <a:solidFill>
                  <a:srgbClr val="00B0F0"/>
                </a:solidFill>
              </a:rPr>
              <a:t> </a:t>
            </a:r>
            <a:r>
              <a:rPr lang="en-GB" err="1">
                <a:solidFill>
                  <a:srgbClr val="00B0F0"/>
                </a:solidFill>
              </a:rPr>
              <a:t>verschillende</a:t>
            </a:r>
            <a:r>
              <a:rPr lang="en-GB">
                <a:solidFill>
                  <a:srgbClr val="00B0F0"/>
                </a:solidFill>
              </a:rPr>
              <a:t> </a:t>
            </a:r>
            <a:r>
              <a:rPr lang="en-GB" err="1">
                <a:solidFill>
                  <a:srgbClr val="00B0F0"/>
                </a:solidFill>
              </a:rPr>
              <a:t>kringen</a:t>
            </a:r>
            <a:r>
              <a:rPr lang="en-GB">
                <a:solidFill>
                  <a:srgbClr val="00B0F0"/>
                </a:solidFill>
              </a:rPr>
              <a:t> (</a:t>
            </a:r>
            <a:r>
              <a:rPr lang="en-GB" err="1">
                <a:solidFill>
                  <a:srgbClr val="00B0F0"/>
                </a:solidFill>
              </a:rPr>
              <a:t>bv</a:t>
            </a:r>
            <a:r>
              <a:rPr lang="en-GB">
                <a:solidFill>
                  <a:srgbClr val="00B0F0"/>
                </a:solidFill>
              </a:rPr>
              <a:t>. </a:t>
            </a:r>
            <a:r>
              <a:rPr lang="en-GB" err="1">
                <a:solidFill>
                  <a:srgbClr val="00B0F0"/>
                </a:solidFill>
              </a:rPr>
              <a:t>Verschillende</a:t>
            </a:r>
            <a:r>
              <a:rPr lang="en-GB">
                <a:solidFill>
                  <a:srgbClr val="00B0F0"/>
                </a:solidFill>
              </a:rPr>
              <a:t> </a:t>
            </a:r>
            <a:r>
              <a:rPr lang="en-GB" err="1">
                <a:solidFill>
                  <a:srgbClr val="00B0F0"/>
                </a:solidFill>
              </a:rPr>
              <a:t>kokers</a:t>
            </a:r>
            <a:r>
              <a:rPr lang="en-GB">
                <a:solidFill>
                  <a:srgbClr val="00B0F0"/>
                </a:solidFill>
              </a:rPr>
              <a:t> of zones in </a:t>
            </a:r>
            <a:r>
              <a:rPr lang="en-GB" err="1">
                <a:solidFill>
                  <a:srgbClr val="00B0F0"/>
                </a:solidFill>
              </a:rPr>
              <a:t>een</a:t>
            </a:r>
            <a:r>
              <a:rPr lang="en-GB">
                <a:solidFill>
                  <a:srgbClr val="00B0F0"/>
                </a:solidFill>
              </a:rPr>
              <a:t> </a:t>
            </a:r>
            <a:r>
              <a:rPr lang="en-GB" err="1">
                <a:solidFill>
                  <a:srgbClr val="00B0F0"/>
                </a:solidFill>
              </a:rPr>
              <a:t>gebouw</a:t>
            </a:r>
            <a:r>
              <a:rPr lang="en-GB">
                <a:solidFill>
                  <a:srgbClr val="00B0F0"/>
                </a:solidFill>
              </a:rPr>
              <a:t>)</a:t>
            </a:r>
          </a:p>
        </p:txBody>
      </p:sp>
      <p:cxnSp>
        <p:nvCxnSpPr>
          <p:cNvPr id="9" name="Straight Arrow Connector 8"/>
          <p:cNvCxnSpPr>
            <a:stCxn id="7" idx="0"/>
          </p:cNvCxnSpPr>
          <p:nvPr/>
        </p:nvCxnSpPr>
        <p:spPr>
          <a:xfrm flipH="1" flipV="1">
            <a:off x="2051721" y="4221088"/>
            <a:ext cx="1515916" cy="181209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0"/>
          </p:cNvCxnSpPr>
          <p:nvPr/>
        </p:nvCxnSpPr>
        <p:spPr>
          <a:xfrm flipH="1" flipV="1">
            <a:off x="3563887" y="4005064"/>
            <a:ext cx="3750" cy="20281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0"/>
          </p:cNvCxnSpPr>
          <p:nvPr/>
        </p:nvCxnSpPr>
        <p:spPr>
          <a:xfrm flipV="1">
            <a:off x="3567637" y="3933056"/>
            <a:ext cx="860346" cy="210012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0"/>
          </p:cNvCxnSpPr>
          <p:nvPr/>
        </p:nvCxnSpPr>
        <p:spPr>
          <a:xfrm flipV="1">
            <a:off x="3567637" y="4005064"/>
            <a:ext cx="1472416" cy="20281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6748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153</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IP VI.16 Afgiftesysteem: pompregeling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01" y="2492896"/>
            <a:ext cx="3888431" cy="2916323"/>
          </a:xfrm>
          <a:prstGeom prst="rect">
            <a:avLst/>
          </a:prstGeom>
        </p:spPr>
      </p:pic>
      <p:sp>
        <p:nvSpPr>
          <p:cNvPr id="7" name="TextBox 6"/>
          <p:cNvSpPr txBox="1"/>
          <p:nvPr/>
        </p:nvSpPr>
        <p:spPr>
          <a:xfrm>
            <a:off x="5292081" y="2852936"/>
            <a:ext cx="3240360" cy="1200329"/>
          </a:xfrm>
          <a:prstGeom prst="rect">
            <a:avLst/>
          </a:prstGeom>
          <a:noFill/>
        </p:spPr>
        <p:txBody>
          <a:bodyPr wrap="square" rtlCol="0">
            <a:spAutoFit/>
          </a:bodyPr>
          <a:lstStyle/>
          <a:p>
            <a:r>
              <a:rPr lang="en-GB" err="1">
                <a:solidFill>
                  <a:srgbClr val="00B0F0"/>
                </a:solidFill>
              </a:rPr>
              <a:t>Bij</a:t>
            </a:r>
            <a:r>
              <a:rPr lang="en-GB">
                <a:solidFill>
                  <a:srgbClr val="00B0F0"/>
                </a:solidFill>
              </a:rPr>
              <a:t> </a:t>
            </a:r>
            <a:r>
              <a:rPr lang="en-GB" err="1">
                <a:solidFill>
                  <a:srgbClr val="00B0F0"/>
                </a:solidFill>
              </a:rPr>
              <a:t>collectieve</a:t>
            </a:r>
            <a:r>
              <a:rPr lang="en-GB">
                <a:solidFill>
                  <a:srgbClr val="00B0F0"/>
                </a:solidFill>
              </a:rPr>
              <a:t> </a:t>
            </a:r>
            <a:r>
              <a:rPr lang="en-GB" err="1">
                <a:solidFill>
                  <a:srgbClr val="00B0F0"/>
                </a:solidFill>
              </a:rPr>
              <a:t>systemen</a:t>
            </a:r>
            <a:r>
              <a:rPr lang="en-GB">
                <a:solidFill>
                  <a:srgbClr val="00B0F0"/>
                </a:solidFill>
              </a:rPr>
              <a:t> </a:t>
            </a:r>
            <a:r>
              <a:rPr lang="en-GB" err="1">
                <a:solidFill>
                  <a:srgbClr val="00B0F0"/>
                </a:solidFill>
              </a:rPr>
              <a:t>draait</a:t>
            </a:r>
            <a:r>
              <a:rPr lang="en-GB">
                <a:solidFill>
                  <a:srgbClr val="00B0F0"/>
                </a:solidFill>
              </a:rPr>
              <a:t> de pomp </a:t>
            </a:r>
            <a:r>
              <a:rPr lang="en-GB" err="1">
                <a:solidFill>
                  <a:srgbClr val="00B0F0"/>
                </a:solidFill>
              </a:rPr>
              <a:t>altijd</a:t>
            </a:r>
            <a:r>
              <a:rPr lang="en-GB">
                <a:solidFill>
                  <a:srgbClr val="00B0F0"/>
                </a:solidFill>
              </a:rPr>
              <a:t>!</a:t>
            </a:r>
          </a:p>
          <a:p>
            <a:r>
              <a:rPr lang="en-GB">
                <a:solidFill>
                  <a:srgbClr val="00B0F0"/>
                </a:solidFill>
              </a:rPr>
              <a:t>Kan </a:t>
            </a:r>
            <a:r>
              <a:rPr lang="en-GB" err="1">
                <a:solidFill>
                  <a:srgbClr val="00B0F0"/>
                </a:solidFill>
              </a:rPr>
              <a:t>druksturing</a:t>
            </a:r>
            <a:r>
              <a:rPr lang="en-GB">
                <a:solidFill>
                  <a:srgbClr val="00B0F0"/>
                </a:solidFill>
              </a:rPr>
              <a:t> op </a:t>
            </a:r>
            <a:r>
              <a:rPr lang="en-GB" err="1">
                <a:solidFill>
                  <a:srgbClr val="00B0F0"/>
                </a:solidFill>
              </a:rPr>
              <a:t>zitten</a:t>
            </a:r>
            <a:r>
              <a:rPr lang="en-GB">
                <a:solidFill>
                  <a:srgbClr val="00B0F0"/>
                </a:solidFill>
              </a:rPr>
              <a:t> maar </a:t>
            </a:r>
            <a:r>
              <a:rPr lang="en-GB" err="1">
                <a:solidFill>
                  <a:srgbClr val="00B0F0"/>
                </a:solidFill>
              </a:rPr>
              <a:t>moeilijk</a:t>
            </a:r>
            <a:r>
              <a:rPr lang="en-GB">
                <a:solidFill>
                  <a:srgbClr val="00B0F0"/>
                </a:solidFill>
              </a:rPr>
              <a:t> </a:t>
            </a:r>
            <a:r>
              <a:rPr lang="en-GB" err="1">
                <a:solidFill>
                  <a:srgbClr val="00B0F0"/>
                </a:solidFill>
              </a:rPr>
              <a:t>te</a:t>
            </a:r>
            <a:r>
              <a:rPr lang="en-GB">
                <a:solidFill>
                  <a:srgbClr val="00B0F0"/>
                </a:solidFill>
              </a:rPr>
              <a:t> </a:t>
            </a:r>
            <a:r>
              <a:rPr lang="en-GB" err="1">
                <a:solidFill>
                  <a:srgbClr val="00B0F0"/>
                </a:solidFill>
              </a:rPr>
              <a:t>zien</a:t>
            </a:r>
            <a:r>
              <a:rPr lang="en-GB">
                <a:solidFill>
                  <a:srgbClr val="00B0F0"/>
                </a:solidFill>
              </a:rPr>
              <a:t>/</a:t>
            </a:r>
            <a:r>
              <a:rPr lang="en-GB" err="1">
                <a:solidFill>
                  <a:srgbClr val="00B0F0"/>
                </a:solidFill>
              </a:rPr>
              <a:t>testen</a:t>
            </a:r>
            <a:endParaRPr lang="en-GB">
              <a:solidFill>
                <a:srgbClr val="00B0F0"/>
              </a:solidFill>
            </a:endParaRPr>
          </a:p>
        </p:txBody>
      </p:sp>
      <p:sp>
        <p:nvSpPr>
          <p:cNvPr id="9" name="Titel 1"/>
          <p:cNvSpPr>
            <a:spLocks noGrp="1"/>
          </p:cNvSpPr>
          <p:nvPr>
            <p:ph type="title"/>
          </p:nvPr>
        </p:nvSpPr>
        <p:spPr>
          <a:xfrm>
            <a:off x="539552" y="323396"/>
            <a:ext cx="8352928" cy="1080120"/>
          </a:xfrm>
          <a:solidFill>
            <a:srgbClr val="92D050"/>
          </a:solidFill>
        </p:spPr>
        <p:txBody>
          <a:bodyPr/>
          <a:lstStyle/>
          <a:p>
            <a:r>
              <a:rPr lang="nl-BE"/>
              <a:t>Pompregeling bij grotere installaties</a:t>
            </a:r>
          </a:p>
        </p:txBody>
      </p:sp>
    </p:spTree>
    <p:extLst>
      <p:ext uri="{BB962C8B-B14F-4D97-AF65-F5344CB8AC3E}">
        <p14:creationId xmlns:p14="http://schemas.microsoft.com/office/powerpoint/2010/main" val="37108464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154</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IP VI.16 Afgiftesysteem: pompregeling</a:t>
            </a:r>
          </a:p>
        </p:txBody>
      </p:sp>
      <p:sp>
        <p:nvSpPr>
          <p:cNvPr id="7" name="TextBox 6"/>
          <p:cNvSpPr txBox="1"/>
          <p:nvPr/>
        </p:nvSpPr>
        <p:spPr>
          <a:xfrm>
            <a:off x="5292080" y="2852936"/>
            <a:ext cx="3851919" cy="2585323"/>
          </a:xfrm>
          <a:prstGeom prst="rect">
            <a:avLst/>
          </a:prstGeom>
          <a:noFill/>
        </p:spPr>
        <p:txBody>
          <a:bodyPr wrap="square" rtlCol="0">
            <a:spAutoFit/>
          </a:bodyPr>
          <a:lstStyle/>
          <a:p>
            <a:r>
              <a:rPr lang="en-GB">
                <a:solidFill>
                  <a:srgbClr val="00B0F0"/>
                </a:solidFill>
              </a:rPr>
              <a:t>Test </a:t>
            </a:r>
            <a:r>
              <a:rPr lang="en-GB" err="1">
                <a:solidFill>
                  <a:srgbClr val="00B0F0"/>
                </a:solidFill>
              </a:rPr>
              <a:t>bij</a:t>
            </a:r>
            <a:r>
              <a:rPr lang="en-GB">
                <a:solidFill>
                  <a:srgbClr val="00B0F0"/>
                </a:solidFill>
              </a:rPr>
              <a:t> </a:t>
            </a:r>
            <a:r>
              <a:rPr lang="en-GB" err="1">
                <a:solidFill>
                  <a:srgbClr val="00B0F0"/>
                </a:solidFill>
              </a:rPr>
              <a:t>klein</a:t>
            </a:r>
            <a:r>
              <a:rPr lang="en-GB">
                <a:solidFill>
                  <a:srgbClr val="00B0F0"/>
                </a:solidFill>
              </a:rPr>
              <a:t> </a:t>
            </a:r>
            <a:r>
              <a:rPr lang="en-GB" err="1">
                <a:solidFill>
                  <a:srgbClr val="00B0F0"/>
                </a:solidFill>
              </a:rPr>
              <a:t>niet-residentieel</a:t>
            </a:r>
            <a:r>
              <a:rPr lang="en-GB">
                <a:solidFill>
                  <a:srgbClr val="00B0F0"/>
                </a:solidFill>
              </a:rPr>
              <a:t> </a:t>
            </a:r>
            <a:r>
              <a:rPr lang="en-GB" err="1">
                <a:solidFill>
                  <a:srgbClr val="00B0F0"/>
                </a:solidFill>
              </a:rPr>
              <a:t>systeem</a:t>
            </a:r>
            <a:r>
              <a:rPr lang="en-GB">
                <a:solidFill>
                  <a:srgbClr val="00B0F0"/>
                </a:solidFill>
              </a:rPr>
              <a:t>:</a:t>
            </a:r>
          </a:p>
          <a:p>
            <a:pPr marL="285750" indent="-285750">
              <a:buFontTx/>
              <a:buChar char="-"/>
            </a:pPr>
            <a:r>
              <a:rPr lang="en-GB" err="1">
                <a:solidFill>
                  <a:srgbClr val="00B0F0"/>
                </a:solidFill>
              </a:rPr>
              <a:t>Thermostaat</a:t>
            </a:r>
            <a:r>
              <a:rPr lang="en-GB">
                <a:solidFill>
                  <a:srgbClr val="00B0F0"/>
                </a:solidFill>
              </a:rPr>
              <a:t> </a:t>
            </a:r>
            <a:r>
              <a:rPr lang="en-GB" err="1">
                <a:solidFill>
                  <a:srgbClr val="00B0F0"/>
                </a:solidFill>
              </a:rPr>
              <a:t>aan</a:t>
            </a:r>
            <a:r>
              <a:rPr lang="en-GB">
                <a:solidFill>
                  <a:srgbClr val="00B0F0"/>
                </a:solidFill>
              </a:rPr>
              <a:t>/</a:t>
            </a:r>
            <a:r>
              <a:rPr lang="en-GB" err="1">
                <a:solidFill>
                  <a:srgbClr val="00B0F0"/>
                </a:solidFill>
              </a:rPr>
              <a:t>afzetten</a:t>
            </a:r>
            <a:endParaRPr lang="en-GB">
              <a:solidFill>
                <a:srgbClr val="00B0F0"/>
              </a:solidFill>
            </a:endParaRPr>
          </a:p>
          <a:p>
            <a:pPr marL="285750" indent="-285750">
              <a:buFontTx/>
              <a:buChar char="-"/>
            </a:pPr>
            <a:r>
              <a:rPr lang="en-GB" err="1">
                <a:solidFill>
                  <a:srgbClr val="00B0F0"/>
                </a:solidFill>
              </a:rPr>
              <a:t>Checken</a:t>
            </a:r>
            <a:r>
              <a:rPr lang="en-GB">
                <a:solidFill>
                  <a:srgbClr val="00B0F0"/>
                </a:solidFill>
              </a:rPr>
              <a:t> </a:t>
            </a:r>
            <a:r>
              <a:rPr lang="en-GB" err="1">
                <a:solidFill>
                  <a:srgbClr val="00B0F0"/>
                </a:solidFill>
              </a:rPr>
              <a:t>als</a:t>
            </a:r>
            <a:r>
              <a:rPr lang="en-GB">
                <a:solidFill>
                  <a:srgbClr val="00B0F0"/>
                </a:solidFill>
              </a:rPr>
              <a:t> pomp </a:t>
            </a:r>
            <a:r>
              <a:rPr lang="en-GB" err="1">
                <a:solidFill>
                  <a:srgbClr val="00B0F0"/>
                </a:solidFill>
              </a:rPr>
              <a:t>draait</a:t>
            </a:r>
            <a:r>
              <a:rPr lang="en-GB">
                <a:solidFill>
                  <a:srgbClr val="00B0F0"/>
                </a:solidFill>
              </a:rPr>
              <a:t> of </a:t>
            </a:r>
            <a:r>
              <a:rPr lang="en-GB" err="1">
                <a:solidFill>
                  <a:srgbClr val="00B0F0"/>
                </a:solidFill>
              </a:rPr>
              <a:t>afslaat</a:t>
            </a:r>
            <a:endParaRPr lang="en-GB">
              <a:solidFill>
                <a:srgbClr val="00B0F0"/>
              </a:solidFill>
            </a:endParaRPr>
          </a:p>
          <a:p>
            <a:pPr marL="285750" indent="-285750">
              <a:buFontTx/>
              <a:buChar char="-"/>
            </a:pPr>
            <a:r>
              <a:rPr lang="en-GB" err="1">
                <a:solidFill>
                  <a:srgbClr val="00B0F0"/>
                </a:solidFill>
              </a:rPr>
              <a:t>Nadraaitijd</a:t>
            </a:r>
            <a:r>
              <a:rPr lang="en-GB">
                <a:solidFill>
                  <a:srgbClr val="00B0F0"/>
                </a:solidFill>
              </a:rPr>
              <a:t> </a:t>
            </a:r>
            <a:r>
              <a:rPr lang="en-GB" err="1">
                <a:solidFill>
                  <a:srgbClr val="00B0F0"/>
                </a:solidFill>
              </a:rPr>
              <a:t>niet</a:t>
            </a:r>
            <a:r>
              <a:rPr lang="en-GB">
                <a:solidFill>
                  <a:srgbClr val="00B0F0"/>
                </a:solidFill>
              </a:rPr>
              <a:t> </a:t>
            </a:r>
            <a:r>
              <a:rPr lang="en-GB" err="1">
                <a:solidFill>
                  <a:srgbClr val="00B0F0"/>
                </a:solidFill>
              </a:rPr>
              <a:t>vergeten</a:t>
            </a:r>
            <a:r>
              <a:rPr lang="en-GB">
                <a:solidFill>
                  <a:srgbClr val="00B0F0"/>
                </a:solidFill>
              </a:rPr>
              <a:t>!</a:t>
            </a:r>
          </a:p>
          <a:p>
            <a:pPr marL="285750" indent="-285750">
              <a:buFontTx/>
              <a:buChar char="-"/>
            </a:pPr>
            <a:r>
              <a:rPr lang="en-GB" err="1">
                <a:solidFill>
                  <a:srgbClr val="00B0F0"/>
                </a:solidFill>
              </a:rPr>
              <a:t>Nooit</a:t>
            </a:r>
            <a:r>
              <a:rPr lang="en-GB">
                <a:solidFill>
                  <a:srgbClr val="00B0F0"/>
                </a:solidFill>
              </a:rPr>
              <a:t> </a:t>
            </a:r>
            <a:r>
              <a:rPr lang="en-GB" err="1">
                <a:solidFill>
                  <a:srgbClr val="00B0F0"/>
                </a:solidFill>
              </a:rPr>
              <a:t>zelf</a:t>
            </a:r>
            <a:r>
              <a:rPr lang="en-GB">
                <a:solidFill>
                  <a:srgbClr val="00B0F0"/>
                </a:solidFill>
              </a:rPr>
              <a:t> </a:t>
            </a:r>
            <a:r>
              <a:rPr lang="en-GB" err="1">
                <a:solidFill>
                  <a:srgbClr val="00B0F0"/>
                </a:solidFill>
              </a:rPr>
              <a:t>aan</a:t>
            </a:r>
            <a:r>
              <a:rPr lang="en-GB">
                <a:solidFill>
                  <a:srgbClr val="00B0F0"/>
                </a:solidFill>
              </a:rPr>
              <a:t> </a:t>
            </a:r>
            <a:r>
              <a:rPr lang="en-GB" err="1">
                <a:solidFill>
                  <a:srgbClr val="00B0F0"/>
                </a:solidFill>
              </a:rPr>
              <a:t>installatie</a:t>
            </a:r>
            <a:r>
              <a:rPr lang="en-GB">
                <a:solidFill>
                  <a:srgbClr val="00B0F0"/>
                </a:solidFill>
              </a:rPr>
              <a:t> </a:t>
            </a:r>
            <a:r>
              <a:rPr lang="en-GB" err="1">
                <a:solidFill>
                  <a:srgbClr val="00B0F0"/>
                </a:solidFill>
              </a:rPr>
              <a:t>testen</a:t>
            </a:r>
            <a:r>
              <a:rPr lang="en-GB">
                <a:solidFill>
                  <a:srgbClr val="00B0F0"/>
                </a:solidFill>
              </a:rPr>
              <a:t> </a:t>
            </a:r>
            <a:r>
              <a:rPr lang="en-GB" err="1">
                <a:solidFill>
                  <a:srgbClr val="00B0F0"/>
                </a:solidFill>
              </a:rPr>
              <a:t>uitvoeren</a:t>
            </a:r>
            <a:r>
              <a:rPr lang="en-GB">
                <a:solidFill>
                  <a:srgbClr val="00B0F0"/>
                </a:solidFill>
              </a:rPr>
              <a:t> </a:t>
            </a:r>
            <a:r>
              <a:rPr lang="en-GB" err="1">
                <a:solidFill>
                  <a:srgbClr val="00B0F0"/>
                </a:solidFill>
              </a:rPr>
              <a:t>indien</a:t>
            </a:r>
            <a:r>
              <a:rPr lang="en-GB">
                <a:solidFill>
                  <a:srgbClr val="00B0F0"/>
                </a:solidFill>
              </a:rPr>
              <a:t> je </a:t>
            </a:r>
            <a:r>
              <a:rPr lang="en-GB" err="1">
                <a:solidFill>
                  <a:srgbClr val="00B0F0"/>
                </a:solidFill>
              </a:rPr>
              <a:t>niet</a:t>
            </a:r>
            <a:r>
              <a:rPr lang="en-GB">
                <a:solidFill>
                  <a:srgbClr val="00B0F0"/>
                </a:solidFill>
              </a:rPr>
              <a:t> </a:t>
            </a:r>
            <a:r>
              <a:rPr lang="en-GB" err="1">
                <a:solidFill>
                  <a:srgbClr val="00B0F0"/>
                </a:solidFill>
              </a:rPr>
              <a:t>zeker</a:t>
            </a:r>
            <a:r>
              <a:rPr lang="en-GB">
                <a:solidFill>
                  <a:srgbClr val="00B0F0"/>
                </a:solidFill>
              </a:rPr>
              <a:t> bent</a:t>
            </a:r>
          </a:p>
          <a:p>
            <a:pPr marL="285750" indent="-285750">
              <a:buFontTx/>
              <a:buChar char="-"/>
            </a:pPr>
            <a:endParaRPr lang="en-GB">
              <a:solidFill>
                <a:srgbClr val="00B0F0"/>
              </a:solidFill>
            </a:endParaRPr>
          </a:p>
          <a:p>
            <a:pPr marL="285750" indent="-285750">
              <a:buFontTx/>
              <a:buChar char="-"/>
            </a:pPr>
            <a:endParaRPr lang="en-GB">
              <a:solidFill>
                <a:srgbClr val="00B0F0"/>
              </a:solidFill>
            </a:endParaRPr>
          </a:p>
          <a:p>
            <a:pPr marL="285750" indent="-285750">
              <a:buFontTx/>
              <a:buChar char="-"/>
            </a:pPr>
            <a:endParaRPr lang="en-GB">
              <a:solidFill>
                <a:srgbClr val="00B0F0"/>
              </a:solidFill>
            </a:endParaRPr>
          </a:p>
        </p:txBody>
      </p:sp>
      <p:pic>
        <p:nvPicPr>
          <p:cNvPr id="9" name="Picture 8"/>
          <p:cNvPicPr>
            <a:picLocks noChangeAspect="1"/>
          </p:cNvPicPr>
          <p:nvPr/>
        </p:nvPicPr>
        <p:blipFill>
          <a:blip r:embed="rId3"/>
          <a:stretch>
            <a:fillRect/>
          </a:stretch>
        </p:blipFill>
        <p:spPr>
          <a:xfrm>
            <a:off x="501041" y="2564904"/>
            <a:ext cx="4799353" cy="3218225"/>
          </a:xfrm>
          <a:prstGeom prst="rect">
            <a:avLst/>
          </a:prstGeom>
        </p:spPr>
      </p:pic>
      <p:sp>
        <p:nvSpPr>
          <p:cNvPr id="10" name="TextBox 9"/>
          <p:cNvSpPr txBox="1"/>
          <p:nvPr/>
        </p:nvSpPr>
        <p:spPr>
          <a:xfrm>
            <a:off x="428589" y="5975887"/>
            <a:ext cx="1827910" cy="215444"/>
          </a:xfrm>
          <a:prstGeom prst="rect">
            <a:avLst/>
          </a:prstGeom>
          <a:noFill/>
        </p:spPr>
        <p:txBody>
          <a:bodyPr wrap="square" rtlCol="0">
            <a:spAutoFit/>
          </a:bodyPr>
          <a:lstStyle/>
          <a:p>
            <a:r>
              <a:rPr lang="en-GB" sz="800" err="1"/>
              <a:t>Bron</a:t>
            </a:r>
            <a:r>
              <a:rPr lang="en-GB" sz="800"/>
              <a:t>: </a:t>
            </a:r>
            <a:r>
              <a:rPr lang="en-GB" sz="800" err="1"/>
              <a:t>wilo</a:t>
            </a:r>
            <a:endParaRPr lang="en-GB" sz="800"/>
          </a:p>
        </p:txBody>
      </p:sp>
      <p:sp>
        <p:nvSpPr>
          <p:cNvPr id="11" name="Titel 1"/>
          <p:cNvSpPr>
            <a:spLocks noGrp="1"/>
          </p:cNvSpPr>
          <p:nvPr>
            <p:ph type="title"/>
          </p:nvPr>
        </p:nvSpPr>
        <p:spPr>
          <a:xfrm>
            <a:off x="539552" y="283635"/>
            <a:ext cx="8352928" cy="1080120"/>
          </a:xfrm>
          <a:solidFill>
            <a:srgbClr val="92D050"/>
          </a:solidFill>
        </p:spPr>
        <p:txBody>
          <a:bodyPr/>
          <a:lstStyle/>
          <a:p>
            <a:r>
              <a:rPr lang="nl-BE"/>
              <a:t>pompregeling bij grotere installaties</a:t>
            </a:r>
          </a:p>
        </p:txBody>
      </p:sp>
    </p:spTree>
    <p:extLst>
      <p:ext uri="{BB962C8B-B14F-4D97-AF65-F5344CB8AC3E}">
        <p14:creationId xmlns:p14="http://schemas.microsoft.com/office/powerpoint/2010/main" val="42933714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Visuele</a:t>
            </a:r>
            <a:r>
              <a:rPr lang="en-GB" sz="4800"/>
              <a:t> </a:t>
            </a:r>
            <a:r>
              <a:rPr lang="en-GB" sz="4800" err="1"/>
              <a:t>inspectie</a:t>
            </a:r>
            <a:r>
              <a:rPr lang="en-GB" sz="4800"/>
              <a:t>: </a:t>
            </a:r>
          </a:p>
          <a:p>
            <a:pPr marL="0" indent="0" algn="ctr">
              <a:buNone/>
            </a:pPr>
            <a:r>
              <a:rPr lang="en-GB" sz="4800" err="1"/>
              <a:t>lucht</a:t>
            </a:r>
            <a:r>
              <a:rPr lang="en-GB" sz="4800"/>
              <a:t>/</a:t>
            </a:r>
            <a:r>
              <a:rPr lang="en-GB" sz="4800" err="1"/>
              <a:t>lucht</a:t>
            </a:r>
            <a:r>
              <a:rPr lang="en-GB" sz="4800"/>
              <a:t> WP </a:t>
            </a:r>
            <a:r>
              <a:rPr lang="en-GB" sz="4800" err="1"/>
              <a:t>buitenunit</a:t>
            </a:r>
            <a:r>
              <a:rPr lang="en-GB" sz="4800"/>
              <a:t> cluster </a:t>
            </a:r>
            <a:r>
              <a:rPr lang="en-GB" sz="4800" err="1"/>
              <a:t>kantoor</a:t>
            </a:r>
            <a:endParaRPr lang="en-GB" sz="4800"/>
          </a:p>
        </p:txBody>
      </p:sp>
    </p:spTree>
    <p:extLst>
      <p:ext uri="{BB962C8B-B14F-4D97-AF65-F5344CB8AC3E}">
        <p14:creationId xmlns:p14="http://schemas.microsoft.com/office/powerpoint/2010/main" val="27330832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156</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9563" b="9414"/>
          <a:stretch/>
        </p:blipFill>
        <p:spPr>
          <a:xfrm>
            <a:off x="4137924" y="2087655"/>
            <a:ext cx="4041455" cy="4362841"/>
          </a:xfrm>
          <a:prstGeom prst="rect">
            <a:avLst/>
          </a:prstGeom>
        </p:spPr>
      </p:pic>
      <p:sp>
        <p:nvSpPr>
          <p:cNvPr id="6" name="Content Placeholder 1">
            <a:extLst>
              <a:ext uri="{FF2B5EF4-FFF2-40B4-BE49-F238E27FC236}">
                <a16:creationId xmlns:a16="http://schemas.microsoft.com/office/drawing/2014/main" id="{47EDB900-C079-46D3-B8F4-BF5951078EBA}"/>
              </a:ext>
            </a:extLst>
          </p:cNvPr>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warmtepomp</a:t>
            </a:r>
            <a:r>
              <a:rPr lang="en-GB"/>
              <a:t>?</a:t>
            </a:r>
          </a:p>
          <a:p>
            <a:pPr marL="0" indent="0">
              <a:buNone/>
            </a:pPr>
            <a:endParaRPr lang="nl-BE"/>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42086274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6B442CDA-A4E2-4D3C-96EB-D71376B9F5A4}"/>
              </a:ext>
            </a:extLst>
          </p:cNvPr>
          <p:cNvSpPr txBox="1">
            <a:spLocks/>
          </p:cNvSpPr>
          <p:nvPr/>
        </p:nvSpPr>
        <p:spPr>
          <a:xfrm>
            <a:off x="539552" y="1641742"/>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warmtepomp</a:t>
            </a:r>
            <a:r>
              <a:rPr lang="en-GB"/>
              <a:t>?</a:t>
            </a:r>
          </a:p>
          <a:p>
            <a:pPr lvl="1"/>
            <a:r>
              <a:rPr lang="nl-BE"/>
              <a:t>Warmtebron</a:t>
            </a:r>
          </a:p>
          <a:p>
            <a:pPr lvl="2"/>
            <a:r>
              <a:rPr lang="nl-BE"/>
              <a:t>buitenlucht</a:t>
            </a:r>
          </a:p>
          <a:p>
            <a:pPr lvl="2"/>
            <a:r>
              <a:rPr lang="nl-BE"/>
              <a:t>gekoppeld aan </a:t>
            </a:r>
            <a:r>
              <a:rPr lang="nl-BE" err="1"/>
              <a:t>binnenunit</a:t>
            </a:r>
            <a:endParaRPr lang="nl-BE"/>
          </a:p>
          <a:p>
            <a:pPr lvl="2"/>
            <a:r>
              <a:rPr lang="nl-BE"/>
              <a:t>Bij twijfel: test doen met </a:t>
            </a:r>
            <a:br>
              <a:rPr lang="nl-BE"/>
            </a:br>
            <a:r>
              <a:rPr lang="nl-BE"/>
              <a:t>bediening </a:t>
            </a:r>
            <a:r>
              <a:rPr lang="nl-BE" err="1"/>
              <a:t>binnenunit</a:t>
            </a:r>
            <a:endParaRPr lang="nl-BE"/>
          </a:p>
          <a:p>
            <a:pPr lvl="1"/>
            <a:r>
              <a:rPr lang="nl-BE"/>
              <a:t>Split-systeem:</a:t>
            </a:r>
          </a:p>
          <a:p>
            <a:pPr lvl="2"/>
            <a:r>
              <a:rPr lang="nl-BE"/>
              <a:t>Koperen leidingen</a:t>
            </a:r>
          </a:p>
          <a:p>
            <a:pPr lvl="2"/>
            <a:r>
              <a:rPr lang="nl-BE"/>
              <a:t>Dunne leidingen</a:t>
            </a:r>
          </a:p>
          <a:p>
            <a:pPr lvl="2"/>
            <a:r>
              <a:rPr lang="nl-BE"/>
              <a:t>Veelal verschillende diameters</a:t>
            </a:r>
          </a:p>
          <a:p>
            <a:endParaRPr lang="en-GB"/>
          </a:p>
          <a:p>
            <a:pPr marL="0" indent="0">
              <a:buNone/>
            </a:pPr>
            <a:endParaRPr lang="nl-BE"/>
          </a:p>
          <a:p>
            <a:endParaRPr lang="en-GB"/>
          </a:p>
          <a:p>
            <a:endParaRPr lang="en-GB"/>
          </a:p>
          <a:p>
            <a:endParaRPr lang="en-GB"/>
          </a:p>
          <a:p>
            <a:pPr marL="288000" lvl="1" indent="0">
              <a:buFontTx/>
              <a:buNone/>
            </a:pPr>
            <a:endParaRPr lang="en-GB"/>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157</a:t>
            </a:fld>
            <a:endParaRPr lang="nl-BE" sz="1100">
              <a:solidFill>
                <a:srgbClr val="105269"/>
              </a:solidFill>
            </a:endParaRPr>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sp>
        <p:nvSpPr>
          <p:cNvPr id="6" name="Tijdelijke aanduiding voor inhoud 4"/>
          <p:cNvSpPr txBox="1">
            <a:spLocks/>
          </p:cNvSpPr>
          <p:nvPr/>
        </p:nvSpPr>
        <p:spPr>
          <a:xfrm>
            <a:off x="3007769" y="2609528"/>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p:txBody>
      </p:sp>
      <p:pic>
        <p:nvPicPr>
          <p:cNvPr id="9" name="Picture 1">
            <a:extLst>
              <a:ext uri="{FF2B5EF4-FFF2-40B4-BE49-F238E27FC236}">
                <a16:creationId xmlns:a16="http://schemas.microsoft.com/office/drawing/2014/main" id="{45904824-89A4-4BAC-A1A7-8D3582E61B70}"/>
              </a:ext>
            </a:extLst>
          </p:cNvPr>
          <p:cNvPicPr>
            <a:picLocks noChangeAspect="1"/>
          </p:cNvPicPr>
          <p:nvPr/>
        </p:nvPicPr>
        <p:blipFill rotWithShape="1">
          <a:blip r:embed="rId7">
            <a:extLst>
              <a:ext uri="{28A0092B-C50C-407E-A947-70E740481C1C}">
                <a14:useLocalDpi xmlns:a14="http://schemas.microsoft.com/office/drawing/2010/main" val="0"/>
              </a:ext>
            </a:extLst>
          </a:blip>
          <a:srcRect t="9563" b="9414"/>
          <a:stretch/>
        </p:blipFill>
        <p:spPr>
          <a:xfrm>
            <a:off x="4901783" y="2252236"/>
            <a:ext cx="3749745" cy="4047933"/>
          </a:xfrm>
          <a:prstGeom prst="rect">
            <a:avLst/>
          </a:prstGeom>
        </p:spPr>
      </p:pic>
    </p:spTree>
    <p:extLst>
      <p:ext uri="{BB962C8B-B14F-4D97-AF65-F5344CB8AC3E}">
        <p14:creationId xmlns:p14="http://schemas.microsoft.com/office/powerpoint/2010/main" val="13769345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158</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sp>
        <p:nvSpPr>
          <p:cNvPr id="6"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(type/</a:t>
            </a:r>
            <a:r>
              <a:rPr lang="en-GB" err="1"/>
              <a:t>eigenschappen</a:t>
            </a:r>
            <a:r>
              <a:rPr lang="en-GB"/>
              <a:t>) </a:t>
            </a:r>
            <a:r>
              <a:rPr lang="en-GB" err="1"/>
              <a:t>warmtepomp</a:t>
            </a:r>
            <a:r>
              <a:rPr lang="en-GB"/>
              <a:t>?</a:t>
            </a:r>
          </a:p>
          <a:p>
            <a:pPr lvl="1"/>
            <a:r>
              <a:rPr lang="nl-BE" err="1"/>
              <a:t>COP</a:t>
            </a:r>
            <a:r>
              <a:rPr lang="nl-BE" baseline="-25000" err="1"/>
              <a:t>test</a:t>
            </a:r>
            <a:r>
              <a:rPr lang="nl-BE"/>
              <a:t>: niet op kentekenplaat</a:t>
            </a:r>
          </a:p>
          <a:p>
            <a:pPr lvl="1"/>
            <a:r>
              <a:rPr lang="nl-BE"/>
              <a:t>Vermogen niet noodzakelijk want geen </a:t>
            </a:r>
            <a:r>
              <a:rPr lang="nl-BE" err="1"/>
              <a:t>multisplit</a:t>
            </a:r>
            <a:endParaRPr lang="nl-BE"/>
          </a:p>
          <a:p>
            <a:endParaRPr lang="nl-BE" i="1"/>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8301" t="34141" r="25472" b="20709"/>
          <a:stretch/>
        </p:blipFill>
        <p:spPr>
          <a:xfrm>
            <a:off x="4716016" y="3239942"/>
            <a:ext cx="3744416" cy="3401144"/>
          </a:xfrm>
          <a:prstGeom prst="rect">
            <a:avLst/>
          </a:prstGeom>
        </p:spPr>
      </p:pic>
      <p:pic>
        <p:nvPicPr>
          <p:cNvPr id="8" name="Picture 7"/>
          <p:cNvPicPr>
            <a:picLocks noChangeAspect="1"/>
          </p:cNvPicPr>
          <p:nvPr/>
        </p:nvPicPr>
        <p:blipFill>
          <a:blip r:embed="rId8"/>
          <a:stretch>
            <a:fillRect/>
          </a:stretch>
        </p:blipFill>
        <p:spPr>
          <a:xfrm>
            <a:off x="466508" y="3235765"/>
            <a:ext cx="3971160" cy="3405321"/>
          </a:xfrm>
          <a:prstGeom prst="rect">
            <a:avLst/>
          </a:prstGeom>
        </p:spPr>
      </p:pic>
    </p:spTree>
    <p:extLst>
      <p:ext uri="{BB962C8B-B14F-4D97-AF65-F5344CB8AC3E}">
        <p14:creationId xmlns:p14="http://schemas.microsoft.com/office/powerpoint/2010/main" val="6113604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BCD204E0-56A7-4B04-94FD-E398430A408F}"/>
              </a:ext>
            </a:extLst>
          </p:cNvPr>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Parameters van het </a:t>
            </a:r>
            <a:r>
              <a:rPr lang="en-GB" err="1"/>
              <a:t>opwekkingssysteem</a:t>
            </a:r>
            <a:endParaRPr lang="en-GB"/>
          </a:p>
          <a:p>
            <a:pPr lvl="1"/>
            <a:r>
              <a:rPr lang="nl-BE"/>
              <a:t>Type opwekker: individueel</a:t>
            </a:r>
          </a:p>
          <a:p>
            <a:pPr lvl="1"/>
            <a:r>
              <a:rPr lang="nl-BE"/>
              <a:t>Energiedrager: elektriciteit</a:t>
            </a:r>
          </a:p>
          <a:p>
            <a:pPr lvl="1"/>
            <a:r>
              <a:rPr lang="nl-BE"/>
              <a:t>Soort opwekker: warmtepomp</a:t>
            </a:r>
          </a:p>
          <a:p>
            <a:pPr lvl="1"/>
            <a:r>
              <a:rPr lang="nl-BE"/>
              <a:t>Warmtebron/afgiftemedium: Lucht/lucht</a:t>
            </a:r>
          </a:p>
          <a:p>
            <a:pPr lvl="1"/>
            <a:r>
              <a:rPr lang="nl-BE"/>
              <a:t>COP: /</a:t>
            </a:r>
          </a:p>
          <a:p>
            <a:endParaRPr lang="en-GB"/>
          </a:p>
          <a:p>
            <a:endParaRPr lang="en-GB"/>
          </a:p>
          <a:p>
            <a:endParaRPr lang="en-GB"/>
          </a:p>
          <a:p>
            <a:pPr marL="288000" lvl="1" indent="0">
              <a:buFontTx/>
              <a:buNone/>
            </a:pPr>
            <a:endParaRPr lang="en-GB"/>
          </a:p>
        </p:txBody>
      </p:sp>
      <p:sp>
        <p:nvSpPr>
          <p:cNvPr id="3" name="Title 2"/>
          <p:cNvSpPr>
            <a:spLocks noGrp="1"/>
          </p:cNvSpPr>
          <p:nvPr>
            <p:ph type="title"/>
          </p:nvPr>
        </p:nvSpPr>
        <p:spPr>
          <a:xfrm>
            <a:off x="539552" y="323396"/>
            <a:ext cx="8352928" cy="1080120"/>
          </a:xfrm>
          <a:solidFill>
            <a:srgbClr val="FFC000"/>
          </a:solidFill>
        </p:spPr>
        <p:txBody>
          <a:bodyPr/>
          <a:lstStyle/>
          <a:p>
            <a:r>
              <a:rPr lang="en-GB" err="1"/>
              <a:t>Praktijkvoorbeeld</a:t>
            </a:r>
            <a:r>
              <a:rPr lang="en-GB"/>
              <a:t> 3: </a:t>
            </a:r>
            <a:r>
              <a:rPr lang="en-GB" err="1"/>
              <a:t>ingave</a:t>
            </a:r>
            <a:r>
              <a:rPr lang="en-GB"/>
              <a:t> in EPC software</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4364" y="5853884"/>
            <a:ext cx="636265" cy="680720"/>
          </a:xfrm>
          <a:prstGeom prst="rect">
            <a:avLst/>
          </a:prstGeom>
        </p:spPr>
      </p:pic>
    </p:spTree>
    <p:extLst>
      <p:ext uri="{BB962C8B-B14F-4D97-AF65-F5344CB8AC3E}">
        <p14:creationId xmlns:p14="http://schemas.microsoft.com/office/powerpoint/2010/main" val="422892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Collectieve installatie</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Voorbeeld: collectieve ketel gekoppeld aan radiatoren van 3 eenheden</a:t>
            </a:r>
          </a:p>
        </p:txBody>
      </p:sp>
      <p:pic>
        <p:nvPicPr>
          <p:cNvPr id="3" name="Picture 2"/>
          <p:cNvPicPr>
            <a:picLocks noChangeAspect="1"/>
          </p:cNvPicPr>
          <p:nvPr/>
        </p:nvPicPr>
        <p:blipFill>
          <a:blip r:embed="rId3"/>
          <a:stretch>
            <a:fillRect/>
          </a:stretch>
        </p:blipFill>
        <p:spPr>
          <a:xfrm>
            <a:off x="2267744" y="2071057"/>
            <a:ext cx="4007222" cy="464356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995023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3</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Visuele</a:t>
            </a:r>
            <a:r>
              <a:rPr lang="en-GB" sz="4800"/>
              <a:t> </a:t>
            </a:r>
            <a:r>
              <a:rPr lang="en-GB" sz="4800" err="1"/>
              <a:t>inspectie</a:t>
            </a:r>
            <a:r>
              <a:rPr lang="en-GB" sz="4800"/>
              <a:t>: </a:t>
            </a:r>
          </a:p>
          <a:p>
            <a:pPr marL="0" indent="0" algn="ctr">
              <a:buNone/>
            </a:pPr>
            <a:r>
              <a:rPr lang="en-GB" sz="4800" err="1"/>
              <a:t>lucht</a:t>
            </a:r>
            <a:r>
              <a:rPr lang="en-GB" sz="4800"/>
              <a:t>/</a:t>
            </a:r>
            <a:r>
              <a:rPr lang="en-GB" sz="4800" err="1"/>
              <a:t>lucht</a:t>
            </a:r>
            <a:r>
              <a:rPr lang="en-GB" sz="4800"/>
              <a:t> </a:t>
            </a:r>
            <a:r>
              <a:rPr lang="en-GB" sz="4800" err="1"/>
              <a:t>warmtepomp</a:t>
            </a:r>
            <a:r>
              <a:rPr lang="en-GB" sz="4800"/>
              <a:t> </a:t>
            </a:r>
            <a:r>
              <a:rPr lang="en-GB" sz="4800" err="1"/>
              <a:t>binnenunit</a:t>
            </a:r>
            <a:r>
              <a:rPr lang="en-GB" sz="4800"/>
              <a:t> cluster </a:t>
            </a:r>
            <a:r>
              <a:rPr lang="en-GB" sz="4800" err="1"/>
              <a:t>kantoor</a:t>
            </a:r>
            <a:endParaRPr lang="en-GB" sz="4800"/>
          </a:p>
        </p:txBody>
      </p:sp>
    </p:spTree>
    <p:extLst>
      <p:ext uri="{BB962C8B-B14F-4D97-AF65-F5344CB8AC3E}">
        <p14:creationId xmlns:p14="http://schemas.microsoft.com/office/powerpoint/2010/main" val="56569285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161</a:t>
            </a:fld>
            <a:endParaRPr lang="nl-BE" sz="1100">
              <a:solidFill>
                <a:srgbClr val="105269"/>
              </a:solidFill>
            </a:endParaRPr>
          </a:p>
        </p:txBody>
      </p:sp>
      <p:sp>
        <p:nvSpPr>
          <p:cNvPr id="4" name="Content Placeholder 3"/>
          <p:cNvSpPr>
            <a:spLocks noGrp="1"/>
          </p:cNvSpPr>
          <p:nvPr>
            <p:ph sz="half" idx="2"/>
          </p:nvPr>
        </p:nvSpPr>
        <p:spPr/>
        <p:txBody>
          <a:bodyPr/>
          <a:lstStyle/>
          <a:p>
            <a:pPr marL="0" indent="0">
              <a:buNone/>
            </a:pPr>
            <a:endParaRPr lang="en-GB"/>
          </a:p>
          <a:p>
            <a:pPr marL="0" indent="0">
              <a:buNone/>
            </a:pPr>
            <a:endParaRPr lang="en-GB"/>
          </a:p>
        </p:txBody>
      </p:sp>
      <p:sp>
        <p:nvSpPr>
          <p:cNvPr id="7" name="Title 1"/>
          <p:cNvSpPr>
            <a:spLocks noGrp="1"/>
          </p:cNvSpPr>
          <p:nvPr>
            <p:ph type="title"/>
          </p:nvPr>
        </p:nvSpPr>
        <p:spPr>
          <a:xfrm>
            <a:off x="539552" y="548680"/>
            <a:ext cx="8352928" cy="1080120"/>
          </a:xfrm>
          <a:noFill/>
        </p:spPr>
        <p:txBody>
          <a:bodyPr/>
          <a:lstStyle/>
          <a:p>
            <a:r>
              <a:rPr lang="en-GB" err="1"/>
              <a:t>Praktijkvoorbeeld</a:t>
            </a:r>
            <a:r>
              <a:rPr lang="en-GB"/>
              <a:t> 3</a:t>
            </a:r>
          </a:p>
        </p:txBody>
      </p:sp>
      <p:sp>
        <p:nvSpPr>
          <p:cNvPr id="6" name="Tijdelijke aanduiding voor inhoud 4"/>
          <p:cNvSpPr txBox="1">
            <a:spLocks/>
          </p:cNvSpPr>
          <p:nvPr/>
        </p:nvSpPr>
        <p:spPr>
          <a:xfrm>
            <a:off x="5333526"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t="14845" b="6265"/>
          <a:stretch/>
        </p:blipFill>
        <p:spPr>
          <a:xfrm>
            <a:off x="3209024" y="3544084"/>
            <a:ext cx="5148221" cy="3045237"/>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3544084"/>
            <a:ext cx="2285594" cy="3045237"/>
          </a:xfrm>
          <a:prstGeom prst="rect">
            <a:avLst/>
          </a:prstGeom>
        </p:spPr>
      </p:pic>
      <p:sp>
        <p:nvSpPr>
          <p:cNvPr id="8" name="Tijdelijke aanduiding voor inhoud 4">
            <a:extLst>
              <a:ext uri="{FF2B5EF4-FFF2-40B4-BE49-F238E27FC236}">
                <a16:creationId xmlns:a16="http://schemas.microsoft.com/office/drawing/2014/main" id="{04FD98AC-F51F-47A3-9691-6CD85C5ACDBA}"/>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Hoe </a:t>
            </a:r>
            <a:r>
              <a:rPr lang="en-GB" err="1"/>
              <a:t>herken</a:t>
            </a:r>
            <a:r>
              <a:rPr lang="en-GB"/>
              <a:t> je </a:t>
            </a:r>
            <a:r>
              <a:rPr lang="en-GB" b="1" u="sng"/>
              <a:t>(type/</a:t>
            </a:r>
            <a:r>
              <a:rPr lang="en-GB" b="1" u="sng" err="1"/>
              <a:t>eigenschappen</a:t>
            </a:r>
            <a:r>
              <a:rPr lang="en-GB" b="1" u="sng"/>
              <a:t>) </a:t>
            </a:r>
            <a:r>
              <a:rPr lang="en-GB" b="1" u="sng" err="1"/>
              <a:t>warmtepomp</a:t>
            </a:r>
            <a:r>
              <a:rPr lang="en-GB"/>
              <a:t>?</a:t>
            </a:r>
            <a:endParaRPr lang="nl-BE" i="1"/>
          </a:p>
          <a:p>
            <a:pPr lvl="1"/>
            <a:r>
              <a:rPr lang="nl-BE" err="1"/>
              <a:t>Binnenunit</a:t>
            </a:r>
            <a:endParaRPr lang="nl-BE"/>
          </a:p>
          <a:p>
            <a:pPr lvl="2"/>
            <a:r>
              <a:rPr lang="nl-BE"/>
              <a:t>Afgiftemedium: lucht</a:t>
            </a:r>
          </a:p>
          <a:p>
            <a:pPr lvl="2"/>
            <a:r>
              <a:rPr lang="nl-BE"/>
              <a:t>Reversibel (testen door koeling of verwarming te vragen) of op kentekenplaat buitenunit</a:t>
            </a:r>
          </a:p>
        </p:txBody>
      </p:sp>
    </p:spTree>
    <p:extLst>
      <p:ext uri="{BB962C8B-B14F-4D97-AF65-F5344CB8AC3E}">
        <p14:creationId xmlns:p14="http://schemas.microsoft.com/office/powerpoint/2010/main" val="154037311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E412C741-44A3-4F98-A423-EC3B2FB5A47A}"/>
              </a:ext>
            </a:extLst>
          </p:cNvPr>
          <p:cNvSpPr txBox="1">
            <a:spLocks/>
          </p:cNvSpPr>
          <p:nvPr/>
        </p:nvSpPr>
        <p:spPr>
          <a:xfrm>
            <a:off x="539552" y="1628800"/>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GB"/>
              <a:t>Parameters van het </a:t>
            </a:r>
            <a:r>
              <a:rPr lang="en-GB" err="1"/>
              <a:t>afgiftesysteem</a:t>
            </a:r>
            <a:endParaRPr lang="en-GB"/>
          </a:p>
          <a:p>
            <a:pPr lvl="1"/>
            <a:r>
              <a:rPr lang="nl-BE"/>
              <a:t>Regeling kamerthermostaat</a:t>
            </a:r>
          </a:p>
          <a:p>
            <a:pPr lvl="1"/>
            <a:endParaRPr lang="nl-BE"/>
          </a:p>
          <a:p>
            <a:pPr marL="288000" lvl="1">
              <a:buSzPct val="90000"/>
              <a:buBlip>
                <a:blip r:embed="rId3"/>
              </a:buBlip>
            </a:pPr>
            <a:r>
              <a:rPr lang="en-GB"/>
              <a:t>Parameters van </a:t>
            </a:r>
            <a:r>
              <a:rPr lang="en-GB" err="1"/>
              <a:t>systeem</a:t>
            </a:r>
            <a:r>
              <a:rPr lang="en-GB"/>
              <a:t> </a:t>
            </a:r>
            <a:r>
              <a:rPr lang="en-GB" err="1"/>
              <a:t>voor</a:t>
            </a:r>
            <a:r>
              <a:rPr lang="en-GB"/>
              <a:t> </a:t>
            </a:r>
            <a:r>
              <a:rPr lang="en-GB" err="1"/>
              <a:t>koeling</a:t>
            </a:r>
            <a:r>
              <a:rPr lang="en-GB"/>
              <a:t> </a:t>
            </a:r>
          </a:p>
          <a:p>
            <a:pPr lvl="1"/>
            <a:r>
              <a:rPr lang="nl-BE"/>
              <a:t>Type koeling: actief</a:t>
            </a:r>
          </a:p>
          <a:p>
            <a:pPr lvl="1"/>
            <a:r>
              <a:rPr lang="nl-BE"/>
              <a:t> type opwekker: lucht/lucht (split systeem)</a:t>
            </a:r>
          </a:p>
          <a:p>
            <a:pPr lvl="1"/>
            <a:r>
              <a:rPr lang="nl-BE"/>
              <a:t>Type afgiftesysteem: luchtkoeling</a:t>
            </a:r>
          </a:p>
          <a:p>
            <a:pPr lvl="1"/>
            <a:r>
              <a:rPr lang="nl-BE"/>
              <a:t>Rendement </a:t>
            </a:r>
            <a:r>
              <a:rPr lang="nl-BE" err="1"/>
              <a:t>EER</a:t>
            </a:r>
            <a:r>
              <a:rPr lang="nl-BE" baseline="-25000" err="1"/>
              <a:t>nom</a:t>
            </a:r>
            <a:r>
              <a:rPr lang="nl-BE"/>
              <a:t> gekend: niet terug te vinden </a:t>
            </a:r>
          </a:p>
          <a:p>
            <a:pPr lvl="1"/>
            <a:endParaRPr lang="nl-BE"/>
          </a:p>
          <a:p>
            <a:endParaRPr lang="en-GB"/>
          </a:p>
          <a:p>
            <a:endParaRPr lang="en-GB"/>
          </a:p>
          <a:p>
            <a:endParaRPr lang="en-GB"/>
          </a:p>
          <a:p>
            <a:pPr marL="288000" lvl="1" indent="0">
              <a:buFontTx/>
              <a:buNone/>
            </a:pPr>
            <a:endParaRPr lang="en-GB"/>
          </a:p>
        </p:txBody>
      </p:sp>
      <p:sp>
        <p:nvSpPr>
          <p:cNvPr id="3" name="Title 2"/>
          <p:cNvSpPr>
            <a:spLocks noGrp="1"/>
          </p:cNvSpPr>
          <p:nvPr>
            <p:ph type="title"/>
          </p:nvPr>
        </p:nvSpPr>
        <p:spPr>
          <a:xfrm>
            <a:off x="539552" y="296892"/>
            <a:ext cx="8352928" cy="1080120"/>
          </a:xfrm>
          <a:solidFill>
            <a:srgbClr val="FFC000"/>
          </a:solidFill>
        </p:spPr>
        <p:txBody>
          <a:bodyPr/>
          <a:lstStyle/>
          <a:p>
            <a:r>
              <a:rPr lang="en-GB" err="1"/>
              <a:t>Praktijkvoorbeeld</a:t>
            </a:r>
            <a:r>
              <a:rPr lang="en-GB"/>
              <a:t> 3: </a:t>
            </a:r>
            <a:r>
              <a:rPr lang="en-GB" err="1"/>
              <a:t>ingave</a:t>
            </a:r>
            <a:r>
              <a:rPr lang="en-GB"/>
              <a:t> in EPC software</a:t>
            </a:r>
          </a:p>
        </p:txBody>
      </p:sp>
      <p:sp>
        <p:nvSpPr>
          <p:cNvPr id="11" name="Tijdelijke aanduiding voor inhoud 4"/>
          <p:cNvSpPr txBox="1">
            <a:spLocks/>
          </p:cNvSpPr>
          <p:nvPr/>
        </p:nvSpPr>
        <p:spPr>
          <a:xfrm>
            <a:off x="791072" y="234888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7281" y="1577786"/>
            <a:ext cx="636265" cy="680720"/>
          </a:xfrm>
          <a:prstGeom prst="rect">
            <a:avLst/>
          </a:prstGeom>
        </p:spPr>
      </p:pic>
      <p:pic>
        <p:nvPicPr>
          <p:cNvPr id="9" name="Picture 6">
            <a:extLst>
              <a:ext uri="{FF2B5EF4-FFF2-40B4-BE49-F238E27FC236}">
                <a16:creationId xmlns:a16="http://schemas.microsoft.com/office/drawing/2014/main" id="{22A193CD-139D-417D-A664-5FC787647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45420" y="3210349"/>
            <a:ext cx="528126" cy="601818"/>
          </a:xfrm>
          <a:prstGeom prst="rect">
            <a:avLst/>
          </a:prstGeom>
        </p:spPr>
      </p:pic>
    </p:spTree>
    <p:extLst>
      <p:ext uri="{BB962C8B-B14F-4D97-AF65-F5344CB8AC3E}">
        <p14:creationId xmlns:p14="http://schemas.microsoft.com/office/powerpoint/2010/main" val="368097255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Installatie ruimteverwarming/SWW</a:t>
            </a:r>
          </a:p>
          <a:p>
            <a:pPr lvl="1"/>
            <a:r>
              <a:rPr lang="nl-BE"/>
              <a:t>Verschil individuele en collectieve installatie/type installaties</a:t>
            </a:r>
          </a:p>
          <a:p>
            <a:pPr lvl="1"/>
            <a:r>
              <a:rPr lang="nl-BE"/>
              <a:t>Voorbereiding </a:t>
            </a:r>
            <a:r>
              <a:rPr lang="nl-BE" err="1"/>
              <a:t>plaatsbezoek</a:t>
            </a:r>
            <a:r>
              <a:rPr lang="nl-BE"/>
              <a:t> </a:t>
            </a:r>
          </a:p>
          <a:p>
            <a:pPr lvl="2"/>
            <a:r>
              <a:rPr lang="nl-BE"/>
              <a:t>instrumenten, aanpak bezoek, verzamelen info</a:t>
            </a:r>
          </a:p>
          <a:p>
            <a:pPr lvl="1"/>
            <a:r>
              <a:rPr lang="nl-BE"/>
              <a:t>Praktijkvoorbeelden: </a:t>
            </a:r>
          </a:p>
          <a:p>
            <a:pPr lvl="2"/>
            <a:r>
              <a:rPr lang="nl-BE"/>
              <a:t>collectief appartementsgebouw 1</a:t>
            </a:r>
          </a:p>
          <a:p>
            <a:pPr lvl="2"/>
            <a:r>
              <a:rPr lang="nl-BE"/>
              <a:t>collectief appartementsgebouw 2</a:t>
            </a:r>
          </a:p>
          <a:p>
            <a:pPr lvl="2"/>
            <a:r>
              <a:rPr lang="nl-BE"/>
              <a:t>klein kantoor + winkelruimte</a:t>
            </a:r>
          </a:p>
          <a:p>
            <a:r>
              <a:rPr lang="nl-BE">
                <a:solidFill>
                  <a:srgbClr val="92D050"/>
                </a:solidFill>
              </a:rPr>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163</a:t>
            </a:fld>
            <a:endParaRPr lang="nl-BE" sz="1100">
              <a:solidFill>
                <a:srgbClr val="105269"/>
              </a:solidFill>
            </a:endParaRPr>
          </a:p>
        </p:txBody>
      </p:sp>
    </p:spTree>
    <p:extLst>
      <p:ext uri="{BB962C8B-B14F-4D97-AF65-F5344CB8AC3E}">
        <p14:creationId xmlns:p14="http://schemas.microsoft.com/office/powerpoint/2010/main" val="39587186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Ventilatie</a:t>
            </a:r>
          </a:p>
        </p:txBody>
      </p:sp>
      <p:sp>
        <p:nvSpPr>
          <p:cNvPr id="5" name="Tijdelijke aanduiding voor inhoud 4"/>
          <p:cNvSpPr>
            <a:spLocks noGrp="1"/>
          </p:cNvSpPr>
          <p:nvPr>
            <p:ph sz="half" idx="2"/>
          </p:nvPr>
        </p:nvSpPr>
        <p:spPr/>
        <p:txBody>
          <a:bodyPr/>
          <a:lstStyle/>
          <a:p>
            <a:r>
              <a:rPr lang="nl-BE"/>
              <a:t>Herkennen van balansventilatie</a:t>
            </a:r>
          </a:p>
          <a:p>
            <a:pPr lvl="1"/>
            <a:r>
              <a:rPr lang="nl-BE"/>
              <a:t>Individueel</a:t>
            </a:r>
          </a:p>
          <a:p>
            <a:pPr lvl="1"/>
            <a:r>
              <a:rPr lang="nl-BE"/>
              <a:t>Collectief</a:t>
            </a:r>
          </a:p>
          <a:p>
            <a:r>
              <a:rPr lang="nl-BE"/>
              <a:t>Herkennen van ventilatiesysteem C</a:t>
            </a:r>
          </a:p>
          <a:p>
            <a:r>
              <a:rPr lang="nl-BE"/>
              <a:t>Herkennen regeling 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164</a:t>
            </a:fld>
            <a:endParaRPr lang="nl-BE" sz="1100">
              <a:solidFill>
                <a:srgbClr val="105269"/>
              </a:solidFill>
            </a:endParaRPr>
          </a:p>
        </p:txBody>
      </p:sp>
    </p:spTree>
    <p:extLst>
      <p:ext uri="{BB962C8B-B14F-4D97-AF65-F5344CB8AC3E}">
        <p14:creationId xmlns:p14="http://schemas.microsoft.com/office/powerpoint/2010/main" val="413723072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Herkennen</a:t>
            </a:r>
            <a:r>
              <a:rPr lang="en-GB" sz="4800"/>
              <a:t> </a:t>
            </a:r>
            <a:r>
              <a:rPr lang="en-GB" sz="4800" err="1"/>
              <a:t>balansventilatie</a:t>
            </a:r>
            <a:r>
              <a:rPr lang="en-GB" sz="4800"/>
              <a:t>: </a:t>
            </a:r>
            <a:r>
              <a:rPr lang="en-GB" sz="4800" err="1"/>
              <a:t>individueel</a:t>
            </a:r>
            <a:endParaRPr lang="en-GB" sz="4800"/>
          </a:p>
        </p:txBody>
      </p:sp>
    </p:spTree>
    <p:extLst>
      <p:ext uri="{BB962C8B-B14F-4D97-AF65-F5344CB8AC3E}">
        <p14:creationId xmlns:p14="http://schemas.microsoft.com/office/powerpoint/2010/main" val="65064446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166</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Principe balansventilatie</a:t>
            </a:r>
          </a:p>
          <a:p>
            <a:pPr lvl="1"/>
            <a:r>
              <a:rPr lang="nl-BE"/>
              <a:t>Verse lucht binnenbrengen</a:t>
            </a:r>
          </a:p>
          <a:p>
            <a:pPr lvl="1"/>
            <a:r>
              <a:rPr lang="nl-BE"/>
              <a:t>Vervuilde lucht wegnemen</a:t>
            </a:r>
          </a:p>
          <a:p>
            <a:pPr lvl="1"/>
            <a:r>
              <a:rPr lang="nl-BE"/>
              <a:t>Warmte uitwisselen in de unit</a:t>
            </a:r>
          </a:p>
          <a:p>
            <a:endParaRPr lang="nl-BE"/>
          </a:p>
          <a:p>
            <a:pPr marL="0" indent="0">
              <a:buNone/>
            </a:pPr>
            <a:endParaRPr lang="nl-BE"/>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202985"/>
            <a:ext cx="3995018" cy="3579180"/>
          </a:xfrm>
          <a:prstGeom prst="rect">
            <a:avLst/>
          </a:prstGeom>
        </p:spPr>
      </p:pic>
    </p:spTree>
    <p:extLst>
      <p:ext uri="{BB962C8B-B14F-4D97-AF65-F5344CB8AC3E}">
        <p14:creationId xmlns:p14="http://schemas.microsoft.com/office/powerpoint/2010/main" val="20509082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167</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balansventilatie</a:t>
            </a:r>
            <a:r>
              <a:rPr lang="nl-BE"/>
              <a:t>?</a:t>
            </a:r>
          </a:p>
          <a:p>
            <a:pPr lvl="1"/>
            <a:r>
              <a:rPr lang="nl-BE"/>
              <a:t>Unit heeft 4 aansluitingen</a:t>
            </a:r>
          </a:p>
          <a:p>
            <a:pPr lvl="2"/>
            <a:r>
              <a:rPr lang="nl-BE"/>
              <a:t>Twee kanalen naar buiten</a:t>
            </a:r>
          </a:p>
          <a:p>
            <a:pPr lvl="1"/>
            <a:r>
              <a:rPr lang="nl-BE"/>
              <a:t>Ventilatierooster blaaslucht in:</a:t>
            </a:r>
          </a:p>
          <a:p>
            <a:pPr lvl="2"/>
            <a:r>
              <a:rPr lang="nl-BE"/>
              <a:t>Slaapkamer</a:t>
            </a:r>
          </a:p>
          <a:p>
            <a:pPr lvl="2"/>
            <a:r>
              <a:rPr lang="nl-BE"/>
              <a:t>Leefruimte</a:t>
            </a:r>
          </a:p>
          <a:p>
            <a:pPr lvl="1"/>
            <a:r>
              <a:rPr lang="nl-BE"/>
              <a:t>Ventilatierooster terugname in:</a:t>
            </a:r>
          </a:p>
          <a:p>
            <a:pPr lvl="2"/>
            <a:r>
              <a:rPr lang="nl-BE"/>
              <a:t>toilet</a:t>
            </a:r>
          </a:p>
          <a:p>
            <a:pPr lvl="2"/>
            <a:r>
              <a:rPr lang="nl-BE"/>
              <a:t>Badkamer</a:t>
            </a:r>
          </a:p>
          <a:p>
            <a:pPr lvl="2"/>
            <a:r>
              <a:rPr lang="nl-BE"/>
              <a:t>Keuken</a:t>
            </a:r>
          </a:p>
          <a:p>
            <a:pPr lvl="2"/>
            <a:r>
              <a:rPr lang="nl-BE"/>
              <a:t>Natte berging</a:t>
            </a:r>
          </a:p>
          <a:p>
            <a:pPr lvl="2"/>
            <a:endParaRPr lang="nl-BE"/>
          </a:p>
          <a:p>
            <a:pPr lvl="2"/>
            <a:endParaRPr lang="nl-BE"/>
          </a:p>
          <a:p>
            <a:pPr lvl="2"/>
            <a:endParaRPr lang="nl-BE"/>
          </a:p>
          <a:p>
            <a:pPr lvl="2"/>
            <a:endParaRPr lang="nl-BE"/>
          </a:p>
          <a:p>
            <a:endParaRPr lang="nl-BE"/>
          </a:p>
          <a:p>
            <a:pPr marL="0" indent="0">
              <a:buNone/>
            </a:pPr>
            <a:endParaRPr lang="nl-BE"/>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462" y="2298092"/>
            <a:ext cx="3995018" cy="3579180"/>
          </a:xfrm>
          <a:prstGeom prst="rect">
            <a:avLst/>
          </a:prstGeom>
        </p:spPr>
      </p:pic>
    </p:spTree>
    <p:extLst>
      <p:ext uri="{BB962C8B-B14F-4D97-AF65-F5344CB8AC3E}">
        <p14:creationId xmlns:p14="http://schemas.microsoft.com/office/powerpoint/2010/main" val="156301681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Types warmteterugwinning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168</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Platenwisselaar</a:t>
            </a:r>
          </a:p>
          <a:p>
            <a:pPr lvl="1"/>
            <a:r>
              <a:rPr lang="nl-BE"/>
              <a:t>Statisch</a:t>
            </a:r>
          </a:p>
          <a:p>
            <a:pPr marL="288000" lvl="1" indent="0">
              <a:buNone/>
            </a:pPr>
            <a:endParaRPr lang="nl-BE"/>
          </a:p>
          <a:p>
            <a:pPr marL="0" indent="0">
              <a:buFontTx/>
              <a:buNone/>
            </a:pPr>
            <a:endParaRPr lang="nl-BE"/>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016" y="2708920"/>
            <a:ext cx="3998995" cy="2779302"/>
          </a:xfrm>
          <a:prstGeom prst="rect">
            <a:avLst/>
          </a:prstGeom>
        </p:spPr>
      </p:pic>
    </p:spTree>
    <p:extLst>
      <p:ext uri="{BB962C8B-B14F-4D97-AF65-F5344CB8AC3E}">
        <p14:creationId xmlns:p14="http://schemas.microsoft.com/office/powerpoint/2010/main" val="2929110455"/>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Types warmteterugwinning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169</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Warmtewiel</a:t>
            </a:r>
          </a:p>
          <a:p>
            <a:pPr lvl="1"/>
            <a:r>
              <a:rPr lang="nl-BE"/>
              <a:t>Draait rond</a:t>
            </a:r>
          </a:p>
          <a:p>
            <a:endParaRPr lang="nl-BE"/>
          </a:p>
          <a:p>
            <a:pPr marL="0" indent="0">
              <a:buFontTx/>
              <a:buNone/>
            </a:pPr>
            <a:endParaRPr lang="nl-BE"/>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4580" y="2310454"/>
            <a:ext cx="3776631" cy="3566818"/>
          </a:xfrm>
          <a:prstGeom prst="rect">
            <a:avLst/>
          </a:prstGeom>
        </p:spPr>
      </p:pic>
    </p:spTree>
    <p:extLst>
      <p:ext uri="{BB962C8B-B14F-4D97-AF65-F5344CB8AC3E}">
        <p14:creationId xmlns:p14="http://schemas.microsoft.com/office/powerpoint/2010/main" val="2216758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Collectieve installatie</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Voorbeeld: collectieve ketel gekoppeld aan radiatoren van 3 eenheden</a:t>
            </a:r>
          </a:p>
        </p:txBody>
      </p:sp>
      <p:pic>
        <p:nvPicPr>
          <p:cNvPr id="3" name="Picture 2"/>
          <p:cNvPicPr>
            <a:picLocks noChangeAspect="1"/>
          </p:cNvPicPr>
          <p:nvPr/>
        </p:nvPicPr>
        <p:blipFill>
          <a:blip r:embed="rId3"/>
          <a:stretch>
            <a:fillRect/>
          </a:stretch>
        </p:blipFill>
        <p:spPr>
          <a:xfrm>
            <a:off x="2267744" y="2071057"/>
            <a:ext cx="4007222" cy="4643562"/>
          </a:xfrm>
          <a:prstGeom prst="rect">
            <a:avLst/>
          </a:prstGeom>
        </p:spPr>
      </p:pic>
      <p:sp>
        <p:nvSpPr>
          <p:cNvPr id="13" name="TextBox 12"/>
          <p:cNvSpPr txBox="1"/>
          <p:nvPr/>
        </p:nvSpPr>
        <p:spPr>
          <a:xfrm>
            <a:off x="6704290" y="5055567"/>
            <a:ext cx="2188190" cy="369332"/>
          </a:xfrm>
          <a:prstGeom prst="rect">
            <a:avLst/>
          </a:prstGeom>
          <a:noFill/>
        </p:spPr>
        <p:txBody>
          <a:bodyPr wrap="square" rtlCol="0">
            <a:spAutoFit/>
          </a:bodyPr>
          <a:lstStyle/>
          <a:p>
            <a:r>
              <a:rPr lang="en-GB" err="1">
                <a:solidFill>
                  <a:srgbClr val="00B0F0"/>
                </a:solidFill>
              </a:rPr>
              <a:t>opwekking</a:t>
            </a:r>
            <a:r>
              <a:rPr lang="en-GB">
                <a:solidFill>
                  <a:srgbClr val="00B0F0"/>
                </a:solidFill>
              </a:rPr>
              <a:t> (</a:t>
            </a:r>
            <a:r>
              <a:rPr lang="en-GB" err="1">
                <a:solidFill>
                  <a:srgbClr val="00B0F0"/>
                </a:solidFill>
              </a:rPr>
              <a:t>ketel</a:t>
            </a:r>
            <a:r>
              <a:rPr lang="en-GB">
                <a:solidFill>
                  <a:srgbClr val="00B0F0"/>
                </a:solidFill>
              </a:rPr>
              <a:t>)</a:t>
            </a:r>
          </a:p>
        </p:txBody>
      </p:sp>
      <p:cxnSp>
        <p:nvCxnSpPr>
          <p:cNvPr id="15" name="Straight Arrow Connector 14"/>
          <p:cNvCxnSpPr>
            <a:stCxn id="13" idx="1"/>
          </p:cNvCxnSpPr>
          <p:nvPr/>
        </p:nvCxnSpPr>
        <p:spPr>
          <a:xfrm flipH="1">
            <a:off x="5868146" y="5240233"/>
            <a:ext cx="836144" cy="6370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07790" y="3356992"/>
            <a:ext cx="2188190" cy="646331"/>
          </a:xfrm>
          <a:prstGeom prst="rect">
            <a:avLst/>
          </a:prstGeom>
          <a:noFill/>
        </p:spPr>
        <p:txBody>
          <a:bodyPr wrap="square" rtlCol="0">
            <a:spAutoFit/>
          </a:bodyPr>
          <a:lstStyle/>
          <a:p>
            <a:r>
              <a:rPr lang="en-GB" err="1">
                <a:solidFill>
                  <a:srgbClr val="00B0F0"/>
                </a:solidFill>
              </a:rPr>
              <a:t>distributie</a:t>
            </a:r>
            <a:endParaRPr lang="en-GB">
              <a:solidFill>
                <a:srgbClr val="00B0F0"/>
              </a:solidFill>
            </a:endParaRPr>
          </a:p>
          <a:p>
            <a:r>
              <a:rPr lang="en-GB">
                <a:solidFill>
                  <a:srgbClr val="00B0F0"/>
                </a:solidFill>
              </a:rPr>
              <a:t>(CV </a:t>
            </a:r>
            <a:r>
              <a:rPr lang="en-GB" err="1">
                <a:solidFill>
                  <a:srgbClr val="00B0F0"/>
                </a:solidFill>
              </a:rPr>
              <a:t>leidingen</a:t>
            </a:r>
            <a:r>
              <a:rPr lang="en-GB">
                <a:solidFill>
                  <a:srgbClr val="00B0F0"/>
                </a:solidFill>
              </a:rPr>
              <a:t>)</a:t>
            </a:r>
          </a:p>
        </p:txBody>
      </p:sp>
      <p:cxnSp>
        <p:nvCxnSpPr>
          <p:cNvPr id="19" name="Straight Arrow Connector 18"/>
          <p:cNvCxnSpPr>
            <a:stCxn id="18" idx="2"/>
          </p:cNvCxnSpPr>
          <p:nvPr/>
        </p:nvCxnSpPr>
        <p:spPr>
          <a:xfrm>
            <a:off x="1501885" y="4003323"/>
            <a:ext cx="1094095" cy="9375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02896" y="2548971"/>
            <a:ext cx="1893654" cy="369332"/>
          </a:xfrm>
          <a:prstGeom prst="rect">
            <a:avLst/>
          </a:prstGeom>
          <a:noFill/>
        </p:spPr>
        <p:txBody>
          <a:bodyPr wrap="square" rtlCol="0">
            <a:spAutoFit/>
          </a:bodyPr>
          <a:lstStyle/>
          <a:p>
            <a:r>
              <a:rPr lang="en-GB" err="1">
                <a:solidFill>
                  <a:srgbClr val="00B0F0"/>
                </a:solidFill>
              </a:rPr>
              <a:t>afgifte</a:t>
            </a:r>
            <a:r>
              <a:rPr lang="en-GB">
                <a:solidFill>
                  <a:srgbClr val="00B0F0"/>
                </a:solidFill>
              </a:rPr>
              <a:t> (radiator)</a:t>
            </a:r>
          </a:p>
        </p:txBody>
      </p:sp>
      <p:cxnSp>
        <p:nvCxnSpPr>
          <p:cNvPr id="21" name="Straight Arrow Connector 20"/>
          <p:cNvCxnSpPr>
            <a:stCxn id="20" idx="1"/>
          </p:cNvCxnSpPr>
          <p:nvPr/>
        </p:nvCxnSpPr>
        <p:spPr>
          <a:xfrm flipH="1">
            <a:off x="5364088" y="2733637"/>
            <a:ext cx="1538808" cy="4616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270935016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170</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(individuele) balansventilatie</a:t>
            </a:r>
            <a:r>
              <a:rPr lang="nl-BE"/>
              <a:t>?</a:t>
            </a:r>
          </a:p>
          <a:p>
            <a:pPr marL="0" indent="0">
              <a:buNone/>
            </a:pPr>
            <a:endParaRPr lang="nl-BE"/>
          </a:p>
          <a:p>
            <a:pPr marL="0" indent="0">
              <a:buNone/>
            </a:pPr>
            <a:endParaRPr lang="nl-B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1641" y="3354683"/>
            <a:ext cx="3410579" cy="192263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49092"/>
          <a:stretch/>
        </p:blipFill>
        <p:spPr>
          <a:xfrm>
            <a:off x="3465567" y="2943309"/>
            <a:ext cx="2260502" cy="2941032"/>
          </a:xfrm>
          <a:prstGeom prst="rect">
            <a:avLst/>
          </a:prstGeom>
        </p:spPr>
      </p:pic>
      <p:sp>
        <p:nvSpPr>
          <p:cNvPr id="8" name="TextBox 7"/>
          <p:cNvSpPr txBox="1"/>
          <p:nvPr/>
        </p:nvSpPr>
        <p:spPr>
          <a:xfrm>
            <a:off x="3028441" y="2111352"/>
            <a:ext cx="1614636" cy="369332"/>
          </a:xfrm>
          <a:prstGeom prst="rect">
            <a:avLst/>
          </a:prstGeom>
          <a:noFill/>
        </p:spPr>
        <p:txBody>
          <a:bodyPr wrap="square" rtlCol="0">
            <a:spAutoFit/>
          </a:bodyPr>
          <a:lstStyle/>
          <a:p>
            <a:r>
              <a:rPr lang="en-GB">
                <a:solidFill>
                  <a:srgbClr val="00B0F0"/>
                </a:solidFill>
              </a:rPr>
              <a:t>4 </a:t>
            </a:r>
            <a:r>
              <a:rPr lang="en-GB" err="1">
                <a:solidFill>
                  <a:srgbClr val="00B0F0"/>
                </a:solidFill>
              </a:rPr>
              <a:t>aansluitingen</a:t>
            </a:r>
            <a:endParaRPr lang="en-GB">
              <a:solidFill>
                <a:srgbClr val="00B0F0"/>
              </a:solidFill>
            </a:endParaRPr>
          </a:p>
        </p:txBody>
      </p:sp>
      <p:cxnSp>
        <p:nvCxnSpPr>
          <p:cNvPr id="9" name="Straight Arrow Connector 8"/>
          <p:cNvCxnSpPr>
            <a:cxnSpLocks/>
            <a:stCxn id="8" idx="2"/>
          </p:cNvCxnSpPr>
          <p:nvPr/>
        </p:nvCxnSpPr>
        <p:spPr>
          <a:xfrm flipH="1">
            <a:off x="2204720" y="2480684"/>
            <a:ext cx="1631039" cy="14410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35759" y="2480684"/>
            <a:ext cx="967353" cy="131450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699792" y="4711152"/>
            <a:ext cx="1135968" cy="15354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908698" y="6101018"/>
            <a:ext cx="1614636" cy="369332"/>
          </a:xfrm>
          <a:prstGeom prst="rect">
            <a:avLst/>
          </a:prstGeom>
          <a:noFill/>
        </p:spPr>
        <p:txBody>
          <a:bodyPr wrap="square" rtlCol="0">
            <a:spAutoFit/>
          </a:bodyPr>
          <a:lstStyle/>
          <a:p>
            <a:r>
              <a:rPr lang="en-GB">
                <a:solidFill>
                  <a:srgbClr val="00B0F0"/>
                </a:solidFill>
              </a:rPr>
              <a:t>Filter</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709453" y="3009243"/>
            <a:ext cx="3551506" cy="2663630"/>
          </a:xfrm>
          <a:prstGeom prst="rect">
            <a:avLst/>
          </a:prstGeom>
        </p:spPr>
      </p:pic>
      <p:cxnSp>
        <p:nvCxnSpPr>
          <p:cNvPr id="15" name="Straight Arrow Connector 14"/>
          <p:cNvCxnSpPr/>
          <p:nvPr/>
        </p:nvCxnSpPr>
        <p:spPr>
          <a:xfrm>
            <a:off x="4595818" y="2348628"/>
            <a:ext cx="2480530" cy="19091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29367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171</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(individuele) balansventilatie</a:t>
            </a:r>
            <a:r>
              <a:rPr lang="nl-BE"/>
              <a:t>?</a:t>
            </a:r>
          </a:p>
          <a:p>
            <a:pPr marL="0" indent="0">
              <a:buNone/>
            </a:pPr>
            <a:endParaRPr lang="nl-BE"/>
          </a:p>
          <a:p>
            <a:pPr marL="0" indent="0">
              <a:buNone/>
            </a:pPr>
            <a:endParaRPr lang="nl-BE"/>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939" y="2276872"/>
            <a:ext cx="3435846" cy="4079478"/>
          </a:xfrm>
          <a:prstGeom prst="rect">
            <a:avLst/>
          </a:prstGeom>
        </p:spPr>
      </p:pic>
      <p:sp>
        <p:nvSpPr>
          <p:cNvPr id="18" name="TextBox 17"/>
          <p:cNvSpPr txBox="1"/>
          <p:nvPr/>
        </p:nvSpPr>
        <p:spPr>
          <a:xfrm>
            <a:off x="6665945" y="2388355"/>
            <a:ext cx="1614636" cy="369332"/>
          </a:xfrm>
          <a:prstGeom prst="rect">
            <a:avLst/>
          </a:prstGeom>
          <a:noFill/>
        </p:spPr>
        <p:txBody>
          <a:bodyPr wrap="square" rtlCol="0">
            <a:spAutoFit/>
          </a:bodyPr>
          <a:lstStyle/>
          <a:p>
            <a:r>
              <a:rPr lang="en-GB">
                <a:solidFill>
                  <a:srgbClr val="00B0F0"/>
                </a:solidFill>
              </a:rPr>
              <a:t>4 </a:t>
            </a:r>
            <a:r>
              <a:rPr lang="en-GB" err="1">
                <a:solidFill>
                  <a:srgbClr val="00B0F0"/>
                </a:solidFill>
              </a:rPr>
              <a:t>aansluitingen</a:t>
            </a:r>
            <a:endParaRPr lang="en-GB">
              <a:solidFill>
                <a:srgbClr val="00B0F0"/>
              </a:solidFill>
            </a:endParaRPr>
          </a:p>
        </p:txBody>
      </p:sp>
      <p:cxnSp>
        <p:nvCxnSpPr>
          <p:cNvPr id="20" name="Straight Arrow Connector 19"/>
          <p:cNvCxnSpPr/>
          <p:nvPr/>
        </p:nvCxnSpPr>
        <p:spPr>
          <a:xfrm flipH="1">
            <a:off x="5596932" y="2573021"/>
            <a:ext cx="1021909" cy="75298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8" idx="1"/>
          </p:cNvCxnSpPr>
          <p:nvPr/>
        </p:nvCxnSpPr>
        <p:spPr>
          <a:xfrm flipH="1">
            <a:off x="4985034" y="2573021"/>
            <a:ext cx="1680911" cy="8035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411226" y="2563856"/>
            <a:ext cx="2254720" cy="75913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1"/>
          </p:cNvCxnSpPr>
          <p:nvPr/>
        </p:nvCxnSpPr>
        <p:spPr>
          <a:xfrm flipH="1">
            <a:off x="3655082" y="2573021"/>
            <a:ext cx="3010863" cy="74997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6050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Herkennen</a:t>
            </a:r>
            <a:r>
              <a:rPr lang="en-GB" sz="4800"/>
              <a:t> </a:t>
            </a:r>
            <a:r>
              <a:rPr lang="en-GB" sz="4800" err="1"/>
              <a:t>warmteterugwinning</a:t>
            </a:r>
            <a:endParaRPr lang="en-GB" sz="4800"/>
          </a:p>
          <a:p>
            <a:pPr marL="0" indent="0" algn="ctr">
              <a:buNone/>
            </a:pPr>
            <a:r>
              <a:rPr lang="en-GB" sz="4800"/>
              <a:t> </a:t>
            </a:r>
            <a:r>
              <a:rPr lang="en-GB" sz="4800" err="1"/>
              <a:t>collectief</a:t>
            </a:r>
            <a:endParaRPr lang="en-GB" sz="4800"/>
          </a:p>
        </p:txBody>
      </p:sp>
    </p:spTree>
    <p:extLst>
      <p:ext uri="{BB962C8B-B14F-4D97-AF65-F5344CB8AC3E}">
        <p14:creationId xmlns:p14="http://schemas.microsoft.com/office/powerpoint/2010/main" val="30632998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279" y="2959762"/>
            <a:ext cx="3738884" cy="2804163"/>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2994042"/>
            <a:ext cx="3738884" cy="2804163"/>
          </a:xfrm>
          <a:prstGeom prst="rect">
            <a:avLst/>
          </a:prstGeom>
        </p:spPr>
      </p:pic>
      <p:sp>
        <p:nvSpPr>
          <p:cNvPr id="2" name="Title 1"/>
          <p:cNvSpPr>
            <a:spLocks noGrp="1"/>
          </p:cNvSpPr>
          <p:nvPr>
            <p:ph type="title"/>
          </p:nvPr>
        </p:nvSpPr>
        <p:spPr/>
        <p:txBody>
          <a:bodyPr/>
          <a:lstStyle/>
          <a:p>
            <a:r>
              <a:rPr lang="nl-BE"/>
              <a:t>Herkennen warmteterugwinning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173</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(type/eigenschappen) ventilatiesysteem?</a:t>
            </a:r>
          </a:p>
          <a:p>
            <a:pPr lvl="1"/>
            <a:r>
              <a:rPr lang="nl-BE"/>
              <a:t>Grotere luchtgroepen</a:t>
            </a:r>
          </a:p>
          <a:p>
            <a:pPr marL="0" indent="0">
              <a:buNone/>
            </a:pPr>
            <a:endParaRPr lang="nl-BE"/>
          </a:p>
          <a:p>
            <a:endParaRPr lang="nl-BE"/>
          </a:p>
          <a:p>
            <a:pPr marL="0" indent="0">
              <a:buNone/>
            </a:pPr>
            <a:endParaRPr lang="nl-BE"/>
          </a:p>
        </p:txBody>
      </p:sp>
      <p:sp>
        <p:nvSpPr>
          <p:cNvPr id="8" name="TextBox 7"/>
          <p:cNvSpPr txBox="1"/>
          <p:nvPr/>
        </p:nvSpPr>
        <p:spPr>
          <a:xfrm>
            <a:off x="3449210" y="2367902"/>
            <a:ext cx="1614636" cy="369332"/>
          </a:xfrm>
          <a:prstGeom prst="rect">
            <a:avLst/>
          </a:prstGeom>
          <a:noFill/>
        </p:spPr>
        <p:txBody>
          <a:bodyPr wrap="square" rtlCol="0">
            <a:spAutoFit/>
          </a:bodyPr>
          <a:lstStyle/>
          <a:p>
            <a:r>
              <a:rPr lang="en-GB">
                <a:solidFill>
                  <a:srgbClr val="00B0F0"/>
                </a:solidFill>
              </a:rPr>
              <a:t>4 </a:t>
            </a:r>
            <a:r>
              <a:rPr lang="en-GB" err="1">
                <a:solidFill>
                  <a:srgbClr val="00B0F0"/>
                </a:solidFill>
              </a:rPr>
              <a:t>aansluitingen</a:t>
            </a:r>
            <a:endParaRPr lang="en-GB">
              <a:solidFill>
                <a:srgbClr val="00B0F0"/>
              </a:solidFill>
            </a:endParaRPr>
          </a:p>
        </p:txBody>
      </p:sp>
      <p:cxnSp>
        <p:nvCxnSpPr>
          <p:cNvPr id="9" name="Straight Arrow Connector 8"/>
          <p:cNvCxnSpPr>
            <a:cxnSpLocks/>
          </p:cNvCxnSpPr>
          <p:nvPr/>
        </p:nvCxnSpPr>
        <p:spPr>
          <a:xfrm flipH="1">
            <a:off x="2555777" y="2708920"/>
            <a:ext cx="1722659" cy="16529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4278436" y="2708920"/>
            <a:ext cx="2046212" cy="144016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1512128" y="5176233"/>
            <a:ext cx="2230730" cy="1180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742858" y="6359824"/>
            <a:ext cx="2778522" cy="369332"/>
          </a:xfrm>
          <a:prstGeom prst="rect">
            <a:avLst/>
          </a:prstGeom>
          <a:noFill/>
        </p:spPr>
        <p:txBody>
          <a:bodyPr wrap="square" rtlCol="0">
            <a:spAutoFit/>
          </a:bodyPr>
          <a:lstStyle/>
          <a:p>
            <a:r>
              <a:rPr lang="en-GB">
                <a:solidFill>
                  <a:srgbClr val="00B0F0"/>
                </a:solidFill>
              </a:rPr>
              <a:t>Verse- </a:t>
            </a:r>
            <a:r>
              <a:rPr lang="en-GB" err="1">
                <a:solidFill>
                  <a:srgbClr val="00B0F0"/>
                </a:solidFill>
              </a:rPr>
              <a:t>en</a:t>
            </a:r>
            <a:r>
              <a:rPr lang="en-GB">
                <a:solidFill>
                  <a:srgbClr val="00B0F0"/>
                </a:solidFill>
              </a:rPr>
              <a:t> </a:t>
            </a:r>
            <a:r>
              <a:rPr lang="en-GB" err="1">
                <a:solidFill>
                  <a:srgbClr val="00B0F0"/>
                </a:solidFill>
              </a:rPr>
              <a:t>afblaaslucht</a:t>
            </a:r>
            <a:endParaRPr lang="en-GB">
              <a:solidFill>
                <a:srgbClr val="00B0F0"/>
              </a:solidFill>
            </a:endParaRPr>
          </a:p>
        </p:txBody>
      </p:sp>
    </p:spTree>
    <p:extLst>
      <p:ext uri="{BB962C8B-B14F-4D97-AF65-F5344CB8AC3E}">
        <p14:creationId xmlns:p14="http://schemas.microsoft.com/office/powerpoint/2010/main" val="193312209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warmteterugwinning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174</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5610" t="30525" r="41562" b="58072"/>
          <a:stretch/>
        </p:blipFill>
        <p:spPr>
          <a:xfrm>
            <a:off x="4379858" y="3301756"/>
            <a:ext cx="4320480" cy="2880316"/>
          </a:xfrm>
          <a:prstGeom prst="rect">
            <a:avLst/>
          </a:prstGeom>
        </p:spPr>
      </p:pic>
      <p:sp>
        <p:nvSpPr>
          <p:cNvPr id="8" name="Tijdelijke aanduiding voor inhoud 4">
            <a:extLst>
              <a:ext uri="{FF2B5EF4-FFF2-40B4-BE49-F238E27FC236}">
                <a16:creationId xmlns:a16="http://schemas.microsoft.com/office/drawing/2014/main" id="{FB5D0053-4129-4383-887E-2EEBE12F6B03}"/>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type/eigenschappen) ventilatiesysteem</a:t>
            </a:r>
            <a:r>
              <a:rPr lang="nl-BE"/>
              <a:t>?</a:t>
            </a:r>
          </a:p>
          <a:p>
            <a:pPr lvl="1"/>
            <a:r>
              <a:rPr lang="nl-BE"/>
              <a:t>Warmteterugwinning</a:t>
            </a:r>
          </a:p>
          <a:p>
            <a:pPr lvl="2"/>
            <a:r>
              <a:rPr lang="nl-BE"/>
              <a:t>Logo op luchtgroep</a:t>
            </a:r>
          </a:p>
          <a:p>
            <a:pPr lvl="2"/>
            <a:r>
              <a:rPr lang="nl-BE" err="1"/>
              <a:t>Merkgebonden</a:t>
            </a:r>
            <a:r>
              <a:rPr lang="nl-BE"/>
              <a:t>: hier wiel als logo =&gt; warmtewiel</a:t>
            </a:r>
          </a:p>
          <a:p>
            <a:pPr lvl="1"/>
            <a:endParaRPr lang="nl-BE"/>
          </a:p>
          <a:p>
            <a:pPr lvl="2"/>
            <a:endParaRPr lang="nl-BE"/>
          </a:p>
          <a:p>
            <a:pPr marL="0" indent="0">
              <a:buFontTx/>
              <a:buNone/>
            </a:pPr>
            <a:endParaRPr lang="nl-BE"/>
          </a:p>
          <a:p>
            <a:endParaRPr lang="nl-BE"/>
          </a:p>
          <a:p>
            <a:pPr marL="0" indent="0">
              <a:buFontTx/>
              <a:buNone/>
            </a:pPr>
            <a:endParaRPr lang="nl-BE"/>
          </a:p>
        </p:txBody>
      </p:sp>
    </p:spTree>
    <p:extLst>
      <p:ext uri="{BB962C8B-B14F-4D97-AF65-F5344CB8AC3E}">
        <p14:creationId xmlns:p14="http://schemas.microsoft.com/office/powerpoint/2010/main" val="41574376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175</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013" y="2455881"/>
            <a:ext cx="3435846" cy="424847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850" y="2666293"/>
            <a:ext cx="2767543" cy="3690057"/>
          </a:xfrm>
          <a:prstGeom prst="rect">
            <a:avLst/>
          </a:prstGeom>
        </p:spPr>
      </p:pic>
      <p:sp>
        <p:nvSpPr>
          <p:cNvPr id="9" name="Title 1"/>
          <p:cNvSpPr>
            <a:spLocks noGrp="1"/>
          </p:cNvSpPr>
          <p:nvPr>
            <p:ph type="title"/>
          </p:nvPr>
        </p:nvSpPr>
        <p:spPr>
          <a:xfrm>
            <a:off x="539552" y="548680"/>
            <a:ext cx="8352928" cy="1080120"/>
          </a:xfrm>
        </p:spPr>
        <p:txBody>
          <a:bodyPr/>
          <a:lstStyle/>
          <a:p>
            <a:r>
              <a:rPr lang="nl-BE"/>
              <a:t>Herkennen warmteterugwinning</a:t>
            </a:r>
          </a:p>
        </p:txBody>
      </p:sp>
      <p:sp>
        <p:nvSpPr>
          <p:cNvPr id="11" name="TextBox 10"/>
          <p:cNvSpPr txBox="1"/>
          <p:nvPr/>
        </p:nvSpPr>
        <p:spPr>
          <a:xfrm>
            <a:off x="387152" y="3310966"/>
            <a:ext cx="1964323" cy="646331"/>
          </a:xfrm>
          <a:prstGeom prst="rect">
            <a:avLst/>
          </a:prstGeom>
          <a:noFill/>
        </p:spPr>
        <p:txBody>
          <a:bodyPr wrap="square" rtlCol="0">
            <a:spAutoFit/>
          </a:bodyPr>
          <a:lstStyle/>
          <a:p>
            <a:r>
              <a:rPr lang="en-GB" err="1">
                <a:solidFill>
                  <a:srgbClr val="00B0F0"/>
                </a:solidFill>
              </a:rPr>
              <a:t>Vinnen</a:t>
            </a:r>
            <a:r>
              <a:rPr lang="en-GB">
                <a:solidFill>
                  <a:srgbClr val="00B0F0"/>
                </a:solidFill>
              </a:rPr>
              <a:t> </a:t>
            </a:r>
            <a:r>
              <a:rPr lang="en-GB" err="1">
                <a:solidFill>
                  <a:srgbClr val="00B0F0"/>
                </a:solidFill>
              </a:rPr>
              <a:t>warmtewisselaar</a:t>
            </a:r>
            <a:endParaRPr lang="en-GB">
              <a:solidFill>
                <a:srgbClr val="00B0F0"/>
              </a:solidFill>
            </a:endParaRPr>
          </a:p>
        </p:txBody>
      </p:sp>
      <p:cxnSp>
        <p:nvCxnSpPr>
          <p:cNvPr id="12" name="Straight Arrow Connector 11"/>
          <p:cNvCxnSpPr/>
          <p:nvPr/>
        </p:nvCxnSpPr>
        <p:spPr>
          <a:xfrm>
            <a:off x="1849059" y="3957297"/>
            <a:ext cx="1834462" cy="11412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3" name="Tijdelijke aanduiding voor inhoud 4">
            <a:extLst>
              <a:ext uri="{FF2B5EF4-FFF2-40B4-BE49-F238E27FC236}">
                <a16:creationId xmlns:a16="http://schemas.microsoft.com/office/drawing/2014/main" id="{43D12C2C-2D57-45BD-BED1-71D8EA45FD28}"/>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(type/eigenschappen) ventilatiesysteem?</a:t>
            </a:r>
          </a:p>
          <a:p>
            <a:pPr lvl="1"/>
            <a:r>
              <a:rPr lang="nl-BE"/>
              <a:t>Openen luchtgroep</a:t>
            </a:r>
          </a:p>
          <a:p>
            <a:pPr lvl="1"/>
            <a:endParaRPr lang="nl-BE"/>
          </a:p>
          <a:p>
            <a:pPr lvl="2"/>
            <a:endParaRPr lang="nl-BE"/>
          </a:p>
          <a:p>
            <a:pPr marL="0" indent="0">
              <a:buFontTx/>
              <a:buNone/>
            </a:pPr>
            <a:endParaRPr lang="nl-BE"/>
          </a:p>
          <a:p>
            <a:endParaRPr lang="nl-BE"/>
          </a:p>
          <a:p>
            <a:pPr marL="0" indent="0">
              <a:buFontTx/>
              <a:buNone/>
            </a:pPr>
            <a:endParaRPr lang="nl-BE"/>
          </a:p>
        </p:txBody>
      </p:sp>
    </p:spTree>
    <p:extLst>
      <p:ext uri="{BB962C8B-B14F-4D97-AF65-F5344CB8AC3E}">
        <p14:creationId xmlns:p14="http://schemas.microsoft.com/office/powerpoint/2010/main" val="14919566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176</a:t>
            </a:fld>
            <a:endParaRPr lang="nl-BE" sz="1100">
              <a:solidFill>
                <a:srgbClr val="105269"/>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3735"/>
          <a:stretch/>
        </p:blipFill>
        <p:spPr>
          <a:xfrm>
            <a:off x="4885927" y="2385754"/>
            <a:ext cx="3559324" cy="389256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2852936"/>
            <a:ext cx="4170309" cy="2898365"/>
          </a:xfrm>
          <a:prstGeom prst="rect">
            <a:avLst/>
          </a:prstGeom>
        </p:spPr>
      </p:pic>
      <p:sp>
        <p:nvSpPr>
          <p:cNvPr id="9" name="TextBox 8"/>
          <p:cNvSpPr txBox="1"/>
          <p:nvPr/>
        </p:nvSpPr>
        <p:spPr>
          <a:xfrm>
            <a:off x="6388903" y="2385754"/>
            <a:ext cx="1964323" cy="646331"/>
          </a:xfrm>
          <a:prstGeom prst="rect">
            <a:avLst/>
          </a:prstGeom>
          <a:noFill/>
        </p:spPr>
        <p:txBody>
          <a:bodyPr wrap="square" rtlCol="0">
            <a:spAutoFit/>
          </a:bodyPr>
          <a:lstStyle/>
          <a:p>
            <a:r>
              <a:rPr lang="en-GB" err="1">
                <a:solidFill>
                  <a:srgbClr val="00B0F0"/>
                </a:solidFill>
              </a:rPr>
              <a:t>Vinnen</a:t>
            </a:r>
            <a:r>
              <a:rPr lang="en-GB">
                <a:solidFill>
                  <a:srgbClr val="00B0F0"/>
                </a:solidFill>
              </a:rPr>
              <a:t> </a:t>
            </a:r>
            <a:r>
              <a:rPr lang="en-GB" err="1">
                <a:solidFill>
                  <a:srgbClr val="00B0F0"/>
                </a:solidFill>
              </a:rPr>
              <a:t>warmtewisselaar</a:t>
            </a:r>
            <a:endParaRPr lang="en-GB">
              <a:solidFill>
                <a:srgbClr val="00B0F0"/>
              </a:solidFill>
            </a:endParaRPr>
          </a:p>
        </p:txBody>
      </p:sp>
      <p:cxnSp>
        <p:nvCxnSpPr>
          <p:cNvPr id="11" name="Straight Arrow Connector 10"/>
          <p:cNvCxnSpPr/>
          <p:nvPr/>
        </p:nvCxnSpPr>
        <p:spPr>
          <a:xfrm flipH="1">
            <a:off x="6914327" y="3355251"/>
            <a:ext cx="456738" cy="15365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539552" y="548680"/>
            <a:ext cx="8352928" cy="1080120"/>
          </a:xfrm>
        </p:spPr>
        <p:txBody>
          <a:bodyPr/>
          <a:lstStyle/>
          <a:p>
            <a:r>
              <a:rPr lang="nl-BE"/>
              <a:t>Herkennen warmteterugwinning</a:t>
            </a:r>
          </a:p>
        </p:txBody>
      </p:sp>
      <p:sp>
        <p:nvSpPr>
          <p:cNvPr id="13" name="Tijdelijke aanduiding voor inhoud 4">
            <a:extLst>
              <a:ext uri="{FF2B5EF4-FFF2-40B4-BE49-F238E27FC236}">
                <a16:creationId xmlns:a16="http://schemas.microsoft.com/office/drawing/2014/main" id="{2A3CAF1F-2B05-474B-BFCB-D122398DFC01}"/>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(type/eigenschappen) ventilatiesysteem</a:t>
            </a:r>
            <a:r>
              <a:rPr lang="nl-BE"/>
              <a:t>?</a:t>
            </a:r>
          </a:p>
          <a:p>
            <a:pPr lvl="1"/>
            <a:r>
              <a:rPr lang="nl-BE"/>
              <a:t>Openen luchtgroep</a:t>
            </a:r>
          </a:p>
          <a:p>
            <a:pPr lvl="1"/>
            <a:endParaRPr lang="nl-BE"/>
          </a:p>
          <a:p>
            <a:pPr lvl="2"/>
            <a:endParaRPr lang="nl-BE"/>
          </a:p>
          <a:p>
            <a:pPr marL="0" indent="0">
              <a:buFontTx/>
              <a:buNone/>
            </a:pPr>
            <a:endParaRPr lang="nl-BE"/>
          </a:p>
          <a:p>
            <a:endParaRPr lang="nl-BE"/>
          </a:p>
          <a:p>
            <a:pPr marL="0" indent="0">
              <a:buFontTx/>
              <a:buNone/>
            </a:pPr>
            <a:endParaRPr lang="nl-BE"/>
          </a:p>
        </p:txBody>
      </p:sp>
    </p:spTree>
    <p:extLst>
      <p:ext uri="{BB962C8B-B14F-4D97-AF65-F5344CB8AC3E}">
        <p14:creationId xmlns:p14="http://schemas.microsoft.com/office/powerpoint/2010/main" val="295852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177</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a:t>
            </a:r>
            <a:r>
              <a:rPr lang="nl-BE" b="1" u="sng"/>
              <a:t>(eigenschappen) collectieve balansventilatie</a:t>
            </a:r>
            <a:r>
              <a:rPr lang="nl-BE"/>
              <a:t>?</a:t>
            </a:r>
          </a:p>
          <a:p>
            <a:pPr lvl="1"/>
            <a:r>
              <a:rPr lang="nl-BE"/>
              <a:t>Steeds dubbelcheck indien warmterecuperatie:</a:t>
            </a:r>
          </a:p>
          <a:p>
            <a:pPr lvl="2"/>
            <a:r>
              <a:rPr lang="nl-BE"/>
              <a:t>Openen deuren indien mogelijk</a:t>
            </a:r>
          </a:p>
          <a:p>
            <a:pPr lvl="2"/>
            <a:r>
              <a:rPr lang="nl-BE" err="1"/>
              <a:t>Aerolisch</a:t>
            </a:r>
            <a:r>
              <a:rPr lang="nl-BE"/>
              <a:t> schema</a:t>
            </a:r>
          </a:p>
          <a:p>
            <a:pPr lvl="2"/>
            <a:r>
              <a:rPr lang="nl-BE"/>
              <a:t>Aanduiding op luchtgroep</a:t>
            </a:r>
          </a:p>
          <a:p>
            <a:endParaRPr lang="nl-BE"/>
          </a:p>
          <a:p>
            <a:pPr marL="0" indent="0">
              <a:buNone/>
            </a:pPr>
            <a:endParaRPr lang="nl-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2000" y="2780927"/>
            <a:ext cx="4447844" cy="3335883"/>
          </a:xfrm>
          <a:prstGeom prst="rect">
            <a:avLst/>
          </a:prstGeom>
        </p:spPr>
      </p:pic>
      <p:sp>
        <p:nvSpPr>
          <p:cNvPr id="7" name="Title 1"/>
          <p:cNvSpPr>
            <a:spLocks noGrp="1"/>
          </p:cNvSpPr>
          <p:nvPr>
            <p:ph type="title"/>
          </p:nvPr>
        </p:nvSpPr>
        <p:spPr>
          <a:xfrm>
            <a:off x="539552" y="548680"/>
            <a:ext cx="8352928" cy="1080120"/>
          </a:xfrm>
        </p:spPr>
        <p:txBody>
          <a:bodyPr/>
          <a:lstStyle/>
          <a:p>
            <a:r>
              <a:rPr lang="nl-BE"/>
              <a:t>Herkennen warmteterugwinning</a:t>
            </a:r>
          </a:p>
        </p:txBody>
      </p:sp>
    </p:spTree>
    <p:extLst>
      <p:ext uri="{BB962C8B-B14F-4D97-AF65-F5344CB8AC3E}">
        <p14:creationId xmlns:p14="http://schemas.microsoft.com/office/powerpoint/2010/main" val="29561253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Invoergegevens</a:t>
            </a:r>
            <a:r>
              <a:rPr lang="en-GB" sz="4800"/>
              <a:t> </a:t>
            </a:r>
            <a:r>
              <a:rPr lang="en-GB" sz="4800" err="1"/>
              <a:t>rendement</a:t>
            </a:r>
            <a:r>
              <a:rPr lang="en-GB" sz="4800"/>
              <a:t> </a:t>
            </a:r>
            <a:r>
              <a:rPr lang="en-GB" sz="4800" err="1"/>
              <a:t>ventilatie</a:t>
            </a:r>
            <a:endParaRPr lang="en-GB" sz="4800"/>
          </a:p>
        </p:txBody>
      </p:sp>
    </p:spTree>
    <p:extLst>
      <p:ext uri="{BB962C8B-B14F-4D97-AF65-F5344CB8AC3E}">
        <p14:creationId xmlns:p14="http://schemas.microsoft.com/office/powerpoint/2010/main" val="154325509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179</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Invoergegevens rendement warmterecuperatie</a:t>
            </a:r>
          </a:p>
          <a:p>
            <a:pPr lvl="1"/>
            <a:r>
              <a:rPr lang="nl-BE"/>
              <a:t>IP IX7.3</a:t>
            </a:r>
          </a:p>
          <a:p>
            <a:pPr lvl="1"/>
            <a:r>
              <a:rPr lang="nl-BE"/>
              <a:t>EPB productgegevens</a:t>
            </a:r>
          </a:p>
          <a:p>
            <a:pPr lvl="1"/>
            <a:r>
              <a:rPr lang="nl-BE"/>
              <a:t>Met exacte merk en type (kentekenplaat , EPB-aangifte, ventilatieverslag, technische documentatie (dubbelchecken)</a:t>
            </a:r>
          </a:p>
          <a:p>
            <a:pPr lvl="1"/>
            <a:r>
              <a:rPr lang="nl-BE"/>
              <a:t>Zomerbypass: zie voorgaand </a:t>
            </a:r>
          </a:p>
          <a:p>
            <a:pPr marL="0" indent="0">
              <a:buNone/>
            </a:pPr>
            <a:endParaRPr lang="nl-BE"/>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2040" y="3817438"/>
            <a:ext cx="3583748" cy="2687811"/>
          </a:xfrm>
          <a:prstGeom prst="rect">
            <a:avLst/>
          </a:prstGeom>
        </p:spPr>
      </p:pic>
    </p:spTree>
    <p:extLst>
      <p:ext uri="{BB962C8B-B14F-4D97-AF65-F5344CB8AC3E}">
        <p14:creationId xmlns:p14="http://schemas.microsoft.com/office/powerpoint/2010/main" val="269227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Veel voorkomende collectieve systemen</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a:t>
            </a:fld>
            <a:endParaRPr lang="nl-BE" sz="1100">
              <a:solidFill>
                <a:srgbClr val="105269"/>
              </a:solidFill>
            </a:endParaRPr>
          </a:p>
        </p:txBody>
      </p:sp>
      <p:sp>
        <p:nvSpPr>
          <p:cNvPr id="7" name="TextBox 6"/>
          <p:cNvSpPr txBox="1"/>
          <p:nvPr/>
        </p:nvSpPr>
        <p:spPr>
          <a:xfrm>
            <a:off x="236456" y="2366299"/>
            <a:ext cx="3761611" cy="1477328"/>
          </a:xfrm>
          <a:prstGeom prst="rect">
            <a:avLst/>
          </a:prstGeom>
          <a:noFill/>
        </p:spPr>
        <p:txBody>
          <a:bodyPr wrap="square" rtlCol="0">
            <a:spAutoFit/>
          </a:bodyPr>
          <a:lstStyle/>
          <a:p>
            <a:r>
              <a:rPr lang="en-GB">
                <a:solidFill>
                  <a:srgbClr val="00B0F0"/>
                </a:solidFill>
              </a:rPr>
              <a:t>CV dep: </a:t>
            </a:r>
            <a:r>
              <a:rPr lang="en-GB" err="1">
                <a:solidFill>
                  <a:srgbClr val="00B0F0"/>
                </a:solidFill>
              </a:rPr>
              <a:t>vertrek</a:t>
            </a:r>
            <a:r>
              <a:rPr lang="en-GB">
                <a:solidFill>
                  <a:srgbClr val="00B0F0"/>
                </a:solidFill>
              </a:rPr>
              <a:t> CV</a:t>
            </a:r>
          </a:p>
          <a:p>
            <a:r>
              <a:rPr lang="en-GB">
                <a:solidFill>
                  <a:srgbClr val="00B0F0"/>
                </a:solidFill>
              </a:rPr>
              <a:t>CV ret. Retour CV</a:t>
            </a:r>
          </a:p>
          <a:p>
            <a:r>
              <a:rPr lang="en-GB">
                <a:solidFill>
                  <a:srgbClr val="00B0F0"/>
                </a:solidFill>
              </a:rPr>
              <a:t>SKW: </a:t>
            </a:r>
            <a:r>
              <a:rPr lang="en-GB" err="1">
                <a:solidFill>
                  <a:srgbClr val="00B0F0"/>
                </a:solidFill>
              </a:rPr>
              <a:t>sanitair</a:t>
            </a:r>
            <a:r>
              <a:rPr lang="en-GB">
                <a:solidFill>
                  <a:srgbClr val="00B0F0"/>
                </a:solidFill>
              </a:rPr>
              <a:t> </a:t>
            </a:r>
            <a:r>
              <a:rPr lang="en-GB" err="1">
                <a:solidFill>
                  <a:srgbClr val="00B0F0"/>
                </a:solidFill>
              </a:rPr>
              <a:t>koud</a:t>
            </a:r>
            <a:r>
              <a:rPr lang="en-GB">
                <a:solidFill>
                  <a:srgbClr val="00B0F0"/>
                </a:solidFill>
              </a:rPr>
              <a:t> water</a:t>
            </a:r>
          </a:p>
          <a:p>
            <a:r>
              <a:rPr lang="en-GB">
                <a:solidFill>
                  <a:srgbClr val="00B0F0"/>
                </a:solidFill>
              </a:rPr>
              <a:t>SWW: </a:t>
            </a:r>
            <a:r>
              <a:rPr lang="en-GB" err="1">
                <a:solidFill>
                  <a:srgbClr val="00B0F0"/>
                </a:solidFill>
              </a:rPr>
              <a:t>sanitair</a:t>
            </a:r>
            <a:r>
              <a:rPr lang="en-GB">
                <a:solidFill>
                  <a:srgbClr val="00B0F0"/>
                </a:solidFill>
              </a:rPr>
              <a:t> warm water</a:t>
            </a:r>
          </a:p>
          <a:p>
            <a:r>
              <a:rPr lang="en-GB">
                <a:solidFill>
                  <a:srgbClr val="00B0F0"/>
                </a:solidFill>
              </a:rPr>
              <a:t>SRWW: </a:t>
            </a:r>
            <a:r>
              <a:rPr lang="en-GB" err="1">
                <a:solidFill>
                  <a:srgbClr val="00B0F0"/>
                </a:solidFill>
              </a:rPr>
              <a:t>sanitair</a:t>
            </a:r>
            <a:r>
              <a:rPr lang="en-GB">
                <a:solidFill>
                  <a:srgbClr val="00B0F0"/>
                </a:solidFill>
              </a:rPr>
              <a:t> retour warm water</a:t>
            </a:r>
          </a:p>
        </p:txBody>
      </p:sp>
      <p:pic>
        <p:nvPicPr>
          <p:cNvPr id="3" name="Picture 2"/>
          <p:cNvPicPr>
            <a:picLocks noChangeAspect="1"/>
          </p:cNvPicPr>
          <p:nvPr/>
        </p:nvPicPr>
        <p:blipFill>
          <a:blip r:embed="rId3"/>
          <a:stretch>
            <a:fillRect/>
          </a:stretch>
        </p:blipFill>
        <p:spPr>
          <a:xfrm>
            <a:off x="3834504" y="1628800"/>
            <a:ext cx="5057976" cy="451244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23769868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Voorbeeld opzoeken invoergegevens</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180</a:t>
            </a:fld>
            <a:endParaRPr lang="nl-BE" sz="1100">
              <a:solidFill>
                <a:srgbClr val="105269"/>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846" y="2290440"/>
            <a:ext cx="3390478" cy="424847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25682" r="36790" b="16376"/>
          <a:stretch/>
        </p:blipFill>
        <p:spPr>
          <a:xfrm>
            <a:off x="1569264" y="2395910"/>
            <a:ext cx="3240360" cy="3960440"/>
          </a:xfrm>
          <a:prstGeom prst="rect">
            <a:avLst/>
          </a:prstGeom>
        </p:spPr>
      </p:pic>
      <p:sp>
        <p:nvSpPr>
          <p:cNvPr id="5" name="TextBox 4"/>
          <p:cNvSpPr txBox="1"/>
          <p:nvPr/>
        </p:nvSpPr>
        <p:spPr>
          <a:xfrm>
            <a:off x="1569264" y="3260006"/>
            <a:ext cx="2880320" cy="432048"/>
          </a:xfrm>
          <a:prstGeom prst="rect">
            <a:avLst/>
          </a:prstGeom>
          <a:noFill/>
          <a:ln w="38100">
            <a:solidFill>
              <a:srgbClr val="00B0F0"/>
            </a:solidFill>
          </a:ln>
        </p:spPr>
        <p:txBody>
          <a:bodyPr wrap="square" rtlCol="0">
            <a:spAutoFit/>
          </a:bodyPr>
          <a:lstStyle/>
          <a:p>
            <a:endParaRPr lang="en-GB"/>
          </a:p>
        </p:txBody>
      </p:sp>
      <p:sp>
        <p:nvSpPr>
          <p:cNvPr id="8" name="Tijdelijke aanduiding voor inhoud 4">
            <a:extLst>
              <a:ext uri="{FF2B5EF4-FFF2-40B4-BE49-F238E27FC236}">
                <a16:creationId xmlns:a16="http://schemas.microsoft.com/office/drawing/2014/main" id="{788F819E-3261-434D-8C5B-F24A0C49F333}"/>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(eigenschappen van) </a:t>
            </a:r>
            <a:r>
              <a:rPr lang="nl-BE" b="1" u="sng"/>
              <a:t>warmterecuperatie</a:t>
            </a:r>
            <a:r>
              <a:rPr lang="nl-BE"/>
              <a:t>?</a:t>
            </a:r>
          </a:p>
          <a:p>
            <a:pPr lvl="1"/>
            <a:r>
              <a:rPr lang="nl-BE"/>
              <a:t>Rendement via model op kenplaat</a:t>
            </a:r>
          </a:p>
          <a:p>
            <a:endParaRPr lang="nl-BE"/>
          </a:p>
          <a:p>
            <a:pPr marL="0" indent="0">
              <a:buFontTx/>
              <a:buNone/>
            </a:pPr>
            <a:endParaRPr lang="nl-BE"/>
          </a:p>
        </p:txBody>
      </p:sp>
      <p:sp>
        <p:nvSpPr>
          <p:cNvPr id="9" name="TextBox 4">
            <a:extLst>
              <a:ext uri="{FF2B5EF4-FFF2-40B4-BE49-F238E27FC236}">
                <a16:creationId xmlns:a16="http://schemas.microsoft.com/office/drawing/2014/main" id="{1ABBE186-F9F3-4FD0-8694-ED92B432D63C}"/>
              </a:ext>
            </a:extLst>
          </p:cNvPr>
          <p:cNvSpPr txBox="1"/>
          <p:nvPr/>
        </p:nvSpPr>
        <p:spPr>
          <a:xfrm>
            <a:off x="1569264" y="4027116"/>
            <a:ext cx="2880320" cy="432048"/>
          </a:xfrm>
          <a:prstGeom prst="rect">
            <a:avLst/>
          </a:prstGeom>
          <a:noFill/>
          <a:ln w="38100">
            <a:solidFill>
              <a:srgbClr val="00B0F0"/>
            </a:solidFill>
          </a:ln>
        </p:spPr>
        <p:txBody>
          <a:bodyPr wrap="square" rtlCol="0">
            <a:spAutoFit/>
          </a:bodyPr>
          <a:lstStyle/>
          <a:p>
            <a:endParaRPr lang="en-GB"/>
          </a:p>
        </p:txBody>
      </p:sp>
    </p:spTree>
    <p:extLst>
      <p:ext uri="{BB962C8B-B14F-4D97-AF65-F5344CB8AC3E}">
        <p14:creationId xmlns:p14="http://schemas.microsoft.com/office/powerpoint/2010/main" val="29770132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a:t>Type C </a:t>
            </a:r>
            <a:r>
              <a:rPr lang="en-GB" sz="4800" err="1"/>
              <a:t>ventilatie</a:t>
            </a:r>
            <a:r>
              <a:rPr lang="en-GB" sz="4800"/>
              <a:t> </a:t>
            </a:r>
            <a:r>
              <a:rPr lang="en-GB" sz="4800" err="1"/>
              <a:t>herkennen</a:t>
            </a:r>
            <a:endParaRPr lang="en-GB" sz="4800"/>
          </a:p>
        </p:txBody>
      </p:sp>
    </p:spTree>
    <p:extLst>
      <p:ext uri="{BB962C8B-B14F-4D97-AF65-F5344CB8AC3E}">
        <p14:creationId xmlns:p14="http://schemas.microsoft.com/office/powerpoint/2010/main" val="42207197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182</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Principe type </a:t>
            </a:r>
            <a:r>
              <a:rPr lang="nl-BE" b="1" u="sng"/>
              <a:t>C ventilatie</a:t>
            </a:r>
          </a:p>
          <a:p>
            <a:pPr lvl="1"/>
            <a:r>
              <a:rPr lang="nl-BE"/>
              <a:t>Enkel mechanisch afvoeren</a:t>
            </a:r>
          </a:p>
          <a:p>
            <a:pPr lvl="1"/>
            <a:r>
              <a:rPr lang="nl-BE"/>
              <a:t>Toevoer via raamroosters</a:t>
            </a:r>
          </a:p>
          <a:p>
            <a:pPr lvl="1"/>
            <a:endParaRPr lang="nl-BE"/>
          </a:p>
          <a:p>
            <a:endParaRPr lang="nl-BE"/>
          </a:p>
          <a:p>
            <a:pPr marL="0" indent="0">
              <a:buNone/>
            </a:pPr>
            <a:endParaRPr lang="nl-B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9152" y="2920747"/>
            <a:ext cx="4450503" cy="3435603"/>
          </a:xfrm>
          <a:prstGeom prst="rect">
            <a:avLst/>
          </a:prstGeom>
        </p:spPr>
      </p:pic>
    </p:spTree>
    <p:extLst>
      <p:ext uri="{BB962C8B-B14F-4D97-AF65-F5344CB8AC3E}">
        <p14:creationId xmlns:p14="http://schemas.microsoft.com/office/powerpoint/2010/main" val="348988967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balansventilatie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183</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type </a:t>
            </a:r>
            <a:r>
              <a:rPr lang="nl-BE" b="1" u="sng"/>
              <a:t>C ventilatie</a:t>
            </a:r>
            <a:r>
              <a:rPr lang="nl-BE"/>
              <a:t>?</a:t>
            </a:r>
          </a:p>
          <a:p>
            <a:pPr lvl="1"/>
            <a:r>
              <a:rPr lang="nl-BE"/>
              <a:t>1 ventilator</a:t>
            </a:r>
          </a:p>
          <a:p>
            <a:pPr lvl="1"/>
            <a:r>
              <a:rPr lang="nl-BE"/>
              <a:t>1 aansluiting naar buiten</a:t>
            </a:r>
          </a:p>
          <a:p>
            <a:pPr lvl="1"/>
            <a:r>
              <a:rPr lang="nl-BE"/>
              <a:t>Raamroosters</a:t>
            </a:r>
          </a:p>
          <a:p>
            <a:pPr lvl="1"/>
            <a:r>
              <a:rPr lang="nl-BE"/>
              <a:t>Enkel terugname en dus </a:t>
            </a:r>
            <a:br>
              <a:rPr lang="nl-BE"/>
            </a:br>
            <a:r>
              <a:rPr lang="nl-BE"/>
              <a:t>afvoer in:</a:t>
            </a:r>
          </a:p>
          <a:p>
            <a:pPr lvl="2"/>
            <a:r>
              <a:rPr lang="nl-BE"/>
              <a:t>Badkamer</a:t>
            </a:r>
          </a:p>
          <a:p>
            <a:pPr lvl="2"/>
            <a:r>
              <a:rPr lang="nl-BE"/>
              <a:t>Toilet</a:t>
            </a:r>
          </a:p>
          <a:p>
            <a:pPr lvl="2"/>
            <a:r>
              <a:rPr lang="nl-BE"/>
              <a:t>Natte berging</a:t>
            </a:r>
          </a:p>
          <a:p>
            <a:pPr lvl="2"/>
            <a:r>
              <a:rPr lang="nl-BE"/>
              <a:t>keuken</a:t>
            </a:r>
          </a:p>
          <a:p>
            <a:pPr lvl="1"/>
            <a:endParaRPr lang="nl-BE"/>
          </a:p>
          <a:p>
            <a:endParaRPr lang="nl-BE"/>
          </a:p>
          <a:p>
            <a:pPr marL="0" indent="0">
              <a:buNone/>
            </a:pPr>
            <a:endParaRPr lang="nl-B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3945" y="2708920"/>
            <a:ext cx="4882551" cy="3657952"/>
          </a:xfrm>
          <a:prstGeom prst="rect">
            <a:avLst/>
          </a:prstGeom>
        </p:spPr>
      </p:pic>
    </p:spTree>
    <p:extLst>
      <p:ext uri="{BB962C8B-B14F-4D97-AF65-F5344CB8AC3E}">
        <p14:creationId xmlns:p14="http://schemas.microsoft.com/office/powerpoint/2010/main" val="24169030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Herkennen type C ventilatie</a:t>
            </a:r>
            <a:br>
              <a:rPr lang="nl-BE"/>
            </a:b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184</a:t>
            </a:fld>
            <a:endParaRPr lang="nl-BE" sz="1100">
              <a:solidFill>
                <a:srgbClr val="105269"/>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303" y="1742629"/>
            <a:ext cx="2700344" cy="3600459"/>
          </a:xfrm>
          <a:prstGeom prst="rect">
            <a:avLst/>
          </a:prstGeom>
        </p:spPr>
      </p:pic>
      <p:sp>
        <p:nvSpPr>
          <p:cNvPr id="3" name="Content Placeholder 2"/>
          <p:cNvSpPr>
            <a:spLocks noGrp="1"/>
          </p:cNvSpPr>
          <p:nvPr>
            <p:ph sz="half" idx="2"/>
          </p:nvPr>
        </p:nvSpPr>
        <p:spPr/>
        <p:txBody>
          <a:bodyPr/>
          <a:lstStyle/>
          <a:p>
            <a:r>
              <a:rPr lang="nl-BE"/>
              <a:t>Hoe herken je een type </a:t>
            </a:r>
            <a:r>
              <a:rPr lang="nl-BE" b="1" u="sng"/>
              <a:t>C ventilatie</a:t>
            </a:r>
            <a:r>
              <a:rPr lang="nl-BE"/>
              <a:t>?</a:t>
            </a:r>
          </a:p>
          <a:p>
            <a:pPr lvl="1"/>
            <a:r>
              <a:rPr lang="en-GB" err="1"/>
              <a:t>Aansluitingen</a:t>
            </a:r>
            <a:r>
              <a:rPr lang="en-GB"/>
              <a:t> </a:t>
            </a:r>
            <a:r>
              <a:rPr lang="en-GB" err="1"/>
              <a:t>rondom</a:t>
            </a:r>
            <a:r>
              <a:rPr lang="en-GB"/>
              <a:t> de </a:t>
            </a:r>
            <a:r>
              <a:rPr lang="en-GB" err="1"/>
              <a:t>groep</a:t>
            </a:r>
            <a:endParaRPr lang="en-GB"/>
          </a:p>
          <a:p>
            <a:pPr lvl="1"/>
            <a:r>
              <a:rPr lang="en-GB"/>
              <a:t>Platte </a:t>
            </a:r>
            <a:r>
              <a:rPr lang="en-GB" err="1"/>
              <a:t>kast</a:t>
            </a:r>
            <a:r>
              <a:rPr lang="en-GB"/>
              <a:t> (</a:t>
            </a:r>
            <a:r>
              <a:rPr lang="en-GB" err="1"/>
              <a:t>slechts</a:t>
            </a:r>
            <a:r>
              <a:rPr lang="en-GB"/>
              <a:t> 1 ventilator)</a:t>
            </a:r>
          </a:p>
          <a:p>
            <a:pPr lvl="1"/>
            <a:r>
              <a:rPr lang="en-GB" err="1"/>
              <a:t>Geen</a:t>
            </a:r>
            <a:r>
              <a:rPr lang="en-GB"/>
              <a:t> filters in </a:t>
            </a:r>
            <a:r>
              <a:rPr lang="en-GB" err="1"/>
              <a:t>toestel</a:t>
            </a:r>
            <a:endParaRPr lang="en-GB"/>
          </a:p>
          <a:p>
            <a:pPr lvl="1"/>
            <a:r>
              <a:rPr lang="en-GB"/>
              <a:t>1 </a:t>
            </a:r>
            <a:r>
              <a:rPr lang="en-GB" err="1"/>
              <a:t>aansluiting</a:t>
            </a:r>
            <a:r>
              <a:rPr lang="en-GB"/>
              <a:t> </a:t>
            </a:r>
            <a:r>
              <a:rPr lang="en-GB" err="1"/>
              <a:t>naar</a:t>
            </a:r>
            <a:r>
              <a:rPr lang="en-GB"/>
              <a:t> </a:t>
            </a:r>
            <a:r>
              <a:rPr lang="en-GB" err="1"/>
              <a:t>buiten</a:t>
            </a:r>
            <a:r>
              <a:rPr lang="en-GB"/>
              <a:t> of </a:t>
            </a:r>
            <a:r>
              <a:rPr lang="en-GB" err="1"/>
              <a:t>koker</a:t>
            </a:r>
            <a:endParaRPr lang="en-GB"/>
          </a:p>
          <a:p>
            <a:endParaRPr lang="en-GB"/>
          </a:p>
        </p:txBody>
      </p:sp>
    </p:spTree>
    <p:extLst>
      <p:ext uri="{BB962C8B-B14F-4D97-AF65-F5344CB8AC3E}">
        <p14:creationId xmlns:p14="http://schemas.microsoft.com/office/powerpoint/2010/main" val="10479626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185</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type </a:t>
            </a:r>
            <a:r>
              <a:rPr lang="nl-BE" b="1" u="sng"/>
              <a:t>C ventilatie</a:t>
            </a:r>
            <a:r>
              <a:rPr lang="nl-BE"/>
              <a:t>?</a:t>
            </a:r>
          </a:p>
          <a:p>
            <a:pPr lvl="1"/>
            <a:r>
              <a:rPr lang="nl-BE"/>
              <a:t>Type extractie-unit: oud systeem</a:t>
            </a:r>
          </a:p>
          <a:p>
            <a:endParaRPr lang="nl-BE"/>
          </a:p>
          <a:p>
            <a:pPr marL="0" indent="0">
              <a:buNone/>
            </a:pPr>
            <a:endParaRPr lang="nl-BE"/>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027" y="2496167"/>
            <a:ext cx="2801946" cy="3735928"/>
          </a:xfrm>
          <a:prstGeom prst="rect">
            <a:avLst/>
          </a:prstGeom>
        </p:spPr>
      </p:pic>
      <p:sp>
        <p:nvSpPr>
          <p:cNvPr id="8" name="Title 1"/>
          <p:cNvSpPr>
            <a:spLocks noGrp="1"/>
          </p:cNvSpPr>
          <p:nvPr>
            <p:ph type="title"/>
          </p:nvPr>
        </p:nvSpPr>
        <p:spPr/>
        <p:txBody>
          <a:bodyPr/>
          <a:lstStyle/>
          <a:p>
            <a:r>
              <a:rPr lang="nl-BE"/>
              <a:t>Herkennen type C ventilatie</a:t>
            </a:r>
            <a:br>
              <a:rPr lang="nl-BE"/>
            </a:br>
            <a:endParaRPr lang="nl-BE"/>
          </a:p>
        </p:txBody>
      </p:sp>
    </p:spTree>
    <p:extLst>
      <p:ext uri="{BB962C8B-B14F-4D97-AF65-F5344CB8AC3E}">
        <p14:creationId xmlns:p14="http://schemas.microsoft.com/office/powerpoint/2010/main" val="20912162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186</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een type </a:t>
            </a:r>
            <a:r>
              <a:rPr lang="nl-BE" b="1" u="sng"/>
              <a:t>C ventilatie</a:t>
            </a:r>
            <a:r>
              <a:rPr lang="nl-BE"/>
              <a:t>?</a:t>
            </a:r>
          </a:p>
          <a:p>
            <a:pPr lvl="1"/>
            <a:r>
              <a:rPr lang="nl-BE"/>
              <a:t>Type </a:t>
            </a:r>
            <a:r>
              <a:rPr lang="nl-BE" err="1"/>
              <a:t>dakextractor</a:t>
            </a:r>
            <a:r>
              <a:rPr lang="nl-BE"/>
              <a:t> collectief systeem</a:t>
            </a:r>
          </a:p>
          <a:p>
            <a:pPr lvl="2"/>
            <a:r>
              <a:rPr lang="nl-BE"/>
              <a:t>Let op: niet te verwarren met </a:t>
            </a:r>
            <a:r>
              <a:rPr lang="nl-BE" err="1"/>
              <a:t>extractor</a:t>
            </a:r>
            <a:r>
              <a:rPr lang="nl-BE"/>
              <a:t> dampkap!</a:t>
            </a:r>
          </a:p>
          <a:p>
            <a:pPr lvl="1"/>
            <a:r>
              <a:rPr lang="nl-BE"/>
              <a:t>Kanalen volgen</a:t>
            </a:r>
          </a:p>
          <a:p>
            <a:pPr lvl="1"/>
            <a:r>
              <a:rPr lang="nl-BE"/>
              <a:t>Roosters in unit?</a:t>
            </a:r>
          </a:p>
          <a:p>
            <a:endParaRPr lang="nl-BE"/>
          </a:p>
          <a:p>
            <a:pPr marL="0" indent="0">
              <a:buNone/>
            </a:pPr>
            <a:endParaRPr lang="nl-BE"/>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05" y="2883381"/>
            <a:ext cx="2569455" cy="342593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026" y="2858237"/>
            <a:ext cx="2569454" cy="3425939"/>
          </a:xfrm>
          <a:prstGeom prst="rect">
            <a:avLst/>
          </a:prstGeom>
        </p:spPr>
      </p:pic>
    </p:spTree>
    <p:extLst>
      <p:ext uri="{BB962C8B-B14F-4D97-AF65-F5344CB8AC3E}">
        <p14:creationId xmlns:p14="http://schemas.microsoft.com/office/powerpoint/2010/main" val="24256971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Invoergegevens</a:t>
            </a:r>
            <a:r>
              <a:rPr lang="en-GB" sz="4800"/>
              <a:t> </a:t>
            </a:r>
            <a:r>
              <a:rPr lang="en-GB" sz="4800" err="1"/>
              <a:t>ventilatie</a:t>
            </a:r>
            <a:endParaRPr lang="en-GB" sz="4800"/>
          </a:p>
        </p:txBody>
      </p:sp>
    </p:spTree>
    <p:extLst>
      <p:ext uri="{BB962C8B-B14F-4D97-AF65-F5344CB8AC3E}">
        <p14:creationId xmlns:p14="http://schemas.microsoft.com/office/powerpoint/2010/main" val="10148810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C000"/>
          </a:solidFill>
        </p:spPr>
        <p:txBody>
          <a:bodyPr/>
          <a:lstStyle/>
          <a:p>
            <a:r>
              <a:rPr lang="nl-BE"/>
              <a:t>Invoergegevens type C 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188</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Invoerparameters en bewijsstukken (IX.7)</a:t>
            </a:r>
          </a:p>
          <a:p>
            <a:pPr lvl="1"/>
            <a:r>
              <a:rPr lang="nl-BE"/>
              <a:t>m-factor enkel uit EPB aangifte</a:t>
            </a:r>
          </a:p>
          <a:p>
            <a:pPr lvl="1"/>
            <a:r>
              <a:rPr lang="nl-BE"/>
              <a:t>Regeling: Reductiefactor of type regeling</a:t>
            </a:r>
          </a:p>
          <a:p>
            <a:pPr lvl="2"/>
            <a:r>
              <a:rPr lang="nl-BE"/>
              <a:t>Reductiefactor: EPB aangifte, EPB databank, ventilatieverslag, technische fiches (dubbelchecken!)</a:t>
            </a:r>
          </a:p>
          <a:p>
            <a:pPr lvl="2"/>
            <a:r>
              <a:rPr lang="nl-BE"/>
              <a:t>Type regeling: manueel, klok, </a:t>
            </a:r>
            <a:r>
              <a:rPr lang="nl-BE" err="1"/>
              <a:t>vraaggestuurd</a:t>
            </a:r>
            <a:endParaRPr lang="nl-BE"/>
          </a:p>
          <a:p>
            <a:pPr lvl="1"/>
            <a:endParaRPr lang="nl-BE"/>
          </a:p>
          <a:p>
            <a:pPr lvl="1"/>
            <a:endParaRPr lang="nl-BE"/>
          </a:p>
          <a:p>
            <a:pPr lvl="1"/>
            <a:endParaRPr lang="nl-BE"/>
          </a:p>
          <a:p>
            <a:pPr marL="0" indent="0">
              <a:buNone/>
            </a:pPr>
            <a:endParaRPr lang="nl-BE"/>
          </a:p>
        </p:txBody>
      </p:sp>
    </p:spTree>
    <p:extLst>
      <p:ext uri="{BB962C8B-B14F-4D97-AF65-F5344CB8AC3E}">
        <p14:creationId xmlns:p14="http://schemas.microsoft.com/office/powerpoint/2010/main" val="241572924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Ventilatie</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Sturing</a:t>
            </a:r>
            <a:r>
              <a:rPr lang="en-GB" sz="4800"/>
              <a:t> </a:t>
            </a:r>
            <a:r>
              <a:rPr lang="en-GB" sz="4800" err="1"/>
              <a:t>ventilatie</a:t>
            </a:r>
            <a:endParaRPr lang="en-GB" sz="4800"/>
          </a:p>
        </p:txBody>
      </p:sp>
    </p:spTree>
    <p:extLst>
      <p:ext uri="{BB962C8B-B14F-4D97-AF65-F5344CB8AC3E}">
        <p14:creationId xmlns:p14="http://schemas.microsoft.com/office/powerpoint/2010/main" val="1464957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24403" y="1998205"/>
            <a:ext cx="5447322" cy="4859795"/>
          </a:xfrm>
          <a:prstGeom prst="rect">
            <a:avLst/>
          </a:prstGeom>
        </p:spPr>
      </p:pic>
      <p:sp>
        <p:nvSpPr>
          <p:cNvPr id="2" name="Titel 1"/>
          <p:cNvSpPr>
            <a:spLocks noGrp="1"/>
          </p:cNvSpPr>
          <p:nvPr>
            <p:ph type="title"/>
          </p:nvPr>
        </p:nvSpPr>
        <p:spPr/>
        <p:txBody>
          <a:bodyPr/>
          <a:lstStyle/>
          <a:p>
            <a:r>
              <a:rPr lang="nl-BE"/>
              <a:t>Verschil </a:t>
            </a:r>
            <a:r>
              <a:rPr lang="nl-BE" err="1"/>
              <a:t>combilus</a:t>
            </a:r>
            <a:r>
              <a:rPr lang="nl-BE"/>
              <a:t> / 4-pijpssysteem</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nchor="t"/>
          <a:lstStyle/>
          <a:p>
            <a:pPr marL="287655" indent="-287655"/>
            <a:endParaRPr lang="nl-BE">
              <a:cs typeface="Calibri"/>
            </a:endParaRPr>
          </a:p>
        </p:txBody>
      </p:sp>
      <p:sp>
        <p:nvSpPr>
          <p:cNvPr id="5" name="TextBox 4"/>
          <p:cNvSpPr txBox="1"/>
          <p:nvPr/>
        </p:nvSpPr>
        <p:spPr>
          <a:xfrm>
            <a:off x="251520" y="3705507"/>
            <a:ext cx="2066645" cy="369332"/>
          </a:xfrm>
          <a:prstGeom prst="rect">
            <a:avLst/>
          </a:prstGeom>
          <a:noFill/>
        </p:spPr>
        <p:txBody>
          <a:bodyPr wrap="square" rtlCol="0">
            <a:spAutoFit/>
          </a:bodyPr>
          <a:lstStyle/>
          <a:p>
            <a:r>
              <a:rPr lang="en-GB" err="1">
                <a:solidFill>
                  <a:srgbClr val="00B0F0"/>
                </a:solidFill>
              </a:rPr>
              <a:t>Sanitair</a:t>
            </a:r>
            <a:r>
              <a:rPr lang="en-GB">
                <a:solidFill>
                  <a:srgbClr val="00B0F0"/>
                </a:solidFill>
              </a:rPr>
              <a:t> warm water</a:t>
            </a:r>
          </a:p>
        </p:txBody>
      </p:sp>
      <p:cxnSp>
        <p:nvCxnSpPr>
          <p:cNvPr id="10" name="Straight Arrow Connector 9"/>
          <p:cNvCxnSpPr>
            <a:stCxn id="5" idx="2"/>
          </p:cNvCxnSpPr>
          <p:nvPr/>
        </p:nvCxnSpPr>
        <p:spPr>
          <a:xfrm>
            <a:off x="1284843" y="4074839"/>
            <a:ext cx="1919005" cy="1462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a:off x="1284843" y="4074839"/>
            <a:ext cx="5618053" cy="216247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340501102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Sturing 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190</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r>
              <a:rPr lang="nl-BE"/>
              <a:t>Hoe herken je type </a:t>
            </a:r>
            <a:r>
              <a:rPr lang="nl-BE" b="1" u="sng"/>
              <a:t>regeling ventilatie</a:t>
            </a:r>
            <a:r>
              <a:rPr lang="nl-BE"/>
              <a:t>?</a:t>
            </a:r>
          </a:p>
          <a:p>
            <a:pPr lvl="1"/>
            <a:r>
              <a:rPr lang="nl-BE"/>
              <a:t>Type regeling: manueel, standenschakelaar</a:t>
            </a:r>
          </a:p>
          <a:p>
            <a:pPr lvl="1"/>
            <a:r>
              <a:rPr lang="nl-BE"/>
              <a:t>Draaiknop met aanduiding verschillende standen</a:t>
            </a:r>
          </a:p>
          <a:p>
            <a:pPr lvl="1"/>
            <a:r>
              <a:rPr lang="nl-BE"/>
              <a:t>Steeds te testen of de ventilator zeker reageert, </a:t>
            </a:r>
            <a:r>
              <a:rPr lang="nl-BE" b="1" u="sng"/>
              <a:t>niet</a:t>
            </a:r>
            <a:r>
              <a:rPr lang="nl-BE"/>
              <a:t> veronderstellen</a:t>
            </a:r>
          </a:p>
          <a:p>
            <a:pPr marL="288000" lvl="1" indent="0">
              <a:buNone/>
            </a:pPr>
            <a:endParaRPr lang="nl-BE"/>
          </a:p>
          <a:p>
            <a:pPr lvl="1"/>
            <a:endParaRPr lang="nl-BE"/>
          </a:p>
          <a:p>
            <a:pPr lvl="1"/>
            <a:endParaRPr lang="nl-BE"/>
          </a:p>
          <a:p>
            <a:pPr marL="0" indent="0">
              <a:buNone/>
            </a:pPr>
            <a:endParaRPr lang="nl-BE"/>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490" y="3429000"/>
            <a:ext cx="2453258" cy="2423819"/>
          </a:xfrm>
          <a:prstGeom prst="rect">
            <a:avLst/>
          </a:prstGeom>
        </p:spPr>
      </p:pic>
      <p:sp>
        <p:nvSpPr>
          <p:cNvPr id="7" name="TextBox 6"/>
          <p:cNvSpPr txBox="1"/>
          <p:nvPr/>
        </p:nvSpPr>
        <p:spPr>
          <a:xfrm>
            <a:off x="2314535" y="5498459"/>
            <a:ext cx="1827910" cy="215444"/>
          </a:xfrm>
          <a:prstGeom prst="rect">
            <a:avLst/>
          </a:prstGeom>
          <a:noFill/>
        </p:spPr>
        <p:txBody>
          <a:bodyPr wrap="square" rtlCol="0">
            <a:spAutoFit/>
          </a:bodyPr>
          <a:lstStyle/>
          <a:p>
            <a:r>
              <a:rPr lang="en-GB" sz="800" err="1"/>
              <a:t>Bron</a:t>
            </a:r>
            <a:r>
              <a:rPr lang="en-GB" sz="800"/>
              <a:t>: </a:t>
            </a:r>
            <a:r>
              <a:rPr lang="en-GB" sz="800" err="1"/>
              <a:t>zehnder</a:t>
            </a:r>
            <a:endParaRPr lang="en-GB" sz="800"/>
          </a:p>
        </p:txBody>
      </p:sp>
    </p:spTree>
    <p:extLst>
      <p:ext uri="{BB962C8B-B14F-4D97-AF65-F5344CB8AC3E}">
        <p14:creationId xmlns:p14="http://schemas.microsoft.com/office/powerpoint/2010/main" val="2963758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Sturing ventilatie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191</a:t>
            </a:fld>
            <a:endParaRPr lang="nl-BE" sz="1100">
              <a:solidFill>
                <a:srgbClr val="105269"/>
              </a:solidFill>
            </a:endParaRPr>
          </a:p>
        </p:txBody>
      </p:sp>
      <p:sp>
        <p:nvSpPr>
          <p:cNvPr id="5" name="Tijdelijke aanduiding voor inhoud 4">
            <a:extLst>
              <a:ext uri="{FF2B5EF4-FFF2-40B4-BE49-F238E27FC236}">
                <a16:creationId xmlns:a16="http://schemas.microsoft.com/office/drawing/2014/main" id="{7D40030C-C0FC-4D07-8C60-6C57EA0C3B09}"/>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type </a:t>
            </a:r>
            <a:r>
              <a:rPr lang="nl-BE" b="1" u="sng"/>
              <a:t>regeling ventilatie</a:t>
            </a:r>
            <a:r>
              <a:rPr lang="nl-BE"/>
              <a:t>?</a:t>
            </a:r>
          </a:p>
          <a:p>
            <a:pPr lvl="1"/>
            <a:r>
              <a:rPr lang="nl-BE"/>
              <a:t>Type regeling: klok</a:t>
            </a:r>
          </a:p>
          <a:p>
            <a:pPr lvl="2"/>
            <a:r>
              <a:rPr lang="nl-BE"/>
              <a:t>bedieningspaneel luchtgroep bv. in living  =&gt; vragen aan de eigenaar om uit te zetten/tijdsschema aan te passen</a:t>
            </a:r>
          </a:p>
          <a:p>
            <a:pPr marL="288000" lvl="1" indent="0">
              <a:buFontTx/>
              <a:buNone/>
            </a:pPr>
            <a:endParaRPr lang="nl-BE"/>
          </a:p>
          <a:p>
            <a:pPr lvl="1"/>
            <a:endParaRPr lang="nl-BE"/>
          </a:p>
          <a:p>
            <a:pPr lvl="1"/>
            <a:endParaRPr lang="nl-BE"/>
          </a:p>
          <a:p>
            <a:pPr marL="0" indent="0">
              <a:buFontTx/>
              <a:buNone/>
            </a:pPr>
            <a:endParaRPr lang="nl-BE"/>
          </a:p>
        </p:txBody>
      </p:sp>
    </p:spTree>
    <p:extLst>
      <p:ext uri="{BB962C8B-B14F-4D97-AF65-F5344CB8AC3E}">
        <p14:creationId xmlns:p14="http://schemas.microsoft.com/office/powerpoint/2010/main" val="30510326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Sturing ventilatie</a:t>
            </a:r>
            <a:br>
              <a:rPr lang="nl-BE"/>
            </a:b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192</a:t>
            </a:fld>
            <a:endParaRPr lang="nl-BE" sz="1100">
              <a:solidFill>
                <a:srgbClr val="105269"/>
              </a:solidFill>
            </a:endParaRPr>
          </a:p>
        </p:txBody>
      </p:sp>
      <p:sp>
        <p:nvSpPr>
          <p:cNvPr id="5" name="Tijdelijke aanduiding voor inhoud 4">
            <a:extLst>
              <a:ext uri="{FF2B5EF4-FFF2-40B4-BE49-F238E27FC236}">
                <a16:creationId xmlns:a16="http://schemas.microsoft.com/office/drawing/2014/main" id="{1A27C283-5FF5-42FE-987B-166B716F9732}"/>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type </a:t>
            </a:r>
            <a:r>
              <a:rPr lang="nl-BE" b="1" u="sng"/>
              <a:t>regeling ventilatie</a:t>
            </a:r>
            <a:r>
              <a:rPr lang="nl-BE"/>
              <a:t>?</a:t>
            </a:r>
          </a:p>
          <a:p>
            <a:pPr lvl="1"/>
            <a:r>
              <a:rPr lang="nl-BE"/>
              <a:t>Type regeling: centraal</a:t>
            </a:r>
          </a:p>
          <a:p>
            <a:pPr lvl="2"/>
            <a:r>
              <a:rPr lang="nl-BE"/>
              <a:t>Enkel te zien aan de hand van technische documentatie</a:t>
            </a:r>
          </a:p>
          <a:p>
            <a:pPr marL="288000" lvl="1" indent="0">
              <a:buFontTx/>
              <a:buNone/>
            </a:pPr>
            <a:endParaRPr lang="nl-BE"/>
          </a:p>
          <a:p>
            <a:pPr lvl="1"/>
            <a:endParaRPr lang="nl-BE"/>
          </a:p>
          <a:p>
            <a:pPr lvl="1"/>
            <a:endParaRPr lang="nl-BE"/>
          </a:p>
          <a:p>
            <a:pPr marL="0" indent="0">
              <a:buFontTx/>
              <a:buNone/>
            </a:pPr>
            <a:endParaRPr lang="nl-BE"/>
          </a:p>
        </p:txBody>
      </p:sp>
    </p:spTree>
    <p:extLst>
      <p:ext uri="{BB962C8B-B14F-4D97-AF65-F5344CB8AC3E}">
        <p14:creationId xmlns:p14="http://schemas.microsoft.com/office/powerpoint/2010/main" val="89325517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193</a:t>
            </a:fld>
            <a:endParaRPr lang="nl-BE" sz="1100">
              <a:solidFill>
                <a:srgbClr val="105269"/>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2708920"/>
            <a:ext cx="2700344" cy="3600459"/>
          </a:xfrm>
          <a:prstGeom prst="rect">
            <a:avLst/>
          </a:prstGeom>
        </p:spPr>
      </p:pic>
      <p:sp>
        <p:nvSpPr>
          <p:cNvPr id="7" name="TextBox 6"/>
          <p:cNvSpPr txBox="1"/>
          <p:nvPr/>
        </p:nvSpPr>
        <p:spPr>
          <a:xfrm>
            <a:off x="374445" y="2852936"/>
            <a:ext cx="1899744" cy="923330"/>
          </a:xfrm>
          <a:prstGeom prst="rect">
            <a:avLst/>
          </a:prstGeom>
          <a:noFill/>
        </p:spPr>
        <p:txBody>
          <a:bodyPr wrap="square" rtlCol="0">
            <a:spAutoFit/>
          </a:bodyPr>
          <a:lstStyle/>
          <a:p>
            <a:r>
              <a:rPr lang="en-GB" err="1">
                <a:solidFill>
                  <a:srgbClr val="00B0F0"/>
                </a:solidFill>
              </a:rPr>
              <a:t>Kleppen</a:t>
            </a:r>
            <a:r>
              <a:rPr lang="en-GB">
                <a:solidFill>
                  <a:srgbClr val="00B0F0"/>
                </a:solidFill>
              </a:rPr>
              <a:t> (</a:t>
            </a:r>
            <a:r>
              <a:rPr lang="en-GB" err="1">
                <a:solidFill>
                  <a:srgbClr val="00B0F0"/>
                </a:solidFill>
              </a:rPr>
              <a:t>renson</a:t>
            </a:r>
            <a:r>
              <a:rPr lang="en-GB">
                <a:solidFill>
                  <a:srgbClr val="00B0F0"/>
                </a:solidFill>
              </a:rPr>
              <a:t>)</a:t>
            </a:r>
          </a:p>
          <a:p>
            <a:r>
              <a:rPr lang="en-GB" err="1">
                <a:solidFill>
                  <a:srgbClr val="00B0F0"/>
                </a:solidFill>
              </a:rPr>
              <a:t>Buiten</a:t>
            </a:r>
            <a:r>
              <a:rPr lang="en-GB">
                <a:solidFill>
                  <a:srgbClr val="00B0F0"/>
                </a:solidFill>
              </a:rPr>
              <a:t> </a:t>
            </a:r>
            <a:r>
              <a:rPr lang="en-GB" err="1">
                <a:solidFill>
                  <a:srgbClr val="00B0F0"/>
                </a:solidFill>
              </a:rPr>
              <a:t>toestel</a:t>
            </a:r>
            <a:r>
              <a:rPr lang="en-GB">
                <a:solidFill>
                  <a:srgbClr val="00B0F0"/>
                </a:solidFill>
              </a:rPr>
              <a:t> </a:t>
            </a:r>
            <a:r>
              <a:rPr lang="en-GB" err="1">
                <a:solidFill>
                  <a:srgbClr val="00B0F0"/>
                </a:solidFill>
              </a:rPr>
              <a:t>zichtbaar</a:t>
            </a:r>
            <a:endParaRPr lang="en-GB">
              <a:solidFill>
                <a:srgbClr val="00B0F0"/>
              </a:solidFill>
            </a:endParaRPr>
          </a:p>
        </p:txBody>
      </p:sp>
      <p:cxnSp>
        <p:nvCxnSpPr>
          <p:cNvPr id="8" name="Straight Arrow Connector 7"/>
          <p:cNvCxnSpPr>
            <a:stCxn id="7" idx="2"/>
          </p:cNvCxnSpPr>
          <p:nvPr/>
        </p:nvCxnSpPr>
        <p:spPr>
          <a:xfrm flipV="1">
            <a:off x="1324317" y="3609190"/>
            <a:ext cx="2239571" cy="1670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5580112" y="3647611"/>
            <a:ext cx="2880519" cy="2667536"/>
          </a:xfrm>
          <a:prstGeom prst="rect">
            <a:avLst/>
          </a:prstGeom>
        </p:spPr>
      </p:pic>
      <p:cxnSp>
        <p:nvCxnSpPr>
          <p:cNvPr id="11" name="Straight Arrow Connector 10"/>
          <p:cNvCxnSpPr/>
          <p:nvPr/>
        </p:nvCxnSpPr>
        <p:spPr>
          <a:xfrm>
            <a:off x="5652120" y="3209736"/>
            <a:ext cx="554973" cy="141610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88260" y="2668270"/>
            <a:ext cx="2812132" cy="646331"/>
          </a:xfrm>
          <a:prstGeom prst="rect">
            <a:avLst/>
          </a:prstGeom>
          <a:noFill/>
        </p:spPr>
        <p:txBody>
          <a:bodyPr wrap="square" rtlCol="0">
            <a:spAutoFit/>
          </a:bodyPr>
          <a:lstStyle/>
          <a:p>
            <a:r>
              <a:rPr lang="en-GB" err="1">
                <a:solidFill>
                  <a:srgbClr val="00B0F0"/>
                </a:solidFill>
              </a:rPr>
              <a:t>Kleppen</a:t>
            </a:r>
            <a:r>
              <a:rPr lang="en-GB">
                <a:solidFill>
                  <a:srgbClr val="00B0F0"/>
                </a:solidFill>
              </a:rPr>
              <a:t> (</a:t>
            </a:r>
            <a:r>
              <a:rPr lang="en-GB" err="1">
                <a:solidFill>
                  <a:srgbClr val="00B0F0"/>
                </a:solidFill>
              </a:rPr>
              <a:t>duco</a:t>
            </a:r>
            <a:r>
              <a:rPr lang="en-GB">
                <a:solidFill>
                  <a:srgbClr val="00B0F0"/>
                </a:solidFill>
              </a:rPr>
              <a:t>)</a:t>
            </a:r>
          </a:p>
          <a:p>
            <a:r>
              <a:rPr lang="en-GB">
                <a:solidFill>
                  <a:srgbClr val="00B0F0"/>
                </a:solidFill>
              </a:rPr>
              <a:t>In </a:t>
            </a:r>
            <a:r>
              <a:rPr lang="en-GB" err="1">
                <a:solidFill>
                  <a:srgbClr val="00B0F0"/>
                </a:solidFill>
              </a:rPr>
              <a:t>toestel</a:t>
            </a:r>
            <a:r>
              <a:rPr lang="en-GB">
                <a:solidFill>
                  <a:srgbClr val="00B0F0"/>
                </a:solidFill>
              </a:rPr>
              <a:t> </a:t>
            </a:r>
            <a:r>
              <a:rPr lang="en-GB" err="1">
                <a:solidFill>
                  <a:srgbClr val="00B0F0"/>
                </a:solidFill>
              </a:rPr>
              <a:t>zelf</a:t>
            </a:r>
            <a:r>
              <a:rPr lang="en-GB">
                <a:solidFill>
                  <a:srgbClr val="00B0F0"/>
                </a:solidFill>
              </a:rPr>
              <a:t> </a:t>
            </a:r>
            <a:r>
              <a:rPr lang="en-GB" err="1">
                <a:solidFill>
                  <a:srgbClr val="00B0F0"/>
                </a:solidFill>
              </a:rPr>
              <a:t>aanwezig</a:t>
            </a:r>
            <a:endParaRPr lang="en-GB">
              <a:solidFill>
                <a:srgbClr val="00B0F0"/>
              </a:solidFill>
            </a:endParaRPr>
          </a:p>
        </p:txBody>
      </p:sp>
      <p:sp>
        <p:nvSpPr>
          <p:cNvPr id="13" name="TextBox 12"/>
          <p:cNvSpPr txBox="1"/>
          <p:nvPr/>
        </p:nvSpPr>
        <p:spPr>
          <a:xfrm>
            <a:off x="5508104" y="6328784"/>
            <a:ext cx="1827910" cy="215444"/>
          </a:xfrm>
          <a:prstGeom prst="rect">
            <a:avLst/>
          </a:prstGeom>
          <a:noFill/>
        </p:spPr>
        <p:txBody>
          <a:bodyPr wrap="square" rtlCol="0">
            <a:spAutoFit/>
          </a:bodyPr>
          <a:lstStyle/>
          <a:p>
            <a:r>
              <a:rPr lang="en-GB" sz="800" err="1"/>
              <a:t>Bron</a:t>
            </a:r>
            <a:r>
              <a:rPr lang="en-GB" sz="800"/>
              <a:t>: </a:t>
            </a:r>
            <a:r>
              <a:rPr lang="en-GB" sz="800" err="1"/>
              <a:t>duco</a:t>
            </a:r>
            <a:endParaRPr lang="en-GB" sz="800"/>
          </a:p>
        </p:txBody>
      </p:sp>
      <p:sp>
        <p:nvSpPr>
          <p:cNvPr id="14" name="Title 1"/>
          <p:cNvSpPr>
            <a:spLocks noGrp="1"/>
          </p:cNvSpPr>
          <p:nvPr>
            <p:ph type="title"/>
          </p:nvPr>
        </p:nvSpPr>
        <p:spPr>
          <a:xfrm>
            <a:off x="539552" y="548680"/>
            <a:ext cx="8352928" cy="1080120"/>
          </a:xfrm>
        </p:spPr>
        <p:txBody>
          <a:bodyPr/>
          <a:lstStyle/>
          <a:p>
            <a:r>
              <a:rPr lang="nl-BE"/>
              <a:t>Sturing ventilatie</a:t>
            </a:r>
            <a:br>
              <a:rPr lang="nl-BE"/>
            </a:br>
            <a:endParaRPr lang="nl-BE"/>
          </a:p>
        </p:txBody>
      </p:sp>
      <p:sp>
        <p:nvSpPr>
          <p:cNvPr id="15" name="Tijdelijke aanduiding voor inhoud 4">
            <a:extLst>
              <a:ext uri="{FF2B5EF4-FFF2-40B4-BE49-F238E27FC236}">
                <a16:creationId xmlns:a16="http://schemas.microsoft.com/office/drawing/2014/main" id="{9C357374-9C59-4EAD-B7ED-9473845124B1}"/>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type </a:t>
            </a:r>
            <a:r>
              <a:rPr lang="nl-BE" b="1" u="sng"/>
              <a:t>regeling ventilatie</a:t>
            </a:r>
            <a:r>
              <a:rPr lang="nl-BE"/>
              <a:t>?</a:t>
            </a:r>
          </a:p>
          <a:p>
            <a:pPr lvl="1"/>
            <a:r>
              <a:rPr lang="nl-BE"/>
              <a:t>Type regeling: plaatselijk</a:t>
            </a:r>
          </a:p>
          <a:p>
            <a:pPr lvl="2"/>
            <a:r>
              <a:rPr lang="nl-BE"/>
              <a:t>Enkel te zien aan de hand van technische documentatie</a:t>
            </a:r>
          </a:p>
          <a:p>
            <a:pPr marL="288000" lvl="1" indent="0">
              <a:buNone/>
            </a:pPr>
            <a:endParaRPr lang="nl-BE"/>
          </a:p>
          <a:p>
            <a:pPr lvl="1"/>
            <a:endParaRPr lang="nl-BE"/>
          </a:p>
          <a:p>
            <a:pPr marL="0" indent="0">
              <a:buFontTx/>
              <a:buNone/>
            </a:pPr>
            <a:endParaRPr lang="nl-BE"/>
          </a:p>
        </p:txBody>
      </p:sp>
    </p:spTree>
    <p:extLst>
      <p:ext uri="{BB962C8B-B14F-4D97-AF65-F5344CB8AC3E}">
        <p14:creationId xmlns:p14="http://schemas.microsoft.com/office/powerpoint/2010/main" val="12755083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Verschil collectief / individueel</a:t>
            </a:r>
          </a:p>
          <a:p>
            <a:r>
              <a:rPr lang="nl-BE"/>
              <a:t>Algemeen (instrumenten, aanpak bezoek, verzamelen info)</a:t>
            </a:r>
          </a:p>
          <a:p>
            <a:r>
              <a:rPr lang="nl-BE"/>
              <a:t>Praktisch </a:t>
            </a:r>
            <a:r>
              <a:rPr lang="nl-BE" err="1"/>
              <a:t>plaatsbezoek</a:t>
            </a:r>
            <a:r>
              <a:rPr lang="nl-BE"/>
              <a:t> collectief appartementsgebouw </a:t>
            </a:r>
          </a:p>
          <a:p>
            <a:r>
              <a:rPr lang="nl-BE"/>
              <a:t>Praktisch </a:t>
            </a:r>
            <a:r>
              <a:rPr lang="nl-BE" err="1"/>
              <a:t>plaatsbezoek</a:t>
            </a:r>
            <a:r>
              <a:rPr lang="nl-BE"/>
              <a:t> collectief appartementsgebouw 2</a:t>
            </a:r>
          </a:p>
          <a:p>
            <a:r>
              <a:rPr lang="nl-BE"/>
              <a:t>Praktisch </a:t>
            </a:r>
            <a:r>
              <a:rPr lang="nl-BE" err="1"/>
              <a:t>plaatsbezoek</a:t>
            </a:r>
            <a:r>
              <a:rPr lang="nl-BE"/>
              <a:t> klein kantoor + winkelruimte</a:t>
            </a:r>
          </a:p>
          <a:p>
            <a:r>
              <a:rPr lang="nl-BE"/>
              <a:t>Ventilatie</a:t>
            </a:r>
          </a:p>
          <a:p>
            <a:r>
              <a:rPr lang="nl-BE">
                <a:solidFill>
                  <a:srgbClr val="92D050"/>
                </a:solidFill>
              </a:rPr>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194</a:t>
            </a:fld>
            <a:endParaRPr lang="nl-BE" sz="1100">
              <a:solidFill>
                <a:srgbClr val="105269"/>
              </a:solidFill>
            </a:endParaRPr>
          </a:p>
        </p:txBody>
      </p:sp>
    </p:spTree>
    <p:extLst>
      <p:ext uri="{BB962C8B-B14F-4D97-AF65-F5344CB8AC3E}">
        <p14:creationId xmlns:p14="http://schemas.microsoft.com/office/powerpoint/2010/main" val="20478779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Koeling</a:t>
            </a:r>
          </a:p>
        </p:txBody>
      </p:sp>
      <p:sp>
        <p:nvSpPr>
          <p:cNvPr id="5" name="Tijdelijke aanduiding voor inhoud 4"/>
          <p:cNvSpPr>
            <a:spLocks noGrp="1"/>
          </p:cNvSpPr>
          <p:nvPr>
            <p:ph sz="half" idx="2"/>
          </p:nvPr>
        </p:nvSpPr>
        <p:spPr/>
        <p:txBody>
          <a:bodyPr/>
          <a:lstStyle/>
          <a:p>
            <a:r>
              <a:rPr lang="nl-BE"/>
              <a:t>Invoergegevens</a:t>
            </a:r>
          </a:p>
          <a:p>
            <a:r>
              <a:rPr lang="nl-BE"/>
              <a:t>Type opwekker (buitenunit) herkennen</a:t>
            </a:r>
          </a:p>
          <a:p>
            <a:r>
              <a:rPr lang="nl-BE"/>
              <a:t>Opzoeken specifieke parameters koelmachine</a:t>
            </a:r>
          </a:p>
          <a:p>
            <a:r>
              <a:rPr lang="nl-BE"/>
              <a:t>Types afgiftesystemen</a:t>
            </a:r>
          </a:p>
          <a:p>
            <a:endParaRPr lang="nl-BE">
              <a:solidFill>
                <a:srgbClr val="92D050"/>
              </a:solidFill>
            </a:endParaRP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195</a:t>
            </a:fld>
            <a:endParaRPr lang="nl-BE" sz="1100">
              <a:solidFill>
                <a:srgbClr val="105269"/>
              </a:solidFill>
            </a:endParaRPr>
          </a:p>
        </p:txBody>
      </p:sp>
    </p:spTree>
    <p:extLst>
      <p:ext uri="{BB962C8B-B14F-4D97-AF65-F5344CB8AC3E}">
        <p14:creationId xmlns:p14="http://schemas.microsoft.com/office/powerpoint/2010/main" val="22673310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Koeling</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Invoergegevens</a:t>
            </a:r>
            <a:endParaRPr lang="en-GB" sz="4800"/>
          </a:p>
        </p:txBody>
      </p:sp>
    </p:spTree>
    <p:extLst>
      <p:ext uri="{BB962C8B-B14F-4D97-AF65-F5344CB8AC3E}">
        <p14:creationId xmlns:p14="http://schemas.microsoft.com/office/powerpoint/2010/main" val="398368013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82455"/>
            <a:ext cx="8352928" cy="1080120"/>
          </a:xfrm>
          <a:solidFill>
            <a:srgbClr val="FFC000"/>
          </a:solidFill>
        </p:spPr>
        <p:txBody>
          <a:bodyPr/>
          <a:lstStyle/>
          <a:p>
            <a:r>
              <a:rPr lang="nl-BE"/>
              <a:t>Invoergegevens 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197</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Parameters/bewijsvoering (IP VII.3.2)</a:t>
            </a:r>
          </a:p>
          <a:p>
            <a:pPr lvl="1"/>
            <a:r>
              <a:rPr lang="nl-BE"/>
              <a:t>Type opwekker</a:t>
            </a:r>
          </a:p>
          <a:p>
            <a:pPr lvl="1"/>
            <a:r>
              <a:rPr lang="nl-BE"/>
              <a:t>Referentiejaar fabricage</a:t>
            </a:r>
          </a:p>
          <a:p>
            <a:pPr lvl="1"/>
            <a:r>
              <a:rPr lang="nl-BE"/>
              <a:t>Labels</a:t>
            </a:r>
          </a:p>
          <a:p>
            <a:pPr lvl="1"/>
            <a:r>
              <a:rPr lang="nl-BE"/>
              <a:t>Energieprestatiecoëfficiënt </a:t>
            </a:r>
          </a:p>
          <a:p>
            <a:pPr lvl="1"/>
            <a:endParaRPr lang="nl-BE"/>
          </a:p>
          <a:p>
            <a:pPr marL="0" indent="0">
              <a:buFontTx/>
              <a:buNone/>
            </a:pPr>
            <a:endParaRPr lang="nl-BE"/>
          </a:p>
        </p:txBody>
      </p:sp>
      <p:pic>
        <p:nvPicPr>
          <p:cNvPr id="8" name="Picture 6">
            <a:extLst>
              <a:ext uri="{FF2B5EF4-FFF2-40B4-BE49-F238E27FC236}">
                <a16:creationId xmlns:a16="http://schemas.microsoft.com/office/drawing/2014/main" id="{93950E6E-3F74-4B04-9461-6CE8FFCF46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1570" y="6055441"/>
            <a:ext cx="528126" cy="601818"/>
          </a:xfrm>
          <a:prstGeom prst="rect">
            <a:avLst/>
          </a:prstGeom>
        </p:spPr>
      </p:pic>
    </p:spTree>
    <p:extLst>
      <p:ext uri="{BB962C8B-B14F-4D97-AF65-F5344CB8AC3E}">
        <p14:creationId xmlns:p14="http://schemas.microsoft.com/office/powerpoint/2010/main" val="31799746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Koeling</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a:t>Type </a:t>
            </a:r>
            <a:r>
              <a:rPr lang="en-GB" sz="4800" err="1"/>
              <a:t>opwekker</a:t>
            </a:r>
            <a:endParaRPr lang="en-GB" sz="4800"/>
          </a:p>
        </p:txBody>
      </p:sp>
    </p:spTree>
    <p:extLst>
      <p:ext uri="{BB962C8B-B14F-4D97-AF65-F5344CB8AC3E}">
        <p14:creationId xmlns:p14="http://schemas.microsoft.com/office/powerpoint/2010/main" val="94709262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Overzicht types 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199</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graphicFrame>
        <p:nvGraphicFramePr>
          <p:cNvPr id="21" name="Table 20"/>
          <p:cNvGraphicFramePr>
            <a:graphicFrameLocks noGrp="1"/>
          </p:cNvGraphicFramePr>
          <p:nvPr>
            <p:extLst>
              <p:ext uri="{D42A27DB-BD31-4B8C-83A1-F6EECF244321}">
                <p14:modId xmlns:p14="http://schemas.microsoft.com/office/powerpoint/2010/main" val="939515723"/>
              </p:ext>
            </p:extLst>
          </p:nvPr>
        </p:nvGraphicFramePr>
        <p:xfrm>
          <a:off x="569239" y="1621305"/>
          <a:ext cx="7963200" cy="3403600"/>
        </p:xfrm>
        <a:graphic>
          <a:graphicData uri="http://schemas.openxmlformats.org/drawingml/2006/table">
            <a:tbl>
              <a:tblPr firstRow="1" bandRow="1">
                <a:tableStyleId>{5C22544A-7EE6-4342-B048-85BDC9FD1C3A}</a:tableStyleId>
              </a:tblPr>
              <a:tblGrid>
                <a:gridCol w="2475916">
                  <a:extLst>
                    <a:ext uri="{9D8B030D-6E8A-4147-A177-3AD203B41FA5}">
                      <a16:colId xmlns:a16="http://schemas.microsoft.com/office/drawing/2014/main" val="2392867880"/>
                    </a:ext>
                  </a:extLst>
                </a:gridCol>
                <a:gridCol w="1526845">
                  <a:extLst>
                    <a:ext uri="{9D8B030D-6E8A-4147-A177-3AD203B41FA5}">
                      <a16:colId xmlns:a16="http://schemas.microsoft.com/office/drawing/2014/main" val="332676960"/>
                    </a:ext>
                  </a:extLst>
                </a:gridCol>
                <a:gridCol w="1368152">
                  <a:extLst>
                    <a:ext uri="{9D8B030D-6E8A-4147-A177-3AD203B41FA5}">
                      <a16:colId xmlns:a16="http://schemas.microsoft.com/office/drawing/2014/main" val="2680657363"/>
                    </a:ext>
                  </a:extLst>
                </a:gridCol>
                <a:gridCol w="999647">
                  <a:extLst>
                    <a:ext uri="{9D8B030D-6E8A-4147-A177-3AD203B41FA5}">
                      <a16:colId xmlns:a16="http://schemas.microsoft.com/office/drawing/2014/main" val="473495875"/>
                    </a:ext>
                  </a:extLst>
                </a:gridCol>
                <a:gridCol w="1592640">
                  <a:extLst>
                    <a:ext uri="{9D8B030D-6E8A-4147-A177-3AD203B41FA5}">
                      <a16:colId xmlns:a16="http://schemas.microsoft.com/office/drawing/2014/main" val="3168740964"/>
                    </a:ext>
                  </a:extLst>
                </a:gridCol>
              </a:tblGrid>
              <a:tr h="139040">
                <a:tc>
                  <a:txBody>
                    <a:bodyPr/>
                    <a:lstStyle/>
                    <a:p>
                      <a:r>
                        <a:rPr lang="en-GB"/>
                        <a:t>Type </a:t>
                      </a:r>
                      <a:r>
                        <a:rPr lang="en-GB" err="1"/>
                        <a:t>afgiftesysteem</a:t>
                      </a:r>
                      <a:endParaRPr lang="en-GB"/>
                    </a:p>
                  </a:txBody>
                  <a:tcPr/>
                </a:tc>
                <a:tc gridSpan="4">
                  <a:txBody>
                    <a:bodyPr/>
                    <a:lstStyle/>
                    <a:p>
                      <a:r>
                        <a:rPr lang="en-GB"/>
                        <a:t>Type </a:t>
                      </a:r>
                      <a:r>
                        <a:rPr lang="en-GB" err="1"/>
                        <a:t>koude-opwekker</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4010531"/>
                  </a:ext>
                </a:extLst>
              </a:tr>
              <a:tr h="370840">
                <a:tc>
                  <a:txBody>
                    <a:bodyPr/>
                    <a:lstStyle/>
                    <a:p>
                      <a:endParaRPr lang="en-GB"/>
                    </a:p>
                  </a:txBody>
                  <a:tcPr/>
                </a:tc>
                <a:tc>
                  <a:txBody>
                    <a:bodyPr/>
                    <a:lstStyle/>
                    <a:p>
                      <a:r>
                        <a:rPr lang="en-GB" err="1"/>
                        <a:t>Lucht</a:t>
                      </a:r>
                      <a:r>
                        <a:rPr lang="en-GB"/>
                        <a:t>/</a:t>
                      </a:r>
                      <a:r>
                        <a:rPr lang="en-GB" err="1"/>
                        <a:t>lucht</a:t>
                      </a:r>
                      <a:br>
                        <a:rPr lang="en-GB"/>
                      </a:br>
                      <a:r>
                        <a:rPr lang="en-GB"/>
                        <a:t>Water/</a:t>
                      </a:r>
                      <a:r>
                        <a:rPr lang="en-GB" err="1"/>
                        <a:t>lucht</a:t>
                      </a:r>
                      <a:br>
                        <a:rPr lang="en-GB"/>
                      </a:br>
                      <a:r>
                        <a:rPr lang="en-GB" err="1"/>
                        <a:t>bodem</a:t>
                      </a:r>
                      <a:r>
                        <a:rPr lang="en-GB"/>
                        <a:t>/</a:t>
                      </a:r>
                      <a:r>
                        <a:rPr lang="en-GB" err="1"/>
                        <a:t>lucht</a:t>
                      </a:r>
                      <a:endParaRPr lang="en-GB"/>
                    </a:p>
                  </a:txBody>
                  <a:tcPr/>
                </a:tc>
                <a:tc>
                  <a:txBody>
                    <a:bodyPr/>
                    <a:lstStyle/>
                    <a:p>
                      <a:r>
                        <a:rPr lang="en-GB" err="1"/>
                        <a:t>Lucht</a:t>
                      </a:r>
                      <a:r>
                        <a:rPr lang="en-GB"/>
                        <a:t>/water</a:t>
                      </a:r>
                    </a:p>
                  </a:txBody>
                  <a:tcPr/>
                </a:tc>
                <a:tc>
                  <a:txBody>
                    <a:bodyPr/>
                    <a:lstStyle/>
                    <a:p>
                      <a:r>
                        <a:rPr lang="en-GB" err="1"/>
                        <a:t>Bodem</a:t>
                      </a:r>
                      <a:r>
                        <a:rPr lang="en-GB"/>
                        <a:t>/water</a:t>
                      </a:r>
                    </a:p>
                  </a:txBody>
                  <a:tcPr/>
                </a:tc>
                <a:tc>
                  <a:txBody>
                    <a:bodyPr/>
                    <a:lstStyle/>
                    <a:p>
                      <a:r>
                        <a:rPr lang="en-GB"/>
                        <a:t>Water/water</a:t>
                      </a:r>
                    </a:p>
                  </a:txBody>
                  <a:tcPr/>
                </a:tc>
                <a:extLst>
                  <a:ext uri="{0D108BD9-81ED-4DB2-BD59-A6C34878D82A}">
                    <a16:rowId xmlns:a16="http://schemas.microsoft.com/office/drawing/2014/main" val="1596337789"/>
                  </a:ext>
                </a:extLst>
              </a:tr>
              <a:tr h="370840">
                <a:tc>
                  <a:txBody>
                    <a:bodyPr/>
                    <a:lstStyle/>
                    <a:p>
                      <a:r>
                        <a:rPr lang="en-GB" err="1"/>
                        <a:t>Luchtkoeling</a:t>
                      </a:r>
                      <a:endParaRPr lang="en-GB"/>
                    </a:p>
                  </a:txBody>
                  <a:tcPr/>
                </a:tc>
                <a:tc>
                  <a:txBody>
                    <a:bodyPr/>
                    <a:lstStyle/>
                    <a:p>
                      <a:r>
                        <a:rPr lang="en-GB"/>
                        <a:t>x</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01169464"/>
                  </a:ext>
                </a:extLst>
              </a:tr>
              <a:tr h="370840">
                <a:tc>
                  <a:txBody>
                    <a:bodyPr/>
                    <a:lstStyle/>
                    <a:p>
                      <a:r>
                        <a:rPr lang="en-GB" err="1"/>
                        <a:t>Koelbatterij</a:t>
                      </a:r>
                      <a:r>
                        <a:rPr lang="en-GB"/>
                        <a:t> in </a:t>
                      </a:r>
                      <a:r>
                        <a:rPr lang="en-GB" err="1"/>
                        <a:t>luchtgroep</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329553363"/>
                  </a:ext>
                </a:extLst>
              </a:tr>
              <a:tr h="370840">
                <a:tc>
                  <a:txBody>
                    <a:bodyPr/>
                    <a:lstStyle/>
                    <a:p>
                      <a:r>
                        <a:rPr lang="en-GB" err="1"/>
                        <a:t>Oppervlaktekoeling</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1404896752"/>
                  </a:ext>
                </a:extLst>
              </a:tr>
              <a:tr h="370840">
                <a:tc>
                  <a:txBody>
                    <a:bodyPr/>
                    <a:lstStyle/>
                    <a:p>
                      <a:r>
                        <a:rPr lang="en-GB" err="1"/>
                        <a:t>Ventiloconvector</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41103515"/>
                  </a:ext>
                </a:extLst>
              </a:tr>
              <a:tr h="370840">
                <a:tc>
                  <a:txBody>
                    <a:bodyPr/>
                    <a:lstStyle/>
                    <a:p>
                      <a:r>
                        <a:rPr lang="en-GB" err="1"/>
                        <a:t>onbekend</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686336863"/>
                  </a:ext>
                </a:extLst>
              </a:tr>
            </a:tbl>
          </a:graphicData>
        </a:graphic>
      </p:graphicFrame>
    </p:spTree>
    <p:extLst>
      <p:ext uri="{BB962C8B-B14F-4D97-AF65-F5344CB8AC3E}">
        <p14:creationId xmlns:p14="http://schemas.microsoft.com/office/powerpoint/2010/main" val="3516151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Installatie ruimteverwarming/SWW</a:t>
            </a:r>
          </a:p>
          <a:p>
            <a:pPr lvl="1"/>
            <a:r>
              <a:rPr lang="nl-BE"/>
              <a:t>Verschil individuele en collectieve installatie/type installaties</a:t>
            </a:r>
          </a:p>
          <a:p>
            <a:pPr lvl="1"/>
            <a:r>
              <a:rPr lang="nl-BE"/>
              <a:t>Voorbereiding </a:t>
            </a:r>
            <a:r>
              <a:rPr lang="nl-BE" err="1"/>
              <a:t>plaatsbezoek</a:t>
            </a:r>
            <a:r>
              <a:rPr lang="nl-BE"/>
              <a:t> </a:t>
            </a:r>
          </a:p>
          <a:p>
            <a:pPr lvl="2"/>
            <a:r>
              <a:rPr lang="nl-BE"/>
              <a:t>instrumenten, aanpak bezoek, verzamelen info</a:t>
            </a:r>
          </a:p>
          <a:p>
            <a:pPr lvl="1"/>
            <a:r>
              <a:rPr lang="nl-BE"/>
              <a:t>Praktijkvoorbeelden: </a:t>
            </a:r>
          </a:p>
          <a:p>
            <a:pPr lvl="2"/>
            <a:r>
              <a:rPr lang="nl-BE"/>
              <a:t>collectief appartementsgebouw 1</a:t>
            </a:r>
          </a:p>
          <a:p>
            <a:pPr lvl="2"/>
            <a:r>
              <a:rPr lang="nl-BE"/>
              <a:t>collectief appartementsgebouw 2</a:t>
            </a:r>
          </a:p>
          <a:p>
            <a:pPr lvl="2"/>
            <a:r>
              <a:rPr lang="nl-BE"/>
              <a:t>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a:t>
            </a:fld>
            <a:endParaRPr lang="nl-BE" sz="1100">
              <a:solidFill>
                <a:srgbClr val="105269"/>
              </a:solidFill>
            </a:endParaRPr>
          </a:p>
        </p:txBody>
      </p:sp>
    </p:spTree>
    <p:extLst>
      <p:ext uri="{BB962C8B-B14F-4D97-AF65-F5344CB8AC3E}">
        <p14:creationId xmlns:p14="http://schemas.microsoft.com/office/powerpoint/2010/main" val="3413357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24403" y="1998205"/>
            <a:ext cx="5447322" cy="4859795"/>
          </a:xfrm>
          <a:prstGeom prst="rect">
            <a:avLst/>
          </a:prstGeom>
        </p:spPr>
      </p:pic>
      <p:sp>
        <p:nvSpPr>
          <p:cNvPr id="2" name="Titel 1"/>
          <p:cNvSpPr>
            <a:spLocks noGrp="1"/>
          </p:cNvSpPr>
          <p:nvPr>
            <p:ph type="title"/>
          </p:nvPr>
        </p:nvSpPr>
        <p:spPr/>
        <p:txBody>
          <a:bodyPr/>
          <a:lstStyle/>
          <a:p>
            <a:r>
              <a:rPr lang="nl-BE"/>
              <a:t>Verschil </a:t>
            </a:r>
            <a:r>
              <a:rPr lang="nl-BE" err="1"/>
              <a:t>combilus</a:t>
            </a:r>
            <a:r>
              <a:rPr lang="nl-BE"/>
              <a:t> / 4-pijpssysteem</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Veel voorkomende systemen: 4 pijpsysteem - circulatieleiding</a:t>
            </a:r>
          </a:p>
        </p:txBody>
      </p:sp>
      <p:sp>
        <p:nvSpPr>
          <p:cNvPr id="5" name="TextBox 4"/>
          <p:cNvSpPr txBox="1"/>
          <p:nvPr/>
        </p:nvSpPr>
        <p:spPr>
          <a:xfrm>
            <a:off x="238952" y="3243842"/>
            <a:ext cx="2066645" cy="923330"/>
          </a:xfrm>
          <a:prstGeom prst="rect">
            <a:avLst/>
          </a:prstGeom>
          <a:noFill/>
        </p:spPr>
        <p:txBody>
          <a:bodyPr wrap="square" rtlCol="0">
            <a:spAutoFit/>
          </a:bodyPr>
          <a:lstStyle/>
          <a:p>
            <a:pPr algn="ctr"/>
            <a:r>
              <a:rPr lang="en-GB" err="1">
                <a:solidFill>
                  <a:srgbClr val="00B0F0"/>
                </a:solidFill>
              </a:rPr>
              <a:t>Distributie</a:t>
            </a:r>
            <a:r>
              <a:rPr lang="en-GB">
                <a:solidFill>
                  <a:srgbClr val="00B0F0"/>
                </a:solidFill>
              </a:rPr>
              <a:t> SWW =&gt; is </a:t>
            </a:r>
            <a:r>
              <a:rPr lang="en-GB" err="1">
                <a:solidFill>
                  <a:srgbClr val="00B0F0"/>
                </a:solidFill>
              </a:rPr>
              <a:t>er</a:t>
            </a:r>
            <a:r>
              <a:rPr lang="en-GB">
                <a:solidFill>
                  <a:srgbClr val="00B0F0"/>
                </a:solidFill>
              </a:rPr>
              <a:t> </a:t>
            </a:r>
            <a:r>
              <a:rPr lang="en-GB" b="1" u="sng" err="1">
                <a:solidFill>
                  <a:srgbClr val="00B0F0"/>
                </a:solidFill>
              </a:rPr>
              <a:t>niet</a:t>
            </a:r>
            <a:r>
              <a:rPr lang="en-GB">
                <a:solidFill>
                  <a:srgbClr val="00B0F0"/>
                </a:solidFill>
              </a:rPr>
              <a:t> </a:t>
            </a:r>
            <a:r>
              <a:rPr lang="en-GB" err="1">
                <a:solidFill>
                  <a:srgbClr val="00B0F0"/>
                </a:solidFill>
              </a:rPr>
              <a:t>bij</a:t>
            </a:r>
            <a:r>
              <a:rPr lang="en-GB">
                <a:solidFill>
                  <a:srgbClr val="00B0F0"/>
                </a:solidFill>
              </a:rPr>
              <a:t> </a:t>
            </a:r>
            <a:r>
              <a:rPr lang="en-GB" err="1">
                <a:solidFill>
                  <a:srgbClr val="00B0F0"/>
                </a:solidFill>
              </a:rPr>
              <a:t>combilus</a:t>
            </a:r>
            <a:endParaRPr lang="en-GB">
              <a:solidFill>
                <a:srgbClr val="00B0F0"/>
              </a:solidFill>
            </a:endParaRPr>
          </a:p>
        </p:txBody>
      </p:sp>
      <p:cxnSp>
        <p:nvCxnSpPr>
          <p:cNvPr id="11" name="Straight Arrow Connector 10"/>
          <p:cNvCxnSpPr/>
          <p:nvPr/>
        </p:nvCxnSpPr>
        <p:spPr>
          <a:xfrm>
            <a:off x="2001520" y="3705507"/>
            <a:ext cx="3434576" cy="3197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121095641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200</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a:t>
            </a:r>
            <a:r>
              <a:rPr lang="nl-BE" b="1" u="sng"/>
              <a:t>warmtepomp lucht/lucht </a:t>
            </a:r>
            <a:r>
              <a:rPr lang="nl-BE"/>
              <a:t>herkennen?</a:t>
            </a:r>
          </a:p>
          <a:p>
            <a:pPr lvl="1"/>
            <a:r>
              <a:rPr lang="nl-BE"/>
              <a:t>Koeling, verwarming, koeling + verwarming</a:t>
            </a:r>
          </a:p>
          <a:p>
            <a:pPr marL="0" indent="0">
              <a:buFontTx/>
              <a:buNone/>
            </a:pPr>
            <a:endParaRPr lang="nl-BE"/>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2528753"/>
            <a:ext cx="2472039" cy="329605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8226" y="2528752"/>
            <a:ext cx="2472039" cy="329605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1697" y="2690532"/>
            <a:ext cx="3383183" cy="2537387"/>
          </a:xfrm>
          <a:prstGeom prst="rect">
            <a:avLst/>
          </a:prstGeom>
        </p:spPr>
      </p:pic>
      <p:sp>
        <p:nvSpPr>
          <p:cNvPr id="12" name="TextBox 11"/>
          <p:cNvSpPr txBox="1"/>
          <p:nvPr/>
        </p:nvSpPr>
        <p:spPr>
          <a:xfrm>
            <a:off x="2428734" y="5925707"/>
            <a:ext cx="1899744" cy="369332"/>
          </a:xfrm>
          <a:prstGeom prst="rect">
            <a:avLst/>
          </a:prstGeom>
          <a:noFill/>
        </p:spPr>
        <p:txBody>
          <a:bodyPr wrap="square" rtlCol="0">
            <a:spAutoFit/>
          </a:bodyPr>
          <a:lstStyle/>
          <a:p>
            <a:r>
              <a:rPr lang="en-GB" err="1">
                <a:solidFill>
                  <a:srgbClr val="00B0F0"/>
                </a:solidFill>
              </a:rPr>
              <a:t>buitenunit</a:t>
            </a:r>
            <a:endParaRPr lang="en-GB">
              <a:solidFill>
                <a:srgbClr val="00B0F0"/>
              </a:solidFill>
            </a:endParaRPr>
          </a:p>
        </p:txBody>
      </p:sp>
      <p:cxnSp>
        <p:nvCxnSpPr>
          <p:cNvPr id="13" name="Straight Arrow Connector 12"/>
          <p:cNvCxnSpPr/>
          <p:nvPr/>
        </p:nvCxnSpPr>
        <p:spPr>
          <a:xfrm flipH="1" flipV="1">
            <a:off x="2195736" y="4869160"/>
            <a:ext cx="433109" cy="111216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92736" y="5597104"/>
            <a:ext cx="1899744" cy="369332"/>
          </a:xfrm>
          <a:prstGeom prst="rect">
            <a:avLst/>
          </a:prstGeom>
          <a:noFill/>
        </p:spPr>
        <p:txBody>
          <a:bodyPr wrap="square" rtlCol="0">
            <a:spAutoFit/>
          </a:bodyPr>
          <a:lstStyle/>
          <a:p>
            <a:r>
              <a:rPr lang="en-GB" err="1">
                <a:solidFill>
                  <a:srgbClr val="00B0F0"/>
                </a:solidFill>
              </a:rPr>
              <a:t>binnenunit</a:t>
            </a:r>
            <a:endParaRPr lang="en-GB">
              <a:solidFill>
                <a:srgbClr val="00B0F0"/>
              </a:solidFill>
            </a:endParaRPr>
          </a:p>
        </p:txBody>
      </p:sp>
      <p:cxnSp>
        <p:nvCxnSpPr>
          <p:cNvPr id="15" name="Straight Arrow Connector 14"/>
          <p:cNvCxnSpPr>
            <a:cxnSpLocks/>
          </p:cNvCxnSpPr>
          <p:nvPr/>
        </p:nvCxnSpPr>
        <p:spPr>
          <a:xfrm flipV="1">
            <a:off x="7288247" y="3789040"/>
            <a:ext cx="308089" cy="182939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958547" y="5939988"/>
            <a:ext cx="1899744" cy="369332"/>
          </a:xfrm>
          <a:prstGeom prst="rect">
            <a:avLst/>
          </a:prstGeom>
          <a:noFill/>
        </p:spPr>
        <p:txBody>
          <a:bodyPr wrap="square" rtlCol="0">
            <a:spAutoFit/>
          </a:bodyPr>
          <a:lstStyle/>
          <a:p>
            <a:r>
              <a:rPr lang="en-GB" err="1">
                <a:solidFill>
                  <a:srgbClr val="00B0F0"/>
                </a:solidFill>
              </a:rPr>
              <a:t>kentekenplaat</a:t>
            </a:r>
            <a:endParaRPr lang="en-GB">
              <a:solidFill>
                <a:srgbClr val="00B0F0"/>
              </a:solidFill>
            </a:endParaRPr>
          </a:p>
        </p:txBody>
      </p:sp>
      <p:cxnSp>
        <p:nvCxnSpPr>
          <p:cNvPr id="17" name="Straight Arrow Connector 16"/>
          <p:cNvCxnSpPr>
            <a:cxnSpLocks/>
          </p:cNvCxnSpPr>
          <p:nvPr/>
        </p:nvCxnSpPr>
        <p:spPr>
          <a:xfrm flipH="1" flipV="1">
            <a:off x="4528591" y="5661248"/>
            <a:ext cx="449809" cy="4760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5698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201</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a:t>
            </a:r>
            <a:r>
              <a:rPr lang="nl-BE" b="1" u="sng"/>
              <a:t>warmtepomp lucht/lucht </a:t>
            </a:r>
            <a:r>
              <a:rPr lang="nl-BE"/>
              <a:t>herkennen?</a:t>
            </a:r>
          </a:p>
          <a:p>
            <a:pPr lvl="1"/>
            <a:r>
              <a:rPr lang="nl-BE"/>
              <a:t>Directe expansie (lucht/lucht) </a:t>
            </a:r>
            <a:br>
              <a:rPr lang="nl-BE"/>
            </a:br>
            <a:r>
              <a:rPr lang="nl-BE"/>
              <a:t>bewijsvoering (IP VII.3.2)</a:t>
            </a:r>
          </a:p>
          <a:p>
            <a:pPr lvl="2"/>
            <a:r>
              <a:rPr lang="nl-BE"/>
              <a:t>Veelal niet op toestel aanwezig</a:t>
            </a:r>
          </a:p>
          <a:p>
            <a:pPr lvl="2"/>
            <a:r>
              <a:rPr lang="nl-BE"/>
              <a:t>Jaartal via factuur</a:t>
            </a:r>
          </a:p>
          <a:p>
            <a:pPr lvl="2"/>
            <a:r>
              <a:rPr lang="nl-BE"/>
              <a:t>Rendement via technische fiche</a:t>
            </a:r>
          </a:p>
          <a:p>
            <a:pPr lvl="3"/>
            <a:r>
              <a:rPr lang="nl-BE"/>
              <a:t>Exact model opzoeken</a:t>
            </a:r>
          </a:p>
          <a:p>
            <a:pPr marL="0" indent="0">
              <a:buNone/>
            </a:pPr>
            <a:endParaRPr lang="nl-BE"/>
          </a:p>
          <a:p>
            <a:pPr marL="0" indent="0">
              <a:buNone/>
            </a:pPr>
            <a:endParaRPr lang="nl-BE"/>
          </a:p>
          <a:p>
            <a:pPr marL="0" indent="0">
              <a:buFontTx/>
              <a:buNone/>
            </a:pPr>
            <a:endParaRPr lang="nl-BE"/>
          </a:p>
        </p:txBody>
      </p:sp>
      <p:pic>
        <p:nvPicPr>
          <p:cNvPr id="19" name="Picture 18"/>
          <p:cNvPicPr>
            <a:picLocks noChangeAspect="1"/>
          </p:cNvPicPr>
          <p:nvPr/>
        </p:nvPicPr>
        <p:blipFill rotWithShape="1">
          <a:blip r:embed="rId7">
            <a:extLst>
              <a:ext uri="{28A0092B-C50C-407E-A947-70E740481C1C}">
                <a14:useLocalDpi xmlns:a14="http://schemas.microsoft.com/office/drawing/2010/main" val="0"/>
              </a:ext>
            </a:extLst>
          </a:blip>
          <a:srcRect l="31779" t="52199" r="27623" b="4859"/>
          <a:stretch/>
        </p:blipFill>
        <p:spPr>
          <a:xfrm>
            <a:off x="5922160" y="2286000"/>
            <a:ext cx="2886220" cy="4070350"/>
          </a:xfrm>
          <a:prstGeom prst="rect">
            <a:avLst/>
          </a:prstGeom>
        </p:spPr>
      </p:pic>
      <p:cxnSp>
        <p:nvCxnSpPr>
          <p:cNvPr id="21" name="Straight Arrow Connector 20"/>
          <p:cNvCxnSpPr>
            <a:cxnSpLocks/>
          </p:cNvCxnSpPr>
          <p:nvPr/>
        </p:nvCxnSpPr>
        <p:spPr>
          <a:xfrm flipV="1">
            <a:off x="4572000" y="2791212"/>
            <a:ext cx="1800200" cy="127557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01724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202</a:t>
            </a:fld>
            <a:endParaRPr lang="nl-BE" sz="1100">
              <a:solidFill>
                <a:srgbClr val="105269"/>
              </a:solidFill>
            </a:endParaRPr>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a:t>
            </a:r>
            <a:r>
              <a:rPr lang="nl-BE" b="1" u="sng"/>
              <a:t>warmtepomp lucht/lucht </a:t>
            </a:r>
            <a:r>
              <a:rPr lang="nl-BE"/>
              <a:t>herkennen?</a:t>
            </a:r>
          </a:p>
          <a:p>
            <a:pPr marL="0" indent="0">
              <a:buNone/>
            </a:pPr>
            <a:endParaRPr lang="nl-BE"/>
          </a:p>
          <a:p>
            <a:pPr marL="0" indent="0">
              <a:buNone/>
            </a:pPr>
            <a:endParaRPr lang="nl-BE"/>
          </a:p>
          <a:p>
            <a:pPr marL="0" indent="0">
              <a:buFontTx/>
              <a:buNone/>
            </a:pPr>
            <a:endParaRPr lang="nl-BE"/>
          </a:p>
        </p:txBody>
      </p:sp>
      <p:pic>
        <p:nvPicPr>
          <p:cNvPr id="8" name="Picture 12" descr="Afbeeldingsresultaat voor split un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952" y="2708920"/>
            <a:ext cx="29718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Afbeeldingsresultaat voor split un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0997" y="2285256"/>
            <a:ext cx="4877683" cy="32403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59632" y="5656121"/>
            <a:ext cx="1668998" cy="221151"/>
          </a:xfrm>
          <a:prstGeom prst="rect">
            <a:avLst/>
          </a:prstGeom>
          <a:noFill/>
        </p:spPr>
        <p:txBody>
          <a:bodyPr wrap="square" rtlCol="0">
            <a:spAutoFit/>
          </a:bodyPr>
          <a:lstStyle/>
          <a:p>
            <a:pPr algn="l"/>
            <a:r>
              <a:rPr lang="nl-BE" sz="900" b="0">
                <a:solidFill>
                  <a:schemeClr val="tx1"/>
                </a:solidFill>
                <a:latin typeface="Arial" panose="020B0604020202020204" pitchFamily="34" charset="0"/>
                <a:cs typeface="Arial" panose="020B0604020202020204" pitchFamily="34" charset="0"/>
              </a:rPr>
              <a:t>Bron: </a:t>
            </a:r>
            <a:r>
              <a:rPr lang="nl-BE" sz="900" b="0" err="1">
                <a:solidFill>
                  <a:schemeClr val="tx1"/>
                </a:solidFill>
                <a:latin typeface="Arial" panose="020B0604020202020204" pitchFamily="34" charset="0"/>
                <a:cs typeface="Arial" panose="020B0604020202020204" pitchFamily="34" charset="0"/>
              </a:rPr>
              <a:t>creative</a:t>
            </a:r>
            <a:r>
              <a:rPr lang="nl-BE" sz="900" b="0">
                <a:solidFill>
                  <a:schemeClr val="tx1"/>
                </a:solidFill>
                <a:latin typeface="Arial" panose="020B0604020202020204" pitchFamily="34" charset="0"/>
                <a:cs typeface="Arial" panose="020B0604020202020204" pitchFamily="34" charset="0"/>
              </a:rPr>
              <a:t> </a:t>
            </a:r>
            <a:r>
              <a:rPr lang="nl-BE" sz="900" b="0" err="1">
                <a:solidFill>
                  <a:schemeClr val="tx1"/>
                </a:solidFill>
                <a:latin typeface="Arial" panose="020B0604020202020204" pitchFamily="34" charset="0"/>
                <a:cs typeface="Arial" panose="020B0604020202020204" pitchFamily="34" charset="0"/>
              </a:rPr>
              <a:t>commons</a:t>
            </a:r>
            <a:endParaRPr lang="nl-BE" sz="900" b="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87415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203</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a:t>
            </a:r>
            <a:r>
              <a:rPr lang="nl-BE" b="1" u="sng"/>
              <a:t>koelmachine lucht/water </a:t>
            </a:r>
            <a:r>
              <a:rPr lang="nl-BE"/>
              <a:t>herkennen?</a:t>
            </a:r>
          </a:p>
          <a:p>
            <a:pPr lvl="1"/>
            <a:r>
              <a:rPr lang="nl-BE"/>
              <a:t>Buitenunit </a:t>
            </a:r>
          </a:p>
          <a:p>
            <a:pPr lvl="2"/>
            <a:r>
              <a:rPr lang="nl-BE"/>
              <a:t>dikke (geïsoleerde) leidingen richting gebouw</a:t>
            </a:r>
          </a:p>
          <a:p>
            <a:pPr lvl="2"/>
            <a:r>
              <a:rPr lang="nl-BE"/>
              <a:t>ventilator en warmtewisselaar</a:t>
            </a:r>
          </a:p>
          <a:p>
            <a:pPr lvl="2"/>
            <a:r>
              <a:rPr lang="nl-BE"/>
              <a:t>blaast altijd warme lucht af</a:t>
            </a:r>
          </a:p>
          <a:p>
            <a:pPr lvl="1"/>
            <a:r>
              <a:rPr lang="nl-BE"/>
              <a:t>Let op: kan ook verwarming zijn!</a:t>
            </a:r>
          </a:p>
          <a:p>
            <a:pPr marL="0" indent="0">
              <a:buFontTx/>
              <a:buNone/>
            </a:pPr>
            <a:endParaRPr lang="nl-BE"/>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3747220"/>
            <a:ext cx="3865613" cy="2899209"/>
          </a:xfrm>
          <a:prstGeom prst="rect">
            <a:avLst/>
          </a:prstGeom>
        </p:spPr>
      </p:pic>
      <p:pic>
        <p:nvPicPr>
          <p:cNvPr id="8" name="Picture 4" descr="https://www.carrier.nl/~/media/Paginas/producten/30/30rqm-rqp/30rqm-rqp-detail1.ashx?mh=328&amp;mw=3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3747220"/>
            <a:ext cx="3110779" cy="311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1611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204</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eigenschappen </a:t>
            </a:r>
            <a:r>
              <a:rPr lang="nl-BE" b="1" u="sng"/>
              <a:t>koelmachine lucht/water </a:t>
            </a:r>
            <a:r>
              <a:rPr lang="nl-BE"/>
              <a:t>herkennen?</a:t>
            </a:r>
          </a:p>
          <a:p>
            <a:pPr lvl="1"/>
            <a:r>
              <a:rPr lang="nl-BE"/>
              <a:t>Zie technische fiche/documentatie</a:t>
            </a:r>
          </a:p>
          <a:p>
            <a:pPr lvl="2"/>
            <a:r>
              <a:rPr lang="nl-BE"/>
              <a:t>Als EER en COP vermeld staan =&gt; omkeerbare machine</a:t>
            </a:r>
          </a:p>
          <a:p>
            <a:pPr lvl="2"/>
            <a:r>
              <a:rPr lang="nl-BE"/>
              <a:t>Als enkel EER vermeld staat =&gt; koelmachine</a:t>
            </a:r>
          </a:p>
          <a:p>
            <a:pPr lvl="2"/>
            <a:r>
              <a:rPr lang="nl-BE"/>
              <a:t>Als enkel COP vermeld staat =&gt; warmtepomp</a:t>
            </a:r>
          </a:p>
          <a:p>
            <a:pPr marL="0" indent="0">
              <a:buNone/>
            </a:pPr>
            <a:endParaRPr lang="nl-BE"/>
          </a:p>
          <a:p>
            <a:pPr marL="0" indent="0">
              <a:buFontTx/>
              <a:buNone/>
            </a:pPr>
            <a:endParaRPr lang="nl-BE"/>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3660" y="3653646"/>
            <a:ext cx="3865613" cy="2899209"/>
          </a:xfrm>
          <a:prstGeom prst="rect">
            <a:avLst/>
          </a:prstGeom>
        </p:spPr>
      </p:pic>
      <p:pic>
        <p:nvPicPr>
          <p:cNvPr id="14" name="Picture 4" descr="https://www.carrier.nl/~/media/Paginas/producten/30/30rqm-rqp/30rqm-rqp-detail1.ashx?mh=328&amp;mw=3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3546622"/>
            <a:ext cx="3110779" cy="311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30439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4399" t="32093" r="16003" b="3109"/>
          <a:stretch/>
        </p:blipFill>
        <p:spPr>
          <a:xfrm>
            <a:off x="5723175" y="2188563"/>
            <a:ext cx="3321705" cy="4196381"/>
          </a:xfrm>
          <a:prstGeom prst="rect">
            <a:avLst/>
          </a:prstGeom>
        </p:spPr>
      </p:pic>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205</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eigenschappen </a:t>
            </a:r>
            <a:r>
              <a:rPr lang="nl-BE" b="1" u="sng"/>
              <a:t>koelmachine lucht/water </a:t>
            </a:r>
            <a:r>
              <a:rPr lang="nl-BE"/>
              <a:t>herkennen?</a:t>
            </a:r>
          </a:p>
          <a:p>
            <a:pPr lvl="1"/>
            <a:r>
              <a:rPr lang="nl-BE"/>
              <a:t>Kentekenplaat</a:t>
            </a:r>
          </a:p>
          <a:p>
            <a:pPr lvl="2"/>
            <a:r>
              <a:rPr lang="nl-BE"/>
              <a:t>weinig gegevens op toestel aanwezig</a:t>
            </a:r>
          </a:p>
          <a:p>
            <a:pPr lvl="3"/>
            <a:r>
              <a:rPr lang="nl-BE"/>
              <a:t>model</a:t>
            </a:r>
          </a:p>
          <a:p>
            <a:pPr lvl="3"/>
            <a:r>
              <a:rPr lang="nl-BE"/>
              <a:t>fabricagejaar</a:t>
            </a:r>
          </a:p>
          <a:p>
            <a:pPr lvl="2"/>
            <a:r>
              <a:rPr lang="nl-BE"/>
              <a:t>rendement via modeltype opzoeken </a:t>
            </a:r>
          </a:p>
          <a:p>
            <a:pPr marL="576000" lvl="2" indent="0">
              <a:buNone/>
            </a:pPr>
            <a:r>
              <a:rPr lang="nl-BE"/>
              <a:t>      in technische fiche</a:t>
            </a:r>
          </a:p>
          <a:p>
            <a:pPr marL="864000" lvl="3" indent="0">
              <a:buNone/>
            </a:pPr>
            <a:endParaRPr lang="nl-BE"/>
          </a:p>
          <a:p>
            <a:pPr marL="0" indent="0">
              <a:buNone/>
            </a:pPr>
            <a:br>
              <a:rPr lang="nl-BE"/>
            </a:br>
            <a:endParaRPr lang="nl-BE"/>
          </a:p>
          <a:p>
            <a:pPr marL="0" indent="0">
              <a:buNone/>
            </a:pPr>
            <a:endParaRPr lang="nl-BE"/>
          </a:p>
          <a:p>
            <a:pPr marL="0" indent="0">
              <a:buFontTx/>
              <a:buNone/>
            </a:pPr>
            <a:endParaRPr lang="nl-BE"/>
          </a:p>
        </p:txBody>
      </p:sp>
      <p:cxnSp>
        <p:nvCxnSpPr>
          <p:cNvPr id="11" name="Straight Arrow Connector 10"/>
          <p:cNvCxnSpPr>
            <a:cxnSpLocks/>
          </p:cNvCxnSpPr>
          <p:nvPr/>
        </p:nvCxnSpPr>
        <p:spPr>
          <a:xfrm>
            <a:off x="3420826" y="3303450"/>
            <a:ext cx="3482070" cy="1195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20">
            <a:extLst>
              <a:ext uri="{FF2B5EF4-FFF2-40B4-BE49-F238E27FC236}">
                <a16:creationId xmlns:a16="http://schemas.microsoft.com/office/drawing/2014/main" id="{9691DD59-5F89-486F-8384-32A4D5342B13}"/>
              </a:ext>
            </a:extLst>
          </p:cNvPr>
          <p:cNvCxnSpPr>
            <a:cxnSpLocks/>
          </p:cNvCxnSpPr>
          <p:nvPr/>
        </p:nvCxnSpPr>
        <p:spPr>
          <a:xfrm>
            <a:off x="2702560" y="2956560"/>
            <a:ext cx="4184592"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27173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eigenschappen </a:t>
            </a:r>
            <a:r>
              <a:rPr lang="nl-BE" b="1" u="sng"/>
              <a:t>koelmachine lucht/water</a:t>
            </a:r>
            <a:r>
              <a:rPr lang="nl-BE"/>
              <a:t> herkennen?</a:t>
            </a:r>
          </a:p>
          <a:p>
            <a:pPr lvl="1"/>
            <a:r>
              <a:rPr lang="nl-BE"/>
              <a:t>Kentekenplaat</a:t>
            </a:r>
          </a:p>
          <a:p>
            <a:pPr lvl="2"/>
            <a:r>
              <a:rPr lang="nl-BE"/>
              <a:t>weinig gegevens op toestel aanwezig</a:t>
            </a:r>
          </a:p>
          <a:p>
            <a:pPr lvl="3"/>
            <a:r>
              <a:rPr lang="nl-BE"/>
              <a:t>model</a:t>
            </a:r>
          </a:p>
          <a:p>
            <a:pPr lvl="3"/>
            <a:r>
              <a:rPr lang="nl-BE"/>
              <a:t>fabricagejaar</a:t>
            </a:r>
          </a:p>
          <a:p>
            <a:pPr lvl="2"/>
            <a:r>
              <a:rPr lang="nl-BE"/>
              <a:t>rendement via modeltype</a:t>
            </a:r>
          </a:p>
          <a:p>
            <a:pPr marL="576000" lvl="2" indent="0">
              <a:buNone/>
            </a:pPr>
            <a:r>
              <a:rPr lang="nl-BE"/>
              <a:t>      in technische fiche</a:t>
            </a:r>
          </a:p>
          <a:p>
            <a:pPr marL="0" indent="0">
              <a:buNone/>
            </a:pPr>
            <a:endParaRPr lang="nl-BE"/>
          </a:p>
          <a:p>
            <a:pPr marL="0" indent="0">
              <a:buNone/>
            </a:pPr>
            <a:endParaRPr lang="nl-BE"/>
          </a:p>
          <a:p>
            <a:pPr marL="0" indent="0">
              <a:buFontTx/>
              <a:buNone/>
            </a:pPr>
            <a:endParaRPr lang="nl-BE"/>
          </a:p>
        </p:txBody>
      </p:sp>
      <p:pic>
        <p:nvPicPr>
          <p:cNvPr id="3" name="Picture 2"/>
          <p:cNvPicPr>
            <a:picLocks noChangeAspect="1"/>
          </p:cNvPicPr>
          <p:nvPr/>
        </p:nvPicPr>
        <p:blipFill>
          <a:blip r:embed="rId7"/>
          <a:stretch>
            <a:fillRect/>
          </a:stretch>
        </p:blipFill>
        <p:spPr>
          <a:xfrm>
            <a:off x="4460240" y="2872442"/>
            <a:ext cx="4340380" cy="3739285"/>
          </a:xfrm>
          <a:prstGeom prst="rect">
            <a:avLst/>
          </a:prstGeom>
        </p:spPr>
      </p:pic>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206</a:t>
            </a:fld>
            <a:endParaRPr lang="nl-BE" sz="1100">
              <a:solidFill>
                <a:srgbClr val="105269"/>
              </a:solidFill>
            </a:endParaRPr>
          </a:p>
        </p:txBody>
      </p:sp>
      <p:sp>
        <p:nvSpPr>
          <p:cNvPr id="9" name="TextBox 8"/>
          <p:cNvSpPr txBox="1"/>
          <p:nvPr/>
        </p:nvSpPr>
        <p:spPr>
          <a:xfrm>
            <a:off x="1140978" y="4557419"/>
            <a:ext cx="2857892" cy="369332"/>
          </a:xfrm>
          <a:prstGeom prst="rect">
            <a:avLst/>
          </a:prstGeom>
          <a:noFill/>
        </p:spPr>
        <p:txBody>
          <a:bodyPr wrap="square" rtlCol="0">
            <a:spAutoFit/>
          </a:bodyPr>
          <a:lstStyle/>
          <a:p>
            <a:r>
              <a:rPr lang="en-GB" err="1">
                <a:solidFill>
                  <a:srgbClr val="00B0F0"/>
                </a:solidFill>
              </a:rPr>
              <a:t>Omkeerbaar</a:t>
            </a:r>
            <a:r>
              <a:rPr lang="en-GB">
                <a:solidFill>
                  <a:srgbClr val="00B0F0"/>
                </a:solidFill>
              </a:rPr>
              <a:t> </a:t>
            </a:r>
            <a:r>
              <a:rPr lang="en-GB" err="1">
                <a:solidFill>
                  <a:srgbClr val="00B0F0"/>
                </a:solidFill>
              </a:rPr>
              <a:t>toestel</a:t>
            </a:r>
            <a:endParaRPr lang="en-GB">
              <a:solidFill>
                <a:srgbClr val="00B0F0"/>
              </a:solidFill>
            </a:endParaRPr>
          </a:p>
        </p:txBody>
      </p:sp>
      <p:cxnSp>
        <p:nvCxnSpPr>
          <p:cNvPr id="11" name="Straight Arrow Connector 10"/>
          <p:cNvCxnSpPr>
            <a:cxnSpLocks/>
          </p:cNvCxnSpPr>
          <p:nvPr/>
        </p:nvCxnSpPr>
        <p:spPr>
          <a:xfrm flipV="1">
            <a:off x="2731604" y="3606800"/>
            <a:ext cx="1840396" cy="9335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172400" y="3140968"/>
            <a:ext cx="484145" cy="174507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cxnSpLocks/>
          </p:cNvCxnSpPr>
          <p:nvPr/>
        </p:nvCxnSpPr>
        <p:spPr>
          <a:xfrm flipV="1">
            <a:off x="2731604" y="4084320"/>
            <a:ext cx="1728636" cy="4508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687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jdelijke aanduiding voor inhoud 4">
            <a:extLst>
              <a:ext uri="{FF2B5EF4-FFF2-40B4-BE49-F238E27FC236}">
                <a16:creationId xmlns:a16="http://schemas.microsoft.com/office/drawing/2014/main" id="{5ACC2C4F-EF17-475D-87D2-9D330A397DC9}"/>
              </a:ext>
            </a:extLst>
          </p:cNvPr>
          <p:cNvSpPr txBox="1">
            <a:spLocks/>
          </p:cNvSpPr>
          <p:nvPr/>
        </p:nvSpPr>
        <p:spPr>
          <a:xfrm>
            <a:off x="244746" y="1777687"/>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eigenschappen </a:t>
            </a:r>
            <a:r>
              <a:rPr lang="nl-BE" b="1" u="sng"/>
              <a:t>koelmachine lucht/water </a:t>
            </a:r>
            <a:r>
              <a:rPr lang="nl-BE"/>
              <a:t>herkennen?</a:t>
            </a:r>
          </a:p>
          <a:p>
            <a:pPr lvl="1"/>
            <a:r>
              <a:rPr lang="nl-BE"/>
              <a:t>Kentekenplaat</a:t>
            </a:r>
          </a:p>
          <a:p>
            <a:pPr lvl="2"/>
            <a:r>
              <a:rPr lang="nl-BE"/>
              <a:t>weinig gegevens op toestel aanwezig</a:t>
            </a:r>
          </a:p>
          <a:p>
            <a:pPr lvl="3"/>
            <a:r>
              <a:rPr lang="nl-BE"/>
              <a:t>model</a:t>
            </a:r>
          </a:p>
          <a:p>
            <a:pPr lvl="3"/>
            <a:r>
              <a:rPr lang="nl-BE"/>
              <a:t>fabricagejaar</a:t>
            </a:r>
          </a:p>
          <a:p>
            <a:pPr lvl="2"/>
            <a:r>
              <a:rPr lang="nl-BE"/>
              <a:t>rendement via modeltype</a:t>
            </a:r>
          </a:p>
          <a:p>
            <a:pPr marL="576000" lvl="2" indent="0">
              <a:buNone/>
            </a:pPr>
            <a:r>
              <a:rPr lang="nl-BE"/>
              <a:t>      in technische fiche</a:t>
            </a:r>
          </a:p>
          <a:p>
            <a:pPr marL="0" indent="0">
              <a:buNone/>
            </a:pPr>
            <a:endParaRPr lang="nl-BE"/>
          </a:p>
          <a:p>
            <a:pPr marL="0" indent="0">
              <a:buNone/>
            </a:pPr>
            <a:endParaRPr lang="nl-BE"/>
          </a:p>
          <a:p>
            <a:pPr marL="0" indent="0">
              <a:buFontTx/>
              <a:buNone/>
            </a:pPr>
            <a:endParaRPr lang="nl-BE"/>
          </a:p>
        </p:txBody>
      </p:sp>
      <p:pic>
        <p:nvPicPr>
          <p:cNvPr id="5" name="Picture 4"/>
          <p:cNvPicPr>
            <a:picLocks noChangeAspect="1"/>
          </p:cNvPicPr>
          <p:nvPr/>
        </p:nvPicPr>
        <p:blipFill>
          <a:blip r:embed="rId7"/>
          <a:stretch>
            <a:fillRect/>
          </a:stretch>
        </p:blipFill>
        <p:spPr>
          <a:xfrm>
            <a:off x="395825" y="4876726"/>
            <a:ext cx="8640381" cy="352474"/>
          </a:xfrm>
          <a:prstGeom prst="rect">
            <a:avLst/>
          </a:prstGeom>
        </p:spPr>
      </p:pic>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207</a:t>
            </a:fld>
            <a:endParaRPr lang="nl-BE" sz="1100">
              <a:solidFill>
                <a:srgbClr val="105269"/>
              </a:solidFill>
            </a:endParaRPr>
          </a:p>
        </p:txBody>
      </p:sp>
      <p:sp>
        <p:nvSpPr>
          <p:cNvPr id="9" name="TextBox 8"/>
          <p:cNvSpPr txBox="1"/>
          <p:nvPr/>
        </p:nvSpPr>
        <p:spPr>
          <a:xfrm>
            <a:off x="4139235" y="2875872"/>
            <a:ext cx="5004765" cy="923330"/>
          </a:xfrm>
          <a:prstGeom prst="rect">
            <a:avLst/>
          </a:prstGeom>
          <a:noFill/>
        </p:spPr>
        <p:txBody>
          <a:bodyPr wrap="square" rtlCol="0">
            <a:spAutoFit/>
          </a:bodyPr>
          <a:lstStyle/>
          <a:p>
            <a:r>
              <a:rPr lang="en-GB">
                <a:solidFill>
                  <a:srgbClr val="00B0F0"/>
                </a:solidFill>
              </a:rPr>
              <a:t>EER </a:t>
            </a:r>
            <a:r>
              <a:rPr lang="en-GB" err="1">
                <a:solidFill>
                  <a:srgbClr val="00B0F0"/>
                </a:solidFill>
              </a:rPr>
              <a:t>en</a:t>
            </a:r>
            <a:r>
              <a:rPr lang="en-GB">
                <a:solidFill>
                  <a:srgbClr val="00B0F0"/>
                </a:solidFill>
              </a:rPr>
              <a:t> COP </a:t>
            </a:r>
            <a:r>
              <a:rPr lang="en-GB" err="1">
                <a:solidFill>
                  <a:srgbClr val="00B0F0"/>
                </a:solidFill>
              </a:rPr>
              <a:t>moet</a:t>
            </a:r>
            <a:r>
              <a:rPr lang="en-GB">
                <a:solidFill>
                  <a:srgbClr val="00B0F0"/>
                </a:solidFill>
              </a:rPr>
              <a:t> </a:t>
            </a:r>
            <a:r>
              <a:rPr lang="en-GB" err="1">
                <a:solidFill>
                  <a:srgbClr val="00B0F0"/>
                </a:solidFill>
              </a:rPr>
              <a:t>normrendement</a:t>
            </a:r>
            <a:r>
              <a:rPr lang="en-GB">
                <a:solidFill>
                  <a:srgbClr val="00B0F0"/>
                </a:solidFill>
              </a:rPr>
              <a:t>  </a:t>
            </a:r>
            <a:r>
              <a:rPr lang="en-GB" err="1">
                <a:solidFill>
                  <a:srgbClr val="00B0F0"/>
                </a:solidFill>
              </a:rPr>
              <a:t>volgens</a:t>
            </a:r>
            <a:r>
              <a:rPr lang="en-GB">
                <a:solidFill>
                  <a:srgbClr val="00B0F0"/>
                </a:solidFill>
              </a:rPr>
              <a:t> EN 14511 </a:t>
            </a:r>
            <a:br>
              <a:rPr lang="en-GB">
                <a:solidFill>
                  <a:srgbClr val="00B0F0"/>
                </a:solidFill>
              </a:rPr>
            </a:br>
            <a:r>
              <a:rPr lang="en-GB">
                <a:solidFill>
                  <a:srgbClr val="00B0F0"/>
                </a:solidFill>
              </a:rPr>
              <a:t>of in </a:t>
            </a:r>
            <a:r>
              <a:rPr lang="en-GB" err="1">
                <a:solidFill>
                  <a:srgbClr val="00B0F0"/>
                </a:solidFill>
              </a:rPr>
              <a:t>tabel</a:t>
            </a:r>
            <a:r>
              <a:rPr lang="en-GB">
                <a:solidFill>
                  <a:srgbClr val="00B0F0"/>
                </a:solidFill>
              </a:rPr>
              <a:t> (IPVII.4.1.1) </a:t>
            </a:r>
            <a:r>
              <a:rPr lang="en-GB" err="1">
                <a:solidFill>
                  <a:srgbClr val="00B0F0"/>
                </a:solidFill>
              </a:rPr>
              <a:t>opgenomen</a:t>
            </a:r>
            <a:r>
              <a:rPr lang="en-GB">
                <a:solidFill>
                  <a:srgbClr val="00B0F0"/>
                </a:solidFill>
              </a:rPr>
              <a:t> </a:t>
            </a:r>
            <a:r>
              <a:rPr lang="en-GB" err="1">
                <a:solidFill>
                  <a:srgbClr val="00B0F0"/>
                </a:solidFill>
              </a:rPr>
              <a:t>zijn</a:t>
            </a:r>
            <a:r>
              <a:rPr lang="en-GB">
                <a:solidFill>
                  <a:srgbClr val="00B0F0"/>
                </a:solidFill>
              </a:rPr>
              <a:t>!</a:t>
            </a:r>
          </a:p>
        </p:txBody>
      </p:sp>
      <p:cxnSp>
        <p:nvCxnSpPr>
          <p:cNvPr id="11" name="Straight Arrow Connector 10"/>
          <p:cNvCxnSpPr/>
          <p:nvPr/>
        </p:nvCxnSpPr>
        <p:spPr>
          <a:xfrm>
            <a:off x="4716016" y="3799202"/>
            <a:ext cx="1368152" cy="11419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716016" y="3799202"/>
            <a:ext cx="216024" cy="11419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46952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208</a:t>
            </a:fld>
            <a:endParaRPr lang="nl-BE" sz="1100">
              <a:solidFill>
                <a:srgbClr val="105269"/>
              </a:solidFill>
            </a:endParaRPr>
          </a:p>
        </p:txBody>
      </p:sp>
      <p:sp>
        <p:nvSpPr>
          <p:cNvPr id="6" name="Tijdelijke aanduiding voor inhoud 4"/>
          <p:cNvSpPr>
            <a:spLocks noGrp="1"/>
          </p:cNvSpPr>
          <p:nvPr>
            <p:ph sz="half" idx="2"/>
          </p:nvPr>
        </p:nvSpPr>
        <p:spPr>
          <a:xfrm>
            <a:off x="539552" y="1628800"/>
            <a:ext cx="8352928" cy="4248472"/>
          </a:xfrm>
        </p:spPr>
        <p:txBody>
          <a:bodyPr/>
          <a:lstStyle/>
          <a:p>
            <a:endParaRPr lang="nl-BE"/>
          </a:p>
          <a:p>
            <a:pPr marL="0" indent="0">
              <a:buNone/>
            </a:pPr>
            <a:endParaRPr lang="nl-BE"/>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een </a:t>
            </a:r>
            <a:r>
              <a:rPr lang="nl-BE" b="1" u="sng"/>
              <a:t>koelmachine lucht/water</a:t>
            </a:r>
            <a:r>
              <a:rPr lang="nl-BE"/>
              <a:t>? </a:t>
            </a:r>
          </a:p>
          <a:p>
            <a:pPr lvl="1"/>
            <a:r>
              <a:rPr lang="nl-BE"/>
              <a:t>Let op: kan visueel ook </a:t>
            </a:r>
            <a:r>
              <a:rPr lang="nl-BE" err="1"/>
              <a:t>multi</a:t>
            </a:r>
            <a:r>
              <a:rPr lang="nl-BE"/>
              <a:t>-splitsysteem zijn!</a:t>
            </a:r>
          </a:p>
          <a:p>
            <a:pPr lvl="2"/>
            <a:r>
              <a:rPr lang="nl-BE"/>
              <a:t>Zie </a:t>
            </a:r>
            <a:r>
              <a:rPr lang="nl-BE" err="1"/>
              <a:t>binnenunits</a:t>
            </a:r>
            <a:endParaRPr lang="nl-BE"/>
          </a:p>
          <a:p>
            <a:pPr lvl="2"/>
            <a:r>
              <a:rPr lang="nl-BE"/>
              <a:t>Zie technische documentatie, op te zoeken via kentekenplaat</a:t>
            </a:r>
          </a:p>
          <a:p>
            <a:pPr lvl="2"/>
            <a:r>
              <a:rPr lang="nl-BE"/>
              <a:t>Dunne leidingen in 2 verschillende diameters, in koper =&gt; </a:t>
            </a:r>
            <a:r>
              <a:rPr lang="nl-BE" err="1"/>
              <a:t>multi</a:t>
            </a:r>
            <a:r>
              <a:rPr lang="nl-BE"/>
              <a:t>-split</a:t>
            </a:r>
          </a:p>
          <a:p>
            <a:pPr lvl="2"/>
            <a:r>
              <a:rPr lang="nl-BE"/>
              <a:t>Dikke leidingen lucht/water systeem</a:t>
            </a:r>
          </a:p>
          <a:p>
            <a:pPr lvl="1"/>
            <a:endParaRPr lang="nl-BE"/>
          </a:p>
          <a:p>
            <a:pPr marL="0" indent="0">
              <a:buNone/>
            </a:pPr>
            <a:endParaRPr lang="nl-BE"/>
          </a:p>
          <a:p>
            <a:pPr marL="0" indent="0">
              <a:buFontTx/>
              <a:buNone/>
            </a:pPr>
            <a:endParaRPr lang="nl-BE"/>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008" y="3822266"/>
            <a:ext cx="3865613" cy="2899209"/>
          </a:xfrm>
          <a:prstGeom prst="rect">
            <a:avLst/>
          </a:prstGeom>
        </p:spPr>
      </p:pic>
      <p:sp>
        <p:nvSpPr>
          <p:cNvPr id="9" name="Title 1">
            <a:extLst>
              <a:ext uri="{FF2B5EF4-FFF2-40B4-BE49-F238E27FC236}">
                <a16:creationId xmlns:a16="http://schemas.microsoft.com/office/drawing/2014/main" id="{F198B7E0-1953-4010-B9AA-BCCD5856C1DB}"/>
              </a:ext>
            </a:extLst>
          </p:cNvPr>
          <p:cNvSpPr>
            <a:spLocks noGrp="1"/>
          </p:cNvSpPr>
          <p:nvPr>
            <p:ph type="title"/>
          </p:nvPr>
        </p:nvSpPr>
        <p:spPr>
          <a:xfrm>
            <a:off x="539552" y="548680"/>
            <a:ext cx="8352928" cy="1080120"/>
          </a:xfrm>
        </p:spPr>
        <p:txBody>
          <a:bodyPr/>
          <a:lstStyle/>
          <a:p>
            <a:r>
              <a:rPr lang="nl-BE"/>
              <a:t>Type opwekker</a:t>
            </a:r>
          </a:p>
        </p:txBody>
      </p:sp>
    </p:spTree>
    <p:extLst>
      <p:ext uri="{BB962C8B-B14F-4D97-AF65-F5344CB8AC3E}">
        <p14:creationId xmlns:p14="http://schemas.microsoft.com/office/powerpoint/2010/main" val="275279677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209</a:t>
            </a:fld>
            <a:endParaRPr lang="nl-BE" sz="1100">
              <a:solidFill>
                <a:srgbClr val="105269"/>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430" y="3262132"/>
            <a:ext cx="3686070" cy="206981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9645" y="3262132"/>
            <a:ext cx="2750093" cy="2062570"/>
          </a:xfrm>
          <a:prstGeom prst="rect">
            <a:avLst/>
          </a:prstGeom>
        </p:spPr>
      </p:pic>
      <p:sp>
        <p:nvSpPr>
          <p:cNvPr id="7" name="Tijdelijke aanduiding voor inhoud 4">
            <a:extLst>
              <a:ext uri="{FF2B5EF4-FFF2-40B4-BE49-F238E27FC236}">
                <a16:creationId xmlns:a16="http://schemas.microsoft.com/office/drawing/2014/main" id="{04440809-01B6-4115-A4EE-D5CC027EB5DF}"/>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een </a:t>
            </a:r>
            <a:r>
              <a:rPr lang="nl-BE" b="1" u="sng"/>
              <a:t>koelmachine lucht/water</a:t>
            </a:r>
            <a:r>
              <a:rPr lang="nl-BE"/>
              <a:t>? </a:t>
            </a:r>
          </a:p>
          <a:p>
            <a:pPr lvl="1"/>
            <a:r>
              <a:rPr lang="nl-BE"/>
              <a:t>Let op: </a:t>
            </a:r>
            <a:r>
              <a:rPr lang="nl-BE" err="1"/>
              <a:t>binnentoestel</a:t>
            </a:r>
            <a:r>
              <a:rPr lang="nl-BE"/>
              <a:t> kan gekoppeld zijn aan externe condensor</a:t>
            </a:r>
          </a:p>
          <a:p>
            <a:pPr lvl="2"/>
            <a:r>
              <a:rPr lang="nl-BE"/>
              <a:t>Water/water toestel aan buitenunit =&gt; </a:t>
            </a:r>
            <a:r>
              <a:rPr lang="nl-BE" u="sng">
                <a:solidFill>
                  <a:srgbClr val="00B0F0"/>
                </a:solidFill>
              </a:rPr>
              <a:t>type opwekker = lucht/water</a:t>
            </a:r>
          </a:p>
          <a:p>
            <a:pPr marL="0" indent="0">
              <a:buNone/>
            </a:pPr>
            <a:endParaRPr lang="nl-BE"/>
          </a:p>
          <a:p>
            <a:pPr marL="0" indent="0">
              <a:buNone/>
            </a:pPr>
            <a:endParaRPr lang="nl-BE"/>
          </a:p>
          <a:p>
            <a:pPr lvl="1"/>
            <a:endParaRPr lang="nl-BE"/>
          </a:p>
          <a:p>
            <a:pPr marL="0" indent="0">
              <a:buNone/>
            </a:pPr>
            <a:endParaRPr lang="nl-BE"/>
          </a:p>
          <a:p>
            <a:pPr marL="0" indent="0">
              <a:buFontTx/>
              <a:buNone/>
            </a:pPr>
            <a:endParaRPr lang="nl-BE"/>
          </a:p>
        </p:txBody>
      </p:sp>
      <p:sp>
        <p:nvSpPr>
          <p:cNvPr id="11" name="Title 1">
            <a:extLst>
              <a:ext uri="{FF2B5EF4-FFF2-40B4-BE49-F238E27FC236}">
                <a16:creationId xmlns:a16="http://schemas.microsoft.com/office/drawing/2014/main" id="{8BF3F37A-1353-4CF9-8BB8-51145A3CB633}"/>
              </a:ext>
            </a:extLst>
          </p:cNvPr>
          <p:cNvSpPr>
            <a:spLocks noGrp="1"/>
          </p:cNvSpPr>
          <p:nvPr>
            <p:ph type="title"/>
          </p:nvPr>
        </p:nvSpPr>
        <p:spPr>
          <a:xfrm>
            <a:off x="539552" y="548680"/>
            <a:ext cx="8352928" cy="1080120"/>
          </a:xfrm>
        </p:spPr>
        <p:txBody>
          <a:bodyPr/>
          <a:lstStyle/>
          <a:p>
            <a:r>
              <a:rPr lang="nl-BE"/>
              <a:t>Type opwekker</a:t>
            </a:r>
          </a:p>
        </p:txBody>
      </p:sp>
    </p:spTree>
    <p:extLst>
      <p:ext uri="{BB962C8B-B14F-4D97-AF65-F5344CB8AC3E}">
        <p14:creationId xmlns:p14="http://schemas.microsoft.com/office/powerpoint/2010/main" val="229089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Verschil </a:t>
            </a:r>
            <a:r>
              <a:rPr lang="nl-BE" err="1"/>
              <a:t>combilus</a:t>
            </a:r>
            <a:r>
              <a:rPr lang="nl-BE"/>
              <a:t> / 4-pijpssysteem</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a:t>
            </a:fld>
            <a:endParaRPr lang="nl-BE" sz="1100">
              <a:solidFill>
                <a:srgbClr val="105269"/>
              </a:solidFill>
            </a:endParaRPr>
          </a:p>
        </p:txBody>
      </p:sp>
      <p:pic>
        <p:nvPicPr>
          <p:cNvPr id="6" name="Picture 5"/>
          <p:cNvPicPr>
            <a:picLocks noChangeAspect="1"/>
          </p:cNvPicPr>
          <p:nvPr/>
        </p:nvPicPr>
        <p:blipFill rotWithShape="1">
          <a:blip r:embed="rId3"/>
          <a:srcRect t="11004" r="37366"/>
          <a:stretch/>
        </p:blipFill>
        <p:spPr>
          <a:xfrm>
            <a:off x="3252783" y="2556565"/>
            <a:ext cx="4745175" cy="4026207"/>
          </a:xfrm>
          <a:prstGeom prst="rect">
            <a:avLst/>
          </a:prstGeom>
        </p:spPr>
      </p:pic>
      <p:sp>
        <p:nvSpPr>
          <p:cNvPr id="3" name="Tekstvak 2">
            <a:extLst>
              <a:ext uri="{FF2B5EF4-FFF2-40B4-BE49-F238E27FC236}">
                <a16:creationId xmlns:a16="http://schemas.microsoft.com/office/drawing/2014/main" id="{BBE8C37D-F811-45BD-A4E7-3D5135D44B73}"/>
              </a:ext>
            </a:extLst>
          </p:cNvPr>
          <p:cNvSpPr txBox="1"/>
          <p:nvPr/>
        </p:nvSpPr>
        <p:spPr>
          <a:xfrm>
            <a:off x="3378357" y="2149634"/>
            <a:ext cx="2633869" cy="369332"/>
          </a:xfrm>
          <a:prstGeom prst="rect">
            <a:avLst/>
          </a:prstGeom>
          <a:noFill/>
        </p:spPr>
        <p:txBody>
          <a:bodyPr wrap="square" rtlCol="0">
            <a:spAutoFit/>
          </a:bodyPr>
          <a:lstStyle/>
          <a:p>
            <a:r>
              <a:rPr lang="nl-BE" b="1"/>
              <a:t>buffervat/</a:t>
            </a:r>
            <a:r>
              <a:rPr lang="nl-BE" b="1" err="1"/>
              <a:t>satelietboiler</a:t>
            </a:r>
            <a:endParaRPr lang="nl-BE" b="1"/>
          </a:p>
        </p:txBody>
      </p:sp>
      <p:sp>
        <p:nvSpPr>
          <p:cNvPr id="7" name="Tekstvak 6">
            <a:extLst>
              <a:ext uri="{FF2B5EF4-FFF2-40B4-BE49-F238E27FC236}">
                <a16:creationId xmlns:a16="http://schemas.microsoft.com/office/drawing/2014/main" id="{3F45FB6D-22FC-49DC-876E-EECC94BA4D69}"/>
              </a:ext>
            </a:extLst>
          </p:cNvPr>
          <p:cNvSpPr txBox="1"/>
          <p:nvPr/>
        </p:nvSpPr>
        <p:spPr>
          <a:xfrm>
            <a:off x="6012226" y="2136320"/>
            <a:ext cx="2831131" cy="369332"/>
          </a:xfrm>
          <a:prstGeom prst="rect">
            <a:avLst/>
          </a:prstGeom>
          <a:noFill/>
        </p:spPr>
        <p:txBody>
          <a:bodyPr wrap="square" rtlCol="0">
            <a:spAutoFit/>
          </a:bodyPr>
          <a:lstStyle/>
          <a:p>
            <a:r>
              <a:rPr lang="nl-BE" b="1"/>
              <a:t>extra scheidingswisselaar</a:t>
            </a:r>
          </a:p>
        </p:txBody>
      </p:sp>
      <p:pic>
        <p:nvPicPr>
          <p:cNvPr id="9" name="Picture 5">
            <a:extLst>
              <a:ext uri="{FF2B5EF4-FFF2-40B4-BE49-F238E27FC236}">
                <a16:creationId xmlns:a16="http://schemas.microsoft.com/office/drawing/2014/main" id="{4892B141-087A-4601-9184-CCE3C19EFC31}"/>
              </a:ext>
            </a:extLst>
          </p:cNvPr>
          <p:cNvPicPr>
            <a:picLocks noChangeAspect="1"/>
          </p:cNvPicPr>
          <p:nvPr/>
        </p:nvPicPr>
        <p:blipFill rotWithShape="1">
          <a:blip r:embed="rId3"/>
          <a:srcRect l="67164" t="11004"/>
          <a:stretch/>
        </p:blipFill>
        <p:spPr>
          <a:xfrm>
            <a:off x="765110" y="2556565"/>
            <a:ext cx="2487673" cy="4026207"/>
          </a:xfrm>
          <a:prstGeom prst="rect">
            <a:avLst/>
          </a:prstGeom>
        </p:spPr>
      </p:pic>
      <p:sp>
        <p:nvSpPr>
          <p:cNvPr id="10" name="Tekstvak 9">
            <a:extLst>
              <a:ext uri="{FF2B5EF4-FFF2-40B4-BE49-F238E27FC236}">
                <a16:creationId xmlns:a16="http://schemas.microsoft.com/office/drawing/2014/main" id="{3716023D-F37A-4B40-BA99-80F650C681E6}"/>
              </a:ext>
            </a:extLst>
          </p:cNvPr>
          <p:cNvSpPr txBox="1"/>
          <p:nvPr/>
        </p:nvSpPr>
        <p:spPr>
          <a:xfrm>
            <a:off x="1345519" y="2149634"/>
            <a:ext cx="2633869" cy="369332"/>
          </a:xfrm>
          <a:prstGeom prst="rect">
            <a:avLst/>
          </a:prstGeom>
          <a:noFill/>
        </p:spPr>
        <p:txBody>
          <a:bodyPr wrap="square" rtlCol="0">
            <a:spAutoFit/>
          </a:bodyPr>
          <a:lstStyle/>
          <a:p>
            <a:r>
              <a:rPr lang="nl-BE" b="1"/>
              <a:t>basissysteem</a:t>
            </a:r>
          </a:p>
        </p:txBody>
      </p:sp>
      <p:sp>
        <p:nvSpPr>
          <p:cNvPr id="12" name="Tijdelijke aanduiding voor inhoud 4">
            <a:extLst>
              <a:ext uri="{FF2B5EF4-FFF2-40B4-BE49-F238E27FC236}">
                <a16:creationId xmlns:a16="http://schemas.microsoft.com/office/drawing/2014/main" id="{D60662D1-BA47-46AD-9032-F6DFDF195F6A}"/>
              </a:ext>
            </a:extLst>
          </p:cNvPr>
          <p:cNvSpPr>
            <a:spLocks noGrp="1"/>
          </p:cNvSpPr>
          <p:nvPr>
            <p:ph sz="half" idx="2"/>
          </p:nvPr>
        </p:nvSpPr>
        <p:spPr>
          <a:xfrm>
            <a:off x="539552" y="1628800"/>
            <a:ext cx="8352928" cy="4248472"/>
          </a:xfrm>
        </p:spPr>
        <p:txBody>
          <a:bodyPr/>
          <a:lstStyle/>
          <a:p>
            <a:r>
              <a:rPr lang="nl-BE"/>
              <a:t>Veel voorkomende systemen: </a:t>
            </a:r>
            <a:r>
              <a:rPr lang="nl-BE" err="1"/>
              <a:t>combilussysteem</a:t>
            </a:r>
            <a:endParaRPr lang="nl-BE"/>
          </a:p>
        </p:txBody>
      </p:sp>
    </p:spTree>
    <p:extLst>
      <p:ext uri="{BB962C8B-B14F-4D97-AF65-F5344CB8AC3E}">
        <p14:creationId xmlns:p14="http://schemas.microsoft.com/office/powerpoint/2010/main" val="110934485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jdelijke aanduiding voor inhoud 4">
            <a:extLst>
              <a:ext uri="{FF2B5EF4-FFF2-40B4-BE49-F238E27FC236}">
                <a16:creationId xmlns:a16="http://schemas.microsoft.com/office/drawing/2014/main" id="{05EB7050-444F-401F-82FF-364B020FDFE0}"/>
              </a:ext>
            </a:extLst>
          </p:cNvPr>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een </a:t>
            </a:r>
            <a:r>
              <a:rPr lang="nl-BE" b="1" u="sng"/>
              <a:t>koelmachine lucht/water</a:t>
            </a:r>
            <a:r>
              <a:rPr lang="nl-BE"/>
              <a:t>? </a:t>
            </a:r>
          </a:p>
          <a:p>
            <a:pPr lvl="1"/>
            <a:r>
              <a:rPr lang="nl-BE"/>
              <a:t>Let op: condensor kan ook van proceskoeling zijn =&gt; </a:t>
            </a:r>
            <a:r>
              <a:rPr lang="nl-BE" b="1" u="sng"/>
              <a:t>niet</a:t>
            </a:r>
            <a:r>
              <a:rPr lang="nl-BE"/>
              <a:t> in te geven in EPC</a:t>
            </a:r>
          </a:p>
          <a:p>
            <a:pPr lvl="2"/>
            <a:r>
              <a:rPr lang="nl-BE"/>
              <a:t>Leidingen volgen</a:t>
            </a:r>
          </a:p>
          <a:p>
            <a:pPr lvl="2"/>
            <a:r>
              <a:rPr lang="nl-BE"/>
              <a:t>Indien grote frigo ruimtes aanwezig =&gt; zijn er sowieso buitenunits</a:t>
            </a:r>
          </a:p>
          <a:p>
            <a:pPr marL="0" indent="0">
              <a:buNone/>
            </a:pPr>
            <a:endParaRPr lang="nl-BE"/>
          </a:p>
          <a:p>
            <a:pPr lvl="1"/>
            <a:endParaRPr lang="nl-BE"/>
          </a:p>
          <a:p>
            <a:pPr marL="0" indent="0">
              <a:buNone/>
            </a:pPr>
            <a:endParaRPr lang="nl-BE"/>
          </a:p>
          <a:p>
            <a:pPr marL="0" indent="0">
              <a:buFontTx/>
              <a:buNone/>
            </a:pP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210</a:t>
            </a:fld>
            <a:endParaRPr lang="nl-BE" sz="1100">
              <a:solidFill>
                <a:srgbClr val="105269"/>
              </a:solidFill>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9957" y="3645024"/>
            <a:ext cx="3332117" cy="1871062"/>
          </a:xfrm>
          <a:prstGeom prst="rect">
            <a:avLst/>
          </a:prstGeom>
        </p:spPr>
      </p:pic>
      <p:sp>
        <p:nvSpPr>
          <p:cNvPr id="8" name="Title 1">
            <a:extLst>
              <a:ext uri="{FF2B5EF4-FFF2-40B4-BE49-F238E27FC236}">
                <a16:creationId xmlns:a16="http://schemas.microsoft.com/office/drawing/2014/main" id="{7BB2A251-31C1-482C-9D47-8F66BFB50A3E}"/>
              </a:ext>
            </a:extLst>
          </p:cNvPr>
          <p:cNvSpPr>
            <a:spLocks noGrp="1"/>
          </p:cNvSpPr>
          <p:nvPr>
            <p:ph type="title"/>
          </p:nvPr>
        </p:nvSpPr>
        <p:spPr>
          <a:xfrm>
            <a:off x="539552" y="548680"/>
            <a:ext cx="8352928" cy="1080120"/>
          </a:xfrm>
        </p:spPr>
        <p:txBody>
          <a:bodyPr/>
          <a:lstStyle/>
          <a:p>
            <a:r>
              <a:rPr lang="nl-BE"/>
              <a:t>Type opwekker</a:t>
            </a:r>
          </a:p>
        </p:txBody>
      </p:sp>
    </p:spTree>
    <p:extLst>
      <p:ext uri="{BB962C8B-B14F-4D97-AF65-F5344CB8AC3E}">
        <p14:creationId xmlns:p14="http://schemas.microsoft.com/office/powerpoint/2010/main" val="278433597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opwekker</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211</a:t>
            </a:fld>
            <a:endParaRPr lang="nl-BE" sz="1100">
              <a:solidFill>
                <a:srgbClr val="105269"/>
              </a:solidFill>
            </a:endParaRPr>
          </a:p>
        </p:txBody>
      </p:sp>
      <p:sp>
        <p:nvSpPr>
          <p:cNvPr id="12"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Indien informatie niet gekend:</a:t>
            </a:r>
          </a:p>
          <a:p>
            <a:pPr lvl="1"/>
            <a:r>
              <a:rPr lang="nl-BE"/>
              <a:t>Opzoeken in technische documentatie</a:t>
            </a:r>
          </a:p>
          <a:p>
            <a:pPr lvl="1"/>
            <a:r>
              <a:rPr lang="nl-BE"/>
              <a:t>As-built</a:t>
            </a:r>
          </a:p>
          <a:p>
            <a:pPr lvl="1"/>
            <a:r>
              <a:rPr lang="nl-BE"/>
              <a:t>Hydraulisch schema</a:t>
            </a:r>
          </a:p>
          <a:p>
            <a:pPr lvl="1"/>
            <a:r>
              <a:rPr lang="nl-BE"/>
              <a:t>EPB-aangifte</a:t>
            </a:r>
          </a:p>
          <a:p>
            <a:pPr lvl="1"/>
            <a:endParaRPr lang="nl-BE"/>
          </a:p>
          <a:p>
            <a:pPr marL="288000" lvl="1" indent="0">
              <a:buNone/>
            </a:pPr>
            <a:r>
              <a:rPr lang="nl-BE"/>
              <a:t>Inspectietip: altijd dubbelchecken indien informatie nog up </a:t>
            </a:r>
            <a:r>
              <a:rPr lang="nl-BE" err="1"/>
              <a:t>to</a:t>
            </a:r>
            <a:r>
              <a:rPr lang="nl-BE"/>
              <a:t> date is!</a:t>
            </a:r>
          </a:p>
          <a:p>
            <a:pPr marL="0" indent="0">
              <a:buNone/>
            </a:pPr>
            <a:endParaRPr lang="nl-BE"/>
          </a:p>
          <a:p>
            <a:pPr marL="0" indent="0">
              <a:buNone/>
            </a:pPr>
            <a:endParaRPr lang="nl-BE"/>
          </a:p>
          <a:p>
            <a:pPr marL="0" indent="0">
              <a:buFontTx/>
              <a:buNone/>
            </a:pPr>
            <a:endParaRPr lang="nl-BE"/>
          </a:p>
        </p:txBody>
      </p:sp>
    </p:spTree>
    <p:extLst>
      <p:ext uri="{BB962C8B-B14F-4D97-AF65-F5344CB8AC3E}">
        <p14:creationId xmlns:p14="http://schemas.microsoft.com/office/powerpoint/2010/main" val="88082542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Koeling</a:t>
            </a:r>
            <a:endParaRPr lang="en-GB"/>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a:t>Type </a:t>
            </a:r>
            <a:r>
              <a:rPr lang="en-GB" sz="4800" err="1"/>
              <a:t>afgiftesysteem</a:t>
            </a:r>
            <a:endParaRPr lang="en-GB" sz="4800"/>
          </a:p>
        </p:txBody>
      </p:sp>
    </p:spTree>
    <p:extLst>
      <p:ext uri="{BB962C8B-B14F-4D97-AF65-F5344CB8AC3E}">
        <p14:creationId xmlns:p14="http://schemas.microsoft.com/office/powerpoint/2010/main" val="371996590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213</a:t>
            </a:fld>
            <a:endParaRPr lang="nl-BE" sz="1100">
              <a:solidFill>
                <a:srgbClr val="105269"/>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15137463"/>
              </p:ext>
            </p:extLst>
          </p:nvPr>
        </p:nvGraphicFramePr>
        <p:xfrm>
          <a:off x="569239" y="1621305"/>
          <a:ext cx="7963200" cy="3403600"/>
        </p:xfrm>
        <a:graphic>
          <a:graphicData uri="http://schemas.openxmlformats.org/drawingml/2006/table">
            <a:tbl>
              <a:tblPr firstRow="1" bandRow="1">
                <a:tableStyleId>{5C22544A-7EE6-4342-B048-85BDC9FD1C3A}</a:tableStyleId>
              </a:tblPr>
              <a:tblGrid>
                <a:gridCol w="2475916">
                  <a:extLst>
                    <a:ext uri="{9D8B030D-6E8A-4147-A177-3AD203B41FA5}">
                      <a16:colId xmlns:a16="http://schemas.microsoft.com/office/drawing/2014/main" val="2392867880"/>
                    </a:ext>
                  </a:extLst>
                </a:gridCol>
                <a:gridCol w="1526845">
                  <a:extLst>
                    <a:ext uri="{9D8B030D-6E8A-4147-A177-3AD203B41FA5}">
                      <a16:colId xmlns:a16="http://schemas.microsoft.com/office/drawing/2014/main" val="332676960"/>
                    </a:ext>
                  </a:extLst>
                </a:gridCol>
                <a:gridCol w="1368152">
                  <a:extLst>
                    <a:ext uri="{9D8B030D-6E8A-4147-A177-3AD203B41FA5}">
                      <a16:colId xmlns:a16="http://schemas.microsoft.com/office/drawing/2014/main" val="2680657363"/>
                    </a:ext>
                  </a:extLst>
                </a:gridCol>
                <a:gridCol w="999647">
                  <a:extLst>
                    <a:ext uri="{9D8B030D-6E8A-4147-A177-3AD203B41FA5}">
                      <a16:colId xmlns:a16="http://schemas.microsoft.com/office/drawing/2014/main" val="473495875"/>
                    </a:ext>
                  </a:extLst>
                </a:gridCol>
                <a:gridCol w="1592640">
                  <a:extLst>
                    <a:ext uri="{9D8B030D-6E8A-4147-A177-3AD203B41FA5}">
                      <a16:colId xmlns:a16="http://schemas.microsoft.com/office/drawing/2014/main" val="3168740964"/>
                    </a:ext>
                  </a:extLst>
                </a:gridCol>
              </a:tblGrid>
              <a:tr h="139040">
                <a:tc>
                  <a:txBody>
                    <a:bodyPr/>
                    <a:lstStyle/>
                    <a:p>
                      <a:r>
                        <a:rPr lang="en-GB"/>
                        <a:t>Type </a:t>
                      </a:r>
                      <a:r>
                        <a:rPr lang="en-GB" err="1"/>
                        <a:t>afgiftesysteem</a:t>
                      </a:r>
                      <a:endParaRPr lang="en-GB"/>
                    </a:p>
                  </a:txBody>
                  <a:tcPr/>
                </a:tc>
                <a:tc gridSpan="4">
                  <a:txBody>
                    <a:bodyPr/>
                    <a:lstStyle/>
                    <a:p>
                      <a:r>
                        <a:rPr lang="en-GB"/>
                        <a:t>Type </a:t>
                      </a:r>
                      <a:r>
                        <a:rPr lang="en-GB" err="1"/>
                        <a:t>koude-opwekker</a:t>
                      </a:r>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34010531"/>
                  </a:ext>
                </a:extLst>
              </a:tr>
              <a:tr h="370840">
                <a:tc>
                  <a:txBody>
                    <a:bodyPr/>
                    <a:lstStyle/>
                    <a:p>
                      <a:endParaRPr lang="en-GB"/>
                    </a:p>
                  </a:txBody>
                  <a:tcPr/>
                </a:tc>
                <a:tc>
                  <a:txBody>
                    <a:bodyPr/>
                    <a:lstStyle/>
                    <a:p>
                      <a:r>
                        <a:rPr lang="en-GB" err="1"/>
                        <a:t>Lucht</a:t>
                      </a:r>
                      <a:r>
                        <a:rPr lang="en-GB"/>
                        <a:t>/</a:t>
                      </a:r>
                      <a:r>
                        <a:rPr lang="en-GB" err="1"/>
                        <a:t>lucht</a:t>
                      </a:r>
                      <a:br>
                        <a:rPr lang="en-GB"/>
                      </a:br>
                      <a:r>
                        <a:rPr lang="en-GB"/>
                        <a:t>Water/</a:t>
                      </a:r>
                      <a:r>
                        <a:rPr lang="en-GB" err="1"/>
                        <a:t>lucht</a:t>
                      </a:r>
                      <a:br>
                        <a:rPr lang="en-GB"/>
                      </a:br>
                      <a:r>
                        <a:rPr lang="en-GB" err="1"/>
                        <a:t>bodem</a:t>
                      </a:r>
                      <a:r>
                        <a:rPr lang="en-GB"/>
                        <a:t>/</a:t>
                      </a:r>
                      <a:r>
                        <a:rPr lang="en-GB" err="1"/>
                        <a:t>lucht</a:t>
                      </a:r>
                      <a:endParaRPr lang="en-GB"/>
                    </a:p>
                  </a:txBody>
                  <a:tcPr/>
                </a:tc>
                <a:tc>
                  <a:txBody>
                    <a:bodyPr/>
                    <a:lstStyle/>
                    <a:p>
                      <a:r>
                        <a:rPr lang="en-GB" err="1"/>
                        <a:t>Lucht</a:t>
                      </a:r>
                      <a:r>
                        <a:rPr lang="en-GB"/>
                        <a:t>/water</a:t>
                      </a:r>
                    </a:p>
                  </a:txBody>
                  <a:tcPr/>
                </a:tc>
                <a:tc>
                  <a:txBody>
                    <a:bodyPr/>
                    <a:lstStyle/>
                    <a:p>
                      <a:r>
                        <a:rPr lang="en-GB" err="1"/>
                        <a:t>Bodem</a:t>
                      </a:r>
                      <a:r>
                        <a:rPr lang="en-GB"/>
                        <a:t>/water</a:t>
                      </a:r>
                    </a:p>
                  </a:txBody>
                  <a:tcPr/>
                </a:tc>
                <a:tc>
                  <a:txBody>
                    <a:bodyPr/>
                    <a:lstStyle/>
                    <a:p>
                      <a:r>
                        <a:rPr lang="en-GB"/>
                        <a:t>Water/water</a:t>
                      </a:r>
                    </a:p>
                  </a:txBody>
                  <a:tcPr/>
                </a:tc>
                <a:extLst>
                  <a:ext uri="{0D108BD9-81ED-4DB2-BD59-A6C34878D82A}">
                    <a16:rowId xmlns:a16="http://schemas.microsoft.com/office/drawing/2014/main" val="1596337789"/>
                  </a:ext>
                </a:extLst>
              </a:tr>
              <a:tr h="370840">
                <a:tc>
                  <a:txBody>
                    <a:bodyPr/>
                    <a:lstStyle/>
                    <a:p>
                      <a:r>
                        <a:rPr lang="en-GB" err="1"/>
                        <a:t>Luchtkoeling</a:t>
                      </a:r>
                      <a:endParaRPr lang="en-GB"/>
                    </a:p>
                  </a:txBody>
                  <a:tcPr/>
                </a:tc>
                <a:tc>
                  <a:txBody>
                    <a:bodyPr/>
                    <a:lstStyle/>
                    <a:p>
                      <a:r>
                        <a:rPr lang="en-GB"/>
                        <a:t>x</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301169464"/>
                  </a:ext>
                </a:extLst>
              </a:tr>
              <a:tr h="370840">
                <a:tc>
                  <a:txBody>
                    <a:bodyPr/>
                    <a:lstStyle/>
                    <a:p>
                      <a:r>
                        <a:rPr lang="en-GB" err="1"/>
                        <a:t>Koelbatterij</a:t>
                      </a:r>
                      <a:r>
                        <a:rPr lang="en-GB"/>
                        <a:t> in </a:t>
                      </a:r>
                      <a:r>
                        <a:rPr lang="en-GB" err="1"/>
                        <a:t>luchtgroep</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329553363"/>
                  </a:ext>
                </a:extLst>
              </a:tr>
              <a:tr h="370840">
                <a:tc>
                  <a:txBody>
                    <a:bodyPr/>
                    <a:lstStyle/>
                    <a:p>
                      <a:r>
                        <a:rPr lang="en-GB" err="1"/>
                        <a:t>Oppervlaktekoeling</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1404896752"/>
                  </a:ext>
                </a:extLst>
              </a:tr>
              <a:tr h="370840">
                <a:tc>
                  <a:txBody>
                    <a:bodyPr/>
                    <a:lstStyle/>
                    <a:p>
                      <a:r>
                        <a:rPr lang="en-GB" err="1"/>
                        <a:t>Ventiloconvector</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41103515"/>
                  </a:ext>
                </a:extLst>
              </a:tr>
              <a:tr h="370840">
                <a:tc>
                  <a:txBody>
                    <a:bodyPr/>
                    <a:lstStyle/>
                    <a:p>
                      <a:r>
                        <a:rPr lang="en-GB" err="1"/>
                        <a:t>onbekend</a:t>
                      </a:r>
                      <a:endParaRPr lang="en-GB"/>
                    </a:p>
                  </a:txBody>
                  <a:tcPr/>
                </a:tc>
                <a:tc>
                  <a:txBody>
                    <a:bodyPr/>
                    <a:lstStyle/>
                    <a:p>
                      <a:endParaRPr lang="en-GB"/>
                    </a:p>
                  </a:txBody>
                  <a:tcPr/>
                </a:tc>
                <a:tc>
                  <a:txBody>
                    <a:bodyPr/>
                    <a:lstStyle/>
                    <a:p>
                      <a:r>
                        <a:rPr lang="en-GB"/>
                        <a:t>x</a:t>
                      </a:r>
                    </a:p>
                  </a:txBody>
                  <a:tcPr/>
                </a:tc>
                <a:tc>
                  <a:txBody>
                    <a:bodyPr/>
                    <a:lstStyle/>
                    <a:p>
                      <a:r>
                        <a:rPr lang="en-GB"/>
                        <a:t>X</a:t>
                      </a:r>
                    </a:p>
                  </a:txBody>
                  <a:tcPr/>
                </a:tc>
                <a:tc>
                  <a:txBody>
                    <a:bodyPr/>
                    <a:lstStyle/>
                    <a:p>
                      <a:r>
                        <a:rPr lang="en-GB"/>
                        <a:t>x</a:t>
                      </a:r>
                    </a:p>
                  </a:txBody>
                  <a:tcPr/>
                </a:tc>
                <a:extLst>
                  <a:ext uri="{0D108BD9-81ED-4DB2-BD59-A6C34878D82A}">
                    <a16:rowId xmlns:a16="http://schemas.microsoft.com/office/drawing/2014/main" val="2686336863"/>
                  </a:ext>
                </a:extLst>
              </a:tr>
            </a:tbl>
          </a:graphicData>
        </a:graphic>
      </p:graphicFrame>
    </p:spTree>
    <p:extLst>
      <p:ext uri="{BB962C8B-B14F-4D97-AF65-F5344CB8AC3E}">
        <p14:creationId xmlns:p14="http://schemas.microsoft.com/office/powerpoint/2010/main" val="3390650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214</a:t>
            </a:fld>
            <a:endParaRPr lang="nl-BE" sz="1100">
              <a:solidFill>
                <a:srgbClr val="105269"/>
              </a:solidFill>
            </a:endParaRPr>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luchtkoeling (directe expansie)?</a:t>
            </a:r>
          </a:p>
          <a:p>
            <a:pPr marL="0" indent="0">
              <a:buNone/>
            </a:pPr>
            <a:endParaRPr lang="nl-BE"/>
          </a:p>
          <a:p>
            <a:pPr marL="0" indent="0">
              <a:buNone/>
            </a:pPr>
            <a:endParaRPr lang="nl-BE"/>
          </a:p>
          <a:p>
            <a:pPr marL="0" indent="0">
              <a:buFontTx/>
              <a:buNone/>
            </a:pPr>
            <a:endParaRPr lang="nl-BE"/>
          </a:p>
        </p:txBody>
      </p:sp>
      <p:pic>
        <p:nvPicPr>
          <p:cNvPr id="8" name="Picture 12" descr="Afbeeldingsresultaat voor split un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952" y="2708920"/>
            <a:ext cx="29718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Afbeeldingsresultaat voor split uni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90997" y="2285256"/>
            <a:ext cx="4877683"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39258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215</a:t>
            </a:fld>
            <a:endParaRPr lang="nl-BE" sz="1100">
              <a:solidFill>
                <a:srgbClr val="105269"/>
              </a:solidFill>
            </a:endParaRPr>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koelbatterij in luchtgroep</a:t>
            </a:r>
            <a:r>
              <a:rPr lang="nl-BE"/>
              <a:t>?</a:t>
            </a:r>
          </a:p>
          <a:p>
            <a:pPr lvl="1"/>
            <a:r>
              <a:rPr lang="nl-BE"/>
              <a:t>Gekoppeld aan </a:t>
            </a:r>
            <a:r>
              <a:rPr lang="nl-BE" err="1"/>
              <a:t>koudeproductie</a:t>
            </a:r>
            <a:r>
              <a:rPr lang="nl-BE"/>
              <a:t> (leidingen volgen)</a:t>
            </a:r>
          </a:p>
          <a:p>
            <a:pPr lvl="1"/>
            <a:r>
              <a:rPr lang="nl-BE"/>
              <a:t>Isolatiemateriaal (dampdicht)</a:t>
            </a:r>
          </a:p>
          <a:p>
            <a:pPr lvl="1"/>
            <a:r>
              <a:rPr lang="nl-BE"/>
              <a:t>Checken regime op thermometer</a:t>
            </a:r>
          </a:p>
          <a:p>
            <a:pPr marL="0" indent="0">
              <a:buNone/>
            </a:pPr>
            <a:endParaRPr lang="nl-BE"/>
          </a:p>
          <a:p>
            <a:pPr marL="0" indent="0">
              <a:buNone/>
            </a:pPr>
            <a:endParaRPr lang="nl-BE"/>
          </a:p>
          <a:p>
            <a:pPr marL="0" indent="0">
              <a:buFontTx/>
              <a:buNone/>
            </a:pPr>
            <a:endParaRPr lang="nl-BE"/>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7864" y="3231902"/>
            <a:ext cx="4834797" cy="3363770"/>
          </a:xfrm>
          <a:prstGeom prst="rect">
            <a:avLst/>
          </a:prstGeom>
        </p:spPr>
      </p:pic>
    </p:spTree>
    <p:extLst>
      <p:ext uri="{BB962C8B-B14F-4D97-AF65-F5344CB8AC3E}">
        <p14:creationId xmlns:p14="http://schemas.microsoft.com/office/powerpoint/2010/main" val="78913659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216</a:t>
            </a:fld>
            <a:endParaRPr lang="nl-BE" sz="1100">
              <a:solidFill>
                <a:srgbClr val="105269"/>
              </a:solidFill>
            </a:endParaRPr>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2"/>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3"/>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5"/>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2"/>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koelbatterij in luchtgroep</a:t>
            </a:r>
            <a:r>
              <a:rPr lang="nl-BE"/>
              <a:t>?</a:t>
            </a:r>
          </a:p>
          <a:p>
            <a:pPr lvl="1"/>
            <a:r>
              <a:rPr lang="nl-BE"/>
              <a:t>Gekoppeld aan </a:t>
            </a:r>
            <a:r>
              <a:rPr lang="nl-BE" err="1"/>
              <a:t>koudeproductie</a:t>
            </a:r>
            <a:r>
              <a:rPr lang="nl-BE"/>
              <a:t> (leidingen volgen)</a:t>
            </a:r>
          </a:p>
          <a:p>
            <a:pPr lvl="1"/>
            <a:r>
              <a:rPr lang="nl-BE"/>
              <a:t>Isolatiemateriaal (dampdicht)</a:t>
            </a:r>
          </a:p>
          <a:p>
            <a:pPr lvl="1"/>
            <a:r>
              <a:rPr lang="nl-BE"/>
              <a:t>Checken regime op thermometer</a:t>
            </a:r>
          </a:p>
          <a:p>
            <a:pPr lvl="1"/>
            <a:endParaRPr lang="nl-BE"/>
          </a:p>
          <a:p>
            <a:pPr lvl="1"/>
            <a:endParaRPr lang="nl-BE"/>
          </a:p>
          <a:p>
            <a:pPr lvl="1"/>
            <a:r>
              <a:rPr lang="nl-BE"/>
              <a:t>Merkteken (bv. blauwe </a:t>
            </a:r>
            <a:r>
              <a:rPr lang="nl-BE" err="1"/>
              <a:t>getuigering</a:t>
            </a:r>
            <a:r>
              <a:rPr lang="nl-BE"/>
              <a:t>)</a:t>
            </a:r>
          </a:p>
          <a:p>
            <a:pPr lvl="1"/>
            <a:r>
              <a:rPr lang="nl-BE"/>
              <a:t>Merkteken (bv. (blauw) minteken op groep)</a:t>
            </a:r>
          </a:p>
          <a:p>
            <a:pPr lvl="1"/>
            <a:r>
              <a:rPr lang="nl-BE"/>
              <a:t>Kan externe batterij zijn =&gt; zeker geïsoleerd</a:t>
            </a:r>
          </a:p>
          <a:p>
            <a:pPr marL="0" indent="0">
              <a:buNone/>
            </a:pPr>
            <a:endParaRPr lang="nl-BE"/>
          </a:p>
          <a:p>
            <a:pPr marL="0" indent="0">
              <a:buNone/>
            </a:pPr>
            <a:endParaRPr lang="nl-BE"/>
          </a:p>
          <a:p>
            <a:pPr marL="0" indent="0">
              <a:buFontTx/>
              <a:buNone/>
            </a:pPr>
            <a:endParaRPr lang="nl-BE"/>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70000" b="29032"/>
          <a:stretch/>
        </p:blipFill>
        <p:spPr>
          <a:xfrm>
            <a:off x="6649971" y="2492896"/>
            <a:ext cx="2242509" cy="3978698"/>
          </a:xfrm>
          <a:prstGeom prst="rect">
            <a:avLst/>
          </a:prstGeom>
        </p:spPr>
      </p:pic>
      <p:cxnSp>
        <p:nvCxnSpPr>
          <p:cNvPr id="6" name="Straight Arrow Connector 5"/>
          <p:cNvCxnSpPr/>
          <p:nvPr/>
        </p:nvCxnSpPr>
        <p:spPr>
          <a:xfrm flipH="1" flipV="1">
            <a:off x="4716016" y="2636912"/>
            <a:ext cx="3055209" cy="27964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5220072" y="3068961"/>
            <a:ext cx="2679733" cy="141328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29836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217</a:t>
            </a:fld>
            <a:endParaRPr lang="nl-BE" sz="1100">
              <a:solidFill>
                <a:srgbClr val="105269"/>
              </a:solidFill>
            </a:endParaRPr>
          </a:p>
        </p:txBody>
      </p:sp>
      <p:sp>
        <p:nvSpPr>
          <p:cNvPr id="7"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klimaatplafond</a:t>
            </a:r>
            <a:r>
              <a:rPr lang="nl-BE"/>
              <a:t>?</a:t>
            </a:r>
          </a:p>
          <a:p>
            <a:pPr lvl="1"/>
            <a:r>
              <a:rPr lang="nl-BE"/>
              <a:t>Soms moeilijk te zien</a:t>
            </a:r>
          </a:p>
          <a:p>
            <a:pPr lvl="1"/>
            <a:r>
              <a:rPr lang="nl-BE"/>
              <a:t>Zie technische documentatie gebouw</a:t>
            </a:r>
          </a:p>
          <a:p>
            <a:pPr marL="0" indent="0">
              <a:buNone/>
            </a:pPr>
            <a:endParaRPr lang="nl-BE"/>
          </a:p>
          <a:p>
            <a:pPr marL="0" indent="0">
              <a:buNone/>
            </a:pPr>
            <a:endParaRPr lang="nl-BE"/>
          </a:p>
          <a:p>
            <a:pPr marL="0" indent="0">
              <a:buFontTx/>
              <a:buNone/>
            </a:pPr>
            <a:endParaRPr lang="nl-BE"/>
          </a:p>
        </p:txBody>
      </p:sp>
      <p:pic>
        <p:nvPicPr>
          <p:cNvPr id="6" name="Picture 2" descr="Afbeeldingsresultaat voor klimaatplafo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9552" y="4961461"/>
            <a:ext cx="5184574" cy="1728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fbeeldingsresultaat voor klimaatplafo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552" y="3090456"/>
            <a:ext cx="2900483" cy="1841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59460" y="2242925"/>
            <a:ext cx="2827348" cy="4237711"/>
          </a:xfrm>
          <a:prstGeom prst="rect">
            <a:avLst/>
          </a:prstGeom>
        </p:spPr>
      </p:pic>
      <p:sp>
        <p:nvSpPr>
          <p:cNvPr id="11" name="TextBox 10"/>
          <p:cNvSpPr txBox="1"/>
          <p:nvPr/>
        </p:nvSpPr>
        <p:spPr>
          <a:xfrm>
            <a:off x="404218" y="6653061"/>
            <a:ext cx="1668998" cy="221151"/>
          </a:xfrm>
          <a:prstGeom prst="rect">
            <a:avLst/>
          </a:prstGeom>
          <a:noFill/>
        </p:spPr>
        <p:txBody>
          <a:bodyPr wrap="square" rtlCol="0">
            <a:spAutoFit/>
          </a:bodyPr>
          <a:lstStyle/>
          <a:p>
            <a:pPr algn="l"/>
            <a:r>
              <a:rPr lang="nl-BE" sz="900" b="0">
                <a:solidFill>
                  <a:schemeClr val="tx1"/>
                </a:solidFill>
                <a:latin typeface="Arial" panose="020B0604020202020204" pitchFamily="34" charset="0"/>
                <a:cs typeface="Arial" panose="020B0604020202020204" pitchFamily="34" charset="0"/>
              </a:rPr>
              <a:t>Bron: </a:t>
            </a:r>
            <a:r>
              <a:rPr lang="nl-BE" sz="900" b="0" err="1">
                <a:solidFill>
                  <a:schemeClr val="tx1"/>
                </a:solidFill>
                <a:latin typeface="Arial" panose="020B0604020202020204" pitchFamily="34" charset="0"/>
                <a:cs typeface="Arial" panose="020B0604020202020204" pitchFamily="34" charset="0"/>
              </a:rPr>
              <a:t>creative</a:t>
            </a:r>
            <a:r>
              <a:rPr lang="nl-BE" sz="900" b="0">
                <a:solidFill>
                  <a:schemeClr val="tx1"/>
                </a:solidFill>
                <a:latin typeface="Arial" panose="020B0604020202020204" pitchFamily="34" charset="0"/>
                <a:cs typeface="Arial" panose="020B0604020202020204" pitchFamily="34" charset="0"/>
              </a:rPr>
              <a:t> </a:t>
            </a:r>
            <a:r>
              <a:rPr lang="nl-BE" sz="900" b="0" err="1">
                <a:solidFill>
                  <a:schemeClr val="tx1"/>
                </a:solidFill>
                <a:latin typeface="Arial" panose="020B0604020202020204" pitchFamily="34" charset="0"/>
                <a:cs typeface="Arial" panose="020B0604020202020204" pitchFamily="34" charset="0"/>
              </a:rPr>
              <a:t>commons</a:t>
            </a:r>
            <a:endParaRPr lang="nl-BE" sz="900" b="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861176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Type afgiftesysteem</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218</a:t>
            </a:fld>
            <a:endParaRPr lang="nl-BE" sz="1100">
              <a:solidFill>
                <a:srgbClr val="105269"/>
              </a:solidFill>
            </a:endParaRPr>
          </a:p>
        </p:txBody>
      </p:sp>
      <p:sp>
        <p:nvSpPr>
          <p:cNvPr id="7" name="Tijdelijke aanduiding voor inhoud 4"/>
          <p:cNvSpPr txBox="1">
            <a:spLocks/>
          </p:cNvSpPr>
          <p:nvPr/>
        </p:nvSpPr>
        <p:spPr>
          <a:xfrm>
            <a:off x="539552" y="1274164"/>
            <a:ext cx="8505328" cy="4755508"/>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herken je </a:t>
            </a:r>
            <a:r>
              <a:rPr lang="nl-BE" b="1" u="sng"/>
              <a:t>vloerkoeling</a:t>
            </a:r>
            <a:r>
              <a:rPr lang="nl-BE"/>
              <a:t>?</a:t>
            </a:r>
          </a:p>
          <a:p>
            <a:pPr lvl="1"/>
            <a:r>
              <a:rPr lang="nl-BE"/>
              <a:t>moeilijk te zien</a:t>
            </a:r>
          </a:p>
          <a:p>
            <a:pPr lvl="1"/>
            <a:r>
              <a:rPr lang="nl-BE"/>
              <a:t>Zie technische documentatie gebouw</a:t>
            </a:r>
          </a:p>
          <a:p>
            <a:pPr lvl="1"/>
            <a:r>
              <a:rPr lang="nl-BE"/>
              <a:t>Hydraulische omschakeling met verwarmingssysteem</a:t>
            </a:r>
          </a:p>
          <a:p>
            <a:pPr lvl="2"/>
            <a:r>
              <a:rPr lang="nl-BE"/>
              <a:t>Zie hydraulisch schema</a:t>
            </a:r>
          </a:p>
          <a:p>
            <a:pPr lvl="2"/>
            <a:r>
              <a:rPr lang="nl-BE"/>
              <a:t>Volgen leidingwerk</a:t>
            </a:r>
          </a:p>
          <a:p>
            <a:pPr marL="0" indent="0">
              <a:buNone/>
            </a:pPr>
            <a:endParaRPr lang="nl-BE"/>
          </a:p>
          <a:p>
            <a:pPr marL="0" indent="0">
              <a:buNone/>
            </a:pPr>
            <a:endParaRPr lang="nl-BE"/>
          </a:p>
          <a:p>
            <a:pPr marL="0" indent="0">
              <a:buFontTx/>
              <a:buNone/>
            </a:pPr>
            <a:endParaRPr lang="nl-BE"/>
          </a:p>
        </p:txBody>
      </p:sp>
      <p:sp>
        <p:nvSpPr>
          <p:cNvPr id="11" name="TextBox 10"/>
          <p:cNvSpPr txBox="1"/>
          <p:nvPr/>
        </p:nvSpPr>
        <p:spPr>
          <a:xfrm>
            <a:off x="404218" y="6653061"/>
            <a:ext cx="1668998" cy="221151"/>
          </a:xfrm>
          <a:prstGeom prst="rect">
            <a:avLst/>
          </a:prstGeom>
          <a:noFill/>
        </p:spPr>
        <p:txBody>
          <a:bodyPr wrap="square" rtlCol="0">
            <a:spAutoFit/>
          </a:bodyPr>
          <a:lstStyle/>
          <a:p>
            <a:pPr algn="l"/>
            <a:r>
              <a:rPr lang="nl-BE" sz="900" b="0">
                <a:solidFill>
                  <a:schemeClr val="tx1"/>
                </a:solidFill>
                <a:latin typeface="Arial" panose="020B0604020202020204" pitchFamily="34" charset="0"/>
                <a:cs typeface="Arial" panose="020B0604020202020204" pitchFamily="34" charset="0"/>
              </a:rPr>
              <a:t>Bron: </a:t>
            </a:r>
            <a:r>
              <a:rPr lang="nl-BE" sz="900" b="0" err="1">
                <a:solidFill>
                  <a:schemeClr val="tx1"/>
                </a:solidFill>
                <a:latin typeface="Arial" panose="020B0604020202020204" pitchFamily="34" charset="0"/>
                <a:cs typeface="Arial" panose="020B0604020202020204" pitchFamily="34" charset="0"/>
              </a:rPr>
              <a:t>creative</a:t>
            </a:r>
            <a:r>
              <a:rPr lang="nl-BE" sz="900" b="0">
                <a:solidFill>
                  <a:schemeClr val="tx1"/>
                </a:solidFill>
                <a:latin typeface="Arial" panose="020B0604020202020204" pitchFamily="34" charset="0"/>
                <a:cs typeface="Arial" panose="020B0604020202020204" pitchFamily="34" charset="0"/>
              </a:rPr>
              <a:t> </a:t>
            </a:r>
            <a:r>
              <a:rPr lang="nl-BE" sz="900" b="0" err="1">
                <a:solidFill>
                  <a:schemeClr val="tx1"/>
                </a:solidFill>
                <a:latin typeface="Arial" panose="020B0604020202020204" pitchFamily="34" charset="0"/>
                <a:cs typeface="Arial" panose="020B0604020202020204" pitchFamily="34" charset="0"/>
              </a:rPr>
              <a:t>commons</a:t>
            </a:r>
            <a:endParaRPr lang="nl-BE" sz="900" b="0">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7375882" y="2985167"/>
            <a:ext cx="1668998" cy="221151"/>
          </a:xfrm>
          <a:prstGeom prst="rect">
            <a:avLst/>
          </a:prstGeom>
          <a:noFill/>
        </p:spPr>
        <p:txBody>
          <a:bodyPr wrap="square" rtlCol="0">
            <a:spAutoFit/>
          </a:bodyPr>
          <a:lstStyle/>
          <a:p>
            <a:pPr algn="l"/>
            <a:r>
              <a:rPr lang="nl-BE" sz="900" b="0">
                <a:solidFill>
                  <a:schemeClr val="tx1"/>
                </a:solidFill>
                <a:latin typeface="Arial" panose="020B0604020202020204" pitchFamily="34" charset="0"/>
                <a:cs typeface="Arial" panose="020B0604020202020204" pitchFamily="34" charset="0"/>
              </a:rPr>
              <a:t>Bron: </a:t>
            </a:r>
            <a:r>
              <a:rPr lang="nl-BE" sz="900" b="0" err="1">
                <a:solidFill>
                  <a:schemeClr val="tx1"/>
                </a:solidFill>
                <a:latin typeface="Arial" panose="020B0604020202020204" pitchFamily="34" charset="0"/>
                <a:cs typeface="Arial" panose="020B0604020202020204" pitchFamily="34" charset="0"/>
              </a:rPr>
              <a:t>creative</a:t>
            </a:r>
            <a:r>
              <a:rPr lang="nl-BE" sz="900" b="0">
                <a:solidFill>
                  <a:schemeClr val="tx1"/>
                </a:solidFill>
                <a:latin typeface="Arial" panose="020B0604020202020204" pitchFamily="34" charset="0"/>
                <a:cs typeface="Arial" panose="020B0604020202020204" pitchFamily="34" charset="0"/>
              </a:rPr>
              <a:t> </a:t>
            </a:r>
            <a:r>
              <a:rPr lang="nl-BE" sz="900" b="0" err="1">
                <a:solidFill>
                  <a:schemeClr val="tx1"/>
                </a:solidFill>
                <a:latin typeface="Arial" panose="020B0604020202020204" pitchFamily="34" charset="0"/>
                <a:cs typeface="Arial" panose="020B0604020202020204" pitchFamily="34" charset="0"/>
              </a:rPr>
              <a:t>commons</a:t>
            </a:r>
            <a:endParaRPr lang="nl-BE" sz="900" b="0">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7092280" y="3206318"/>
            <a:ext cx="1594375" cy="3515157"/>
          </a:xfrm>
          <a:prstGeom prst="rect">
            <a:avLst/>
          </a:prstGeom>
        </p:spPr>
      </p:pic>
      <p:pic>
        <p:nvPicPr>
          <p:cNvPr id="14" name="Picture 13"/>
          <p:cNvPicPr>
            <a:picLocks noChangeAspect="1"/>
          </p:cNvPicPr>
          <p:nvPr/>
        </p:nvPicPr>
        <p:blipFill rotWithShape="1">
          <a:blip r:embed="rId8" cstate="hqprint">
            <a:extLst>
              <a:ext uri="{28A0092B-C50C-407E-A947-70E740481C1C}">
                <a14:useLocalDpi xmlns:a14="http://schemas.microsoft.com/office/drawing/2010/main" val="0"/>
              </a:ext>
            </a:extLst>
          </a:blip>
          <a:srcRect l="60143" t="31787" r="13584" b="32785"/>
          <a:stretch/>
        </p:blipFill>
        <p:spPr>
          <a:xfrm rot="5400000">
            <a:off x="4606093" y="4061789"/>
            <a:ext cx="2377983" cy="2405006"/>
          </a:xfrm>
          <a:prstGeom prst="rect">
            <a:avLst/>
          </a:prstGeom>
        </p:spPr>
      </p:pic>
      <p:cxnSp>
        <p:nvCxnSpPr>
          <p:cNvPr id="15" name="Straight Arrow Connector 14"/>
          <p:cNvCxnSpPr/>
          <p:nvPr/>
        </p:nvCxnSpPr>
        <p:spPr>
          <a:xfrm>
            <a:off x="3448613" y="4725144"/>
            <a:ext cx="1419804" cy="37283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9552" y="4075300"/>
            <a:ext cx="5527322" cy="1200329"/>
          </a:xfrm>
          <a:prstGeom prst="rect">
            <a:avLst/>
          </a:prstGeom>
          <a:noFill/>
        </p:spPr>
        <p:txBody>
          <a:bodyPr wrap="square" rtlCol="0">
            <a:spAutoFit/>
          </a:bodyPr>
          <a:lstStyle/>
          <a:p>
            <a:r>
              <a:rPr lang="en-GB">
                <a:solidFill>
                  <a:srgbClr val="00B0F0"/>
                </a:solidFill>
              </a:rPr>
              <a:t>Collector </a:t>
            </a:r>
            <a:r>
              <a:rPr lang="en-GB" err="1">
                <a:solidFill>
                  <a:srgbClr val="00B0F0"/>
                </a:solidFill>
              </a:rPr>
              <a:t>vloerverwarming</a:t>
            </a:r>
            <a:r>
              <a:rPr lang="en-GB">
                <a:solidFill>
                  <a:srgbClr val="00B0F0"/>
                </a:solidFill>
              </a:rPr>
              <a:t>:</a:t>
            </a:r>
          </a:p>
          <a:p>
            <a:pPr marL="285750" indent="-285750">
              <a:buFontTx/>
              <a:buChar char="-"/>
            </a:pPr>
            <a:r>
              <a:rPr lang="en-GB" err="1">
                <a:solidFill>
                  <a:srgbClr val="00B0F0"/>
                </a:solidFill>
              </a:rPr>
              <a:t>Inregelkranen</a:t>
            </a:r>
            <a:r>
              <a:rPr lang="en-GB">
                <a:solidFill>
                  <a:srgbClr val="00B0F0"/>
                </a:solidFill>
              </a:rPr>
              <a:t> (</a:t>
            </a:r>
            <a:r>
              <a:rPr lang="en-GB" err="1">
                <a:solidFill>
                  <a:srgbClr val="00B0F0"/>
                </a:solidFill>
              </a:rPr>
              <a:t>oranje</a:t>
            </a:r>
            <a:r>
              <a:rPr lang="en-GB">
                <a:solidFill>
                  <a:srgbClr val="00B0F0"/>
                </a:solidFill>
              </a:rPr>
              <a:t> </a:t>
            </a:r>
            <a:r>
              <a:rPr lang="en-GB" err="1">
                <a:solidFill>
                  <a:srgbClr val="00B0F0"/>
                </a:solidFill>
              </a:rPr>
              <a:t>doppen</a:t>
            </a:r>
            <a:r>
              <a:rPr lang="en-GB">
                <a:solidFill>
                  <a:srgbClr val="00B0F0"/>
                </a:solidFill>
              </a:rPr>
              <a:t>)</a:t>
            </a:r>
          </a:p>
          <a:p>
            <a:pPr marL="285750" indent="-285750">
              <a:buFontTx/>
              <a:buChar char="-"/>
            </a:pPr>
            <a:r>
              <a:rPr lang="en-GB" err="1">
                <a:solidFill>
                  <a:srgbClr val="00B0F0"/>
                </a:solidFill>
              </a:rPr>
              <a:t>Niet-omhulde</a:t>
            </a:r>
            <a:r>
              <a:rPr lang="en-GB">
                <a:solidFill>
                  <a:srgbClr val="00B0F0"/>
                </a:solidFill>
              </a:rPr>
              <a:t> </a:t>
            </a:r>
            <a:r>
              <a:rPr lang="en-GB" err="1">
                <a:solidFill>
                  <a:srgbClr val="00B0F0"/>
                </a:solidFill>
              </a:rPr>
              <a:t>leidingen</a:t>
            </a:r>
            <a:endParaRPr lang="en-GB">
              <a:solidFill>
                <a:srgbClr val="00B0F0"/>
              </a:solidFill>
            </a:endParaRPr>
          </a:p>
          <a:p>
            <a:pPr marL="285750" indent="-285750">
              <a:buFontTx/>
              <a:buChar char="-"/>
            </a:pPr>
            <a:r>
              <a:rPr lang="en-GB" err="1">
                <a:solidFill>
                  <a:srgbClr val="00B0F0"/>
                </a:solidFill>
              </a:rPr>
              <a:t>Gelijk</a:t>
            </a:r>
            <a:r>
              <a:rPr lang="en-GB">
                <a:solidFill>
                  <a:srgbClr val="00B0F0"/>
                </a:solidFill>
              </a:rPr>
              <a:t> </a:t>
            </a:r>
            <a:r>
              <a:rPr lang="en-GB" err="1">
                <a:solidFill>
                  <a:srgbClr val="00B0F0"/>
                </a:solidFill>
              </a:rPr>
              <a:t>aantal</a:t>
            </a:r>
            <a:r>
              <a:rPr lang="en-GB">
                <a:solidFill>
                  <a:srgbClr val="00B0F0"/>
                </a:solidFill>
              </a:rPr>
              <a:t> </a:t>
            </a:r>
            <a:r>
              <a:rPr lang="en-GB" err="1">
                <a:solidFill>
                  <a:srgbClr val="00B0F0"/>
                </a:solidFill>
              </a:rPr>
              <a:t>leidingen</a:t>
            </a:r>
            <a:r>
              <a:rPr lang="en-GB">
                <a:solidFill>
                  <a:srgbClr val="00B0F0"/>
                </a:solidFill>
              </a:rPr>
              <a:t> depart/retour</a:t>
            </a:r>
          </a:p>
        </p:txBody>
      </p:sp>
    </p:spTree>
    <p:extLst>
      <p:ext uri="{BB962C8B-B14F-4D97-AF65-F5344CB8AC3E}">
        <p14:creationId xmlns:p14="http://schemas.microsoft.com/office/powerpoint/2010/main" val="390692466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Aandachtspunten voor een correcte invoer van (collectieve) installaties</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219</a:t>
            </a:fld>
            <a:endParaRPr lang="nl-BE" sz="1100">
              <a:solidFill>
                <a:srgbClr val="105269"/>
              </a:solidFill>
            </a:endParaRPr>
          </a:p>
        </p:txBody>
      </p:sp>
      <p:sp>
        <p:nvSpPr>
          <p:cNvPr id="11" name="Tijdelijke aanduiding voor inhoud 4"/>
          <p:cNvSpPr txBox="1">
            <a:spLocks/>
          </p:cNvSpPr>
          <p:nvPr/>
        </p:nvSpPr>
        <p:spPr>
          <a:xfrm>
            <a:off x="691952" y="17812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Goede voorbereiding is goud waard</a:t>
            </a:r>
          </a:p>
          <a:p>
            <a:r>
              <a:rPr lang="nl-BE"/>
              <a:t>Ogen goed gebruiken in het gebouw</a:t>
            </a:r>
          </a:p>
          <a:p>
            <a:r>
              <a:rPr lang="nl-BE"/>
              <a:t>Zoek hydraulische schema’s en technische documentatie</a:t>
            </a:r>
          </a:p>
          <a:p>
            <a:pPr lvl="1"/>
            <a:r>
              <a:rPr lang="nl-BE"/>
              <a:t>Schema’s helpen om inzicht te krijgen in de installatie </a:t>
            </a:r>
          </a:p>
          <a:p>
            <a:pPr lvl="2"/>
            <a:r>
              <a:rPr lang="nl-BE"/>
              <a:t>het is belangrijk om deze als deskundige juist te kunnen interpreteren.</a:t>
            </a:r>
          </a:p>
          <a:p>
            <a:pPr lvl="1"/>
            <a:r>
              <a:rPr lang="nl-BE"/>
              <a:t>Opzoeken technische fiches voor verdere detaillering</a:t>
            </a:r>
          </a:p>
          <a:p>
            <a:r>
              <a:rPr lang="nl-BE"/>
              <a:t>Niks veronderstellen</a:t>
            </a:r>
          </a:p>
          <a:p>
            <a:pPr lvl="1"/>
            <a:r>
              <a:rPr lang="nl-BE"/>
              <a:t>indien onzeker dubbelchecken met beschikbare info</a:t>
            </a:r>
          </a:p>
          <a:p>
            <a:r>
              <a:rPr lang="nl-BE"/>
              <a:t>Neem voldoende foto’s</a:t>
            </a:r>
          </a:p>
          <a:p>
            <a:pPr marL="0" indent="0">
              <a:buNone/>
            </a:pPr>
            <a:endParaRPr lang="nl-BE"/>
          </a:p>
          <a:p>
            <a:pPr marL="0" indent="0">
              <a:buFontTx/>
              <a:buNone/>
            </a:pPr>
            <a:endParaRPr lang="nl-BE"/>
          </a:p>
        </p:txBody>
      </p:sp>
    </p:spTree>
    <p:extLst>
      <p:ext uri="{BB962C8B-B14F-4D97-AF65-F5344CB8AC3E}">
        <p14:creationId xmlns:p14="http://schemas.microsoft.com/office/powerpoint/2010/main" val="2949884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2436495" y="2193335"/>
            <a:ext cx="5447322" cy="4859795"/>
          </a:xfrm>
          <a:prstGeom prst="rect">
            <a:avLst/>
          </a:prstGeom>
        </p:spPr>
      </p:pic>
      <p:sp>
        <p:nvSpPr>
          <p:cNvPr id="2" name="Titel 1"/>
          <p:cNvSpPr>
            <a:spLocks noGrp="1"/>
          </p:cNvSpPr>
          <p:nvPr>
            <p:ph type="title"/>
          </p:nvPr>
        </p:nvSpPr>
        <p:spPr/>
        <p:txBody>
          <a:bodyPr/>
          <a:lstStyle/>
          <a:p>
            <a:r>
              <a:rPr lang="nl-BE"/>
              <a:t>Verschil </a:t>
            </a:r>
            <a:r>
              <a:rPr lang="nl-BE" err="1"/>
              <a:t>combilus</a:t>
            </a:r>
            <a:r>
              <a:rPr lang="nl-BE"/>
              <a:t> / 4-pijpssysteem</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Veel voorkomende systemen: onderdelen herkennen</a:t>
            </a:r>
          </a:p>
        </p:txBody>
      </p:sp>
      <p:sp>
        <p:nvSpPr>
          <p:cNvPr id="3" name="Rectangle 2"/>
          <p:cNvSpPr/>
          <p:nvPr/>
        </p:nvSpPr>
        <p:spPr>
          <a:xfrm>
            <a:off x="2555776" y="5661248"/>
            <a:ext cx="2448272" cy="10602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148064" y="5661247"/>
            <a:ext cx="1152128" cy="106022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417123" y="5877272"/>
            <a:ext cx="2066645" cy="646331"/>
          </a:xfrm>
          <a:prstGeom prst="rect">
            <a:avLst/>
          </a:prstGeom>
          <a:noFill/>
        </p:spPr>
        <p:txBody>
          <a:bodyPr wrap="square" rtlCol="0">
            <a:spAutoFit/>
          </a:bodyPr>
          <a:lstStyle/>
          <a:p>
            <a:pPr algn="ctr"/>
            <a:r>
              <a:rPr lang="en-GB" err="1">
                <a:solidFill>
                  <a:srgbClr val="00B0F0"/>
                </a:solidFill>
              </a:rPr>
              <a:t>Collectieve</a:t>
            </a:r>
            <a:r>
              <a:rPr lang="en-GB">
                <a:solidFill>
                  <a:srgbClr val="00B0F0"/>
                </a:solidFill>
              </a:rPr>
              <a:t> </a:t>
            </a:r>
            <a:r>
              <a:rPr lang="en-GB" err="1">
                <a:solidFill>
                  <a:srgbClr val="00B0F0"/>
                </a:solidFill>
              </a:rPr>
              <a:t>warmte-opwekking</a:t>
            </a:r>
            <a:endParaRPr lang="en-GB">
              <a:solidFill>
                <a:srgbClr val="00B0F0"/>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2712794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2424403" y="1998205"/>
            <a:ext cx="5447322" cy="4859795"/>
          </a:xfrm>
          <a:prstGeom prst="rect">
            <a:avLst/>
          </a:prstGeom>
        </p:spPr>
      </p:pic>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23</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Veel voorkomende systemen: onderdelen herkennen</a:t>
            </a:r>
          </a:p>
        </p:txBody>
      </p:sp>
      <p:sp>
        <p:nvSpPr>
          <p:cNvPr id="5" name="TextBox 4"/>
          <p:cNvSpPr txBox="1"/>
          <p:nvPr/>
        </p:nvSpPr>
        <p:spPr>
          <a:xfrm>
            <a:off x="357758" y="3517617"/>
            <a:ext cx="2066645" cy="369332"/>
          </a:xfrm>
          <a:prstGeom prst="rect">
            <a:avLst/>
          </a:prstGeom>
          <a:noFill/>
        </p:spPr>
        <p:txBody>
          <a:bodyPr wrap="square" rtlCol="0">
            <a:spAutoFit/>
          </a:bodyPr>
          <a:lstStyle/>
          <a:p>
            <a:r>
              <a:rPr lang="en-GB" err="1">
                <a:solidFill>
                  <a:srgbClr val="00B0F0"/>
                </a:solidFill>
              </a:rPr>
              <a:t>Distributie</a:t>
            </a:r>
            <a:endParaRPr lang="en-GB">
              <a:solidFill>
                <a:srgbClr val="00B0F0"/>
              </a:solidFill>
            </a:endParaRPr>
          </a:p>
        </p:txBody>
      </p:sp>
      <p:cxnSp>
        <p:nvCxnSpPr>
          <p:cNvPr id="10" name="Straight Arrow Connector 9"/>
          <p:cNvCxnSpPr>
            <a:stCxn id="5" idx="2"/>
          </p:cNvCxnSpPr>
          <p:nvPr/>
        </p:nvCxnSpPr>
        <p:spPr>
          <a:xfrm>
            <a:off x="1391081" y="3886949"/>
            <a:ext cx="1630973" cy="5782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p:cNvCxnSpPr>
          <p:nvPr/>
        </p:nvCxnSpPr>
        <p:spPr>
          <a:xfrm flipV="1">
            <a:off x="1391081" y="3837342"/>
            <a:ext cx="4151253" cy="4960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14" name="Titel 1">
            <a:extLst>
              <a:ext uri="{FF2B5EF4-FFF2-40B4-BE49-F238E27FC236}">
                <a16:creationId xmlns:a16="http://schemas.microsoft.com/office/drawing/2014/main" id="{04C1A85A-591E-4694-A55A-E0BE000FD2F7}"/>
              </a:ext>
            </a:extLst>
          </p:cNvPr>
          <p:cNvSpPr txBox="1">
            <a:spLocks/>
          </p:cNvSpPr>
          <p:nvPr/>
        </p:nvSpPr>
        <p:spPr>
          <a:xfrm>
            <a:off x="691952" y="701080"/>
            <a:ext cx="8352928" cy="1080120"/>
          </a:xfrm>
          <a:prstGeom prst="rect">
            <a:avLst/>
          </a:prstGeom>
        </p:spPr>
        <p:txBody>
          <a:bodyPr/>
          <a:lstStyle>
            <a:lvl1pPr algn="ctr" defTabSz="914400" rtl="0" eaLnBrk="1" latinLnBrk="0" hangingPunct="1">
              <a:lnSpc>
                <a:spcPts val="3800"/>
              </a:lnSpc>
              <a:spcBef>
                <a:spcPct val="0"/>
              </a:spcBef>
              <a:buNone/>
              <a:defRPr sz="3700" b="1" i="0" kern="1200" baseline="0">
                <a:solidFill>
                  <a:srgbClr val="105269"/>
                </a:solidFill>
                <a:latin typeface="Calibri" panose="020F0502020204030204" pitchFamily="34" charset="0"/>
                <a:ea typeface="+mj-ea"/>
                <a:cs typeface="+mj-cs"/>
              </a:defRPr>
            </a:lvl1pPr>
          </a:lstStyle>
          <a:p>
            <a:r>
              <a:rPr lang="nl-BE"/>
              <a:t>Verschil combilus / 4-pijpssysteem</a:t>
            </a:r>
          </a:p>
        </p:txBody>
      </p:sp>
    </p:spTree>
    <p:extLst>
      <p:ext uri="{BB962C8B-B14F-4D97-AF65-F5344CB8AC3E}">
        <p14:creationId xmlns:p14="http://schemas.microsoft.com/office/powerpoint/2010/main" val="1350050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Installatie ruimteverwarming/SWW</a:t>
            </a:r>
          </a:p>
          <a:p>
            <a:pPr lvl="1"/>
            <a:r>
              <a:rPr lang="nl-BE"/>
              <a:t>Verschil individuele en collectieve installatie/type installaties</a:t>
            </a:r>
          </a:p>
          <a:p>
            <a:pPr lvl="1"/>
            <a:r>
              <a:rPr lang="nl-BE">
                <a:solidFill>
                  <a:schemeClr val="accent5"/>
                </a:solidFill>
              </a:rPr>
              <a:t>Voorbereiding </a:t>
            </a:r>
            <a:r>
              <a:rPr lang="nl-BE" err="1">
                <a:solidFill>
                  <a:schemeClr val="accent5"/>
                </a:solidFill>
              </a:rPr>
              <a:t>plaatsbezoek</a:t>
            </a:r>
            <a:r>
              <a:rPr lang="nl-BE">
                <a:solidFill>
                  <a:schemeClr val="accent5"/>
                </a:solidFill>
              </a:rPr>
              <a:t> </a:t>
            </a:r>
          </a:p>
          <a:p>
            <a:pPr lvl="2"/>
            <a:r>
              <a:rPr lang="nl-BE">
                <a:solidFill>
                  <a:schemeClr val="accent5"/>
                </a:solidFill>
              </a:rPr>
              <a:t>instrumenten, aanpak bezoek, verzamelen info</a:t>
            </a:r>
          </a:p>
          <a:p>
            <a:pPr lvl="1"/>
            <a:r>
              <a:rPr lang="nl-BE"/>
              <a:t>Praktijkvoorbeelden </a:t>
            </a:r>
          </a:p>
          <a:p>
            <a:pPr lvl="2"/>
            <a:r>
              <a:rPr lang="nl-BE"/>
              <a:t>collectief appartementsgebouw 1</a:t>
            </a:r>
          </a:p>
          <a:p>
            <a:pPr lvl="2"/>
            <a:r>
              <a:rPr lang="nl-BE"/>
              <a:t>collectief appartementsgebouw 2</a:t>
            </a:r>
          </a:p>
          <a:p>
            <a:pPr lvl="2"/>
            <a:r>
              <a:rPr lang="nl-BE"/>
              <a:t>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24</a:t>
            </a:fld>
            <a:endParaRPr lang="nl-BE" sz="1100">
              <a:solidFill>
                <a:srgbClr val="105269"/>
              </a:solidFill>
            </a:endParaRPr>
          </a:p>
        </p:txBody>
      </p:sp>
    </p:spTree>
    <p:extLst>
      <p:ext uri="{BB962C8B-B14F-4D97-AF65-F5344CB8AC3E}">
        <p14:creationId xmlns:p14="http://schemas.microsoft.com/office/powerpoint/2010/main" val="29179008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Instrumenten</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25</a:t>
            </a:fld>
            <a:endParaRPr lang="nl-BE" sz="1100">
              <a:solidFill>
                <a:srgbClr val="105269"/>
              </a:solidFill>
            </a:endParaRPr>
          </a:p>
        </p:txBody>
      </p:sp>
      <p:pic>
        <p:nvPicPr>
          <p:cNvPr id="6" name="Picture 5"/>
          <p:cNvPicPr>
            <a:picLocks noChangeAspect="1"/>
          </p:cNvPicPr>
          <p:nvPr/>
        </p:nvPicPr>
        <p:blipFill>
          <a:blip r:embed="rId3"/>
          <a:stretch>
            <a:fillRect/>
          </a:stretch>
        </p:blipFill>
        <p:spPr>
          <a:xfrm>
            <a:off x="3765579" y="3372600"/>
            <a:ext cx="2286000" cy="200025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2908" y="3233901"/>
            <a:ext cx="3012796" cy="2413433"/>
          </a:xfrm>
          <a:prstGeom prst="rect">
            <a:avLst/>
          </a:prstGeom>
        </p:spPr>
      </p:pic>
      <p:sp>
        <p:nvSpPr>
          <p:cNvPr id="8" name="TextBox 7"/>
          <p:cNvSpPr txBox="1"/>
          <p:nvPr/>
        </p:nvSpPr>
        <p:spPr>
          <a:xfrm>
            <a:off x="4976786" y="5475052"/>
            <a:ext cx="2587752" cy="215444"/>
          </a:xfrm>
          <a:prstGeom prst="rect">
            <a:avLst/>
          </a:prstGeom>
          <a:noFill/>
        </p:spPr>
        <p:txBody>
          <a:bodyPr wrap="square" rtlCol="0">
            <a:spAutoFit/>
          </a:bodyPr>
          <a:lstStyle/>
          <a:p>
            <a:r>
              <a:rPr lang="en-GB" sz="800" err="1"/>
              <a:t>Bron</a:t>
            </a:r>
            <a:r>
              <a:rPr lang="en-GB" sz="800"/>
              <a:t>: testaankoop.be</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33735" b="35743"/>
          <a:stretch/>
        </p:blipFill>
        <p:spPr>
          <a:xfrm>
            <a:off x="395536" y="1359739"/>
            <a:ext cx="3510936" cy="1071611"/>
          </a:xfrm>
          <a:prstGeom prst="rect">
            <a:avLst/>
          </a:prstGeom>
        </p:spPr>
      </p:pic>
      <p:sp>
        <p:nvSpPr>
          <p:cNvPr id="11" name="TextBox 10"/>
          <p:cNvSpPr txBox="1"/>
          <p:nvPr/>
        </p:nvSpPr>
        <p:spPr>
          <a:xfrm>
            <a:off x="467544" y="2519848"/>
            <a:ext cx="2587752" cy="215444"/>
          </a:xfrm>
          <a:prstGeom prst="rect">
            <a:avLst/>
          </a:prstGeom>
          <a:noFill/>
        </p:spPr>
        <p:txBody>
          <a:bodyPr wrap="square" rtlCol="0">
            <a:spAutoFit/>
          </a:bodyPr>
          <a:lstStyle/>
          <a:p>
            <a:r>
              <a:rPr lang="en-GB" sz="800" err="1"/>
              <a:t>Bron</a:t>
            </a:r>
            <a:r>
              <a:rPr lang="en-GB" sz="800"/>
              <a:t>: lecot.be</a:t>
            </a:r>
          </a:p>
        </p:txBody>
      </p:sp>
      <p:pic>
        <p:nvPicPr>
          <p:cNvPr id="12" name="Picture 11"/>
          <p:cNvPicPr>
            <a:picLocks noChangeAspect="1"/>
          </p:cNvPicPr>
          <p:nvPr/>
        </p:nvPicPr>
        <p:blipFill>
          <a:blip r:embed="rId6"/>
          <a:stretch>
            <a:fillRect/>
          </a:stretch>
        </p:blipFill>
        <p:spPr>
          <a:xfrm>
            <a:off x="554677" y="3202150"/>
            <a:ext cx="2488404" cy="1668609"/>
          </a:xfrm>
          <a:prstGeom prst="rect">
            <a:avLst/>
          </a:prstGeom>
        </p:spPr>
      </p:pic>
      <p:sp>
        <p:nvSpPr>
          <p:cNvPr id="13" name="TextBox 12"/>
          <p:cNvSpPr txBox="1"/>
          <p:nvPr/>
        </p:nvSpPr>
        <p:spPr>
          <a:xfrm>
            <a:off x="539552" y="4941168"/>
            <a:ext cx="2587752" cy="215444"/>
          </a:xfrm>
          <a:prstGeom prst="rect">
            <a:avLst/>
          </a:prstGeom>
          <a:noFill/>
        </p:spPr>
        <p:txBody>
          <a:bodyPr wrap="square" rtlCol="0">
            <a:spAutoFit/>
          </a:bodyPr>
          <a:lstStyle/>
          <a:p>
            <a:r>
              <a:rPr lang="en-GB" sz="800" err="1"/>
              <a:t>Bron</a:t>
            </a:r>
            <a:r>
              <a:rPr lang="en-GB" sz="800"/>
              <a:t>: </a:t>
            </a:r>
            <a:r>
              <a:rPr lang="en-GB" sz="800" err="1"/>
              <a:t>wilo</a:t>
            </a:r>
            <a:endParaRPr lang="en-GB" sz="800"/>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0662" y="1234325"/>
            <a:ext cx="1997288" cy="1497966"/>
          </a:xfrm>
          <a:prstGeom prst="rect">
            <a:avLst/>
          </a:prstGeom>
        </p:spPr>
      </p:pic>
      <p:sp>
        <p:nvSpPr>
          <p:cNvPr id="14" name="TextBox 13"/>
          <p:cNvSpPr txBox="1"/>
          <p:nvPr/>
        </p:nvSpPr>
        <p:spPr>
          <a:xfrm>
            <a:off x="6448744" y="2726771"/>
            <a:ext cx="2587752" cy="215444"/>
          </a:xfrm>
          <a:prstGeom prst="rect">
            <a:avLst/>
          </a:prstGeom>
          <a:noFill/>
        </p:spPr>
        <p:txBody>
          <a:bodyPr wrap="square" rtlCol="0">
            <a:spAutoFit/>
          </a:bodyPr>
          <a:lstStyle/>
          <a:p>
            <a:r>
              <a:rPr lang="en-GB" sz="800" err="1"/>
              <a:t>Bron</a:t>
            </a:r>
            <a:r>
              <a:rPr lang="en-GB" sz="800"/>
              <a:t>: </a:t>
            </a:r>
            <a:r>
              <a:rPr lang="en-GB" sz="800" err="1"/>
              <a:t>Visser</a:t>
            </a:r>
            <a:r>
              <a:rPr lang="en-GB" sz="800"/>
              <a:t> </a:t>
            </a:r>
            <a:r>
              <a:rPr lang="en-GB" sz="800" err="1"/>
              <a:t>Assen</a:t>
            </a:r>
            <a:endParaRPr lang="en-GB" sz="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74737" y="1359739"/>
            <a:ext cx="1671396" cy="1641007"/>
          </a:xfrm>
          <a:prstGeom prst="rect">
            <a:avLst/>
          </a:prstGeom>
        </p:spPr>
      </p:pic>
    </p:spTree>
    <p:extLst>
      <p:ext uri="{BB962C8B-B14F-4D97-AF65-F5344CB8AC3E}">
        <p14:creationId xmlns:p14="http://schemas.microsoft.com/office/powerpoint/2010/main" val="91858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Opvragen bewijsstukken</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26</a:t>
            </a:fld>
            <a:endParaRPr lang="nl-BE" sz="1100">
              <a:solidFill>
                <a:srgbClr val="105269"/>
              </a:solidFill>
            </a:endParaRPr>
          </a:p>
        </p:txBody>
      </p:sp>
      <p:sp>
        <p:nvSpPr>
          <p:cNvPr id="7" name="Content Placeholder 1"/>
          <p:cNvSpPr>
            <a:spLocks noGrp="1"/>
          </p:cNvSpPr>
          <p:nvPr>
            <p:ph sz="half" idx="2"/>
          </p:nvPr>
        </p:nvSpPr>
        <p:spPr>
          <a:xfrm>
            <a:off x="539552" y="1614932"/>
            <a:ext cx="8352928" cy="5126749"/>
          </a:xfrm>
        </p:spPr>
        <p:txBody>
          <a:bodyPr/>
          <a:lstStyle/>
          <a:p>
            <a:r>
              <a:rPr lang="en-GB" err="1"/>
              <a:t>Welke</a:t>
            </a:r>
            <a:r>
              <a:rPr lang="en-GB"/>
              <a:t> </a:t>
            </a:r>
            <a:r>
              <a:rPr lang="en-GB" err="1"/>
              <a:t>bewijsstukken</a:t>
            </a:r>
            <a:r>
              <a:rPr lang="en-GB"/>
              <a:t> </a:t>
            </a:r>
            <a:r>
              <a:rPr lang="en-GB" err="1"/>
              <a:t>opvragen</a:t>
            </a:r>
            <a:r>
              <a:rPr lang="en-GB"/>
              <a:t>?</a:t>
            </a:r>
          </a:p>
          <a:p>
            <a:pPr lvl="1"/>
            <a:r>
              <a:rPr lang="en-GB" err="1"/>
              <a:t>zie</a:t>
            </a:r>
            <a:r>
              <a:rPr lang="en-GB"/>
              <a:t> </a:t>
            </a:r>
            <a:r>
              <a:rPr lang="en-GB" err="1"/>
              <a:t>algemene</a:t>
            </a:r>
            <a:r>
              <a:rPr lang="en-GB"/>
              <a:t> </a:t>
            </a:r>
            <a:r>
              <a:rPr lang="en-GB" err="1"/>
              <a:t>bewijsstukken</a:t>
            </a:r>
            <a:r>
              <a:rPr lang="en-GB"/>
              <a:t> in </a:t>
            </a:r>
            <a:r>
              <a:rPr lang="en-GB" err="1"/>
              <a:t>deel</a:t>
            </a:r>
            <a:r>
              <a:rPr lang="en-GB"/>
              <a:t> II.2.3 en de </a:t>
            </a:r>
            <a:r>
              <a:rPr lang="en-GB" err="1"/>
              <a:t>specifieke</a:t>
            </a:r>
            <a:r>
              <a:rPr lang="en-GB"/>
              <a:t> </a:t>
            </a:r>
            <a:r>
              <a:rPr lang="en-GB" err="1"/>
              <a:t>bewijsstukken</a:t>
            </a:r>
            <a:r>
              <a:rPr lang="en-GB"/>
              <a:t> </a:t>
            </a:r>
            <a:r>
              <a:rPr lang="en-GB" err="1"/>
              <a:t>voor</a:t>
            </a:r>
            <a:r>
              <a:rPr lang="en-GB"/>
              <a:t> </a:t>
            </a:r>
            <a:r>
              <a:rPr lang="en-GB" err="1"/>
              <a:t>ruimteverwarming</a:t>
            </a:r>
            <a:r>
              <a:rPr lang="en-GB"/>
              <a:t>, </a:t>
            </a:r>
            <a:r>
              <a:rPr lang="en-GB" err="1"/>
              <a:t>sanitair</a:t>
            </a:r>
            <a:r>
              <a:rPr lang="en-GB"/>
              <a:t> warm water, … </a:t>
            </a:r>
          </a:p>
          <a:p>
            <a:pPr lvl="1"/>
            <a:r>
              <a:rPr lang="en-GB" err="1"/>
              <a:t>Opvragen</a:t>
            </a:r>
            <a:r>
              <a:rPr lang="en-GB"/>
              <a:t>: </a:t>
            </a:r>
            <a:r>
              <a:rPr lang="en-GB" err="1"/>
              <a:t>aanstiplijst</a:t>
            </a:r>
            <a:endParaRPr lang="en-GB"/>
          </a:p>
          <a:p>
            <a:r>
              <a:rPr lang="en-GB" err="1"/>
              <a:t>Meest</a:t>
            </a:r>
            <a:r>
              <a:rPr lang="en-GB"/>
              <a:t> </a:t>
            </a:r>
            <a:r>
              <a:rPr lang="en-GB" err="1"/>
              <a:t>voorkomende</a:t>
            </a:r>
            <a:r>
              <a:rPr lang="en-GB"/>
              <a:t> </a:t>
            </a:r>
            <a:r>
              <a:rPr lang="en-GB" err="1"/>
              <a:t>bewijsstukken</a:t>
            </a:r>
            <a:r>
              <a:rPr lang="en-GB"/>
              <a:t>:</a:t>
            </a:r>
          </a:p>
          <a:p>
            <a:pPr lvl="1"/>
            <a:r>
              <a:rPr lang="en-GB" err="1"/>
              <a:t>Plannen</a:t>
            </a:r>
            <a:r>
              <a:rPr lang="en-GB"/>
              <a:t> / </a:t>
            </a:r>
            <a:r>
              <a:rPr lang="en-GB" err="1"/>
              <a:t>lastenboeken</a:t>
            </a:r>
            <a:r>
              <a:rPr lang="en-GB"/>
              <a:t> / </a:t>
            </a:r>
            <a:r>
              <a:rPr lang="en-GB" err="1"/>
              <a:t>facturen</a:t>
            </a:r>
            <a:r>
              <a:rPr lang="en-GB"/>
              <a:t> / </a:t>
            </a:r>
            <a:r>
              <a:rPr lang="en-GB" err="1"/>
              <a:t>technische</a:t>
            </a:r>
            <a:r>
              <a:rPr lang="en-GB"/>
              <a:t> </a:t>
            </a:r>
            <a:r>
              <a:rPr lang="en-GB" err="1"/>
              <a:t>documentatie</a:t>
            </a:r>
            <a:r>
              <a:rPr lang="en-GB"/>
              <a:t> …</a:t>
            </a:r>
          </a:p>
          <a:p>
            <a:pPr lvl="1"/>
            <a:r>
              <a:rPr lang="en-GB"/>
              <a:t>As-</a:t>
            </a:r>
            <a:r>
              <a:rPr lang="en-GB" err="1"/>
              <a:t>builtplannen</a:t>
            </a:r>
            <a:endParaRPr lang="en-GB"/>
          </a:p>
          <a:p>
            <a:pPr lvl="1"/>
            <a:r>
              <a:rPr lang="en-GB" err="1"/>
              <a:t>Keuringsverslagen</a:t>
            </a:r>
            <a:endParaRPr lang="en-GB"/>
          </a:p>
          <a:p>
            <a:pPr lvl="1"/>
            <a:r>
              <a:rPr lang="en-GB" err="1"/>
              <a:t>Keuringsrapporten</a:t>
            </a:r>
            <a:endParaRPr lang="en-GB"/>
          </a:p>
          <a:p>
            <a:pPr lvl="1"/>
            <a:r>
              <a:rPr lang="en-GB"/>
              <a:t>EPB-</a:t>
            </a:r>
            <a:r>
              <a:rPr lang="en-GB" err="1"/>
              <a:t>aangifte</a:t>
            </a:r>
            <a:endParaRPr lang="en-GB"/>
          </a:p>
          <a:p>
            <a:pPr lvl="1"/>
            <a:r>
              <a:rPr lang="en-GB" err="1"/>
              <a:t>Offertes</a:t>
            </a:r>
            <a:r>
              <a:rPr lang="en-GB"/>
              <a:t> of </a:t>
            </a:r>
            <a:r>
              <a:rPr lang="en-GB" err="1"/>
              <a:t>bestelbonnen</a:t>
            </a:r>
            <a:r>
              <a:rPr lang="en-GB"/>
              <a:t>! </a:t>
            </a:r>
            <a:r>
              <a:rPr lang="en-GB" err="1"/>
              <a:t>Aantoonbaar</a:t>
            </a:r>
            <a:r>
              <a:rPr lang="en-GB"/>
              <a:t> via </a:t>
            </a:r>
            <a:r>
              <a:rPr lang="en-GB" err="1"/>
              <a:t>ander</a:t>
            </a:r>
            <a:r>
              <a:rPr lang="en-GB"/>
              <a:t> </a:t>
            </a:r>
            <a:r>
              <a:rPr lang="en-GB" err="1"/>
              <a:t>bewijsstuk</a:t>
            </a:r>
            <a:r>
              <a:rPr lang="en-GB"/>
              <a:t> </a:t>
            </a:r>
            <a:r>
              <a:rPr lang="en-GB" err="1"/>
              <a:t>indien</a:t>
            </a:r>
            <a:r>
              <a:rPr lang="en-GB"/>
              <a:t> </a:t>
            </a:r>
            <a:r>
              <a:rPr lang="en-GB" err="1"/>
              <a:t>geplaatst</a:t>
            </a:r>
            <a:endParaRPr lang="en-GB"/>
          </a:p>
          <a:p>
            <a:pPr lvl="1"/>
            <a:r>
              <a:rPr lang="en-GB" err="1"/>
              <a:t>Certificaten</a:t>
            </a:r>
            <a:r>
              <a:rPr lang="en-GB"/>
              <a:t> (</a:t>
            </a:r>
            <a:r>
              <a:rPr lang="en-GB" err="1"/>
              <a:t>bv</a:t>
            </a:r>
            <a:r>
              <a:rPr lang="en-GB"/>
              <a:t>. </a:t>
            </a:r>
            <a:r>
              <a:rPr lang="en-GB" err="1"/>
              <a:t>Wkk</a:t>
            </a:r>
            <a:r>
              <a:rPr lang="en-GB"/>
              <a:t>, </a:t>
            </a:r>
            <a:r>
              <a:rPr lang="en-GB" err="1"/>
              <a:t>pv-panelen</a:t>
            </a:r>
            <a:r>
              <a:rPr lang="en-GB"/>
              <a:t>,…)</a:t>
            </a:r>
          </a:p>
          <a:p>
            <a:pPr lvl="1"/>
            <a:r>
              <a:rPr lang="en-GB" err="1"/>
              <a:t>Ventilatieprestatieverslag</a:t>
            </a:r>
            <a:endParaRPr lang="en-GB"/>
          </a:p>
          <a:p>
            <a:endParaRPr lang="en-GB"/>
          </a:p>
          <a:p>
            <a:pPr marL="0" indent="0">
              <a:buNone/>
            </a:pPr>
            <a:endParaRPr lang="en-GB"/>
          </a:p>
        </p:txBody>
      </p:sp>
    </p:spTree>
    <p:extLst>
      <p:ext uri="{BB962C8B-B14F-4D97-AF65-F5344CB8AC3E}">
        <p14:creationId xmlns:p14="http://schemas.microsoft.com/office/powerpoint/2010/main" val="1734975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chor="t"/>
          <a:lstStyle/>
          <a:p>
            <a:r>
              <a:rPr lang="nl-BE">
                <a:latin typeface="Calibri"/>
                <a:cs typeface="Calibri"/>
              </a:rPr>
              <a:t>Tip</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27</a:t>
            </a:fld>
            <a:endParaRPr lang="nl-BE" sz="1100">
              <a:solidFill>
                <a:srgbClr val="105269"/>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2276872"/>
            <a:ext cx="4084320" cy="306324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112" y="2054047"/>
            <a:ext cx="2907792" cy="3877056"/>
          </a:xfrm>
          <a:prstGeom prst="rect">
            <a:avLst/>
          </a:prstGeom>
        </p:spPr>
      </p:pic>
      <p:sp>
        <p:nvSpPr>
          <p:cNvPr id="2" name="TextBox 1"/>
          <p:cNvSpPr txBox="1"/>
          <p:nvPr/>
        </p:nvSpPr>
        <p:spPr>
          <a:xfrm>
            <a:off x="950154" y="5517232"/>
            <a:ext cx="3960440" cy="369332"/>
          </a:xfrm>
          <a:prstGeom prst="rect">
            <a:avLst/>
          </a:prstGeom>
          <a:noFill/>
        </p:spPr>
        <p:txBody>
          <a:bodyPr wrap="square" rtlCol="0">
            <a:spAutoFit/>
          </a:bodyPr>
          <a:lstStyle/>
          <a:p>
            <a:r>
              <a:rPr lang="en-GB">
                <a:solidFill>
                  <a:srgbClr val="00B0F0"/>
                </a:solidFill>
              </a:rPr>
              <a:t>Split-unit (</a:t>
            </a:r>
            <a:r>
              <a:rPr lang="en-GB" err="1">
                <a:solidFill>
                  <a:srgbClr val="00B0F0"/>
                </a:solidFill>
              </a:rPr>
              <a:t>koelen</a:t>
            </a:r>
            <a:r>
              <a:rPr lang="en-GB">
                <a:solidFill>
                  <a:srgbClr val="00B0F0"/>
                </a:solidFill>
              </a:rPr>
              <a:t> </a:t>
            </a:r>
            <a:r>
              <a:rPr lang="en-GB" err="1">
                <a:solidFill>
                  <a:srgbClr val="00B0F0"/>
                </a:solidFill>
              </a:rPr>
              <a:t>en</a:t>
            </a:r>
            <a:r>
              <a:rPr lang="en-GB">
                <a:solidFill>
                  <a:srgbClr val="00B0F0"/>
                </a:solidFill>
              </a:rPr>
              <a:t>/of </a:t>
            </a:r>
            <a:r>
              <a:rPr lang="en-GB" err="1">
                <a:solidFill>
                  <a:srgbClr val="00B0F0"/>
                </a:solidFill>
              </a:rPr>
              <a:t>verwarmen</a:t>
            </a:r>
            <a:r>
              <a:rPr lang="en-GB">
                <a:solidFill>
                  <a:srgbClr val="00B0F0"/>
                </a:solidFill>
              </a:rPr>
              <a:t>)</a:t>
            </a:r>
          </a:p>
        </p:txBody>
      </p:sp>
      <p:cxnSp>
        <p:nvCxnSpPr>
          <p:cNvPr id="5" name="Straight Arrow Connector 4"/>
          <p:cNvCxnSpPr/>
          <p:nvPr/>
        </p:nvCxnSpPr>
        <p:spPr>
          <a:xfrm flipV="1">
            <a:off x="1403648" y="3429000"/>
            <a:ext cx="864096" cy="208823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355976" y="6171684"/>
            <a:ext cx="3960440" cy="369332"/>
          </a:xfrm>
          <a:prstGeom prst="rect">
            <a:avLst/>
          </a:prstGeom>
          <a:noFill/>
        </p:spPr>
        <p:txBody>
          <a:bodyPr wrap="square" rtlCol="0">
            <a:spAutoFit/>
          </a:bodyPr>
          <a:lstStyle/>
          <a:p>
            <a:r>
              <a:rPr lang="en-GB">
                <a:solidFill>
                  <a:srgbClr val="00B0F0"/>
                </a:solidFill>
              </a:rPr>
              <a:t>Schouw (</a:t>
            </a:r>
            <a:r>
              <a:rPr lang="en-GB" err="1">
                <a:solidFill>
                  <a:srgbClr val="00B0F0"/>
                </a:solidFill>
              </a:rPr>
              <a:t>locatie</a:t>
            </a:r>
            <a:r>
              <a:rPr lang="en-GB">
                <a:solidFill>
                  <a:srgbClr val="00B0F0"/>
                </a:solidFill>
              </a:rPr>
              <a:t> </a:t>
            </a:r>
            <a:r>
              <a:rPr lang="en-GB" err="1">
                <a:solidFill>
                  <a:srgbClr val="00B0F0"/>
                </a:solidFill>
              </a:rPr>
              <a:t>stookplaats</a:t>
            </a:r>
            <a:r>
              <a:rPr lang="en-GB">
                <a:solidFill>
                  <a:srgbClr val="00B0F0"/>
                </a:solidFill>
              </a:rPr>
              <a:t>)</a:t>
            </a:r>
          </a:p>
        </p:txBody>
      </p:sp>
      <p:cxnSp>
        <p:nvCxnSpPr>
          <p:cNvPr id="27" name="Straight Arrow Connector 26"/>
          <p:cNvCxnSpPr>
            <a:stCxn id="23" idx="0"/>
          </p:cNvCxnSpPr>
          <p:nvPr/>
        </p:nvCxnSpPr>
        <p:spPr>
          <a:xfrm flipV="1">
            <a:off x="6336196" y="2852937"/>
            <a:ext cx="1044116" cy="33187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3" idx="0"/>
          </p:cNvCxnSpPr>
          <p:nvPr/>
        </p:nvCxnSpPr>
        <p:spPr>
          <a:xfrm flipH="1" flipV="1">
            <a:off x="3563888" y="3068960"/>
            <a:ext cx="2772308" cy="31027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521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Bewijsstukken ter plaatse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28</a:t>
            </a:fld>
            <a:endParaRPr lang="nl-BE" sz="1100">
              <a:solidFill>
                <a:srgbClr val="105269"/>
              </a:solidFill>
            </a:endParaRP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215" t="11775" b="25038"/>
          <a:stretch/>
        </p:blipFill>
        <p:spPr>
          <a:xfrm>
            <a:off x="4571999" y="3861974"/>
            <a:ext cx="4352127" cy="240425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b="21173"/>
          <a:stretch/>
        </p:blipFill>
        <p:spPr>
          <a:xfrm>
            <a:off x="683568" y="1196752"/>
            <a:ext cx="4508099" cy="2665222"/>
          </a:xfrm>
          <a:prstGeom prst="rect">
            <a:avLst/>
          </a:prstGeom>
        </p:spPr>
      </p:pic>
      <p:sp>
        <p:nvSpPr>
          <p:cNvPr id="13" name="TextBox 12"/>
          <p:cNvSpPr txBox="1"/>
          <p:nvPr/>
        </p:nvSpPr>
        <p:spPr>
          <a:xfrm>
            <a:off x="6042688" y="1499740"/>
            <a:ext cx="3960440" cy="646331"/>
          </a:xfrm>
          <a:prstGeom prst="rect">
            <a:avLst/>
          </a:prstGeom>
          <a:noFill/>
        </p:spPr>
        <p:txBody>
          <a:bodyPr wrap="square" rtlCol="0">
            <a:spAutoFit/>
          </a:bodyPr>
          <a:lstStyle/>
          <a:p>
            <a:r>
              <a:rPr lang="en-GB">
                <a:solidFill>
                  <a:srgbClr val="00B0F0"/>
                </a:solidFill>
              </a:rPr>
              <a:t>- </a:t>
            </a:r>
            <a:r>
              <a:rPr lang="en-GB" err="1">
                <a:solidFill>
                  <a:srgbClr val="00B0F0"/>
                </a:solidFill>
              </a:rPr>
              <a:t>Zoeken</a:t>
            </a:r>
            <a:r>
              <a:rPr lang="en-GB">
                <a:solidFill>
                  <a:srgbClr val="00B0F0"/>
                </a:solidFill>
              </a:rPr>
              <a:t> </a:t>
            </a:r>
            <a:r>
              <a:rPr lang="en-GB" err="1">
                <a:solidFill>
                  <a:srgbClr val="00B0F0"/>
                </a:solidFill>
              </a:rPr>
              <a:t>naar</a:t>
            </a:r>
            <a:r>
              <a:rPr lang="en-GB">
                <a:solidFill>
                  <a:srgbClr val="00B0F0"/>
                </a:solidFill>
              </a:rPr>
              <a:t> </a:t>
            </a:r>
            <a:r>
              <a:rPr lang="en-GB" err="1">
                <a:solidFill>
                  <a:srgbClr val="00B0F0"/>
                </a:solidFill>
              </a:rPr>
              <a:t>bewijsvoering</a:t>
            </a:r>
            <a:endParaRPr lang="en-GB">
              <a:solidFill>
                <a:srgbClr val="00B0F0"/>
              </a:solidFill>
            </a:endParaRPr>
          </a:p>
          <a:p>
            <a:r>
              <a:rPr lang="en-GB">
                <a:solidFill>
                  <a:srgbClr val="00B0F0"/>
                </a:solidFill>
              </a:rPr>
              <a:t>- </a:t>
            </a:r>
            <a:r>
              <a:rPr lang="en-GB" err="1">
                <a:solidFill>
                  <a:srgbClr val="00B0F0"/>
                </a:solidFill>
              </a:rPr>
              <a:t>Hydraulisch</a:t>
            </a:r>
            <a:r>
              <a:rPr lang="en-GB">
                <a:solidFill>
                  <a:srgbClr val="00B0F0"/>
                </a:solidFill>
              </a:rPr>
              <a:t> schema </a:t>
            </a:r>
          </a:p>
        </p:txBody>
      </p:sp>
    </p:spTree>
    <p:extLst>
      <p:ext uri="{BB962C8B-B14F-4D97-AF65-F5344CB8AC3E}">
        <p14:creationId xmlns:p14="http://schemas.microsoft.com/office/powerpoint/2010/main" val="7395611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Werkwijze </a:t>
            </a:r>
            <a:r>
              <a:rPr lang="nl-BE" err="1"/>
              <a:t>plaatsbezoek</a:t>
            </a: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29</a:t>
            </a:fld>
            <a:endParaRPr lang="nl-BE" sz="1100">
              <a:solidFill>
                <a:srgbClr val="105269"/>
              </a:solidFill>
            </a:endParaRPr>
          </a:p>
        </p:txBody>
      </p:sp>
      <p:sp>
        <p:nvSpPr>
          <p:cNvPr id="7" name="Tijdelijke aanduiding voor inhoud 4"/>
          <p:cNvSpPr>
            <a:spLocks noGrp="1"/>
          </p:cNvSpPr>
          <p:nvPr>
            <p:ph sz="half" idx="2"/>
          </p:nvPr>
        </p:nvSpPr>
        <p:spPr>
          <a:xfrm>
            <a:off x="539552" y="1628800"/>
            <a:ext cx="8352928" cy="4248472"/>
          </a:xfrm>
        </p:spPr>
        <p:txBody>
          <a:bodyPr anchor="t"/>
          <a:lstStyle/>
          <a:p>
            <a:pPr marL="287655" indent="-287655"/>
            <a:r>
              <a:rPr lang="nl-BE">
                <a:latin typeface="Calibri"/>
                <a:cs typeface="Calibri"/>
              </a:rPr>
              <a:t>Starten in stookplaats:</a:t>
            </a:r>
            <a:endParaRPr lang="en-US">
              <a:latin typeface="Calibri"/>
              <a:cs typeface="Calibri"/>
            </a:endParaRPr>
          </a:p>
          <a:p>
            <a:pPr marL="575945" lvl="1" indent="-287655"/>
            <a:r>
              <a:rPr lang="nl-BE">
                <a:latin typeface="Calibri"/>
                <a:cs typeface="Calibri"/>
              </a:rPr>
              <a:t>Duidelijk beeld van de installatie en de componenten</a:t>
            </a:r>
          </a:p>
          <a:p>
            <a:pPr marL="575945" lvl="1" indent="-287655"/>
            <a:r>
              <a:rPr lang="nl-BE">
                <a:latin typeface="Calibri"/>
                <a:cs typeface="Calibri"/>
              </a:rPr>
              <a:t>Proberen om rondgang te krijgen van technisch verantwoordelijke</a:t>
            </a:r>
          </a:p>
          <a:p>
            <a:pPr marL="575945" lvl="1" indent="-287655"/>
            <a:endParaRPr lang="nl-BE">
              <a:cs typeface="Calibri" panose="020F0502020204030204" pitchFamily="34" charset="0"/>
            </a:endParaRPr>
          </a:p>
          <a:p>
            <a:pPr marL="287655" indent="-287655"/>
            <a:r>
              <a:rPr lang="nl-BE">
                <a:latin typeface="Calibri"/>
                <a:cs typeface="Calibri"/>
              </a:rPr>
              <a:t>Informatie vervolgens verder verfijnen</a:t>
            </a:r>
          </a:p>
          <a:p>
            <a:pPr marL="575945" lvl="1" indent="-287655"/>
            <a:r>
              <a:rPr lang="nl-BE">
                <a:latin typeface="Calibri"/>
                <a:cs typeface="Calibri"/>
              </a:rPr>
              <a:t>Distributiesysteem (schacht)</a:t>
            </a:r>
          </a:p>
          <a:p>
            <a:pPr marL="575945" lvl="1" indent="-287655"/>
            <a:r>
              <a:rPr lang="nl-BE">
                <a:latin typeface="Calibri"/>
                <a:cs typeface="Calibri"/>
              </a:rPr>
              <a:t>Afgifte- en regelsysteem (wooneenheid en zijn ruimtes)</a:t>
            </a:r>
          </a:p>
          <a:p>
            <a:pPr marL="287655" lvl="1" indent="0">
              <a:buNone/>
            </a:pPr>
            <a:endParaRPr lang="nl-BE">
              <a:cs typeface="Calibri" panose="020F0502020204030204" pitchFamily="34" charset="0"/>
            </a:endParaRPr>
          </a:p>
        </p:txBody>
      </p:sp>
    </p:spTree>
    <p:extLst>
      <p:ext uri="{BB962C8B-B14F-4D97-AF65-F5344CB8AC3E}">
        <p14:creationId xmlns:p14="http://schemas.microsoft.com/office/powerpoint/2010/main" val="74762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Gebruikte symbolen</a:t>
            </a:r>
          </a:p>
        </p:txBody>
      </p:sp>
      <p:sp>
        <p:nvSpPr>
          <p:cNvPr id="5" name="Tijdelijke aanduiding voor inhoud 4"/>
          <p:cNvSpPr>
            <a:spLocks noGrp="1"/>
          </p:cNvSpPr>
          <p:nvPr>
            <p:ph sz="half" idx="2"/>
          </p:nvPr>
        </p:nvSpPr>
        <p:spPr/>
        <p:txBody>
          <a:bodyPr/>
          <a:lstStyle/>
          <a:p>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a:t>
            </a:fld>
            <a:endParaRPr lang="nl-BE" sz="1100">
              <a:solidFill>
                <a:srgbClr val="105269"/>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7531" y="2305957"/>
            <a:ext cx="636265" cy="6807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086" y="3349757"/>
            <a:ext cx="696710" cy="709162"/>
          </a:xfrm>
          <a:prstGeom prst="rect">
            <a:avLst/>
          </a:prstGeom>
        </p:spPr>
      </p:pic>
      <p:sp>
        <p:nvSpPr>
          <p:cNvPr id="8" name="TextBox 7"/>
          <p:cNvSpPr txBox="1"/>
          <p:nvPr/>
        </p:nvSpPr>
        <p:spPr>
          <a:xfrm>
            <a:off x="1841326" y="3429000"/>
            <a:ext cx="4521200" cy="369332"/>
          </a:xfrm>
          <a:prstGeom prst="rect">
            <a:avLst/>
          </a:prstGeom>
          <a:noFill/>
        </p:spPr>
        <p:txBody>
          <a:bodyPr wrap="square" rtlCol="0">
            <a:spAutoFit/>
          </a:bodyPr>
          <a:lstStyle/>
          <a:p>
            <a:r>
              <a:rPr lang="en-GB" err="1"/>
              <a:t>Inspectieprotocol</a:t>
            </a:r>
            <a:r>
              <a:rPr lang="en-GB"/>
              <a:t>: </a:t>
            </a:r>
            <a:r>
              <a:rPr lang="en-GB" err="1"/>
              <a:t>sanitair</a:t>
            </a:r>
            <a:r>
              <a:rPr lang="en-GB"/>
              <a:t> warm water</a:t>
            </a:r>
          </a:p>
        </p:txBody>
      </p:sp>
      <p:sp>
        <p:nvSpPr>
          <p:cNvPr id="9" name="TextBox 8"/>
          <p:cNvSpPr txBox="1"/>
          <p:nvPr/>
        </p:nvSpPr>
        <p:spPr>
          <a:xfrm>
            <a:off x="1841326" y="2617345"/>
            <a:ext cx="4521200" cy="369332"/>
          </a:xfrm>
          <a:prstGeom prst="rect">
            <a:avLst/>
          </a:prstGeom>
          <a:noFill/>
        </p:spPr>
        <p:txBody>
          <a:bodyPr wrap="square" rtlCol="0">
            <a:spAutoFit/>
          </a:bodyPr>
          <a:lstStyle/>
          <a:p>
            <a:r>
              <a:rPr lang="en-GB" err="1"/>
              <a:t>Inspectieprotocol</a:t>
            </a:r>
            <a:r>
              <a:rPr lang="en-GB"/>
              <a:t>: </a:t>
            </a:r>
            <a:r>
              <a:rPr lang="en-GB" err="1"/>
              <a:t>ruimteverwarming</a:t>
            </a:r>
            <a:endParaRPr lang="en-GB"/>
          </a:p>
        </p:txBody>
      </p:sp>
      <p:pic>
        <p:nvPicPr>
          <p:cNvPr id="11" name="Picture 6">
            <a:extLst>
              <a:ext uri="{FF2B5EF4-FFF2-40B4-BE49-F238E27FC236}">
                <a16:creationId xmlns:a16="http://schemas.microsoft.com/office/drawing/2014/main" id="{9EB2CF6B-585C-4481-B69A-557665F79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378" y="4291295"/>
            <a:ext cx="528126" cy="601818"/>
          </a:xfrm>
          <a:prstGeom prst="rect">
            <a:avLst/>
          </a:prstGeom>
        </p:spPr>
      </p:pic>
      <p:sp>
        <p:nvSpPr>
          <p:cNvPr id="12" name="TextBox 8">
            <a:extLst>
              <a:ext uri="{FF2B5EF4-FFF2-40B4-BE49-F238E27FC236}">
                <a16:creationId xmlns:a16="http://schemas.microsoft.com/office/drawing/2014/main" id="{CC88EF00-C3D6-45A6-87A1-D97962C24BF8}"/>
              </a:ext>
            </a:extLst>
          </p:cNvPr>
          <p:cNvSpPr txBox="1"/>
          <p:nvPr/>
        </p:nvSpPr>
        <p:spPr>
          <a:xfrm>
            <a:off x="1841326" y="4458825"/>
            <a:ext cx="4521200" cy="369332"/>
          </a:xfrm>
          <a:prstGeom prst="rect">
            <a:avLst/>
          </a:prstGeom>
          <a:noFill/>
        </p:spPr>
        <p:txBody>
          <a:bodyPr wrap="square" rtlCol="0">
            <a:spAutoFit/>
          </a:bodyPr>
          <a:lstStyle/>
          <a:p>
            <a:r>
              <a:rPr lang="en-GB" err="1"/>
              <a:t>Inspectieprotocol</a:t>
            </a:r>
            <a:r>
              <a:rPr lang="en-GB"/>
              <a:t>: </a:t>
            </a:r>
            <a:r>
              <a:rPr lang="en-GB" err="1"/>
              <a:t>koeling</a:t>
            </a:r>
            <a:endParaRPr lang="en-GB"/>
          </a:p>
        </p:txBody>
      </p:sp>
    </p:spTree>
    <p:extLst>
      <p:ext uri="{BB962C8B-B14F-4D97-AF65-F5344CB8AC3E}">
        <p14:creationId xmlns:p14="http://schemas.microsoft.com/office/powerpoint/2010/main" val="701054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Installatie ruimteverwarming/SWW</a:t>
            </a:r>
          </a:p>
          <a:p>
            <a:pPr lvl="1"/>
            <a:r>
              <a:rPr lang="nl-BE"/>
              <a:t>Verschil individuele en collectieve installatie/type installaties</a:t>
            </a:r>
          </a:p>
          <a:p>
            <a:pPr lvl="1"/>
            <a:r>
              <a:rPr lang="nl-BE"/>
              <a:t>Voorbereiding </a:t>
            </a:r>
            <a:r>
              <a:rPr lang="nl-BE" err="1"/>
              <a:t>plaatsbezoek</a:t>
            </a:r>
            <a:r>
              <a:rPr lang="nl-BE"/>
              <a:t> </a:t>
            </a:r>
          </a:p>
          <a:p>
            <a:pPr lvl="2"/>
            <a:r>
              <a:rPr lang="nl-BE"/>
              <a:t>instrumenten, aanpak bezoek, verzamelen info</a:t>
            </a:r>
          </a:p>
          <a:p>
            <a:pPr lvl="1"/>
            <a:r>
              <a:rPr lang="nl-BE">
                <a:solidFill>
                  <a:schemeClr val="accent5"/>
                </a:solidFill>
              </a:rPr>
              <a:t>Praktijkvoorbeelden</a:t>
            </a:r>
          </a:p>
          <a:p>
            <a:pPr lvl="2"/>
            <a:r>
              <a:rPr lang="nl-BE"/>
              <a:t>collectief appartementsgebouw 1</a:t>
            </a:r>
          </a:p>
          <a:p>
            <a:pPr lvl="2"/>
            <a:r>
              <a:rPr lang="nl-BE"/>
              <a:t>collectief appartementsgebouw 2</a:t>
            </a:r>
          </a:p>
          <a:p>
            <a:pPr lvl="2"/>
            <a:r>
              <a:rPr lang="nl-BE"/>
              <a:t>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30</a:t>
            </a:fld>
            <a:endParaRPr lang="nl-BE" sz="1100">
              <a:solidFill>
                <a:srgbClr val="105269"/>
              </a:solidFill>
            </a:endParaRPr>
          </a:p>
        </p:txBody>
      </p:sp>
    </p:spTree>
    <p:extLst>
      <p:ext uri="{BB962C8B-B14F-4D97-AF65-F5344CB8AC3E}">
        <p14:creationId xmlns:p14="http://schemas.microsoft.com/office/powerpoint/2010/main" val="147888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91747" y="2229281"/>
            <a:ext cx="4803843" cy="3602882"/>
          </a:xfrm>
          <a:prstGeom prst="rect">
            <a:avLst/>
          </a:prstGeom>
        </p:spPr>
      </p:pic>
    </p:spTree>
    <p:extLst>
      <p:ext uri="{BB962C8B-B14F-4D97-AF65-F5344CB8AC3E}">
        <p14:creationId xmlns:p14="http://schemas.microsoft.com/office/powerpoint/2010/main" val="2847481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chor="t"/>
          <a:lstStyle/>
          <a:p>
            <a:pPr marL="287655" indent="-287655"/>
            <a:r>
              <a:rPr lang="en-GB" err="1">
                <a:latin typeface="Calibri"/>
                <a:cs typeface="Calibri"/>
              </a:rPr>
              <a:t>Ontvangen</a:t>
            </a:r>
            <a:r>
              <a:rPr lang="en-GB">
                <a:latin typeface="Calibri"/>
                <a:cs typeface="Calibri"/>
              </a:rPr>
              <a:t> </a:t>
            </a:r>
            <a:r>
              <a:rPr lang="en-GB" err="1">
                <a:latin typeface="Calibri"/>
                <a:cs typeface="Calibri"/>
              </a:rPr>
              <a:t>bewijsstukken</a:t>
            </a:r>
            <a:endParaRPr lang="en-GB">
              <a:latin typeface="Calibri"/>
              <a:cs typeface="Calibri"/>
            </a:endParaRPr>
          </a:p>
          <a:p>
            <a:pPr marL="287655" indent="-287655"/>
            <a:r>
              <a:rPr lang="en-GB" err="1">
                <a:latin typeface="Calibri"/>
                <a:cs typeface="Calibri"/>
              </a:rPr>
              <a:t>Interpretatie</a:t>
            </a:r>
            <a:r>
              <a:rPr lang="en-GB">
                <a:latin typeface="Calibri"/>
                <a:cs typeface="Calibri"/>
              </a:rPr>
              <a:t> </a:t>
            </a:r>
            <a:r>
              <a:rPr lang="en-GB" err="1">
                <a:latin typeface="Calibri"/>
                <a:cs typeface="Calibri"/>
              </a:rPr>
              <a:t>specifieke</a:t>
            </a:r>
            <a:r>
              <a:rPr lang="en-GB">
                <a:latin typeface="Calibri"/>
                <a:cs typeface="Calibri"/>
              </a:rPr>
              <a:t> </a:t>
            </a:r>
            <a:r>
              <a:rPr lang="en-GB" err="1">
                <a:latin typeface="Calibri"/>
                <a:cs typeface="Calibri"/>
              </a:rPr>
              <a:t>bewijsstukken</a:t>
            </a:r>
            <a:endParaRPr lang="en-GB">
              <a:latin typeface="Calibri"/>
              <a:cs typeface="Calibri"/>
            </a:endParaRPr>
          </a:p>
          <a:p>
            <a:pPr marL="287655" indent="-287655"/>
            <a:r>
              <a:rPr lang="en-GB" err="1">
                <a:latin typeface="Calibri"/>
                <a:cs typeface="Calibri"/>
              </a:rPr>
              <a:t>Visuele</a:t>
            </a:r>
            <a:r>
              <a:rPr lang="en-GB">
                <a:latin typeface="Calibri"/>
                <a:cs typeface="Calibri"/>
              </a:rPr>
              <a:t> </a:t>
            </a:r>
            <a:r>
              <a:rPr lang="en-GB" err="1">
                <a:latin typeface="Calibri"/>
                <a:cs typeface="Calibri"/>
              </a:rPr>
              <a:t>inspectie</a:t>
            </a:r>
            <a:endParaRPr lang="en-GB">
              <a:latin typeface="Calibri"/>
              <a:cs typeface="Calibri"/>
            </a:endParaRPr>
          </a:p>
          <a:p>
            <a:pPr marL="575655" lvl="1" indent="-287655"/>
            <a:r>
              <a:rPr lang="en-GB" err="1">
                <a:latin typeface="Calibri"/>
                <a:cs typeface="Calibri"/>
              </a:rPr>
              <a:t>Opwekkingssysteem</a:t>
            </a:r>
            <a:endParaRPr lang="en-GB">
              <a:latin typeface="Calibri"/>
              <a:cs typeface="Calibri"/>
            </a:endParaRPr>
          </a:p>
          <a:p>
            <a:pPr marL="575655" lvl="1" indent="-287655"/>
            <a:r>
              <a:rPr lang="en-GB" err="1">
                <a:latin typeface="Calibri"/>
                <a:cs typeface="Calibri"/>
              </a:rPr>
              <a:t>Distributiesysteem</a:t>
            </a:r>
            <a:endParaRPr lang="en-GB">
              <a:latin typeface="Calibri"/>
              <a:cs typeface="Calibri"/>
            </a:endParaRPr>
          </a:p>
          <a:p>
            <a:pPr marL="575655" lvl="1" indent="-287655"/>
            <a:r>
              <a:rPr lang="en-GB" err="1">
                <a:latin typeface="Calibri"/>
                <a:cs typeface="Calibri"/>
              </a:rPr>
              <a:t>Sanitair</a:t>
            </a:r>
            <a:r>
              <a:rPr lang="en-GB">
                <a:latin typeface="Calibri"/>
                <a:cs typeface="Calibri"/>
              </a:rPr>
              <a:t> warm water</a:t>
            </a:r>
          </a:p>
          <a:p>
            <a:pPr marL="575655" lvl="1" indent="-287655"/>
            <a:r>
              <a:rPr lang="en-GB" err="1">
                <a:latin typeface="Calibri"/>
                <a:cs typeface="Calibri"/>
              </a:rPr>
              <a:t>Sanitair</a:t>
            </a:r>
            <a:r>
              <a:rPr lang="en-GB">
                <a:latin typeface="Calibri"/>
                <a:cs typeface="Calibri"/>
              </a:rPr>
              <a:t> warm water </a:t>
            </a:r>
            <a:r>
              <a:rPr lang="en-GB" err="1">
                <a:latin typeface="Calibri"/>
                <a:cs typeface="Calibri"/>
              </a:rPr>
              <a:t>distributiesysteem</a:t>
            </a:r>
            <a:endParaRPr lang="en-GB">
              <a:latin typeface="Calibri"/>
              <a:cs typeface="Calibri"/>
            </a:endParaRPr>
          </a:p>
          <a:p>
            <a:pPr marL="575655" lvl="1" indent="-287655"/>
            <a:r>
              <a:rPr lang="en-GB" err="1">
                <a:latin typeface="Calibri"/>
                <a:cs typeface="Calibri"/>
              </a:rPr>
              <a:t>afgiftesysteem</a:t>
            </a:r>
            <a:endParaRPr lang="en-GB">
              <a:latin typeface="Calibri"/>
              <a:cs typeface="Calibri"/>
            </a:endParaRPr>
          </a:p>
          <a:p>
            <a:pPr marL="287655" indent="-287655"/>
            <a:r>
              <a:rPr lang="en-GB" err="1">
                <a:latin typeface="Calibri"/>
                <a:cs typeface="Calibri"/>
              </a:rPr>
              <a:t>Invoergegevens</a:t>
            </a:r>
            <a:endParaRPr lang="nl-NL"/>
          </a:p>
        </p:txBody>
      </p:sp>
      <p:sp>
        <p:nvSpPr>
          <p:cNvPr id="3" name="Title 2"/>
          <p:cNvSpPr>
            <a:spLocks noGrp="1"/>
          </p:cNvSpPr>
          <p:nvPr>
            <p:ph type="title"/>
          </p:nvPr>
        </p:nvSpPr>
        <p:spPr/>
        <p:txBody>
          <a:bodyPr/>
          <a:lstStyle/>
          <a:p>
            <a:r>
              <a:rPr lang="en-GB" err="1"/>
              <a:t>Praktijkvoorbeeld</a:t>
            </a:r>
            <a:r>
              <a:rPr lang="en-GB"/>
              <a:t> 1: </a:t>
            </a:r>
            <a:r>
              <a:rPr lang="en-GB" err="1"/>
              <a:t>aanpak</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285" y="5913120"/>
            <a:ext cx="636265" cy="6807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840" y="5041397"/>
            <a:ext cx="696710" cy="709162"/>
          </a:xfrm>
          <a:prstGeom prst="rect">
            <a:avLst/>
          </a:prstGeom>
        </p:spPr>
      </p:pic>
      <p:sp>
        <p:nvSpPr>
          <p:cNvPr id="8" name="TextBox 7"/>
          <p:cNvSpPr txBox="1"/>
          <p:nvPr/>
        </p:nvSpPr>
        <p:spPr>
          <a:xfrm>
            <a:off x="1910080" y="5120640"/>
            <a:ext cx="4521200" cy="369332"/>
          </a:xfrm>
          <a:prstGeom prst="rect">
            <a:avLst/>
          </a:prstGeom>
          <a:noFill/>
        </p:spPr>
        <p:txBody>
          <a:bodyPr wrap="square" rtlCol="0">
            <a:spAutoFit/>
          </a:bodyPr>
          <a:lstStyle/>
          <a:p>
            <a:r>
              <a:rPr lang="en-GB" err="1"/>
              <a:t>Inspectieprotocol</a:t>
            </a:r>
            <a:r>
              <a:rPr lang="en-GB"/>
              <a:t>: </a:t>
            </a:r>
            <a:r>
              <a:rPr lang="en-GB" err="1"/>
              <a:t>sanitair</a:t>
            </a:r>
            <a:r>
              <a:rPr lang="en-GB"/>
              <a:t> warm water</a:t>
            </a:r>
          </a:p>
        </p:txBody>
      </p:sp>
      <p:sp>
        <p:nvSpPr>
          <p:cNvPr id="9" name="TextBox 8"/>
          <p:cNvSpPr txBox="1"/>
          <p:nvPr/>
        </p:nvSpPr>
        <p:spPr>
          <a:xfrm>
            <a:off x="1910080" y="6224508"/>
            <a:ext cx="4521200" cy="369332"/>
          </a:xfrm>
          <a:prstGeom prst="rect">
            <a:avLst/>
          </a:prstGeom>
          <a:noFill/>
        </p:spPr>
        <p:txBody>
          <a:bodyPr wrap="square" rtlCol="0">
            <a:spAutoFit/>
          </a:bodyPr>
          <a:lstStyle/>
          <a:p>
            <a:r>
              <a:rPr lang="en-GB" err="1"/>
              <a:t>Inspectieprotocol</a:t>
            </a:r>
            <a:r>
              <a:rPr lang="en-GB"/>
              <a:t>: </a:t>
            </a:r>
            <a:r>
              <a:rPr lang="en-GB" err="1"/>
              <a:t>ruimteverwarming</a:t>
            </a:r>
            <a:endParaRPr lang="en-GB"/>
          </a:p>
        </p:txBody>
      </p:sp>
      <p:sp>
        <p:nvSpPr>
          <p:cNvPr id="4" name="Rechthoek 3">
            <a:extLst>
              <a:ext uri="{FF2B5EF4-FFF2-40B4-BE49-F238E27FC236}">
                <a16:creationId xmlns:a16="http://schemas.microsoft.com/office/drawing/2014/main" id="{0B520607-C9F4-48C8-B814-F2857AE764B9}"/>
              </a:ext>
            </a:extLst>
          </p:cNvPr>
          <p:cNvSpPr/>
          <p:nvPr/>
        </p:nvSpPr>
        <p:spPr>
          <a:xfrm>
            <a:off x="4450813" y="3244334"/>
            <a:ext cx="242374" cy="369332"/>
          </a:xfrm>
          <a:prstGeom prst="rect">
            <a:avLst/>
          </a:prstGeom>
        </p:spPr>
        <p:txBody>
          <a:bodyPr wrap="none">
            <a:spAutoFit/>
          </a:bodyPr>
          <a:lstStyle/>
          <a:p>
            <a:r>
              <a:rPr lang="nl-BE">
                <a:solidFill>
                  <a:srgbClr val="000000"/>
                </a:solidFill>
                <a:latin typeface="Times New Roman" panose="02020603050405020304" pitchFamily="18" charset="0"/>
              </a:rPr>
              <a:t> </a:t>
            </a:r>
            <a:endParaRPr lang="nl-BE"/>
          </a:p>
        </p:txBody>
      </p:sp>
    </p:spTree>
    <p:extLst>
      <p:ext uri="{BB962C8B-B14F-4D97-AF65-F5344CB8AC3E}">
        <p14:creationId xmlns:p14="http://schemas.microsoft.com/office/powerpoint/2010/main" val="2015567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Ontvangen</a:t>
            </a:r>
            <a:r>
              <a:rPr lang="en-GB" sz="4800"/>
              <a:t> </a:t>
            </a:r>
            <a:r>
              <a:rPr lang="en-GB" sz="4800" err="1"/>
              <a:t>bewijsstukken</a:t>
            </a:r>
            <a:endParaRPr lang="en-GB" sz="4800"/>
          </a:p>
        </p:txBody>
      </p:sp>
    </p:spTree>
    <p:extLst>
      <p:ext uri="{BB962C8B-B14F-4D97-AF65-F5344CB8AC3E}">
        <p14:creationId xmlns:p14="http://schemas.microsoft.com/office/powerpoint/2010/main" val="174772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err="1"/>
              <a:t>Technische</a:t>
            </a:r>
            <a:r>
              <a:rPr lang="en-GB"/>
              <a:t> fiches van de </a:t>
            </a:r>
            <a:r>
              <a:rPr lang="en-GB" err="1"/>
              <a:t>ketel</a:t>
            </a:r>
            <a:endParaRPr lang="en-GB"/>
          </a:p>
        </p:txBody>
      </p:sp>
      <p:sp>
        <p:nvSpPr>
          <p:cNvPr id="3" name="Title 2"/>
          <p:cNvSpPr>
            <a:spLocks noGrp="1"/>
          </p:cNvSpPr>
          <p:nvPr>
            <p:ph type="title"/>
          </p:nvPr>
        </p:nvSpPr>
        <p:spPr/>
        <p:txBody>
          <a:bodyPr/>
          <a:lstStyle/>
          <a:p>
            <a:r>
              <a:rPr lang="en-GB" err="1"/>
              <a:t>Ontvangen</a:t>
            </a:r>
            <a:r>
              <a:rPr lang="en-GB"/>
              <a:t> </a:t>
            </a:r>
            <a:r>
              <a:rPr lang="en-GB" err="1"/>
              <a:t>bewijsstukken</a:t>
            </a:r>
            <a:endParaRPr lang="en-GB"/>
          </a:p>
        </p:txBody>
      </p:sp>
      <p:pic>
        <p:nvPicPr>
          <p:cNvPr id="6" name="Picture 5"/>
          <p:cNvPicPr>
            <a:picLocks noChangeAspect="1"/>
          </p:cNvPicPr>
          <p:nvPr/>
        </p:nvPicPr>
        <p:blipFill>
          <a:blip r:embed="rId3"/>
          <a:stretch>
            <a:fillRect/>
          </a:stretch>
        </p:blipFill>
        <p:spPr>
          <a:xfrm>
            <a:off x="4937353" y="1158240"/>
            <a:ext cx="3947065" cy="56997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6648" y="5968960"/>
            <a:ext cx="636265" cy="6807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1876" y="5968960"/>
            <a:ext cx="696710" cy="709162"/>
          </a:xfrm>
          <a:prstGeom prst="rect">
            <a:avLst/>
          </a:prstGeom>
        </p:spPr>
      </p:pic>
      <p:sp>
        <p:nvSpPr>
          <p:cNvPr id="9" name="Rectangle 8"/>
          <p:cNvSpPr/>
          <p:nvPr/>
        </p:nvSpPr>
        <p:spPr>
          <a:xfrm>
            <a:off x="5207000" y="1066800"/>
            <a:ext cx="8763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81556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H</a:t>
            </a:r>
            <a:r>
              <a:rPr lang="nl-BE" err="1"/>
              <a:t>ydraulische</a:t>
            </a:r>
            <a:r>
              <a:rPr lang="nl-BE"/>
              <a:t> schema </a:t>
            </a:r>
            <a:endParaRPr lang="en-GB"/>
          </a:p>
          <a:p>
            <a:pPr marL="288000" lvl="1" indent="0">
              <a:buNone/>
            </a:pPr>
            <a:endParaRPr lang="en-GB"/>
          </a:p>
        </p:txBody>
      </p:sp>
      <p:sp>
        <p:nvSpPr>
          <p:cNvPr id="3" name="Title 2"/>
          <p:cNvSpPr>
            <a:spLocks noGrp="1"/>
          </p:cNvSpPr>
          <p:nvPr>
            <p:ph type="title"/>
          </p:nvPr>
        </p:nvSpPr>
        <p:spPr/>
        <p:txBody>
          <a:bodyPr/>
          <a:lstStyle/>
          <a:p>
            <a:r>
              <a:rPr lang="en-GB" err="1"/>
              <a:t>Ontvangen</a:t>
            </a:r>
            <a:r>
              <a:rPr lang="en-GB"/>
              <a:t> </a:t>
            </a:r>
            <a:r>
              <a:rPr lang="en-GB" err="1"/>
              <a:t>bewijsstukken</a:t>
            </a:r>
            <a:endParaRPr lang="en-GB"/>
          </a:p>
        </p:txBody>
      </p:sp>
      <p:pic>
        <p:nvPicPr>
          <p:cNvPr id="5" name="Picture 4"/>
          <p:cNvPicPr>
            <a:picLocks noChangeAspect="1"/>
          </p:cNvPicPr>
          <p:nvPr/>
        </p:nvPicPr>
        <p:blipFill>
          <a:blip r:embed="rId3"/>
          <a:stretch>
            <a:fillRect/>
          </a:stretch>
        </p:blipFill>
        <p:spPr>
          <a:xfrm>
            <a:off x="1787902" y="2189323"/>
            <a:ext cx="5856227" cy="447753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2721612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Interpretatie</a:t>
            </a:r>
            <a:r>
              <a:rPr lang="en-GB" sz="4800"/>
              <a:t> </a:t>
            </a:r>
            <a:r>
              <a:rPr lang="en-GB" sz="4800" err="1"/>
              <a:t>hydraulisch</a:t>
            </a:r>
            <a:r>
              <a:rPr lang="en-GB" sz="4800"/>
              <a:t> schema</a:t>
            </a:r>
          </a:p>
        </p:txBody>
      </p:sp>
    </p:spTree>
    <p:extLst>
      <p:ext uri="{BB962C8B-B14F-4D97-AF65-F5344CB8AC3E}">
        <p14:creationId xmlns:p14="http://schemas.microsoft.com/office/powerpoint/2010/main" val="15809696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Interpretatie</a:t>
            </a:r>
            <a:r>
              <a:rPr lang="en-GB"/>
              <a:t> </a:t>
            </a:r>
            <a:r>
              <a:rPr lang="en-GB" err="1"/>
              <a:t>hydraulische</a:t>
            </a:r>
            <a:r>
              <a:rPr lang="en-GB"/>
              <a:t> schema</a:t>
            </a:r>
          </a:p>
        </p:txBody>
      </p:sp>
      <p:pic>
        <p:nvPicPr>
          <p:cNvPr id="27" name="Picture 26"/>
          <p:cNvPicPr>
            <a:picLocks noChangeAspect="1"/>
          </p:cNvPicPr>
          <p:nvPr/>
        </p:nvPicPr>
        <p:blipFill>
          <a:blip r:embed="rId3"/>
          <a:stretch>
            <a:fillRect/>
          </a:stretch>
        </p:blipFill>
        <p:spPr>
          <a:xfrm>
            <a:off x="775449" y="1196752"/>
            <a:ext cx="7225862" cy="5524723"/>
          </a:xfrm>
          <a:prstGeom prst="rect">
            <a:avLst/>
          </a:prstGeom>
        </p:spPr>
      </p:pic>
      <p:sp>
        <p:nvSpPr>
          <p:cNvPr id="42" name="TextBox 5">
            <a:extLst>
              <a:ext uri="{FF2B5EF4-FFF2-40B4-BE49-F238E27FC236}">
                <a16:creationId xmlns:a16="http://schemas.microsoft.com/office/drawing/2014/main" id="{25F765C9-299B-4EEC-AEE4-2D71B18B7E10}"/>
              </a:ext>
            </a:extLst>
          </p:cNvPr>
          <p:cNvSpPr txBox="1"/>
          <p:nvPr/>
        </p:nvSpPr>
        <p:spPr>
          <a:xfrm>
            <a:off x="358600" y="4867108"/>
            <a:ext cx="2016224" cy="369332"/>
          </a:xfrm>
          <a:prstGeom prst="rect">
            <a:avLst/>
          </a:prstGeom>
          <a:noFill/>
        </p:spPr>
        <p:txBody>
          <a:bodyPr wrap="square" rtlCol="0">
            <a:spAutoFit/>
          </a:bodyPr>
          <a:lstStyle/>
          <a:p>
            <a:r>
              <a:rPr lang="en-GB" err="1">
                <a:solidFill>
                  <a:srgbClr val="00B0F0"/>
                </a:solidFill>
              </a:rPr>
              <a:t>Warmteopwekking</a:t>
            </a:r>
            <a:endParaRPr lang="en-GB">
              <a:solidFill>
                <a:srgbClr val="00B0F0"/>
              </a:solidFill>
            </a:endParaRPr>
          </a:p>
        </p:txBody>
      </p:sp>
      <p:cxnSp>
        <p:nvCxnSpPr>
          <p:cNvPr id="43" name="Straight Arrow Connector 6">
            <a:extLst>
              <a:ext uri="{FF2B5EF4-FFF2-40B4-BE49-F238E27FC236}">
                <a16:creationId xmlns:a16="http://schemas.microsoft.com/office/drawing/2014/main" id="{68839DE1-ED15-46A1-9F16-F217E131845B}"/>
              </a:ext>
            </a:extLst>
          </p:cNvPr>
          <p:cNvCxnSpPr>
            <a:cxnSpLocks/>
          </p:cNvCxnSpPr>
          <p:nvPr/>
        </p:nvCxnSpPr>
        <p:spPr>
          <a:xfrm flipV="1">
            <a:off x="2205746" y="4887495"/>
            <a:ext cx="1901373" cy="1642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9">
            <a:extLst>
              <a:ext uri="{FF2B5EF4-FFF2-40B4-BE49-F238E27FC236}">
                <a16:creationId xmlns:a16="http://schemas.microsoft.com/office/drawing/2014/main" id="{3A245988-3A5D-43AA-AFC4-BA3146DF1C88}"/>
              </a:ext>
            </a:extLst>
          </p:cNvPr>
          <p:cNvSpPr/>
          <p:nvPr/>
        </p:nvSpPr>
        <p:spPr>
          <a:xfrm>
            <a:off x="4107119" y="4627747"/>
            <a:ext cx="1368152" cy="139046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4014509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Interpretatie</a:t>
            </a:r>
            <a:r>
              <a:rPr lang="en-GB"/>
              <a:t> </a:t>
            </a:r>
            <a:r>
              <a:rPr lang="en-GB" err="1"/>
              <a:t>hydraulisch</a:t>
            </a:r>
            <a:r>
              <a:rPr lang="en-GB"/>
              <a:t> schema</a:t>
            </a:r>
          </a:p>
        </p:txBody>
      </p:sp>
      <p:pic>
        <p:nvPicPr>
          <p:cNvPr id="27" name="Picture 26"/>
          <p:cNvPicPr>
            <a:picLocks noChangeAspect="1"/>
          </p:cNvPicPr>
          <p:nvPr/>
        </p:nvPicPr>
        <p:blipFill>
          <a:blip r:embed="rId3"/>
          <a:stretch>
            <a:fillRect/>
          </a:stretch>
        </p:blipFill>
        <p:spPr>
          <a:xfrm>
            <a:off x="775449" y="1196752"/>
            <a:ext cx="7225862" cy="5524723"/>
          </a:xfrm>
          <a:prstGeom prst="rect">
            <a:avLst/>
          </a:prstGeom>
        </p:spPr>
      </p:pic>
      <p:sp>
        <p:nvSpPr>
          <p:cNvPr id="36" name="TextBox 14">
            <a:extLst>
              <a:ext uri="{FF2B5EF4-FFF2-40B4-BE49-F238E27FC236}">
                <a16:creationId xmlns:a16="http://schemas.microsoft.com/office/drawing/2014/main" id="{503A8BCC-22E8-49EA-B0DC-0263D2935B4C}"/>
              </a:ext>
            </a:extLst>
          </p:cNvPr>
          <p:cNvSpPr txBox="1"/>
          <p:nvPr/>
        </p:nvSpPr>
        <p:spPr>
          <a:xfrm>
            <a:off x="7107491" y="5086831"/>
            <a:ext cx="2016224" cy="369332"/>
          </a:xfrm>
          <a:prstGeom prst="rect">
            <a:avLst/>
          </a:prstGeom>
          <a:noFill/>
        </p:spPr>
        <p:txBody>
          <a:bodyPr wrap="square" rtlCol="0">
            <a:spAutoFit/>
          </a:bodyPr>
          <a:lstStyle/>
          <a:p>
            <a:r>
              <a:rPr lang="en-GB">
                <a:solidFill>
                  <a:srgbClr val="00B0F0"/>
                </a:solidFill>
              </a:rPr>
              <a:t>CV </a:t>
            </a:r>
            <a:r>
              <a:rPr lang="en-GB" err="1">
                <a:solidFill>
                  <a:srgbClr val="00B0F0"/>
                </a:solidFill>
              </a:rPr>
              <a:t>voeding</a:t>
            </a:r>
            <a:r>
              <a:rPr lang="en-GB">
                <a:solidFill>
                  <a:srgbClr val="00B0F0"/>
                </a:solidFill>
              </a:rPr>
              <a:t> SWW</a:t>
            </a:r>
          </a:p>
        </p:txBody>
      </p:sp>
      <p:sp>
        <p:nvSpPr>
          <p:cNvPr id="37" name="Rectangle 15">
            <a:extLst>
              <a:ext uri="{FF2B5EF4-FFF2-40B4-BE49-F238E27FC236}">
                <a16:creationId xmlns:a16="http://schemas.microsoft.com/office/drawing/2014/main" id="{11EA2B32-5F0F-477B-B18F-46F9565DD453}"/>
              </a:ext>
            </a:extLst>
          </p:cNvPr>
          <p:cNvSpPr/>
          <p:nvPr/>
        </p:nvSpPr>
        <p:spPr>
          <a:xfrm>
            <a:off x="6533910" y="3320588"/>
            <a:ext cx="360040" cy="267863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8" name="Straight Arrow Connector 16">
            <a:extLst>
              <a:ext uri="{FF2B5EF4-FFF2-40B4-BE49-F238E27FC236}">
                <a16:creationId xmlns:a16="http://schemas.microsoft.com/office/drawing/2014/main" id="{FD180811-C03C-4E73-BB37-79148FC1FD71}"/>
              </a:ext>
            </a:extLst>
          </p:cNvPr>
          <p:cNvCxnSpPr>
            <a:cxnSpLocks/>
            <a:endCxn id="37" idx="3"/>
          </p:cNvCxnSpPr>
          <p:nvPr/>
        </p:nvCxnSpPr>
        <p:spPr>
          <a:xfrm flipH="1" flipV="1">
            <a:off x="6893950" y="4659905"/>
            <a:ext cx="786664" cy="4896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10">
            <a:extLst>
              <a:ext uri="{FF2B5EF4-FFF2-40B4-BE49-F238E27FC236}">
                <a16:creationId xmlns:a16="http://schemas.microsoft.com/office/drawing/2014/main" id="{1522CB3D-2370-4D7A-9FFE-1E39A5D003ED}"/>
              </a:ext>
            </a:extLst>
          </p:cNvPr>
          <p:cNvSpPr/>
          <p:nvPr/>
        </p:nvSpPr>
        <p:spPr>
          <a:xfrm>
            <a:off x="6059578" y="4225110"/>
            <a:ext cx="360040" cy="177411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11">
            <a:extLst>
              <a:ext uri="{FF2B5EF4-FFF2-40B4-BE49-F238E27FC236}">
                <a16:creationId xmlns:a16="http://schemas.microsoft.com/office/drawing/2014/main" id="{6C077DA6-D50B-48FB-9626-70CAFCA8C35E}"/>
              </a:ext>
            </a:extLst>
          </p:cNvPr>
          <p:cNvSpPr txBox="1"/>
          <p:nvPr/>
        </p:nvSpPr>
        <p:spPr>
          <a:xfrm>
            <a:off x="4767998" y="6543192"/>
            <a:ext cx="2016224" cy="369332"/>
          </a:xfrm>
          <a:prstGeom prst="rect">
            <a:avLst/>
          </a:prstGeom>
          <a:noFill/>
        </p:spPr>
        <p:txBody>
          <a:bodyPr wrap="square" rtlCol="0">
            <a:spAutoFit/>
          </a:bodyPr>
          <a:lstStyle/>
          <a:p>
            <a:r>
              <a:rPr lang="en-GB" err="1">
                <a:solidFill>
                  <a:srgbClr val="00B0F0"/>
                </a:solidFill>
              </a:rPr>
              <a:t>Distributie</a:t>
            </a:r>
            <a:r>
              <a:rPr lang="en-GB">
                <a:solidFill>
                  <a:srgbClr val="00B0F0"/>
                </a:solidFill>
              </a:rPr>
              <a:t> CV</a:t>
            </a:r>
          </a:p>
        </p:txBody>
      </p:sp>
      <p:cxnSp>
        <p:nvCxnSpPr>
          <p:cNvPr id="41" name="Straight Arrow Connector 12">
            <a:extLst>
              <a:ext uri="{FF2B5EF4-FFF2-40B4-BE49-F238E27FC236}">
                <a16:creationId xmlns:a16="http://schemas.microsoft.com/office/drawing/2014/main" id="{2546B021-2F63-4658-8804-8F3C3171FEB2}"/>
              </a:ext>
            </a:extLst>
          </p:cNvPr>
          <p:cNvCxnSpPr>
            <a:cxnSpLocks/>
          </p:cNvCxnSpPr>
          <p:nvPr/>
        </p:nvCxnSpPr>
        <p:spPr>
          <a:xfrm flipV="1">
            <a:off x="5554533" y="5999222"/>
            <a:ext cx="505045" cy="59758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3297402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Interpretatie</a:t>
            </a:r>
            <a:r>
              <a:rPr lang="en-GB"/>
              <a:t> </a:t>
            </a:r>
            <a:r>
              <a:rPr lang="en-GB" err="1"/>
              <a:t>hydraulisch</a:t>
            </a:r>
            <a:r>
              <a:rPr lang="en-GB"/>
              <a:t> schema</a:t>
            </a:r>
          </a:p>
        </p:txBody>
      </p:sp>
      <p:pic>
        <p:nvPicPr>
          <p:cNvPr id="27" name="Picture 26"/>
          <p:cNvPicPr>
            <a:picLocks noChangeAspect="1"/>
          </p:cNvPicPr>
          <p:nvPr/>
        </p:nvPicPr>
        <p:blipFill>
          <a:blip r:embed="rId3"/>
          <a:stretch>
            <a:fillRect/>
          </a:stretch>
        </p:blipFill>
        <p:spPr>
          <a:xfrm>
            <a:off x="775449" y="1196752"/>
            <a:ext cx="7225862" cy="5524723"/>
          </a:xfrm>
          <a:prstGeom prst="rect">
            <a:avLst/>
          </a:prstGeom>
        </p:spPr>
      </p:pic>
      <p:sp>
        <p:nvSpPr>
          <p:cNvPr id="28" name="TextBox 23">
            <a:extLst>
              <a:ext uri="{FF2B5EF4-FFF2-40B4-BE49-F238E27FC236}">
                <a16:creationId xmlns:a16="http://schemas.microsoft.com/office/drawing/2014/main" id="{0C6CE940-625A-4E37-8B6E-DD6DE901221C}"/>
              </a:ext>
            </a:extLst>
          </p:cNvPr>
          <p:cNvSpPr txBox="1"/>
          <p:nvPr/>
        </p:nvSpPr>
        <p:spPr>
          <a:xfrm>
            <a:off x="1039965" y="2268246"/>
            <a:ext cx="2016224" cy="369332"/>
          </a:xfrm>
          <a:prstGeom prst="rect">
            <a:avLst/>
          </a:prstGeom>
          <a:noFill/>
        </p:spPr>
        <p:txBody>
          <a:bodyPr wrap="square" rtlCol="0">
            <a:spAutoFit/>
          </a:bodyPr>
          <a:lstStyle/>
          <a:p>
            <a:r>
              <a:rPr lang="en-GB" err="1">
                <a:solidFill>
                  <a:srgbClr val="00B0F0"/>
                </a:solidFill>
              </a:rPr>
              <a:t>distributie</a:t>
            </a:r>
            <a:r>
              <a:rPr lang="en-GB">
                <a:solidFill>
                  <a:srgbClr val="00B0F0"/>
                </a:solidFill>
              </a:rPr>
              <a:t> </a:t>
            </a:r>
            <a:r>
              <a:rPr lang="en-GB" err="1">
                <a:solidFill>
                  <a:srgbClr val="00B0F0"/>
                </a:solidFill>
              </a:rPr>
              <a:t>sanitair</a:t>
            </a:r>
            <a:endParaRPr lang="en-GB">
              <a:solidFill>
                <a:srgbClr val="00B0F0"/>
              </a:solidFill>
            </a:endParaRPr>
          </a:p>
        </p:txBody>
      </p:sp>
      <p:cxnSp>
        <p:nvCxnSpPr>
          <p:cNvPr id="29" name="Straight Arrow Connector 24">
            <a:extLst>
              <a:ext uri="{FF2B5EF4-FFF2-40B4-BE49-F238E27FC236}">
                <a16:creationId xmlns:a16="http://schemas.microsoft.com/office/drawing/2014/main" id="{FA056B4E-719F-4BD2-B2F1-3900E77C28BC}"/>
              </a:ext>
            </a:extLst>
          </p:cNvPr>
          <p:cNvCxnSpPr/>
          <p:nvPr/>
        </p:nvCxnSpPr>
        <p:spPr>
          <a:xfrm>
            <a:off x="2935689" y="2534447"/>
            <a:ext cx="1224136" cy="3489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AAE6D1-B1B7-40E3-B360-9A94AE0B3C09}"/>
              </a:ext>
            </a:extLst>
          </p:cNvPr>
          <p:cNvSpPr txBox="1"/>
          <p:nvPr/>
        </p:nvSpPr>
        <p:spPr>
          <a:xfrm>
            <a:off x="1314024" y="2655003"/>
            <a:ext cx="2016224" cy="369332"/>
          </a:xfrm>
          <a:prstGeom prst="rect">
            <a:avLst/>
          </a:prstGeom>
          <a:noFill/>
        </p:spPr>
        <p:txBody>
          <a:bodyPr wrap="square" rtlCol="0">
            <a:spAutoFit/>
          </a:bodyPr>
          <a:lstStyle/>
          <a:p>
            <a:r>
              <a:rPr lang="en-GB" err="1">
                <a:solidFill>
                  <a:srgbClr val="00B0F0"/>
                </a:solidFill>
              </a:rPr>
              <a:t>circulatieleiding</a:t>
            </a:r>
            <a:endParaRPr lang="en-GB">
              <a:solidFill>
                <a:srgbClr val="00B0F0"/>
              </a:solidFill>
            </a:endParaRPr>
          </a:p>
        </p:txBody>
      </p:sp>
      <p:cxnSp>
        <p:nvCxnSpPr>
          <p:cNvPr id="31" name="Straight Arrow Connector 30">
            <a:extLst>
              <a:ext uri="{FF2B5EF4-FFF2-40B4-BE49-F238E27FC236}">
                <a16:creationId xmlns:a16="http://schemas.microsoft.com/office/drawing/2014/main" id="{39504FDC-43AE-46D1-BD46-3BE0F03F750B}"/>
              </a:ext>
            </a:extLst>
          </p:cNvPr>
          <p:cNvCxnSpPr/>
          <p:nvPr/>
        </p:nvCxnSpPr>
        <p:spPr>
          <a:xfrm>
            <a:off x="2935689" y="2816332"/>
            <a:ext cx="1224136" cy="34894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4">
            <a:extLst>
              <a:ext uri="{FF2B5EF4-FFF2-40B4-BE49-F238E27FC236}">
                <a16:creationId xmlns:a16="http://schemas.microsoft.com/office/drawing/2014/main" id="{503A8BCC-22E8-49EA-B0DC-0263D2935B4C}"/>
              </a:ext>
            </a:extLst>
          </p:cNvPr>
          <p:cNvSpPr txBox="1"/>
          <p:nvPr/>
        </p:nvSpPr>
        <p:spPr>
          <a:xfrm>
            <a:off x="7365664" y="3997152"/>
            <a:ext cx="2016224" cy="646331"/>
          </a:xfrm>
          <a:prstGeom prst="rect">
            <a:avLst/>
          </a:prstGeom>
          <a:noFill/>
        </p:spPr>
        <p:txBody>
          <a:bodyPr wrap="square" rtlCol="0">
            <a:spAutoFit/>
          </a:bodyPr>
          <a:lstStyle/>
          <a:p>
            <a:r>
              <a:rPr lang="en-GB" err="1">
                <a:solidFill>
                  <a:srgbClr val="00B0F0"/>
                </a:solidFill>
              </a:rPr>
              <a:t>Sanitair</a:t>
            </a:r>
            <a:r>
              <a:rPr lang="en-GB">
                <a:solidFill>
                  <a:srgbClr val="00B0F0"/>
                </a:solidFill>
              </a:rPr>
              <a:t> warm water buffer</a:t>
            </a:r>
          </a:p>
        </p:txBody>
      </p:sp>
      <p:cxnSp>
        <p:nvCxnSpPr>
          <p:cNvPr id="21" name="Straight Arrow Connector 16">
            <a:extLst>
              <a:ext uri="{FF2B5EF4-FFF2-40B4-BE49-F238E27FC236}">
                <a16:creationId xmlns:a16="http://schemas.microsoft.com/office/drawing/2014/main" id="{FD180811-C03C-4E73-BB37-79148FC1FD71}"/>
              </a:ext>
            </a:extLst>
          </p:cNvPr>
          <p:cNvCxnSpPr>
            <a:cxnSpLocks/>
          </p:cNvCxnSpPr>
          <p:nvPr/>
        </p:nvCxnSpPr>
        <p:spPr>
          <a:xfrm flipH="1" flipV="1">
            <a:off x="6736515" y="3499299"/>
            <a:ext cx="786664" cy="48964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9">
            <a:extLst>
              <a:ext uri="{FF2B5EF4-FFF2-40B4-BE49-F238E27FC236}">
                <a16:creationId xmlns:a16="http://schemas.microsoft.com/office/drawing/2014/main" id="{3A245988-3A5D-43AA-AFC4-BA3146DF1C88}"/>
              </a:ext>
            </a:extLst>
          </p:cNvPr>
          <p:cNvSpPr/>
          <p:nvPr/>
        </p:nvSpPr>
        <p:spPr>
          <a:xfrm>
            <a:off x="5845346" y="2784670"/>
            <a:ext cx="919298" cy="84374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588685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Verduidelijking opmaak slides</a:t>
            </a:r>
          </a:p>
        </p:txBody>
      </p:sp>
      <p:sp>
        <p:nvSpPr>
          <p:cNvPr id="5" name="Tijdelijke aanduiding voor inhoud 4"/>
          <p:cNvSpPr>
            <a:spLocks noGrp="1"/>
          </p:cNvSpPr>
          <p:nvPr>
            <p:ph sz="half" idx="2"/>
          </p:nvPr>
        </p:nvSpPr>
        <p:spPr/>
        <p:txBody>
          <a:bodyPr/>
          <a:lstStyle/>
          <a:p>
            <a:r>
              <a:rPr lang="nl-BE"/>
              <a:t>Blauwe achtergrond =&gt; verschillende onderdelen voor opmaak EPC</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4</a:t>
            </a:fld>
            <a:endParaRPr lang="nl-BE" sz="1100">
              <a:solidFill>
                <a:srgbClr val="105269"/>
              </a:solidFill>
            </a:endParaRPr>
          </a:p>
        </p:txBody>
      </p:sp>
      <p:pic>
        <p:nvPicPr>
          <p:cNvPr id="2" name="Picture 1"/>
          <p:cNvPicPr>
            <a:picLocks noChangeAspect="1"/>
          </p:cNvPicPr>
          <p:nvPr/>
        </p:nvPicPr>
        <p:blipFill>
          <a:blip r:embed="rId3"/>
          <a:stretch>
            <a:fillRect/>
          </a:stretch>
        </p:blipFill>
        <p:spPr>
          <a:xfrm>
            <a:off x="2592253" y="2492220"/>
            <a:ext cx="4310643" cy="3219403"/>
          </a:xfrm>
          <a:prstGeom prst="rect">
            <a:avLst/>
          </a:prstGeom>
        </p:spPr>
      </p:pic>
    </p:spTree>
    <p:extLst>
      <p:ext uri="{BB962C8B-B14F-4D97-AF65-F5344CB8AC3E}">
        <p14:creationId xmlns:p14="http://schemas.microsoft.com/office/powerpoint/2010/main" val="443664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Interpretatie</a:t>
            </a:r>
            <a:r>
              <a:rPr lang="en-GB"/>
              <a:t> </a:t>
            </a:r>
            <a:r>
              <a:rPr lang="en-GB" err="1"/>
              <a:t>hydraulische</a:t>
            </a:r>
            <a:r>
              <a:rPr lang="en-GB"/>
              <a:t> schema</a:t>
            </a:r>
          </a:p>
        </p:txBody>
      </p:sp>
      <p:pic>
        <p:nvPicPr>
          <p:cNvPr id="27" name="Picture 26"/>
          <p:cNvPicPr>
            <a:picLocks noChangeAspect="1"/>
          </p:cNvPicPr>
          <p:nvPr/>
        </p:nvPicPr>
        <p:blipFill>
          <a:blip r:embed="rId3"/>
          <a:stretch>
            <a:fillRect/>
          </a:stretch>
        </p:blipFill>
        <p:spPr>
          <a:xfrm>
            <a:off x="775449" y="1196752"/>
            <a:ext cx="7225862" cy="5524723"/>
          </a:xfrm>
          <a:prstGeom prst="rect">
            <a:avLst/>
          </a:prstGeom>
        </p:spPr>
      </p:pic>
      <p:sp>
        <p:nvSpPr>
          <p:cNvPr id="34" name="TextBox 31">
            <a:extLst>
              <a:ext uri="{FF2B5EF4-FFF2-40B4-BE49-F238E27FC236}">
                <a16:creationId xmlns:a16="http://schemas.microsoft.com/office/drawing/2014/main" id="{F24AFA67-E8D5-4F11-A586-F3F5845BB857}"/>
              </a:ext>
            </a:extLst>
          </p:cNvPr>
          <p:cNvSpPr txBox="1"/>
          <p:nvPr/>
        </p:nvSpPr>
        <p:spPr>
          <a:xfrm>
            <a:off x="402984" y="3590256"/>
            <a:ext cx="2581206" cy="369332"/>
          </a:xfrm>
          <a:prstGeom prst="rect">
            <a:avLst/>
          </a:prstGeom>
          <a:noFill/>
        </p:spPr>
        <p:txBody>
          <a:bodyPr wrap="square" rtlCol="0">
            <a:spAutoFit/>
          </a:bodyPr>
          <a:lstStyle/>
          <a:p>
            <a:r>
              <a:rPr lang="en-GB" err="1">
                <a:solidFill>
                  <a:srgbClr val="00B0F0"/>
                </a:solidFill>
              </a:rPr>
              <a:t>Aansluiting</a:t>
            </a:r>
            <a:r>
              <a:rPr lang="en-GB">
                <a:solidFill>
                  <a:srgbClr val="00B0F0"/>
                </a:solidFill>
              </a:rPr>
              <a:t> </a:t>
            </a:r>
            <a:r>
              <a:rPr lang="en-GB" err="1">
                <a:solidFill>
                  <a:srgbClr val="00B0F0"/>
                </a:solidFill>
              </a:rPr>
              <a:t>appartement</a:t>
            </a:r>
            <a:endParaRPr lang="en-GB">
              <a:solidFill>
                <a:srgbClr val="00B0F0"/>
              </a:solidFill>
            </a:endParaRPr>
          </a:p>
        </p:txBody>
      </p:sp>
      <p:cxnSp>
        <p:nvCxnSpPr>
          <p:cNvPr id="35" name="Straight Arrow Connector 32">
            <a:extLst>
              <a:ext uri="{FF2B5EF4-FFF2-40B4-BE49-F238E27FC236}">
                <a16:creationId xmlns:a16="http://schemas.microsoft.com/office/drawing/2014/main" id="{91A29DEC-ECC7-4356-A2A2-DCCB401D1E76}"/>
              </a:ext>
            </a:extLst>
          </p:cNvPr>
          <p:cNvCxnSpPr/>
          <p:nvPr/>
        </p:nvCxnSpPr>
        <p:spPr>
          <a:xfrm>
            <a:off x="2809981" y="3772819"/>
            <a:ext cx="2553954" cy="35248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3872032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Welk </a:t>
            </a:r>
            <a:r>
              <a:rPr lang="en-GB" err="1"/>
              <a:t>systeem</a:t>
            </a:r>
            <a:r>
              <a:rPr lang="en-GB"/>
              <a:t>?</a:t>
            </a:r>
          </a:p>
          <a:p>
            <a:pPr marL="288000" lvl="1" indent="0">
              <a:buNone/>
            </a:pPr>
            <a:endParaRPr lang="en-GB"/>
          </a:p>
        </p:txBody>
      </p:sp>
      <p:sp>
        <p:nvSpPr>
          <p:cNvPr id="3" name="Title 2"/>
          <p:cNvSpPr>
            <a:spLocks noGrp="1"/>
          </p:cNvSpPr>
          <p:nvPr>
            <p:ph type="title"/>
          </p:nvPr>
        </p:nvSpPr>
        <p:spPr/>
        <p:txBody>
          <a:bodyPr/>
          <a:lstStyle/>
          <a:p>
            <a:r>
              <a:rPr lang="en-GB"/>
              <a:t>Type </a:t>
            </a:r>
            <a:r>
              <a:rPr lang="en-GB" err="1"/>
              <a:t>installatie</a:t>
            </a:r>
            <a:r>
              <a:rPr lang="en-GB"/>
              <a:t>?</a:t>
            </a:r>
          </a:p>
        </p:txBody>
      </p:sp>
      <p:pic>
        <p:nvPicPr>
          <p:cNvPr id="5" name="Picture 4"/>
          <p:cNvPicPr>
            <a:picLocks noChangeAspect="1"/>
          </p:cNvPicPr>
          <p:nvPr/>
        </p:nvPicPr>
        <p:blipFill>
          <a:blip r:embed="rId3"/>
          <a:stretch>
            <a:fillRect/>
          </a:stretch>
        </p:blipFill>
        <p:spPr>
          <a:xfrm>
            <a:off x="3287773" y="2380467"/>
            <a:ext cx="5856227" cy="4477533"/>
          </a:xfrm>
          <a:prstGeom prst="rect">
            <a:avLst/>
          </a:prstGeom>
        </p:spPr>
      </p:pic>
      <p:pic>
        <p:nvPicPr>
          <p:cNvPr id="6" name="Picture 5"/>
          <p:cNvPicPr>
            <a:picLocks noChangeAspect="1"/>
          </p:cNvPicPr>
          <p:nvPr/>
        </p:nvPicPr>
        <p:blipFill rotWithShape="1">
          <a:blip r:embed="rId4"/>
          <a:srcRect l="49496"/>
          <a:stretch/>
        </p:blipFill>
        <p:spPr>
          <a:xfrm>
            <a:off x="539552" y="2244783"/>
            <a:ext cx="2537724" cy="4482893"/>
          </a:xfrm>
          <a:prstGeom prst="rect">
            <a:avLst/>
          </a:prstGeom>
        </p:spPr>
      </p:pic>
      <p:cxnSp>
        <p:nvCxnSpPr>
          <p:cNvPr id="7" name="Straight Arrow Connector 24">
            <a:extLst>
              <a:ext uri="{FF2B5EF4-FFF2-40B4-BE49-F238E27FC236}">
                <a16:creationId xmlns:a16="http://schemas.microsoft.com/office/drawing/2014/main" id="{FA056B4E-719F-4BD2-B2F1-3900E77C28BC}"/>
              </a:ext>
            </a:extLst>
          </p:cNvPr>
          <p:cNvCxnSpPr/>
          <p:nvPr/>
        </p:nvCxnSpPr>
        <p:spPr>
          <a:xfrm flipV="1">
            <a:off x="1584871" y="5382491"/>
            <a:ext cx="4473029" cy="6225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3A245988-3A5D-43AA-AFC4-BA3146DF1C88}"/>
              </a:ext>
            </a:extLst>
          </p:cNvPr>
          <p:cNvSpPr/>
          <p:nvPr/>
        </p:nvSpPr>
        <p:spPr>
          <a:xfrm>
            <a:off x="5980428" y="5029200"/>
            <a:ext cx="1241254" cy="68426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9">
            <a:extLst>
              <a:ext uri="{FF2B5EF4-FFF2-40B4-BE49-F238E27FC236}">
                <a16:creationId xmlns:a16="http://schemas.microsoft.com/office/drawing/2014/main" id="{3A245988-3A5D-43AA-AFC4-BA3146DF1C88}"/>
              </a:ext>
            </a:extLst>
          </p:cNvPr>
          <p:cNvSpPr/>
          <p:nvPr/>
        </p:nvSpPr>
        <p:spPr>
          <a:xfrm>
            <a:off x="567160" y="5636121"/>
            <a:ext cx="1241254" cy="68426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23">
            <a:extLst>
              <a:ext uri="{FF2B5EF4-FFF2-40B4-BE49-F238E27FC236}">
                <a16:creationId xmlns:a16="http://schemas.microsoft.com/office/drawing/2014/main" id="{0C6CE940-625A-4E37-8B6E-DD6DE901221C}"/>
              </a:ext>
            </a:extLst>
          </p:cNvPr>
          <p:cNvSpPr txBox="1"/>
          <p:nvPr/>
        </p:nvSpPr>
        <p:spPr>
          <a:xfrm>
            <a:off x="3339248" y="4882453"/>
            <a:ext cx="2016224" cy="646331"/>
          </a:xfrm>
          <a:prstGeom prst="rect">
            <a:avLst/>
          </a:prstGeom>
          <a:noFill/>
        </p:spPr>
        <p:txBody>
          <a:bodyPr wrap="square" rtlCol="0">
            <a:spAutoFit/>
          </a:bodyPr>
          <a:lstStyle/>
          <a:p>
            <a:pPr algn="ctr"/>
            <a:r>
              <a:rPr lang="en-GB" err="1">
                <a:solidFill>
                  <a:srgbClr val="00B0F0"/>
                </a:solidFill>
              </a:rPr>
              <a:t>Opwekking</a:t>
            </a:r>
            <a:r>
              <a:rPr lang="en-GB">
                <a:solidFill>
                  <a:srgbClr val="00B0F0"/>
                </a:solidFill>
              </a:rPr>
              <a:t> warm water</a:t>
            </a:r>
          </a:p>
        </p:txBody>
      </p:sp>
    </p:spTree>
    <p:extLst>
      <p:ext uri="{BB962C8B-B14F-4D97-AF65-F5344CB8AC3E}">
        <p14:creationId xmlns:p14="http://schemas.microsoft.com/office/powerpoint/2010/main" val="293106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Welk </a:t>
            </a:r>
            <a:r>
              <a:rPr lang="en-GB" err="1"/>
              <a:t>systeem</a:t>
            </a:r>
            <a:r>
              <a:rPr lang="en-GB"/>
              <a:t>?</a:t>
            </a:r>
          </a:p>
          <a:p>
            <a:pPr marL="288000" lvl="1" indent="0">
              <a:buNone/>
            </a:pPr>
            <a:endParaRPr lang="en-GB"/>
          </a:p>
        </p:txBody>
      </p:sp>
      <p:sp>
        <p:nvSpPr>
          <p:cNvPr id="3" name="Title 2"/>
          <p:cNvSpPr>
            <a:spLocks noGrp="1"/>
          </p:cNvSpPr>
          <p:nvPr>
            <p:ph type="title"/>
          </p:nvPr>
        </p:nvSpPr>
        <p:spPr/>
        <p:txBody>
          <a:bodyPr/>
          <a:lstStyle/>
          <a:p>
            <a:r>
              <a:rPr lang="en-GB"/>
              <a:t>Type </a:t>
            </a:r>
            <a:r>
              <a:rPr lang="en-GB" err="1"/>
              <a:t>installatie</a:t>
            </a:r>
            <a:r>
              <a:rPr lang="en-GB"/>
              <a:t>?</a:t>
            </a:r>
          </a:p>
        </p:txBody>
      </p:sp>
      <p:pic>
        <p:nvPicPr>
          <p:cNvPr id="5" name="Picture 4"/>
          <p:cNvPicPr>
            <a:picLocks noChangeAspect="1"/>
          </p:cNvPicPr>
          <p:nvPr/>
        </p:nvPicPr>
        <p:blipFill>
          <a:blip r:embed="rId3"/>
          <a:stretch>
            <a:fillRect/>
          </a:stretch>
        </p:blipFill>
        <p:spPr>
          <a:xfrm>
            <a:off x="3287773" y="2380467"/>
            <a:ext cx="5856227" cy="4477533"/>
          </a:xfrm>
          <a:prstGeom prst="rect">
            <a:avLst/>
          </a:prstGeom>
        </p:spPr>
      </p:pic>
      <p:pic>
        <p:nvPicPr>
          <p:cNvPr id="6" name="Picture 5"/>
          <p:cNvPicPr>
            <a:picLocks noChangeAspect="1"/>
          </p:cNvPicPr>
          <p:nvPr/>
        </p:nvPicPr>
        <p:blipFill rotWithShape="1">
          <a:blip r:embed="rId4"/>
          <a:srcRect l="49496"/>
          <a:stretch/>
        </p:blipFill>
        <p:spPr>
          <a:xfrm>
            <a:off x="539552" y="2244783"/>
            <a:ext cx="2537724" cy="4482893"/>
          </a:xfrm>
          <a:prstGeom prst="rect">
            <a:avLst/>
          </a:prstGeom>
        </p:spPr>
      </p:pic>
      <p:cxnSp>
        <p:nvCxnSpPr>
          <p:cNvPr id="7" name="Straight Arrow Connector 24">
            <a:extLst>
              <a:ext uri="{FF2B5EF4-FFF2-40B4-BE49-F238E27FC236}">
                <a16:creationId xmlns:a16="http://schemas.microsoft.com/office/drawing/2014/main" id="{FA056B4E-719F-4BD2-B2F1-3900E77C28BC}"/>
              </a:ext>
            </a:extLst>
          </p:cNvPr>
          <p:cNvCxnSpPr>
            <a:stCxn id="9" idx="3"/>
          </p:cNvCxnSpPr>
          <p:nvPr/>
        </p:nvCxnSpPr>
        <p:spPr>
          <a:xfrm flipV="1">
            <a:off x="2826125" y="4321080"/>
            <a:ext cx="4592984" cy="189306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3A245988-3A5D-43AA-AFC4-BA3146DF1C88}"/>
              </a:ext>
            </a:extLst>
          </p:cNvPr>
          <p:cNvSpPr/>
          <p:nvPr/>
        </p:nvSpPr>
        <p:spPr>
          <a:xfrm>
            <a:off x="7419109" y="3636818"/>
            <a:ext cx="550718" cy="68426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9">
            <a:extLst>
              <a:ext uri="{FF2B5EF4-FFF2-40B4-BE49-F238E27FC236}">
                <a16:creationId xmlns:a16="http://schemas.microsoft.com/office/drawing/2014/main" id="{3A245988-3A5D-43AA-AFC4-BA3146DF1C88}"/>
              </a:ext>
            </a:extLst>
          </p:cNvPr>
          <p:cNvSpPr/>
          <p:nvPr/>
        </p:nvSpPr>
        <p:spPr>
          <a:xfrm>
            <a:off x="1891145" y="5912427"/>
            <a:ext cx="934980" cy="60344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23">
            <a:extLst>
              <a:ext uri="{FF2B5EF4-FFF2-40B4-BE49-F238E27FC236}">
                <a16:creationId xmlns:a16="http://schemas.microsoft.com/office/drawing/2014/main" id="{0C6CE940-625A-4E37-8B6E-DD6DE901221C}"/>
              </a:ext>
            </a:extLst>
          </p:cNvPr>
          <p:cNvSpPr txBox="1"/>
          <p:nvPr/>
        </p:nvSpPr>
        <p:spPr>
          <a:xfrm>
            <a:off x="3287773" y="4713488"/>
            <a:ext cx="2016224" cy="646331"/>
          </a:xfrm>
          <a:prstGeom prst="rect">
            <a:avLst/>
          </a:prstGeom>
          <a:noFill/>
        </p:spPr>
        <p:txBody>
          <a:bodyPr wrap="square" rtlCol="0">
            <a:spAutoFit/>
          </a:bodyPr>
          <a:lstStyle/>
          <a:p>
            <a:pPr algn="ctr"/>
            <a:r>
              <a:rPr lang="en-GB" err="1">
                <a:solidFill>
                  <a:srgbClr val="00B0F0"/>
                </a:solidFill>
              </a:rPr>
              <a:t>Sanitair</a:t>
            </a:r>
            <a:r>
              <a:rPr lang="en-GB">
                <a:solidFill>
                  <a:srgbClr val="00B0F0"/>
                </a:solidFill>
              </a:rPr>
              <a:t> warm water buffer</a:t>
            </a:r>
          </a:p>
        </p:txBody>
      </p:sp>
    </p:spTree>
    <p:extLst>
      <p:ext uri="{BB962C8B-B14F-4D97-AF65-F5344CB8AC3E}">
        <p14:creationId xmlns:p14="http://schemas.microsoft.com/office/powerpoint/2010/main" val="25273032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Welk </a:t>
            </a:r>
            <a:r>
              <a:rPr lang="en-GB" err="1"/>
              <a:t>systeem</a:t>
            </a:r>
            <a:r>
              <a:rPr lang="en-GB"/>
              <a:t>?</a:t>
            </a:r>
          </a:p>
          <a:p>
            <a:pPr marL="288000" lvl="1" indent="0">
              <a:buNone/>
            </a:pPr>
            <a:endParaRPr lang="en-GB"/>
          </a:p>
        </p:txBody>
      </p:sp>
      <p:sp>
        <p:nvSpPr>
          <p:cNvPr id="3" name="Title 2"/>
          <p:cNvSpPr>
            <a:spLocks noGrp="1"/>
          </p:cNvSpPr>
          <p:nvPr>
            <p:ph type="title"/>
          </p:nvPr>
        </p:nvSpPr>
        <p:spPr/>
        <p:txBody>
          <a:bodyPr/>
          <a:lstStyle/>
          <a:p>
            <a:r>
              <a:rPr lang="en-GB"/>
              <a:t>Type </a:t>
            </a:r>
            <a:r>
              <a:rPr lang="en-GB" err="1"/>
              <a:t>installatie</a:t>
            </a:r>
            <a:r>
              <a:rPr lang="en-GB"/>
              <a:t>?</a:t>
            </a:r>
          </a:p>
        </p:txBody>
      </p:sp>
      <p:pic>
        <p:nvPicPr>
          <p:cNvPr id="5" name="Picture 4"/>
          <p:cNvPicPr>
            <a:picLocks noChangeAspect="1"/>
          </p:cNvPicPr>
          <p:nvPr/>
        </p:nvPicPr>
        <p:blipFill>
          <a:blip r:embed="rId3"/>
          <a:stretch>
            <a:fillRect/>
          </a:stretch>
        </p:blipFill>
        <p:spPr>
          <a:xfrm>
            <a:off x="3287773" y="2380467"/>
            <a:ext cx="5856227" cy="4477533"/>
          </a:xfrm>
          <a:prstGeom prst="rect">
            <a:avLst/>
          </a:prstGeom>
        </p:spPr>
      </p:pic>
      <p:pic>
        <p:nvPicPr>
          <p:cNvPr id="6" name="Picture 5"/>
          <p:cNvPicPr>
            <a:picLocks noChangeAspect="1"/>
          </p:cNvPicPr>
          <p:nvPr/>
        </p:nvPicPr>
        <p:blipFill rotWithShape="1">
          <a:blip r:embed="rId4"/>
          <a:srcRect l="49496"/>
          <a:stretch/>
        </p:blipFill>
        <p:spPr>
          <a:xfrm>
            <a:off x="539552" y="2244783"/>
            <a:ext cx="2537724" cy="4482893"/>
          </a:xfrm>
          <a:prstGeom prst="rect">
            <a:avLst/>
          </a:prstGeom>
        </p:spPr>
      </p:pic>
      <p:cxnSp>
        <p:nvCxnSpPr>
          <p:cNvPr id="7" name="Straight Arrow Connector 24">
            <a:extLst>
              <a:ext uri="{FF2B5EF4-FFF2-40B4-BE49-F238E27FC236}">
                <a16:creationId xmlns:a16="http://schemas.microsoft.com/office/drawing/2014/main" id="{FA056B4E-719F-4BD2-B2F1-3900E77C28BC}"/>
              </a:ext>
            </a:extLst>
          </p:cNvPr>
          <p:cNvCxnSpPr>
            <a:stCxn id="9" idx="3"/>
          </p:cNvCxnSpPr>
          <p:nvPr/>
        </p:nvCxnSpPr>
        <p:spPr>
          <a:xfrm flipV="1">
            <a:off x="2826125" y="4236720"/>
            <a:ext cx="3312824" cy="15748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3A245988-3A5D-43AA-AFC4-BA3146DF1C88}"/>
              </a:ext>
            </a:extLst>
          </p:cNvPr>
          <p:cNvSpPr/>
          <p:nvPr/>
        </p:nvSpPr>
        <p:spPr>
          <a:xfrm>
            <a:off x="6138949" y="3789680"/>
            <a:ext cx="550718" cy="5314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9">
            <a:extLst>
              <a:ext uri="{FF2B5EF4-FFF2-40B4-BE49-F238E27FC236}">
                <a16:creationId xmlns:a16="http://schemas.microsoft.com/office/drawing/2014/main" id="{3A245988-3A5D-43AA-AFC4-BA3146DF1C88}"/>
              </a:ext>
            </a:extLst>
          </p:cNvPr>
          <p:cNvSpPr/>
          <p:nvPr/>
        </p:nvSpPr>
        <p:spPr>
          <a:xfrm>
            <a:off x="1747520" y="5699760"/>
            <a:ext cx="1078605" cy="22352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23">
            <a:extLst>
              <a:ext uri="{FF2B5EF4-FFF2-40B4-BE49-F238E27FC236}">
                <a16:creationId xmlns:a16="http://schemas.microsoft.com/office/drawing/2014/main" id="{0C6CE940-625A-4E37-8B6E-DD6DE901221C}"/>
              </a:ext>
            </a:extLst>
          </p:cNvPr>
          <p:cNvSpPr txBox="1"/>
          <p:nvPr/>
        </p:nvSpPr>
        <p:spPr>
          <a:xfrm>
            <a:off x="3009365" y="4236720"/>
            <a:ext cx="2016224" cy="646331"/>
          </a:xfrm>
          <a:prstGeom prst="rect">
            <a:avLst/>
          </a:prstGeom>
          <a:noFill/>
        </p:spPr>
        <p:txBody>
          <a:bodyPr wrap="square" rtlCol="0">
            <a:spAutoFit/>
          </a:bodyPr>
          <a:lstStyle/>
          <a:p>
            <a:pPr algn="ctr"/>
            <a:r>
              <a:rPr lang="en-GB" err="1">
                <a:solidFill>
                  <a:srgbClr val="00B0F0"/>
                </a:solidFill>
              </a:rPr>
              <a:t>circulatieleiding</a:t>
            </a:r>
            <a:r>
              <a:rPr lang="en-GB">
                <a:solidFill>
                  <a:srgbClr val="00B0F0"/>
                </a:solidFill>
              </a:rPr>
              <a:t> </a:t>
            </a:r>
            <a:r>
              <a:rPr lang="en-GB" err="1">
                <a:solidFill>
                  <a:srgbClr val="00B0F0"/>
                </a:solidFill>
              </a:rPr>
              <a:t>en</a:t>
            </a:r>
            <a:endParaRPr lang="en-GB">
              <a:solidFill>
                <a:srgbClr val="00B0F0"/>
              </a:solidFill>
            </a:endParaRPr>
          </a:p>
          <a:p>
            <a:pPr algn="ctr"/>
            <a:r>
              <a:rPr lang="en-GB" err="1">
                <a:solidFill>
                  <a:srgbClr val="00B0F0"/>
                </a:solidFill>
              </a:rPr>
              <a:t>circulatiepomp</a:t>
            </a:r>
            <a:endParaRPr lang="en-GB">
              <a:solidFill>
                <a:srgbClr val="00B0F0"/>
              </a:solidFill>
            </a:endParaRPr>
          </a:p>
        </p:txBody>
      </p:sp>
    </p:spTree>
    <p:extLst>
      <p:ext uri="{BB962C8B-B14F-4D97-AF65-F5344CB8AC3E}">
        <p14:creationId xmlns:p14="http://schemas.microsoft.com/office/powerpoint/2010/main" val="26749396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Welk </a:t>
            </a:r>
            <a:r>
              <a:rPr lang="en-GB" err="1"/>
              <a:t>systeem</a:t>
            </a:r>
            <a:r>
              <a:rPr lang="en-GB"/>
              <a:t>?</a:t>
            </a:r>
          </a:p>
          <a:p>
            <a:pPr marL="288000" lvl="1" indent="0">
              <a:buNone/>
            </a:pPr>
            <a:endParaRPr lang="en-GB"/>
          </a:p>
        </p:txBody>
      </p:sp>
      <p:sp>
        <p:nvSpPr>
          <p:cNvPr id="3" name="Title 2"/>
          <p:cNvSpPr>
            <a:spLocks noGrp="1"/>
          </p:cNvSpPr>
          <p:nvPr>
            <p:ph type="title"/>
          </p:nvPr>
        </p:nvSpPr>
        <p:spPr/>
        <p:txBody>
          <a:bodyPr/>
          <a:lstStyle/>
          <a:p>
            <a:r>
              <a:rPr lang="en-GB"/>
              <a:t>Type </a:t>
            </a:r>
            <a:r>
              <a:rPr lang="en-GB" err="1"/>
              <a:t>installatie</a:t>
            </a:r>
            <a:r>
              <a:rPr lang="en-GB"/>
              <a:t>?</a:t>
            </a:r>
          </a:p>
        </p:txBody>
      </p:sp>
      <p:pic>
        <p:nvPicPr>
          <p:cNvPr id="5" name="Picture 4"/>
          <p:cNvPicPr>
            <a:picLocks noChangeAspect="1"/>
          </p:cNvPicPr>
          <p:nvPr/>
        </p:nvPicPr>
        <p:blipFill>
          <a:blip r:embed="rId3"/>
          <a:stretch>
            <a:fillRect/>
          </a:stretch>
        </p:blipFill>
        <p:spPr>
          <a:xfrm>
            <a:off x="3287773" y="2380467"/>
            <a:ext cx="5856227" cy="4477533"/>
          </a:xfrm>
          <a:prstGeom prst="rect">
            <a:avLst/>
          </a:prstGeom>
        </p:spPr>
      </p:pic>
      <p:pic>
        <p:nvPicPr>
          <p:cNvPr id="6" name="Picture 5"/>
          <p:cNvPicPr>
            <a:picLocks noChangeAspect="1"/>
          </p:cNvPicPr>
          <p:nvPr/>
        </p:nvPicPr>
        <p:blipFill rotWithShape="1">
          <a:blip r:embed="rId4"/>
          <a:srcRect l="49496"/>
          <a:stretch/>
        </p:blipFill>
        <p:spPr>
          <a:xfrm>
            <a:off x="539552" y="2244783"/>
            <a:ext cx="2537724" cy="4482893"/>
          </a:xfrm>
          <a:prstGeom prst="rect">
            <a:avLst/>
          </a:prstGeom>
        </p:spPr>
      </p:pic>
      <p:cxnSp>
        <p:nvCxnSpPr>
          <p:cNvPr id="7" name="Straight Arrow Connector 24">
            <a:extLst>
              <a:ext uri="{FF2B5EF4-FFF2-40B4-BE49-F238E27FC236}">
                <a16:creationId xmlns:a16="http://schemas.microsoft.com/office/drawing/2014/main" id="{FA056B4E-719F-4BD2-B2F1-3900E77C28BC}"/>
              </a:ext>
            </a:extLst>
          </p:cNvPr>
          <p:cNvCxnSpPr/>
          <p:nvPr/>
        </p:nvCxnSpPr>
        <p:spPr>
          <a:xfrm>
            <a:off x="863600" y="5364480"/>
            <a:ext cx="6558820" cy="1219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3A245988-3A5D-43AA-AFC4-BA3146DF1C88}"/>
              </a:ext>
            </a:extLst>
          </p:cNvPr>
          <p:cNvSpPr/>
          <p:nvPr/>
        </p:nvSpPr>
        <p:spPr>
          <a:xfrm>
            <a:off x="7422420" y="4638284"/>
            <a:ext cx="550718" cy="164059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9">
            <a:extLst>
              <a:ext uri="{FF2B5EF4-FFF2-40B4-BE49-F238E27FC236}">
                <a16:creationId xmlns:a16="http://schemas.microsoft.com/office/drawing/2014/main" id="{3A245988-3A5D-43AA-AFC4-BA3146DF1C88}"/>
              </a:ext>
            </a:extLst>
          </p:cNvPr>
          <p:cNvSpPr/>
          <p:nvPr/>
        </p:nvSpPr>
        <p:spPr>
          <a:xfrm>
            <a:off x="623311" y="3566160"/>
            <a:ext cx="240289" cy="28752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23">
            <a:extLst>
              <a:ext uri="{FF2B5EF4-FFF2-40B4-BE49-F238E27FC236}">
                <a16:creationId xmlns:a16="http://schemas.microsoft.com/office/drawing/2014/main" id="{0C6CE940-625A-4E37-8B6E-DD6DE901221C}"/>
              </a:ext>
            </a:extLst>
          </p:cNvPr>
          <p:cNvSpPr txBox="1"/>
          <p:nvPr/>
        </p:nvSpPr>
        <p:spPr>
          <a:xfrm>
            <a:off x="3338873" y="4718149"/>
            <a:ext cx="2016224" cy="646331"/>
          </a:xfrm>
          <a:prstGeom prst="rect">
            <a:avLst/>
          </a:prstGeom>
          <a:noFill/>
        </p:spPr>
        <p:txBody>
          <a:bodyPr wrap="square" rtlCol="0">
            <a:spAutoFit/>
          </a:bodyPr>
          <a:lstStyle/>
          <a:p>
            <a:pPr algn="ctr"/>
            <a:r>
              <a:rPr lang="en-GB" err="1">
                <a:solidFill>
                  <a:srgbClr val="00B0F0"/>
                </a:solidFill>
              </a:rPr>
              <a:t>Distributiesysteem</a:t>
            </a:r>
            <a:r>
              <a:rPr lang="en-GB">
                <a:solidFill>
                  <a:srgbClr val="00B0F0"/>
                </a:solidFill>
              </a:rPr>
              <a:t> CV</a:t>
            </a:r>
          </a:p>
        </p:txBody>
      </p:sp>
    </p:spTree>
    <p:extLst>
      <p:ext uri="{BB962C8B-B14F-4D97-AF65-F5344CB8AC3E}">
        <p14:creationId xmlns:p14="http://schemas.microsoft.com/office/powerpoint/2010/main" val="40812320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GB"/>
              <a:t>Welk </a:t>
            </a:r>
            <a:r>
              <a:rPr lang="en-GB" err="1"/>
              <a:t>systeem</a:t>
            </a:r>
            <a:r>
              <a:rPr lang="en-GB"/>
              <a:t>?</a:t>
            </a:r>
          </a:p>
          <a:p>
            <a:pPr marL="288000" lvl="1" indent="0">
              <a:buNone/>
            </a:pPr>
            <a:endParaRPr lang="en-GB"/>
          </a:p>
        </p:txBody>
      </p:sp>
      <p:sp>
        <p:nvSpPr>
          <p:cNvPr id="3" name="Title 2"/>
          <p:cNvSpPr>
            <a:spLocks noGrp="1"/>
          </p:cNvSpPr>
          <p:nvPr>
            <p:ph type="title"/>
          </p:nvPr>
        </p:nvSpPr>
        <p:spPr/>
        <p:txBody>
          <a:bodyPr/>
          <a:lstStyle/>
          <a:p>
            <a:r>
              <a:rPr lang="en-GB"/>
              <a:t>Type </a:t>
            </a:r>
            <a:r>
              <a:rPr lang="en-GB" err="1"/>
              <a:t>installatie</a:t>
            </a:r>
            <a:r>
              <a:rPr lang="en-GB"/>
              <a:t>?</a:t>
            </a:r>
          </a:p>
        </p:txBody>
      </p:sp>
      <p:pic>
        <p:nvPicPr>
          <p:cNvPr id="5" name="Picture 4"/>
          <p:cNvPicPr>
            <a:picLocks noChangeAspect="1"/>
          </p:cNvPicPr>
          <p:nvPr/>
        </p:nvPicPr>
        <p:blipFill>
          <a:blip r:embed="rId3"/>
          <a:stretch>
            <a:fillRect/>
          </a:stretch>
        </p:blipFill>
        <p:spPr>
          <a:xfrm>
            <a:off x="3287773" y="2380467"/>
            <a:ext cx="5856227" cy="4477533"/>
          </a:xfrm>
          <a:prstGeom prst="rect">
            <a:avLst/>
          </a:prstGeom>
        </p:spPr>
      </p:pic>
      <p:pic>
        <p:nvPicPr>
          <p:cNvPr id="6" name="Picture 5"/>
          <p:cNvPicPr>
            <a:picLocks noChangeAspect="1"/>
          </p:cNvPicPr>
          <p:nvPr/>
        </p:nvPicPr>
        <p:blipFill rotWithShape="1">
          <a:blip r:embed="rId4"/>
          <a:srcRect l="49496"/>
          <a:stretch/>
        </p:blipFill>
        <p:spPr>
          <a:xfrm>
            <a:off x="539552" y="2244783"/>
            <a:ext cx="2537724" cy="4482893"/>
          </a:xfrm>
          <a:prstGeom prst="rect">
            <a:avLst/>
          </a:prstGeom>
        </p:spPr>
      </p:pic>
      <p:cxnSp>
        <p:nvCxnSpPr>
          <p:cNvPr id="7" name="Straight Arrow Connector 24">
            <a:extLst>
              <a:ext uri="{FF2B5EF4-FFF2-40B4-BE49-F238E27FC236}">
                <a16:creationId xmlns:a16="http://schemas.microsoft.com/office/drawing/2014/main" id="{FA056B4E-719F-4BD2-B2F1-3900E77C28BC}"/>
              </a:ext>
            </a:extLst>
          </p:cNvPr>
          <p:cNvCxnSpPr/>
          <p:nvPr/>
        </p:nvCxnSpPr>
        <p:spPr>
          <a:xfrm flipV="1">
            <a:off x="863600" y="3921760"/>
            <a:ext cx="5303520" cy="14427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9">
            <a:extLst>
              <a:ext uri="{FF2B5EF4-FFF2-40B4-BE49-F238E27FC236}">
                <a16:creationId xmlns:a16="http://schemas.microsoft.com/office/drawing/2014/main" id="{3A245988-3A5D-43AA-AFC4-BA3146DF1C88}"/>
              </a:ext>
            </a:extLst>
          </p:cNvPr>
          <p:cNvSpPr/>
          <p:nvPr/>
        </p:nvSpPr>
        <p:spPr>
          <a:xfrm>
            <a:off x="6102258" y="3520022"/>
            <a:ext cx="776062" cy="716698"/>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9">
            <a:extLst>
              <a:ext uri="{FF2B5EF4-FFF2-40B4-BE49-F238E27FC236}">
                <a16:creationId xmlns:a16="http://schemas.microsoft.com/office/drawing/2014/main" id="{3A245988-3A5D-43AA-AFC4-BA3146DF1C88}"/>
              </a:ext>
            </a:extLst>
          </p:cNvPr>
          <p:cNvSpPr/>
          <p:nvPr/>
        </p:nvSpPr>
        <p:spPr>
          <a:xfrm>
            <a:off x="860017" y="3181593"/>
            <a:ext cx="155984" cy="287528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23">
            <a:extLst>
              <a:ext uri="{FF2B5EF4-FFF2-40B4-BE49-F238E27FC236}">
                <a16:creationId xmlns:a16="http://schemas.microsoft.com/office/drawing/2014/main" id="{0C6CE940-625A-4E37-8B6E-DD6DE901221C}"/>
              </a:ext>
            </a:extLst>
          </p:cNvPr>
          <p:cNvSpPr txBox="1"/>
          <p:nvPr/>
        </p:nvSpPr>
        <p:spPr>
          <a:xfrm>
            <a:off x="3397741" y="3722072"/>
            <a:ext cx="2016224" cy="646331"/>
          </a:xfrm>
          <a:prstGeom prst="rect">
            <a:avLst/>
          </a:prstGeom>
          <a:noFill/>
        </p:spPr>
        <p:txBody>
          <a:bodyPr wrap="square" rtlCol="0">
            <a:spAutoFit/>
          </a:bodyPr>
          <a:lstStyle/>
          <a:p>
            <a:pPr algn="ctr"/>
            <a:r>
              <a:rPr lang="en-GB" err="1">
                <a:solidFill>
                  <a:srgbClr val="00B0F0"/>
                </a:solidFill>
              </a:rPr>
              <a:t>Distributiesysteem</a:t>
            </a:r>
            <a:r>
              <a:rPr lang="en-GB">
                <a:solidFill>
                  <a:srgbClr val="00B0F0"/>
                </a:solidFill>
              </a:rPr>
              <a:t> SWW</a:t>
            </a:r>
          </a:p>
        </p:txBody>
      </p:sp>
    </p:spTree>
    <p:extLst>
      <p:ext uri="{BB962C8B-B14F-4D97-AF65-F5344CB8AC3E}">
        <p14:creationId xmlns:p14="http://schemas.microsoft.com/office/powerpoint/2010/main" val="962749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C000"/>
          </a:solidFill>
        </p:spPr>
        <p:txBody>
          <a:bodyPr/>
          <a:lstStyle/>
          <a:p>
            <a:r>
              <a:rPr lang="en-GB" err="1"/>
              <a:t>Conclusies</a:t>
            </a:r>
            <a:r>
              <a:rPr lang="en-GB"/>
              <a:t> </a:t>
            </a:r>
            <a:r>
              <a:rPr lang="en-GB" err="1"/>
              <a:t>uit</a:t>
            </a:r>
            <a:r>
              <a:rPr lang="en-GB"/>
              <a:t> het </a:t>
            </a:r>
            <a:r>
              <a:rPr lang="en-GB" err="1"/>
              <a:t>hydraulische</a:t>
            </a:r>
            <a:r>
              <a:rPr lang="en-GB"/>
              <a:t> schema</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079" y="1805291"/>
            <a:ext cx="636265" cy="68072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7406" y="3063554"/>
            <a:ext cx="696710" cy="709162"/>
          </a:xfrm>
          <a:prstGeom prst="rect">
            <a:avLst/>
          </a:prstGeom>
        </p:spPr>
      </p:pic>
      <p:sp>
        <p:nvSpPr>
          <p:cNvPr id="6" name="Content Placeholder 1">
            <a:extLst>
              <a:ext uri="{FF2B5EF4-FFF2-40B4-BE49-F238E27FC236}">
                <a16:creationId xmlns:a16="http://schemas.microsoft.com/office/drawing/2014/main" id="{28892286-6971-4DE8-A0E0-597284F46983}"/>
              </a:ext>
            </a:extLst>
          </p:cNvPr>
          <p:cNvSpPr txBox="1">
            <a:spLocks/>
          </p:cNvSpPr>
          <p:nvPr/>
        </p:nvSpPr>
        <p:spPr>
          <a:xfrm>
            <a:off x="678700" y="1805291"/>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5"/>
              </a:buBlip>
            </a:pPr>
            <a:r>
              <a:rPr lang="en-GB"/>
              <a:t>Type </a:t>
            </a:r>
            <a:r>
              <a:rPr lang="en-GB" err="1"/>
              <a:t>verwarmingsinstallatie</a:t>
            </a:r>
            <a:endParaRPr lang="en-GB"/>
          </a:p>
          <a:p>
            <a:pPr lvl="1"/>
            <a:r>
              <a:rPr lang="en-GB" err="1"/>
              <a:t>Centraal</a:t>
            </a:r>
            <a:endParaRPr lang="en-GB"/>
          </a:p>
          <a:p>
            <a:pPr lvl="1"/>
            <a:endParaRPr lang="en-GB"/>
          </a:p>
          <a:p>
            <a:pPr marL="288000" lvl="1">
              <a:buSzPct val="90000"/>
              <a:buBlip>
                <a:blip r:embed="rId5"/>
              </a:buBlip>
            </a:pPr>
            <a:r>
              <a:rPr lang="en-GB"/>
              <a:t>Type SWW</a:t>
            </a:r>
          </a:p>
          <a:p>
            <a:pPr lvl="1"/>
            <a:r>
              <a:rPr lang="en-GB" err="1"/>
              <a:t>Gekoppeld</a:t>
            </a:r>
            <a:r>
              <a:rPr lang="en-GB"/>
              <a:t> </a:t>
            </a:r>
            <a:r>
              <a:rPr lang="en-GB" err="1"/>
              <a:t>aan</a:t>
            </a:r>
            <a:r>
              <a:rPr lang="en-GB"/>
              <a:t> CV</a:t>
            </a:r>
          </a:p>
          <a:p>
            <a:pPr lvl="1"/>
            <a:endParaRPr lang="en-GB"/>
          </a:p>
          <a:p>
            <a:pPr marL="288000" lvl="1" indent="0">
              <a:buNone/>
            </a:pPr>
            <a:r>
              <a:rPr lang="en-GB"/>
              <a:t>Let op: pas met </a:t>
            </a:r>
            <a:r>
              <a:rPr lang="en-GB" err="1"/>
              <a:t>zekerheid</a:t>
            </a:r>
            <a:r>
              <a:rPr lang="en-GB"/>
              <a:t> </a:t>
            </a:r>
            <a:r>
              <a:rPr lang="en-GB" b="1" u="sng"/>
              <a:t>NA</a:t>
            </a:r>
            <a:r>
              <a:rPr lang="en-GB"/>
              <a:t> </a:t>
            </a:r>
            <a:r>
              <a:rPr lang="en-GB" err="1"/>
              <a:t>plaatsbezoek</a:t>
            </a:r>
            <a:r>
              <a:rPr lang="en-GB"/>
              <a:t>!</a:t>
            </a:r>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29521551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stookplaats</a:t>
            </a:r>
            <a:r>
              <a:rPr lang="en-GB" sz="4800"/>
              <a:t>: </a:t>
            </a:r>
            <a:r>
              <a:rPr lang="en-GB" sz="4800" err="1"/>
              <a:t>opwekkingssysteem</a:t>
            </a:r>
            <a:endParaRPr lang="en-GB" sz="4800"/>
          </a:p>
        </p:txBody>
      </p:sp>
      <p:pic>
        <p:nvPicPr>
          <p:cNvPr id="5" name="Picture 9">
            <a:extLst>
              <a:ext uri="{FF2B5EF4-FFF2-40B4-BE49-F238E27FC236}">
                <a16:creationId xmlns:a16="http://schemas.microsoft.com/office/drawing/2014/main" id="{43DCC455-D638-498C-AEA3-17ACF516B0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242325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 </a:t>
            </a:r>
            <a:r>
              <a:rPr lang="en-GB" err="1"/>
              <a:t>vaststellingen</a:t>
            </a:r>
            <a:r>
              <a:rPr lang="en-GB"/>
              <a:t> </a:t>
            </a:r>
            <a:r>
              <a:rPr lang="en-GB" err="1"/>
              <a:t>stookplaats</a:t>
            </a: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930987" y="2020667"/>
            <a:ext cx="3943817" cy="394381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6" name="Tijdelijke aanduiding voor inhoud 4"/>
          <p:cNvSpPr txBox="1">
            <a:spLocks/>
          </p:cNvSpPr>
          <p:nvPr/>
        </p:nvSpPr>
        <p:spPr>
          <a:xfrm>
            <a:off x="791072" y="2348880"/>
            <a:ext cx="8352928" cy="4248472"/>
          </a:xfrm>
          <a:prstGeom prst="rect">
            <a:avLst/>
          </a:prstGeom>
        </p:spPr>
        <p:txBody>
          <a:bodyPr anchor="t"/>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7655" indent="-287655"/>
            <a:r>
              <a:rPr lang="nl-BE">
                <a:latin typeface="Calibri"/>
                <a:cs typeface="Calibri"/>
              </a:rPr>
              <a:t>Hoe herken je de </a:t>
            </a:r>
            <a:r>
              <a:rPr lang="nl-BE" b="1" u="sng">
                <a:latin typeface="Calibri"/>
                <a:cs typeface="Calibri"/>
              </a:rPr>
              <a:t>ketel</a:t>
            </a:r>
            <a:r>
              <a:rPr lang="nl-BE">
                <a:latin typeface="Calibri"/>
                <a:cs typeface="Calibri"/>
              </a:rPr>
              <a:t>?</a:t>
            </a:r>
            <a:endParaRPr lang="en-US">
              <a:latin typeface="Calibri"/>
              <a:cs typeface="Calibri"/>
            </a:endParaRPr>
          </a:p>
          <a:p>
            <a:pPr marL="0" indent="0">
              <a:buNone/>
            </a:pPr>
            <a:endParaRPr lang="nl-BE"/>
          </a:p>
          <a:p>
            <a:pPr marL="575945" lvl="1" indent="-287655"/>
            <a:r>
              <a:rPr lang="nl-BE">
                <a:latin typeface="Calibri"/>
                <a:cs typeface="Calibri"/>
              </a:rPr>
              <a:t>Schouwaansluiting</a:t>
            </a:r>
          </a:p>
          <a:p>
            <a:pPr marL="575945" lvl="1" indent="-287655"/>
            <a:r>
              <a:rPr lang="nl-BE">
                <a:latin typeface="Calibri"/>
                <a:cs typeface="Calibri"/>
              </a:rPr>
              <a:t>Gasleiding</a:t>
            </a:r>
          </a:p>
          <a:p>
            <a:pPr marL="575945" lvl="1" indent="-287655"/>
            <a:r>
              <a:rPr lang="nl-BE">
                <a:latin typeface="Calibri"/>
                <a:cs typeface="Calibri"/>
              </a:rPr>
              <a:t>CV leidingen</a:t>
            </a:r>
          </a:p>
          <a:p>
            <a:pPr marL="287655" indent="-287655"/>
            <a:endParaRPr lang="nl-BE">
              <a:cs typeface="Calibri" panose="020F0502020204030204" pitchFamily="34" charset="0"/>
            </a:endParaRPr>
          </a:p>
        </p:txBody>
      </p:sp>
    </p:spTree>
    <p:extLst>
      <p:ext uri="{BB962C8B-B14F-4D97-AF65-F5344CB8AC3E}">
        <p14:creationId xmlns:p14="http://schemas.microsoft.com/office/powerpoint/2010/main" val="4099455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 </a:t>
            </a:r>
            <a:r>
              <a:rPr lang="en-GB" err="1"/>
              <a:t>vaststellingen</a:t>
            </a:r>
            <a:r>
              <a:rPr lang="en-GB"/>
              <a:t> </a:t>
            </a:r>
            <a:r>
              <a:rPr lang="en-GB" err="1"/>
              <a:t>stookplaats</a:t>
            </a:r>
            <a:endParaRPr lang="en-GB"/>
          </a:p>
        </p:txBody>
      </p:sp>
      <p:pic>
        <p:nvPicPr>
          <p:cNvPr id="6" name="Picture 5"/>
          <p:cNvPicPr>
            <a:picLocks noChangeAspect="1"/>
          </p:cNvPicPr>
          <p:nvPr/>
        </p:nvPicPr>
        <p:blipFill>
          <a:blip r:embed="rId3"/>
          <a:stretch>
            <a:fillRect/>
          </a:stretch>
        </p:blipFill>
        <p:spPr>
          <a:xfrm>
            <a:off x="539552" y="2204864"/>
            <a:ext cx="4103556" cy="338437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30987" y="2020667"/>
            <a:ext cx="3943817" cy="3943817"/>
          </a:xfrm>
          <a:prstGeom prst="rect">
            <a:avLst/>
          </a:prstGeom>
        </p:spPr>
      </p:pic>
      <p:cxnSp>
        <p:nvCxnSpPr>
          <p:cNvPr id="8" name="Straight Arrow Connector 7"/>
          <p:cNvCxnSpPr/>
          <p:nvPr/>
        </p:nvCxnSpPr>
        <p:spPr>
          <a:xfrm>
            <a:off x="3275856" y="4077072"/>
            <a:ext cx="2736304" cy="151216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63888" y="2924944"/>
            <a:ext cx="2591312" cy="7048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3129886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Verduidelijking opmaak slides</a:t>
            </a:r>
          </a:p>
        </p:txBody>
      </p:sp>
      <p:sp>
        <p:nvSpPr>
          <p:cNvPr id="5" name="Tijdelijke aanduiding voor inhoud 4"/>
          <p:cNvSpPr>
            <a:spLocks noGrp="1"/>
          </p:cNvSpPr>
          <p:nvPr>
            <p:ph sz="half" idx="2"/>
          </p:nvPr>
        </p:nvSpPr>
        <p:spPr/>
        <p:txBody>
          <a:bodyPr/>
          <a:lstStyle/>
          <a:p>
            <a:r>
              <a:rPr lang="nl-BE"/>
              <a:t>Groene titel=&gt; andere/aanvullend voorbeeld</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a:t>
            </a:fld>
            <a:endParaRPr lang="nl-BE" sz="1100">
              <a:solidFill>
                <a:srgbClr val="105269"/>
              </a:solidFill>
            </a:endParaRPr>
          </a:p>
        </p:txBody>
      </p:sp>
      <p:pic>
        <p:nvPicPr>
          <p:cNvPr id="2" name="Picture 1"/>
          <p:cNvPicPr>
            <a:picLocks noChangeAspect="1"/>
          </p:cNvPicPr>
          <p:nvPr/>
        </p:nvPicPr>
        <p:blipFill>
          <a:blip r:embed="rId3"/>
          <a:stretch>
            <a:fillRect/>
          </a:stretch>
        </p:blipFill>
        <p:spPr>
          <a:xfrm>
            <a:off x="2763521" y="2542183"/>
            <a:ext cx="4460240" cy="3335089"/>
          </a:xfrm>
          <a:prstGeom prst="rect">
            <a:avLst/>
          </a:prstGeom>
        </p:spPr>
      </p:pic>
    </p:spTree>
    <p:extLst>
      <p:ext uri="{BB962C8B-B14F-4D97-AF65-F5344CB8AC3E}">
        <p14:creationId xmlns:p14="http://schemas.microsoft.com/office/powerpoint/2010/main" val="31279266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28989" b="60135"/>
          <a:stretch/>
        </p:blipFill>
        <p:spPr>
          <a:xfrm rot="5400000">
            <a:off x="3231370" y="2529285"/>
            <a:ext cx="5452417" cy="3060947"/>
          </a:xfrm>
        </p:spPr>
      </p:pic>
      <p:sp>
        <p:nvSpPr>
          <p:cNvPr id="3" name="Title 2"/>
          <p:cNvSpPr>
            <a:spLocks noGrp="1"/>
          </p:cNvSpPr>
          <p:nvPr>
            <p:ph type="title"/>
          </p:nvPr>
        </p:nvSpPr>
        <p:spPr/>
        <p:txBody>
          <a:bodyPr/>
          <a:lstStyle/>
          <a:p>
            <a:r>
              <a:rPr lang="en-GB" err="1"/>
              <a:t>Praktijkvoorbeeld</a:t>
            </a:r>
            <a:r>
              <a:rPr lang="en-GB"/>
              <a:t> 1</a:t>
            </a:r>
          </a:p>
        </p:txBody>
      </p:sp>
      <p:cxnSp>
        <p:nvCxnSpPr>
          <p:cNvPr id="11" name="Straight Arrow Connector 32">
            <a:extLst>
              <a:ext uri="{FF2B5EF4-FFF2-40B4-BE49-F238E27FC236}">
                <a16:creationId xmlns:a16="http://schemas.microsoft.com/office/drawing/2014/main" id="{91A29DEC-ECC7-4356-A2A2-DCCB401D1E76}"/>
              </a:ext>
            </a:extLst>
          </p:cNvPr>
          <p:cNvCxnSpPr>
            <a:cxnSpLocks/>
          </p:cNvCxnSpPr>
          <p:nvPr/>
        </p:nvCxnSpPr>
        <p:spPr>
          <a:xfrm>
            <a:off x="4427105" y="3920647"/>
            <a:ext cx="2516306" cy="39009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7" name="Tijdelijke aanduiding voor inhoud 4"/>
          <p:cNvSpPr txBox="1">
            <a:spLocks/>
          </p:cNvSpPr>
          <p:nvPr/>
        </p:nvSpPr>
        <p:spPr>
          <a:xfrm>
            <a:off x="791072" y="234888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5"/>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6"/>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7"/>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8"/>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nl-BE"/>
              <a:t>Hoe te bepalen of de ketel </a:t>
            </a:r>
          </a:p>
          <a:p>
            <a:pPr marL="0" indent="0">
              <a:buNone/>
            </a:pPr>
            <a:r>
              <a:rPr lang="nl-BE"/>
              <a:t>    </a:t>
            </a:r>
            <a:r>
              <a:rPr lang="nl-BE" b="1" u="sng"/>
              <a:t>condenserend</a:t>
            </a:r>
            <a:r>
              <a:rPr lang="nl-BE"/>
              <a:t> is?</a:t>
            </a:r>
          </a:p>
          <a:p>
            <a:pPr marL="0" indent="0">
              <a:buNone/>
            </a:pPr>
            <a:endParaRPr lang="nl-BE"/>
          </a:p>
          <a:p>
            <a:pPr lvl="1"/>
            <a:r>
              <a:rPr lang="nl-BE"/>
              <a:t>Technische documentatie</a:t>
            </a:r>
          </a:p>
          <a:p>
            <a:pPr lvl="1"/>
            <a:r>
              <a:rPr lang="nl-BE"/>
              <a:t>Aansluiting afvoerleiding</a:t>
            </a:r>
          </a:p>
          <a:p>
            <a:pPr marL="0" indent="0">
              <a:buNone/>
            </a:pPr>
            <a:endParaRPr lang="nl-BE"/>
          </a:p>
          <a:p>
            <a:pPr marL="0" indent="0">
              <a:buNone/>
            </a:pPr>
            <a:r>
              <a:rPr lang="nl-BE"/>
              <a:t>LET OP!</a:t>
            </a:r>
          </a:p>
          <a:p>
            <a:pPr marL="0" indent="0">
              <a:buNone/>
            </a:pPr>
            <a:r>
              <a:rPr lang="en-GB" sz="1800" err="1">
                <a:solidFill>
                  <a:srgbClr val="00B0F0"/>
                </a:solidFill>
              </a:rPr>
              <a:t>Aansluiting</a:t>
            </a:r>
            <a:r>
              <a:rPr lang="en-GB" sz="1800">
                <a:solidFill>
                  <a:srgbClr val="00B0F0"/>
                </a:solidFill>
              </a:rPr>
              <a:t> op </a:t>
            </a:r>
            <a:r>
              <a:rPr lang="en-GB" sz="1800" err="1">
                <a:solidFill>
                  <a:srgbClr val="00B0F0"/>
                </a:solidFill>
              </a:rPr>
              <a:t>afvoerleiding</a:t>
            </a:r>
            <a:r>
              <a:rPr lang="en-GB" sz="1800">
                <a:solidFill>
                  <a:srgbClr val="00B0F0"/>
                </a:solidFill>
              </a:rPr>
              <a:t> is</a:t>
            </a:r>
          </a:p>
          <a:p>
            <a:pPr marL="0" indent="0">
              <a:buNone/>
            </a:pPr>
            <a:r>
              <a:rPr lang="en-GB" sz="1800" b="1" u="sng" err="1">
                <a:solidFill>
                  <a:srgbClr val="00B0F0"/>
                </a:solidFill>
              </a:rPr>
              <a:t>niet</a:t>
            </a:r>
            <a:r>
              <a:rPr lang="en-GB" sz="1800">
                <a:solidFill>
                  <a:srgbClr val="00B0F0"/>
                </a:solidFill>
              </a:rPr>
              <a:t> met 100% </a:t>
            </a:r>
            <a:r>
              <a:rPr lang="en-GB" sz="1800" err="1">
                <a:solidFill>
                  <a:srgbClr val="00B0F0"/>
                </a:solidFill>
              </a:rPr>
              <a:t>zekerheid</a:t>
            </a:r>
            <a:r>
              <a:rPr lang="en-GB" sz="1800">
                <a:solidFill>
                  <a:srgbClr val="00B0F0"/>
                </a:solidFill>
              </a:rPr>
              <a:t> </a:t>
            </a:r>
            <a:r>
              <a:rPr lang="en-GB" sz="1800" err="1">
                <a:solidFill>
                  <a:srgbClr val="00B0F0"/>
                </a:solidFill>
              </a:rPr>
              <a:t>een</a:t>
            </a:r>
            <a:r>
              <a:rPr lang="en-GB" sz="1800">
                <a:solidFill>
                  <a:srgbClr val="00B0F0"/>
                </a:solidFill>
              </a:rPr>
              <a:t> </a:t>
            </a:r>
          </a:p>
          <a:p>
            <a:pPr marL="0" indent="0">
              <a:buNone/>
            </a:pPr>
            <a:r>
              <a:rPr lang="en-GB" sz="1800" err="1">
                <a:solidFill>
                  <a:srgbClr val="00B0F0"/>
                </a:solidFill>
              </a:rPr>
              <a:t>condenserende</a:t>
            </a:r>
            <a:r>
              <a:rPr lang="en-GB" sz="1800">
                <a:solidFill>
                  <a:srgbClr val="00B0F0"/>
                </a:solidFill>
              </a:rPr>
              <a:t> </a:t>
            </a:r>
            <a:r>
              <a:rPr lang="en-GB" sz="1800" err="1">
                <a:solidFill>
                  <a:srgbClr val="00B0F0"/>
                </a:solidFill>
              </a:rPr>
              <a:t>ketel</a:t>
            </a:r>
            <a:endParaRPr lang="en-GB" sz="1800">
              <a:solidFill>
                <a:srgbClr val="00B0F0"/>
              </a:solidFill>
            </a:endParaRPr>
          </a:p>
          <a:p>
            <a:pPr marL="0" indent="0">
              <a:buNone/>
            </a:pPr>
            <a:r>
              <a:rPr lang="en-GB" sz="1800">
                <a:solidFill>
                  <a:srgbClr val="00B0F0"/>
                </a:solidFill>
              </a:rPr>
              <a:t>=&gt; </a:t>
            </a:r>
            <a:r>
              <a:rPr lang="en-GB" sz="1800" err="1">
                <a:solidFill>
                  <a:srgbClr val="00B0F0"/>
                </a:solidFill>
              </a:rPr>
              <a:t>enkel</a:t>
            </a:r>
            <a:r>
              <a:rPr lang="en-GB" sz="1800">
                <a:solidFill>
                  <a:srgbClr val="00B0F0"/>
                </a:solidFill>
              </a:rPr>
              <a:t> via </a:t>
            </a:r>
            <a:r>
              <a:rPr lang="en-GB" sz="1800" err="1">
                <a:solidFill>
                  <a:srgbClr val="00B0F0"/>
                </a:solidFill>
              </a:rPr>
              <a:t>technische</a:t>
            </a:r>
            <a:r>
              <a:rPr lang="en-GB" sz="1800">
                <a:solidFill>
                  <a:srgbClr val="00B0F0"/>
                </a:solidFill>
              </a:rPr>
              <a:t> </a:t>
            </a:r>
            <a:r>
              <a:rPr lang="en-GB" sz="1800" err="1">
                <a:solidFill>
                  <a:srgbClr val="00B0F0"/>
                </a:solidFill>
              </a:rPr>
              <a:t>documentatie</a:t>
            </a:r>
            <a:endParaRPr lang="en-GB" sz="1800">
              <a:solidFill>
                <a:srgbClr val="00B0F0"/>
              </a:solidFill>
            </a:endParaRPr>
          </a:p>
          <a:p>
            <a:pPr marL="0" indent="0">
              <a:buNone/>
            </a:pPr>
            <a:endParaRPr lang="nl-BE"/>
          </a:p>
        </p:txBody>
      </p:sp>
    </p:spTree>
    <p:extLst>
      <p:ext uri="{BB962C8B-B14F-4D97-AF65-F5344CB8AC3E}">
        <p14:creationId xmlns:p14="http://schemas.microsoft.com/office/powerpoint/2010/main" val="24605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marL="288000" lvl="1" indent="0">
              <a:buNone/>
            </a:pPr>
            <a:r>
              <a:rPr lang="en-GB" err="1"/>
              <a:t>Vergelijk</a:t>
            </a:r>
            <a:r>
              <a:rPr lang="en-GB"/>
              <a:t> </a:t>
            </a:r>
            <a:r>
              <a:rPr lang="en-GB" err="1"/>
              <a:t>asbuiltdossier</a:t>
            </a:r>
            <a:r>
              <a:rPr lang="en-GB"/>
              <a:t> met de </a:t>
            </a:r>
            <a:r>
              <a:rPr lang="en-GB" err="1"/>
              <a:t>vaststellingen</a:t>
            </a:r>
            <a:r>
              <a:rPr lang="en-GB"/>
              <a:t> </a:t>
            </a:r>
            <a:r>
              <a:rPr lang="en-GB" err="1"/>
              <a:t>tijdens</a:t>
            </a:r>
            <a:r>
              <a:rPr lang="en-GB"/>
              <a:t> het  </a:t>
            </a:r>
            <a:r>
              <a:rPr lang="en-GB" err="1"/>
              <a:t>plaatsbezoek</a:t>
            </a:r>
            <a:r>
              <a:rPr lang="en-GB"/>
              <a:t>!</a:t>
            </a:r>
          </a:p>
        </p:txBody>
      </p:sp>
      <p:sp>
        <p:nvSpPr>
          <p:cNvPr id="3" name="Title 2"/>
          <p:cNvSpPr>
            <a:spLocks noGrp="1"/>
          </p:cNvSpPr>
          <p:nvPr>
            <p:ph type="title"/>
          </p:nvPr>
        </p:nvSpPr>
        <p:spPr/>
        <p:txBody>
          <a:bodyPr/>
          <a:lstStyle/>
          <a:p>
            <a:r>
              <a:rPr lang="en-GB" err="1"/>
              <a:t>Praktijkvoorbeeld</a:t>
            </a:r>
            <a:r>
              <a:rPr lang="en-GB"/>
              <a:t> 1</a:t>
            </a:r>
          </a:p>
        </p:txBody>
      </p:sp>
      <p:pic>
        <p:nvPicPr>
          <p:cNvPr id="4" name="Picture 3"/>
          <p:cNvPicPr>
            <a:picLocks noChangeAspect="1"/>
          </p:cNvPicPr>
          <p:nvPr/>
        </p:nvPicPr>
        <p:blipFill>
          <a:blip r:embed="rId3"/>
          <a:stretch>
            <a:fillRect/>
          </a:stretch>
        </p:blipFill>
        <p:spPr>
          <a:xfrm>
            <a:off x="961863" y="2487431"/>
            <a:ext cx="6334722" cy="34936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842335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28221" y="1115610"/>
            <a:ext cx="8352928" cy="4968552"/>
          </a:xfrm>
        </p:spPr>
        <p:txBody>
          <a:bodyPr/>
          <a:lstStyle/>
          <a:p>
            <a:pPr marL="288000" lvl="1" indent="0">
              <a:buNone/>
            </a:pPr>
            <a:r>
              <a:rPr lang="en-GB" err="1"/>
              <a:t>Vergelijk</a:t>
            </a:r>
            <a:r>
              <a:rPr lang="en-GB"/>
              <a:t> </a:t>
            </a:r>
            <a:r>
              <a:rPr lang="en-GB" err="1"/>
              <a:t>technische</a:t>
            </a:r>
            <a:r>
              <a:rPr lang="en-GB"/>
              <a:t> </a:t>
            </a:r>
            <a:r>
              <a:rPr lang="en-GB" err="1"/>
              <a:t>documentatie</a:t>
            </a:r>
            <a:r>
              <a:rPr lang="en-GB"/>
              <a:t> met de </a:t>
            </a:r>
            <a:r>
              <a:rPr lang="en-GB" err="1"/>
              <a:t>vaststelling</a:t>
            </a:r>
            <a:r>
              <a:rPr lang="en-GB"/>
              <a:t>!</a:t>
            </a:r>
          </a:p>
        </p:txBody>
      </p:sp>
      <p:sp>
        <p:nvSpPr>
          <p:cNvPr id="3" name="Title 2"/>
          <p:cNvSpPr>
            <a:spLocks noGrp="1"/>
          </p:cNvSpPr>
          <p:nvPr>
            <p:ph type="title"/>
          </p:nvPr>
        </p:nvSpPr>
        <p:spPr/>
        <p:txBody>
          <a:bodyPr/>
          <a:lstStyle/>
          <a:p>
            <a:r>
              <a:rPr lang="en-GB" err="1"/>
              <a:t>Praktijkvoorbeeld</a:t>
            </a:r>
            <a:r>
              <a:rPr lang="en-GB"/>
              <a:t> 1</a:t>
            </a:r>
          </a:p>
        </p:txBody>
      </p:sp>
      <p:pic>
        <p:nvPicPr>
          <p:cNvPr id="5" name="Picture 4"/>
          <p:cNvPicPr>
            <a:picLocks noChangeAspect="1"/>
          </p:cNvPicPr>
          <p:nvPr/>
        </p:nvPicPr>
        <p:blipFill>
          <a:blip r:embed="rId3"/>
          <a:stretch>
            <a:fillRect/>
          </a:stretch>
        </p:blipFill>
        <p:spPr>
          <a:xfrm>
            <a:off x="795130" y="1555917"/>
            <a:ext cx="3528392" cy="509517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37332" y="1648918"/>
            <a:ext cx="3943817" cy="39438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8" name="Rectangle 7"/>
          <p:cNvSpPr/>
          <p:nvPr/>
        </p:nvSpPr>
        <p:spPr>
          <a:xfrm>
            <a:off x="959851" y="1988839"/>
            <a:ext cx="648072" cy="1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hoek 8">
            <a:extLst>
              <a:ext uri="{FF2B5EF4-FFF2-40B4-BE49-F238E27FC236}">
                <a16:creationId xmlns:a16="http://schemas.microsoft.com/office/drawing/2014/main" id="{4170EF8D-0CC7-4365-BB95-F27F2712EA1B}"/>
              </a:ext>
            </a:extLst>
          </p:cNvPr>
          <p:cNvSpPr/>
          <p:nvPr/>
        </p:nvSpPr>
        <p:spPr>
          <a:xfrm>
            <a:off x="795130" y="2074617"/>
            <a:ext cx="1039365" cy="241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57677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marL="288000" lvl="1" indent="0">
              <a:buNone/>
            </a:pPr>
            <a:r>
              <a:rPr lang="en-GB"/>
              <a:t>Parameters van het </a:t>
            </a:r>
            <a:r>
              <a:rPr lang="en-GB" err="1"/>
              <a:t>opwekkingssysteem</a:t>
            </a:r>
            <a:r>
              <a:rPr lang="en-GB"/>
              <a:t> (per </a:t>
            </a:r>
            <a:r>
              <a:rPr lang="en-GB" err="1"/>
              <a:t>opwekker</a:t>
            </a:r>
            <a:r>
              <a:rPr lang="en-GB"/>
              <a:t>) (IP VI.3):</a:t>
            </a:r>
          </a:p>
        </p:txBody>
      </p:sp>
      <p:sp>
        <p:nvSpPr>
          <p:cNvPr id="3" name="Title 2"/>
          <p:cNvSpPr>
            <a:spLocks noGrp="1"/>
          </p:cNvSpPr>
          <p:nvPr>
            <p:ph type="title"/>
          </p:nvPr>
        </p:nvSpPr>
        <p:spPr/>
        <p:txBody>
          <a:bodyPr/>
          <a:lstStyle/>
          <a:p>
            <a:r>
              <a:rPr lang="en-GB" err="1"/>
              <a:t>Praktijkvoorbeeld</a:t>
            </a:r>
            <a:r>
              <a:rPr lang="en-GB"/>
              <a:t> 1</a:t>
            </a:r>
          </a:p>
        </p:txBody>
      </p:sp>
      <p:pic>
        <p:nvPicPr>
          <p:cNvPr id="5" name="Picture 4"/>
          <p:cNvPicPr>
            <a:picLocks noChangeAspect="1"/>
          </p:cNvPicPr>
          <p:nvPr/>
        </p:nvPicPr>
        <p:blipFill>
          <a:blip r:embed="rId3"/>
          <a:stretch>
            <a:fillRect/>
          </a:stretch>
        </p:blipFill>
        <p:spPr>
          <a:xfrm>
            <a:off x="755576" y="2636912"/>
            <a:ext cx="2830278" cy="4087063"/>
          </a:xfrm>
          <a:prstGeom prst="rect">
            <a:avLst/>
          </a:prstGeom>
        </p:spPr>
      </p:pic>
      <p:pic>
        <p:nvPicPr>
          <p:cNvPr id="7" name="Picture 6"/>
          <p:cNvPicPr>
            <a:picLocks noChangeAspect="1"/>
          </p:cNvPicPr>
          <p:nvPr/>
        </p:nvPicPr>
        <p:blipFill rotWithShape="1">
          <a:blip r:embed="rId3"/>
          <a:srcRect l="40708" t="1762" r="776" b="94715"/>
          <a:stretch/>
        </p:blipFill>
        <p:spPr>
          <a:xfrm>
            <a:off x="4142983" y="2199657"/>
            <a:ext cx="4968538" cy="432048"/>
          </a:xfrm>
          <a:prstGeom prst="rect">
            <a:avLst/>
          </a:prstGeom>
        </p:spPr>
      </p:pic>
      <p:cxnSp>
        <p:nvCxnSpPr>
          <p:cNvPr id="8" name="Straight Arrow Connector 7"/>
          <p:cNvCxnSpPr/>
          <p:nvPr/>
        </p:nvCxnSpPr>
        <p:spPr>
          <a:xfrm flipV="1">
            <a:off x="3585854" y="2564904"/>
            <a:ext cx="698114" cy="6680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835696" y="2631705"/>
            <a:ext cx="1750158" cy="22123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142983" y="3068960"/>
            <a:ext cx="5001017" cy="1477328"/>
          </a:xfrm>
          <a:prstGeom prst="rect">
            <a:avLst/>
          </a:prstGeom>
          <a:noFill/>
        </p:spPr>
        <p:txBody>
          <a:bodyPr wrap="square" rtlCol="0">
            <a:spAutoFit/>
          </a:bodyPr>
          <a:lstStyle/>
          <a:p>
            <a:r>
              <a:rPr lang="en-GB" err="1"/>
              <a:t>Energiedrager</a:t>
            </a:r>
            <a:r>
              <a:rPr lang="en-GB"/>
              <a:t>: gas</a:t>
            </a:r>
          </a:p>
          <a:p>
            <a:r>
              <a:rPr lang="en-GB" err="1"/>
              <a:t>Soort</a:t>
            </a:r>
            <a:r>
              <a:rPr lang="en-GB"/>
              <a:t> </a:t>
            </a:r>
            <a:r>
              <a:rPr lang="en-GB" err="1"/>
              <a:t>opwekker</a:t>
            </a:r>
            <a:r>
              <a:rPr lang="en-GB"/>
              <a:t>: </a:t>
            </a:r>
            <a:r>
              <a:rPr lang="en-GB" err="1"/>
              <a:t>condenserende</a:t>
            </a:r>
            <a:r>
              <a:rPr lang="en-GB"/>
              <a:t> </a:t>
            </a:r>
            <a:r>
              <a:rPr lang="en-GB" err="1"/>
              <a:t>ketel</a:t>
            </a:r>
            <a:endParaRPr lang="en-GB"/>
          </a:p>
          <a:p>
            <a:r>
              <a:rPr lang="en-GB" err="1"/>
              <a:t>Vermogen</a:t>
            </a:r>
            <a:r>
              <a:rPr lang="en-GB"/>
              <a:t>:  40 kW (</a:t>
            </a:r>
            <a:r>
              <a:rPr lang="en-GB" err="1"/>
              <a:t>hoogste</a:t>
            </a:r>
            <a:r>
              <a:rPr lang="en-GB"/>
              <a:t> </a:t>
            </a:r>
            <a:r>
              <a:rPr lang="en-GB" err="1"/>
              <a:t>temperatuur</a:t>
            </a:r>
            <a:r>
              <a:rPr lang="en-GB"/>
              <a:t> EN G20 EN </a:t>
            </a:r>
            <a:r>
              <a:rPr lang="en-GB" err="1"/>
              <a:t>hoogste</a:t>
            </a:r>
            <a:r>
              <a:rPr lang="en-GB"/>
              <a:t> </a:t>
            </a:r>
            <a:r>
              <a:rPr lang="en-GB" err="1"/>
              <a:t>vermogen</a:t>
            </a:r>
            <a:r>
              <a:rPr lang="en-GB"/>
              <a:t>)</a:t>
            </a:r>
          </a:p>
          <a:p>
            <a:endParaRPr lang="en-GB"/>
          </a:p>
        </p:txBody>
      </p:sp>
      <p:sp>
        <p:nvSpPr>
          <p:cNvPr id="14" name="Rectangle 13"/>
          <p:cNvSpPr/>
          <p:nvPr/>
        </p:nvSpPr>
        <p:spPr>
          <a:xfrm>
            <a:off x="945488" y="6165304"/>
            <a:ext cx="2640365" cy="22123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a:srcRect l="5727" t="82934" r="26801" b="7903"/>
          <a:stretch/>
        </p:blipFill>
        <p:spPr>
          <a:xfrm>
            <a:off x="3688285" y="5530032"/>
            <a:ext cx="5455715" cy="1069923"/>
          </a:xfrm>
          <a:prstGeom prst="rect">
            <a:avLst/>
          </a:prstGeom>
        </p:spPr>
      </p:pic>
      <p:cxnSp>
        <p:nvCxnSpPr>
          <p:cNvPr id="17" name="Straight Arrow Connector 16"/>
          <p:cNvCxnSpPr/>
          <p:nvPr/>
        </p:nvCxnSpPr>
        <p:spPr>
          <a:xfrm flipV="1">
            <a:off x="3585854" y="6275919"/>
            <a:ext cx="349057" cy="3340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27985" y="5530032"/>
            <a:ext cx="576064" cy="856503"/>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09060" y="2631705"/>
            <a:ext cx="648072" cy="1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hthoek 19">
            <a:extLst>
              <a:ext uri="{FF2B5EF4-FFF2-40B4-BE49-F238E27FC236}">
                <a16:creationId xmlns:a16="http://schemas.microsoft.com/office/drawing/2014/main" id="{AAACA93F-56B2-46FD-BCC5-68C34A9069B6}"/>
              </a:ext>
            </a:extLst>
          </p:cNvPr>
          <p:cNvSpPr/>
          <p:nvPr/>
        </p:nvSpPr>
        <p:spPr>
          <a:xfrm>
            <a:off x="795774" y="2708920"/>
            <a:ext cx="874644" cy="241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186978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pPr marL="288000" lvl="1" indent="0">
              <a:buNone/>
            </a:pPr>
            <a:r>
              <a:rPr lang="en-GB"/>
              <a:t>Parameters van het </a:t>
            </a:r>
            <a:r>
              <a:rPr lang="en-GB" err="1"/>
              <a:t>opwekkingssysteem</a:t>
            </a:r>
            <a:r>
              <a:rPr lang="en-GB"/>
              <a:t> (per </a:t>
            </a:r>
            <a:r>
              <a:rPr lang="en-GB" err="1"/>
              <a:t>opwekker</a:t>
            </a:r>
            <a:r>
              <a:rPr lang="en-GB"/>
              <a:t>) (IP VI.9):</a:t>
            </a:r>
          </a:p>
        </p:txBody>
      </p:sp>
      <p:sp>
        <p:nvSpPr>
          <p:cNvPr id="3" name="Title 2"/>
          <p:cNvSpPr>
            <a:spLocks noGrp="1"/>
          </p:cNvSpPr>
          <p:nvPr>
            <p:ph type="title"/>
          </p:nvPr>
        </p:nvSpPr>
        <p:spPr/>
        <p:txBody>
          <a:bodyPr/>
          <a:lstStyle/>
          <a:p>
            <a:r>
              <a:rPr lang="en-GB" err="1"/>
              <a:t>Praktijkvoorbeeld</a:t>
            </a:r>
            <a:r>
              <a:rPr lang="en-GB"/>
              <a:t> 1</a:t>
            </a:r>
          </a:p>
        </p:txBody>
      </p:sp>
      <p:pic>
        <p:nvPicPr>
          <p:cNvPr id="5" name="Picture 4"/>
          <p:cNvPicPr>
            <a:picLocks noChangeAspect="1"/>
          </p:cNvPicPr>
          <p:nvPr/>
        </p:nvPicPr>
        <p:blipFill>
          <a:blip r:embed="rId3"/>
          <a:stretch>
            <a:fillRect/>
          </a:stretch>
        </p:blipFill>
        <p:spPr>
          <a:xfrm>
            <a:off x="852605" y="2144797"/>
            <a:ext cx="2830278" cy="4087063"/>
          </a:xfrm>
          <a:prstGeom prst="rect">
            <a:avLst/>
          </a:prstGeom>
        </p:spPr>
      </p:pic>
      <p:sp>
        <p:nvSpPr>
          <p:cNvPr id="13" name="TextBox 12"/>
          <p:cNvSpPr txBox="1"/>
          <p:nvPr/>
        </p:nvSpPr>
        <p:spPr>
          <a:xfrm>
            <a:off x="4042987" y="3140968"/>
            <a:ext cx="5001017" cy="1200329"/>
          </a:xfrm>
          <a:prstGeom prst="rect">
            <a:avLst/>
          </a:prstGeom>
          <a:noFill/>
        </p:spPr>
        <p:txBody>
          <a:bodyPr wrap="square" rtlCol="0">
            <a:spAutoFit/>
          </a:bodyPr>
          <a:lstStyle/>
          <a:p>
            <a:r>
              <a:rPr lang="en-GB" err="1"/>
              <a:t>Testrendement</a:t>
            </a:r>
            <a:r>
              <a:rPr lang="en-GB"/>
              <a:t> </a:t>
            </a:r>
            <a:r>
              <a:rPr lang="en-GB" err="1"/>
              <a:t>bij</a:t>
            </a:r>
            <a:r>
              <a:rPr lang="en-GB"/>
              <a:t> </a:t>
            </a:r>
            <a:r>
              <a:rPr lang="en-GB" err="1"/>
              <a:t>deellast</a:t>
            </a:r>
            <a:r>
              <a:rPr lang="en-GB"/>
              <a:t>: 108,9% (tov H</a:t>
            </a:r>
            <a:r>
              <a:rPr lang="en-GB" baseline="-25000"/>
              <a:t>i</a:t>
            </a:r>
            <a:r>
              <a:rPr lang="en-GB"/>
              <a:t> </a:t>
            </a:r>
            <a:r>
              <a:rPr lang="en-GB" err="1"/>
              <a:t>onderste</a:t>
            </a:r>
            <a:r>
              <a:rPr lang="en-GB"/>
              <a:t> </a:t>
            </a:r>
            <a:r>
              <a:rPr lang="en-GB" err="1"/>
              <a:t>verbrandingswaarde</a:t>
            </a:r>
            <a:r>
              <a:rPr lang="en-GB"/>
              <a:t>)</a:t>
            </a:r>
          </a:p>
          <a:p>
            <a:endParaRPr lang="en-GB"/>
          </a:p>
          <a:p>
            <a:endParaRPr lang="en-GB"/>
          </a:p>
        </p:txBody>
      </p:sp>
      <p:cxnSp>
        <p:nvCxnSpPr>
          <p:cNvPr id="17" name="Straight Arrow Connector 16"/>
          <p:cNvCxnSpPr/>
          <p:nvPr/>
        </p:nvCxnSpPr>
        <p:spPr>
          <a:xfrm>
            <a:off x="3466257" y="5008762"/>
            <a:ext cx="529679" cy="43646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267744" y="4797152"/>
            <a:ext cx="1152128" cy="21602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3"/>
          <a:srcRect l="50012" t="54617" b="40098"/>
          <a:stretch/>
        </p:blipFill>
        <p:spPr>
          <a:xfrm>
            <a:off x="4067944" y="5143058"/>
            <a:ext cx="4840625" cy="857607"/>
          </a:xfrm>
          <a:prstGeom prst="rect">
            <a:avLst/>
          </a:prstGeom>
        </p:spPr>
      </p:pic>
      <p:sp>
        <p:nvSpPr>
          <p:cNvPr id="20" name="Rectangle 19"/>
          <p:cNvSpPr/>
          <p:nvPr/>
        </p:nvSpPr>
        <p:spPr>
          <a:xfrm>
            <a:off x="4067944" y="5733256"/>
            <a:ext cx="4104456" cy="28582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
        <p:nvSpPr>
          <p:cNvPr id="11" name="Rectangle 10"/>
          <p:cNvSpPr/>
          <p:nvPr/>
        </p:nvSpPr>
        <p:spPr>
          <a:xfrm>
            <a:off x="949802" y="2623141"/>
            <a:ext cx="648072" cy="171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hoek 11">
            <a:extLst>
              <a:ext uri="{FF2B5EF4-FFF2-40B4-BE49-F238E27FC236}">
                <a16:creationId xmlns:a16="http://schemas.microsoft.com/office/drawing/2014/main" id="{7434BEB9-268F-4CEA-8709-60FDDFB88504}"/>
              </a:ext>
            </a:extLst>
          </p:cNvPr>
          <p:cNvSpPr/>
          <p:nvPr/>
        </p:nvSpPr>
        <p:spPr>
          <a:xfrm>
            <a:off x="836516" y="2708919"/>
            <a:ext cx="874644" cy="241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74096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C000"/>
          </a:solidFill>
        </p:spPr>
        <p:txBody>
          <a:bodyPr/>
          <a:lstStyle/>
          <a:p>
            <a:r>
              <a:rPr lang="en-GB" err="1"/>
              <a:t>Praktijkvoorbeeld</a:t>
            </a:r>
            <a:r>
              <a:rPr lang="en-GB"/>
              <a:t> 1: </a:t>
            </a:r>
            <a:r>
              <a:rPr lang="en-GB" err="1"/>
              <a:t>ingave</a:t>
            </a:r>
            <a:r>
              <a:rPr lang="en-GB"/>
              <a:t> in EPC software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1658" y="6093123"/>
            <a:ext cx="636265" cy="680720"/>
          </a:xfrm>
          <a:prstGeom prst="rect">
            <a:avLst/>
          </a:prstGeom>
        </p:spPr>
      </p:pic>
      <p:sp>
        <p:nvSpPr>
          <p:cNvPr id="6" name="Content Placeholder 1">
            <a:extLst>
              <a:ext uri="{FF2B5EF4-FFF2-40B4-BE49-F238E27FC236}">
                <a16:creationId xmlns:a16="http://schemas.microsoft.com/office/drawing/2014/main" id="{85A9C90F-D11A-45AC-B9B2-5AA4FFA6C63C}"/>
              </a:ext>
            </a:extLst>
          </p:cNvPr>
          <p:cNvSpPr txBox="1">
            <a:spLocks/>
          </p:cNvSpPr>
          <p:nvPr/>
        </p:nvSpPr>
        <p:spPr>
          <a:xfrm>
            <a:off x="678700" y="1805291"/>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4"/>
              </a:buBlip>
            </a:pPr>
            <a:r>
              <a:rPr lang="en-GB" err="1"/>
              <a:t>Invoergegevens</a:t>
            </a:r>
            <a:r>
              <a:rPr lang="en-GB"/>
              <a:t> van het </a:t>
            </a:r>
            <a:r>
              <a:rPr lang="en-GB" err="1"/>
              <a:t>opwekkingssysteem</a:t>
            </a:r>
            <a:r>
              <a:rPr lang="en-GB"/>
              <a:t> (per </a:t>
            </a:r>
            <a:r>
              <a:rPr lang="en-GB" err="1"/>
              <a:t>opwekker</a:t>
            </a:r>
            <a:r>
              <a:rPr lang="en-GB"/>
              <a:t>) (IP VI.9)</a:t>
            </a:r>
          </a:p>
          <a:p>
            <a:pPr lvl="1"/>
            <a:r>
              <a:rPr lang="nl-BE"/>
              <a:t>Type opwekker: collectief</a:t>
            </a:r>
          </a:p>
          <a:p>
            <a:pPr lvl="1"/>
            <a:r>
              <a:rPr lang="nl-BE"/>
              <a:t>Energiedrager: gas</a:t>
            </a:r>
          </a:p>
          <a:p>
            <a:pPr lvl="1"/>
            <a:r>
              <a:rPr lang="nl-BE"/>
              <a:t>Soort ketel: condenserend</a:t>
            </a:r>
          </a:p>
          <a:p>
            <a:pPr lvl="1"/>
            <a:r>
              <a:rPr lang="nl-BE"/>
              <a:t>Locatie van de warmteopwekker: binnen beschermd volume</a:t>
            </a:r>
          </a:p>
          <a:p>
            <a:pPr lvl="1"/>
            <a:r>
              <a:rPr lang="nl-BE"/>
              <a:t>Nominaal vermogen (want geschakelde ketels): 40 kW </a:t>
            </a:r>
          </a:p>
          <a:p>
            <a:pPr lvl="1"/>
            <a:r>
              <a:rPr lang="nl-BE"/>
              <a:t>Testrendement bij deellast: 108,9%</a:t>
            </a:r>
          </a:p>
          <a:p>
            <a:pPr lvl="1"/>
            <a:r>
              <a:rPr lang="nl-BE"/>
              <a:t>Referentiejaar fabricage: ongekend (geen kentekenplaat, geen specifiek bewijsstuk over het jaartal van dit toestel)</a:t>
            </a:r>
          </a:p>
          <a:p>
            <a:pPr lvl="1"/>
            <a:r>
              <a:rPr lang="nl-BE"/>
              <a:t>Labels: niet op toestel aanwezig</a:t>
            </a:r>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613052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stookplaats</a:t>
            </a:r>
            <a:r>
              <a:rPr lang="en-GB" sz="4800"/>
              <a:t>: </a:t>
            </a:r>
            <a:r>
              <a:rPr lang="en-GB" sz="4800" err="1"/>
              <a:t>distributiesysteem</a:t>
            </a:r>
            <a:endParaRPr lang="en-GB" sz="480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916892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4590" y="2618783"/>
            <a:ext cx="2267266" cy="42392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43818" y="2372306"/>
            <a:ext cx="5213996" cy="3910497"/>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57</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type distributie herkennen?</a:t>
            </a:r>
          </a:p>
          <a:p>
            <a:pPr lvl="1"/>
            <a:r>
              <a:rPr lang="nl-BE"/>
              <a:t>Kring voeding sanitair </a:t>
            </a:r>
          </a:p>
          <a:p>
            <a:pPr lvl="1"/>
            <a:r>
              <a:rPr lang="nl-BE"/>
              <a:t>Kring CV</a:t>
            </a:r>
          </a:p>
        </p:txBody>
      </p:sp>
      <p:cxnSp>
        <p:nvCxnSpPr>
          <p:cNvPr id="9" name="Straight Arrow Connector 8"/>
          <p:cNvCxnSpPr/>
          <p:nvPr/>
        </p:nvCxnSpPr>
        <p:spPr>
          <a:xfrm flipV="1">
            <a:off x="2387600" y="4591858"/>
            <a:ext cx="4704680" cy="6052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554480" y="4112780"/>
            <a:ext cx="5969848" cy="105810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766278" y="4196338"/>
            <a:ext cx="2392893" cy="369332"/>
          </a:xfrm>
          <a:prstGeom prst="rect">
            <a:avLst/>
          </a:prstGeom>
          <a:noFill/>
        </p:spPr>
        <p:txBody>
          <a:bodyPr wrap="square" rtlCol="0">
            <a:spAutoFit/>
          </a:bodyPr>
          <a:lstStyle/>
          <a:p>
            <a:r>
              <a:rPr lang="en-GB" err="1">
                <a:solidFill>
                  <a:srgbClr val="00B0F0"/>
                </a:solidFill>
              </a:rPr>
              <a:t>Circulatiepompen</a:t>
            </a:r>
            <a:endParaRPr lang="en-GB">
              <a:solidFill>
                <a:srgbClr val="00B0F0"/>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1058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36274" y="2395146"/>
            <a:ext cx="5213996" cy="3910497"/>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58</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Distributiesysteem</a:t>
            </a:r>
          </a:p>
          <a:p>
            <a:endParaRPr lang="nl-BE"/>
          </a:p>
          <a:p>
            <a:pPr lvl="1"/>
            <a:r>
              <a:rPr lang="nl-BE" err="1"/>
              <a:t>Ongeïsoleerd</a:t>
            </a:r>
            <a:endParaRPr lang="nl-BE"/>
          </a:p>
          <a:p>
            <a:pPr lvl="1"/>
            <a:r>
              <a:rPr lang="nl-BE"/>
              <a:t>Buiten BV</a:t>
            </a:r>
          </a:p>
          <a:p>
            <a:pPr marL="288000" lvl="1" indent="0">
              <a:buNone/>
            </a:pPr>
            <a:endParaRPr lang="nl-BE"/>
          </a:p>
          <a:p>
            <a:pPr lvl="1">
              <a:buFont typeface="Symbol" panose="05050102010706020507" pitchFamily="18" charset="2"/>
              <a:buChar char="Þ"/>
            </a:pPr>
            <a:r>
              <a:rPr lang="nl-BE"/>
              <a:t>0m =&lt; lengte =&lt; 6m</a:t>
            </a:r>
          </a:p>
          <a:p>
            <a:pPr marL="288000" lvl="1" indent="0">
              <a:buNone/>
            </a:pPr>
            <a:endParaRPr lang="nl-BE"/>
          </a:p>
          <a:p>
            <a:pPr marL="288000" lvl="1" indent="0">
              <a:buNone/>
            </a:pPr>
            <a:endParaRPr lang="nl-BE"/>
          </a:p>
        </p:txBody>
      </p:sp>
      <p:sp>
        <p:nvSpPr>
          <p:cNvPr id="12" name="Rectangle 9">
            <a:extLst>
              <a:ext uri="{FF2B5EF4-FFF2-40B4-BE49-F238E27FC236}">
                <a16:creationId xmlns:a16="http://schemas.microsoft.com/office/drawing/2014/main" id="{F5CC0176-EF28-4591-8A28-E8679AD9442E}"/>
              </a:ext>
            </a:extLst>
          </p:cNvPr>
          <p:cNvSpPr/>
          <p:nvPr/>
        </p:nvSpPr>
        <p:spPr>
          <a:xfrm>
            <a:off x="7020272" y="5043086"/>
            <a:ext cx="1091105" cy="1077346"/>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68009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latin typeface="Calibri"/>
                <a:cs typeface="Calibri"/>
              </a:rPr>
              <a:t>Plaatsbezoek</a:t>
            </a:r>
            <a:r>
              <a:rPr lang="en-GB" sz="4800">
                <a:latin typeface="Calibri"/>
                <a:cs typeface="Calibri"/>
              </a:rPr>
              <a:t> </a:t>
            </a:r>
            <a:r>
              <a:rPr lang="en-GB" sz="4800" err="1">
                <a:latin typeface="Calibri"/>
                <a:cs typeface="Calibri"/>
              </a:rPr>
              <a:t>stookplaats</a:t>
            </a:r>
            <a:r>
              <a:rPr lang="en-GB" sz="4800">
                <a:latin typeface="Calibri"/>
                <a:cs typeface="Calibri"/>
              </a:rPr>
              <a:t>: </a:t>
            </a:r>
            <a:r>
              <a:rPr lang="en-GB" sz="4800" err="1">
                <a:latin typeface="Calibri"/>
                <a:cs typeface="Calibri"/>
              </a:rPr>
              <a:t>sanitair</a:t>
            </a:r>
            <a:r>
              <a:rPr lang="en-GB" sz="4800">
                <a:latin typeface="Calibri"/>
                <a:cs typeface="Calibri"/>
              </a:rPr>
              <a:t> warm water</a:t>
            </a:r>
          </a:p>
        </p:txBody>
      </p:sp>
      <p:pic>
        <p:nvPicPr>
          <p:cNvPr id="5" name="Picture 4">
            <a:extLst>
              <a:ext uri="{FF2B5EF4-FFF2-40B4-BE49-F238E27FC236}">
                <a16:creationId xmlns:a16="http://schemas.microsoft.com/office/drawing/2014/main" id="{BF918FF9-3A74-40C0-8BF3-F8CA8F0F43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811040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Verduidelijking opmaak slides</a:t>
            </a:r>
          </a:p>
        </p:txBody>
      </p:sp>
      <p:sp>
        <p:nvSpPr>
          <p:cNvPr id="5" name="Tijdelijke aanduiding voor inhoud 4"/>
          <p:cNvSpPr>
            <a:spLocks noGrp="1"/>
          </p:cNvSpPr>
          <p:nvPr>
            <p:ph sz="half" idx="2"/>
          </p:nvPr>
        </p:nvSpPr>
        <p:spPr/>
        <p:txBody>
          <a:bodyPr/>
          <a:lstStyle/>
          <a:p>
            <a:r>
              <a:rPr lang="nl-BE"/>
              <a:t>Oranje titel=&gt; samenvatting invoergegevens in de software</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a:t>
            </a:fld>
            <a:endParaRPr lang="nl-BE" sz="1100">
              <a:solidFill>
                <a:srgbClr val="105269"/>
              </a:solidFill>
            </a:endParaRPr>
          </a:p>
        </p:txBody>
      </p:sp>
      <p:pic>
        <p:nvPicPr>
          <p:cNvPr id="3" name="Picture 2"/>
          <p:cNvPicPr>
            <a:picLocks noChangeAspect="1"/>
          </p:cNvPicPr>
          <p:nvPr/>
        </p:nvPicPr>
        <p:blipFill>
          <a:blip r:embed="rId3"/>
          <a:stretch>
            <a:fillRect/>
          </a:stretch>
        </p:blipFill>
        <p:spPr>
          <a:xfrm>
            <a:off x="2332248" y="2320369"/>
            <a:ext cx="4767536" cy="3556903"/>
          </a:xfrm>
          <a:prstGeom prst="rect">
            <a:avLst/>
          </a:prstGeom>
        </p:spPr>
      </p:pic>
    </p:spTree>
    <p:extLst>
      <p:ext uri="{BB962C8B-B14F-4D97-AF65-F5344CB8AC3E}">
        <p14:creationId xmlns:p14="http://schemas.microsoft.com/office/powerpoint/2010/main" val="2677792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26" name="Tijdelijke aanduiding voor inhoud 4"/>
          <p:cNvSpPr>
            <a:spLocks noGrp="1"/>
          </p:cNvSpPr>
          <p:nvPr>
            <p:ph sz="half" idx="2"/>
          </p:nvPr>
        </p:nvSpPr>
        <p:spPr>
          <a:xfrm>
            <a:off x="395536" y="1924775"/>
            <a:ext cx="4583678" cy="4248472"/>
          </a:xfrm>
        </p:spPr>
        <p:txBody>
          <a:bodyPr/>
          <a:lstStyle/>
          <a:p>
            <a:r>
              <a:rPr lang="nl-BE"/>
              <a:t>Voorraadvat (geen typeplaatje)</a:t>
            </a:r>
          </a:p>
          <a:p>
            <a:pPr lvl="1"/>
            <a:r>
              <a:rPr lang="nl-BE"/>
              <a:t>Hoogte en omtrek meten</a:t>
            </a:r>
          </a:p>
          <a:p>
            <a:pPr lvl="2"/>
            <a:r>
              <a:rPr lang="nl-BE"/>
              <a:t>2,12m x 2,48m</a:t>
            </a:r>
          </a:p>
          <a:p>
            <a:pPr lvl="1"/>
            <a:r>
              <a:rPr lang="nl-BE"/>
              <a:t>Geen isolatie</a:t>
            </a:r>
          </a:p>
          <a:p>
            <a:pPr marL="288000" lvl="1" indent="0">
              <a:buNone/>
            </a:pPr>
            <a:endParaRPr lang="nl-BE"/>
          </a:p>
          <a:p>
            <a:pPr marL="288000" lvl="1" indent="0">
              <a:buNone/>
            </a:pPr>
            <a:r>
              <a:rPr lang="nl-BE"/>
              <a:t>Tip! </a:t>
            </a:r>
          </a:p>
          <a:p>
            <a:pPr marL="288000" lvl="1" indent="0">
              <a:buNone/>
            </a:pPr>
            <a:r>
              <a:rPr lang="nl-BE"/>
              <a:t>omtrek meten met lintmeter of touw</a:t>
            </a:r>
          </a:p>
          <a:p>
            <a:pPr marL="288000" lvl="1" indent="0">
              <a:buNone/>
            </a:pPr>
            <a:endParaRPr lang="nl-BE"/>
          </a:p>
          <a:p>
            <a:pPr marL="288000" lvl="1" indent="0">
              <a:buNone/>
            </a:pPr>
            <a:r>
              <a:rPr lang="nl-BE"/>
              <a:t>Let op!</a:t>
            </a:r>
          </a:p>
          <a:p>
            <a:pPr marL="288000" lvl="1" indent="0">
              <a:buNone/>
            </a:pPr>
            <a:r>
              <a:rPr lang="nl-BE"/>
              <a:t>Een vat is </a:t>
            </a:r>
            <a:r>
              <a:rPr lang="nl-BE" b="1" u="sng"/>
              <a:t>niet altijd </a:t>
            </a:r>
            <a:r>
              <a:rPr lang="nl-BE"/>
              <a:t>een sanitair voorraadvat</a:t>
            </a:r>
          </a:p>
          <a:p>
            <a:pPr marL="288000" lvl="1" indent="0">
              <a:buNone/>
            </a:pPr>
            <a:endParaRPr lang="nl-BE"/>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68090" y="2044832"/>
            <a:ext cx="5056445" cy="379233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3388436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9DB0EADC-2A6F-4736-904F-992FB18D9AE9}"/>
              </a:ext>
            </a:extLst>
          </p:cNvPr>
          <p:cNvSpPr txBox="1">
            <a:spLocks/>
          </p:cNvSpPr>
          <p:nvPr/>
        </p:nvSpPr>
        <p:spPr>
          <a:xfrm>
            <a:off x="678700" y="1805291"/>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Blip>
                <a:blip r:embed="rId3"/>
              </a:buBlip>
            </a:pPr>
            <a:r>
              <a:rPr lang="en-GB" err="1"/>
              <a:t>Soort</a:t>
            </a:r>
            <a:r>
              <a:rPr lang="en-GB"/>
              <a:t> </a:t>
            </a:r>
            <a:r>
              <a:rPr lang="en-GB" err="1"/>
              <a:t>sanitair</a:t>
            </a:r>
            <a:r>
              <a:rPr lang="en-GB"/>
              <a:t> warm water (IP VIII.1)</a:t>
            </a:r>
          </a:p>
          <a:p>
            <a:pPr lvl="1"/>
            <a:r>
              <a:rPr lang="nl-BE"/>
              <a:t>Collectieve installatie</a:t>
            </a:r>
          </a:p>
          <a:p>
            <a:pPr lvl="1"/>
            <a:r>
              <a:rPr lang="nl-BE"/>
              <a:t>Gekoppeld aan ruimteverwarmingsinstallatie</a:t>
            </a:r>
            <a:endParaRPr lang="en-GB"/>
          </a:p>
          <a:p>
            <a:pPr marL="288000" lvl="1">
              <a:buSzPct val="90000"/>
              <a:buBlip>
                <a:blip r:embed="rId3"/>
              </a:buBlip>
            </a:pPr>
            <a:endParaRPr lang="en-GB"/>
          </a:p>
          <a:p>
            <a:pPr marL="288000" lvl="1">
              <a:buSzPct val="90000"/>
              <a:buBlip>
                <a:blip r:embed="rId3"/>
              </a:buBlip>
            </a:pPr>
            <a:r>
              <a:rPr lang="en-GB" err="1"/>
              <a:t>Invoer</a:t>
            </a:r>
            <a:r>
              <a:rPr lang="en-GB"/>
              <a:t> </a:t>
            </a:r>
            <a:r>
              <a:rPr lang="en-GB" err="1"/>
              <a:t>opwekkingstoestel</a:t>
            </a:r>
            <a:r>
              <a:rPr lang="en-GB"/>
              <a:t> (IP VIII.5 en VIII.6)</a:t>
            </a:r>
          </a:p>
          <a:p>
            <a:pPr lvl="1"/>
            <a:r>
              <a:rPr lang="en-GB"/>
              <a:t>Type = </a:t>
            </a:r>
            <a:r>
              <a:rPr lang="en-GB" err="1"/>
              <a:t>andere</a:t>
            </a:r>
            <a:r>
              <a:rPr lang="en-GB"/>
              <a:t> (</a:t>
            </a:r>
            <a:r>
              <a:rPr lang="en-GB" err="1"/>
              <a:t>dus</a:t>
            </a:r>
            <a:r>
              <a:rPr lang="en-GB"/>
              <a:t> </a:t>
            </a:r>
            <a:r>
              <a:rPr lang="en-GB" err="1"/>
              <a:t>geen</a:t>
            </a:r>
            <a:r>
              <a:rPr lang="en-GB"/>
              <a:t> </a:t>
            </a:r>
            <a:r>
              <a:rPr lang="en-GB" err="1"/>
              <a:t>doorstroom</a:t>
            </a:r>
            <a:r>
              <a:rPr lang="en-GB"/>
              <a:t>)</a:t>
            </a:r>
          </a:p>
          <a:p>
            <a:pPr marL="288000" lvl="1">
              <a:buSzPct val="90000"/>
              <a:buFontTx/>
              <a:buBlip>
                <a:blip r:embed="rId3"/>
              </a:buBlip>
            </a:pPr>
            <a:endParaRPr lang="en-GB"/>
          </a:p>
          <a:p>
            <a:pPr marL="288000" lvl="1">
              <a:buSzPct val="90000"/>
              <a:buFontTx/>
              <a:buBlip>
                <a:blip r:embed="rId3"/>
              </a:buBlip>
            </a:pPr>
            <a:r>
              <a:rPr lang="en-GB" err="1"/>
              <a:t>Invoergegevens</a:t>
            </a:r>
            <a:r>
              <a:rPr lang="en-GB"/>
              <a:t> </a:t>
            </a:r>
            <a:r>
              <a:rPr lang="en-GB" err="1"/>
              <a:t>voorraadvaten</a:t>
            </a:r>
            <a:endParaRPr lang="en-GB"/>
          </a:p>
          <a:p>
            <a:pPr lvl="1"/>
            <a:r>
              <a:rPr lang="nl-BE"/>
              <a:t>Voorraadvat(en) aanwezig</a:t>
            </a:r>
          </a:p>
          <a:p>
            <a:pPr lvl="2"/>
            <a:r>
              <a:rPr lang="nl-BE"/>
              <a:t>Hoogte = 2,12 m en omtrek = 2,48 m</a:t>
            </a:r>
          </a:p>
          <a:p>
            <a:pPr lvl="2"/>
            <a:r>
              <a:rPr lang="nl-BE"/>
              <a:t>Geen isolatie aanwezig </a:t>
            </a:r>
          </a:p>
          <a:p>
            <a:endParaRPr lang="en-GB"/>
          </a:p>
          <a:p>
            <a:endParaRPr lang="en-GB"/>
          </a:p>
          <a:p>
            <a:endParaRPr lang="en-GB"/>
          </a:p>
          <a:p>
            <a:pPr marL="288000" lvl="1" indent="0">
              <a:buFontTx/>
              <a:buNone/>
            </a:pPr>
            <a:endParaRPr lang="en-GB"/>
          </a:p>
        </p:txBody>
      </p:sp>
      <p:sp>
        <p:nvSpPr>
          <p:cNvPr id="3" name="Title 2"/>
          <p:cNvSpPr>
            <a:spLocks noGrp="1"/>
          </p:cNvSpPr>
          <p:nvPr>
            <p:ph type="title"/>
          </p:nvPr>
        </p:nvSpPr>
        <p:spPr>
          <a:xfrm>
            <a:off x="539552" y="548680"/>
            <a:ext cx="8352928" cy="1080120"/>
          </a:xfrm>
          <a:solidFill>
            <a:srgbClr val="FFC000"/>
          </a:solidFill>
        </p:spPr>
        <p:txBody>
          <a:bodyPr/>
          <a:lstStyle/>
          <a:p>
            <a:r>
              <a:rPr lang="en-GB" err="1"/>
              <a:t>Praktijkvoorbeeld</a:t>
            </a:r>
            <a:r>
              <a:rPr lang="en-GB"/>
              <a:t> 1: </a:t>
            </a:r>
            <a:r>
              <a:rPr lang="en-GB" err="1"/>
              <a:t>ingave</a:t>
            </a:r>
            <a:r>
              <a:rPr lang="en-GB"/>
              <a:t> in EPC software</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9014" y="3279913"/>
            <a:ext cx="696710" cy="720755"/>
          </a:xfrm>
          <a:prstGeom prst="rect">
            <a:avLst/>
          </a:prstGeom>
        </p:spPr>
      </p:pic>
    </p:spTree>
    <p:extLst>
      <p:ext uri="{BB962C8B-B14F-4D97-AF65-F5344CB8AC3E}">
        <p14:creationId xmlns:p14="http://schemas.microsoft.com/office/powerpoint/2010/main" val="22478420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jdelijke aanduiding voor inhoud 4"/>
          <p:cNvSpPr>
            <a:spLocks noGrp="1"/>
          </p:cNvSpPr>
          <p:nvPr>
            <p:ph sz="half" idx="2"/>
          </p:nvPr>
        </p:nvSpPr>
        <p:spPr>
          <a:xfrm>
            <a:off x="395536" y="1924775"/>
            <a:ext cx="8352928" cy="4248472"/>
          </a:xfrm>
        </p:spPr>
        <p:txBody>
          <a:bodyPr anchor="t"/>
          <a:lstStyle/>
          <a:p>
            <a:pPr marL="287655" indent="-287655"/>
            <a:r>
              <a:rPr lang="nl-BE">
                <a:latin typeface="Calibri"/>
                <a:cs typeface="Calibri"/>
              </a:rPr>
              <a:t>Let op: warmtepomp, WKK, </a:t>
            </a:r>
            <a:r>
              <a:rPr lang="nl-BE" err="1">
                <a:latin typeface="Calibri"/>
                <a:cs typeface="Calibri"/>
              </a:rPr>
              <a:t>pelletketel</a:t>
            </a:r>
            <a:r>
              <a:rPr lang="nl-BE">
                <a:latin typeface="Calibri"/>
                <a:cs typeface="Calibri"/>
              </a:rPr>
              <a:t>,… hebben altijd een CV-buffer =&gt; </a:t>
            </a:r>
            <a:r>
              <a:rPr lang="en-GB">
                <a:latin typeface="Calibri"/>
                <a:cs typeface="Calibri"/>
              </a:rPr>
              <a:t>≠ </a:t>
            </a:r>
            <a:r>
              <a:rPr lang="en-GB" err="1">
                <a:latin typeface="Calibri"/>
                <a:cs typeface="Calibri"/>
              </a:rPr>
              <a:t>sanitair</a:t>
            </a:r>
            <a:r>
              <a:rPr lang="en-GB">
                <a:latin typeface="Calibri"/>
                <a:cs typeface="Calibri"/>
              </a:rPr>
              <a:t> warm water buffer</a:t>
            </a:r>
            <a:endParaRPr lang="nl-BE">
              <a:latin typeface="Calibri"/>
              <a:cs typeface="Calibri"/>
            </a:endParaRPr>
          </a:p>
          <a:p>
            <a:pPr marL="288290" lvl="1" indent="0">
              <a:buNone/>
            </a:pPr>
            <a:endParaRPr lang="nl-BE">
              <a:cs typeface="Calibri" panose="020F050202020403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140968"/>
            <a:ext cx="2414097" cy="321879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5" y="3112044"/>
            <a:ext cx="4316184" cy="3237138"/>
          </a:xfrm>
          <a:prstGeom prst="rect">
            <a:avLst/>
          </a:prstGeom>
        </p:spPr>
      </p:pic>
      <p:sp>
        <p:nvSpPr>
          <p:cNvPr id="7" name="Title 2"/>
          <p:cNvSpPr>
            <a:spLocks noGrp="1"/>
          </p:cNvSpPr>
          <p:nvPr>
            <p:ph type="title"/>
          </p:nvPr>
        </p:nvSpPr>
        <p:spPr>
          <a:xfrm>
            <a:off x="539552" y="548680"/>
            <a:ext cx="8352928" cy="108012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3235634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jdelijke aanduiding voor inhoud 4"/>
          <p:cNvSpPr>
            <a:spLocks noGrp="1"/>
          </p:cNvSpPr>
          <p:nvPr>
            <p:ph sz="half" idx="2"/>
          </p:nvPr>
        </p:nvSpPr>
        <p:spPr>
          <a:xfrm>
            <a:off x="395536" y="1924775"/>
            <a:ext cx="8352928" cy="4248472"/>
          </a:xfrm>
        </p:spPr>
        <p:txBody>
          <a:bodyPr anchor="t"/>
          <a:lstStyle/>
          <a:p>
            <a:pPr marL="287655" indent="-287655"/>
            <a:r>
              <a:rPr lang="nl-BE">
                <a:latin typeface="Calibri"/>
                <a:cs typeface="Calibri"/>
              </a:rPr>
              <a:t>Hoe herkennen?</a:t>
            </a:r>
            <a:endParaRPr lang="en-US">
              <a:latin typeface="Calibri"/>
              <a:cs typeface="Calibri"/>
            </a:endParaRPr>
          </a:p>
          <a:p>
            <a:pPr marL="575945" lvl="1" indent="-287655"/>
            <a:r>
              <a:rPr lang="nl-BE">
                <a:latin typeface="Calibri"/>
                <a:cs typeface="Calibri"/>
              </a:rPr>
              <a:t>Overdrukventiel (op sanitaire toevoer)</a:t>
            </a:r>
          </a:p>
          <a:p>
            <a:pPr marL="575945" lvl="1" indent="-287655"/>
            <a:r>
              <a:rPr lang="nl-BE">
                <a:latin typeface="Calibri"/>
                <a:cs typeface="Calibri"/>
              </a:rPr>
              <a:t>4 aansluitingen (leidingen volgen)</a:t>
            </a:r>
          </a:p>
          <a:p>
            <a:pPr marL="575945" lvl="1" indent="-287655"/>
            <a:r>
              <a:rPr lang="nl-BE">
                <a:latin typeface="Calibri"/>
                <a:cs typeface="Calibri"/>
              </a:rPr>
              <a:t>Expansievat </a:t>
            </a:r>
            <a:r>
              <a:rPr lang="en-GB">
                <a:latin typeface="Calibri"/>
                <a:cs typeface="Calibri"/>
              </a:rPr>
              <a:t>≠ </a:t>
            </a:r>
            <a:r>
              <a:rPr lang="en-GB" err="1">
                <a:latin typeface="Calibri"/>
                <a:cs typeface="Calibri"/>
              </a:rPr>
              <a:t>buffervat</a:t>
            </a:r>
            <a:endParaRPr lang="nl-BE">
              <a:latin typeface="Calibri"/>
              <a:cs typeface="Calibri"/>
            </a:endParaRPr>
          </a:p>
          <a:p>
            <a:pPr marL="575945" lvl="1" indent="-287655"/>
            <a:endParaRPr lang="nl-BE">
              <a:cs typeface="Calibri" panose="020F0502020204030204" pitchFamily="34" charset="0"/>
            </a:endParaRPr>
          </a:p>
        </p:txBody>
      </p:sp>
      <p:sp>
        <p:nvSpPr>
          <p:cNvPr id="6" name="Title 2">
            <a:extLst>
              <a:ext uri="{FF2B5EF4-FFF2-40B4-BE49-F238E27FC236}">
                <a16:creationId xmlns:a16="http://schemas.microsoft.com/office/drawing/2014/main" id="{4A4E0827-5CDE-468A-B1C3-9402FD36303F}"/>
              </a:ext>
            </a:extLst>
          </p:cNvPr>
          <p:cNvSpPr>
            <a:spLocks noGrp="1"/>
          </p:cNvSpPr>
          <p:nvPr>
            <p:ph type="title"/>
          </p:nvPr>
        </p:nvSpPr>
        <p:spPr>
          <a:xfrm>
            <a:off x="539750" y="549275"/>
            <a:ext cx="8353425" cy="107950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26965683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jdelijke aanduiding voor inhoud 4"/>
          <p:cNvSpPr>
            <a:spLocks noGrp="1"/>
          </p:cNvSpPr>
          <p:nvPr>
            <p:ph sz="half" idx="2"/>
          </p:nvPr>
        </p:nvSpPr>
        <p:spPr>
          <a:xfrm>
            <a:off x="395536" y="1924775"/>
            <a:ext cx="8352928" cy="4248472"/>
          </a:xfrm>
        </p:spPr>
        <p:txBody>
          <a:bodyPr anchor="t"/>
          <a:lstStyle/>
          <a:p>
            <a:pPr marL="287655" indent="-287655"/>
            <a:r>
              <a:rPr lang="nl-BE">
                <a:latin typeface="Calibri"/>
                <a:cs typeface="Calibri"/>
              </a:rPr>
              <a:t>Hoe herkennen?</a:t>
            </a:r>
            <a:endParaRPr lang="en-US">
              <a:latin typeface="Calibri"/>
              <a:cs typeface="Calibri"/>
            </a:endParaRPr>
          </a:p>
          <a:p>
            <a:pPr marL="575945" lvl="1" indent="-287655"/>
            <a:r>
              <a:rPr lang="nl-BE">
                <a:latin typeface="Calibri"/>
                <a:cs typeface="Calibri"/>
              </a:rPr>
              <a:t>Overdrukventiel (op sanitaire toevoer)</a:t>
            </a:r>
          </a:p>
          <a:p>
            <a:pPr marL="287655" lvl="1" indent="0">
              <a:buNone/>
            </a:pPr>
            <a:endParaRPr lang="nl-BE">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3356992"/>
            <a:ext cx="2414097" cy="321879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7" y="3328068"/>
            <a:ext cx="4316184" cy="3237138"/>
          </a:xfrm>
          <a:prstGeom prst="rect">
            <a:avLst/>
          </a:prstGeom>
        </p:spPr>
      </p:pic>
      <p:pic>
        <p:nvPicPr>
          <p:cNvPr id="9" name="Picture 8"/>
          <p:cNvPicPr>
            <a:picLocks noChangeAspect="1"/>
          </p:cNvPicPr>
          <p:nvPr/>
        </p:nvPicPr>
        <p:blipFill>
          <a:blip r:embed="rId5"/>
          <a:stretch>
            <a:fillRect/>
          </a:stretch>
        </p:blipFill>
        <p:spPr>
          <a:xfrm>
            <a:off x="6686873" y="1066013"/>
            <a:ext cx="1546024" cy="1947991"/>
          </a:xfrm>
          <a:prstGeom prst="rect">
            <a:avLst/>
          </a:prstGeom>
        </p:spPr>
      </p:pic>
      <p:cxnSp>
        <p:nvCxnSpPr>
          <p:cNvPr id="10" name="Straight Arrow Connector 9"/>
          <p:cNvCxnSpPr/>
          <p:nvPr/>
        </p:nvCxnSpPr>
        <p:spPr>
          <a:xfrm flipV="1">
            <a:off x="4642962" y="2095676"/>
            <a:ext cx="2232248" cy="100811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898546" y="3103787"/>
            <a:ext cx="2198072" cy="201622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46518" y="5218912"/>
            <a:ext cx="504056" cy="43204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p:cNvCxnSpPr/>
          <p:nvPr/>
        </p:nvCxnSpPr>
        <p:spPr>
          <a:xfrm>
            <a:off x="4570954" y="3103787"/>
            <a:ext cx="576064" cy="90004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570954" y="3103787"/>
            <a:ext cx="1585223" cy="1033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570954" y="3103787"/>
            <a:ext cx="2377311" cy="10335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30160" y="2708948"/>
            <a:ext cx="1776154" cy="369332"/>
          </a:xfrm>
          <a:prstGeom prst="rect">
            <a:avLst/>
          </a:prstGeom>
          <a:noFill/>
        </p:spPr>
        <p:txBody>
          <a:bodyPr wrap="square" rtlCol="0">
            <a:spAutoFit/>
          </a:bodyPr>
          <a:lstStyle/>
          <a:p>
            <a:r>
              <a:rPr lang="en-GB" err="1">
                <a:solidFill>
                  <a:srgbClr val="00B0F0"/>
                </a:solidFill>
              </a:rPr>
              <a:t>Overdrukventiel</a:t>
            </a:r>
            <a:endParaRPr lang="en-GB">
              <a:solidFill>
                <a:srgbClr val="00B0F0"/>
              </a:solidFill>
            </a:endParaRPr>
          </a:p>
        </p:txBody>
      </p:sp>
      <p:sp>
        <p:nvSpPr>
          <p:cNvPr id="16" name="Title 2">
            <a:extLst>
              <a:ext uri="{FF2B5EF4-FFF2-40B4-BE49-F238E27FC236}">
                <a16:creationId xmlns:a16="http://schemas.microsoft.com/office/drawing/2014/main" id="{D46CDAD6-6127-4F8A-B09C-651E9BC03BAB}"/>
              </a:ext>
            </a:extLst>
          </p:cNvPr>
          <p:cNvSpPr>
            <a:spLocks noGrp="1"/>
          </p:cNvSpPr>
          <p:nvPr>
            <p:ph type="title"/>
          </p:nvPr>
        </p:nvSpPr>
        <p:spPr>
          <a:xfrm>
            <a:off x="539552" y="548680"/>
            <a:ext cx="8352928" cy="108012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40709073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jdelijke aanduiding voor inhoud 4"/>
          <p:cNvSpPr>
            <a:spLocks noGrp="1"/>
          </p:cNvSpPr>
          <p:nvPr>
            <p:ph sz="half" idx="2"/>
          </p:nvPr>
        </p:nvSpPr>
        <p:spPr>
          <a:xfrm>
            <a:off x="395536" y="1924775"/>
            <a:ext cx="8352928" cy="4248472"/>
          </a:xfrm>
        </p:spPr>
        <p:txBody>
          <a:bodyPr/>
          <a:lstStyle/>
          <a:p>
            <a:r>
              <a:rPr lang="nl-BE"/>
              <a:t>Hoe herkennen?</a:t>
            </a:r>
          </a:p>
          <a:p>
            <a:pPr lvl="1"/>
            <a:r>
              <a:rPr lang="nl-BE"/>
              <a:t>Overdrukventiel (aangesloten op sanitaire toevoer)</a:t>
            </a:r>
          </a:p>
          <a:p>
            <a:pPr marL="288000" lvl="1" indent="0">
              <a:buNone/>
            </a:pPr>
            <a:endParaRPr lang="nl-BE"/>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65</a:t>
            </a:fld>
            <a:endParaRPr lang="nl-BE" sz="1100">
              <a:solidFill>
                <a:srgbClr val="105269"/>
              </a:solidFill>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44513" t="18742" r="41431" b="45336"/>
          <a:stretch/>
        </p:blipFill>
        <p:spPr>
          <a:xfrm>
            <a:off x="1979712" y="2780928"/>
            <a:ext cx="1512168" cy="2898324"/>
          </a:xfrm>
          <a:prstGeom prst="rect">
            <a:avLst/>
          </a:prstGeom>
        </p:spPr>
      </p:pic>
      <p:pic>
        <p:nvPicPr>
          <p:cNvPr id="9" name="Picture 8"/>
          <p:cNvPicPr>
            <a:picLocks noChangeAspect="1"/>
          </p:cNvPicPr>
          <p:nvPr/>
        </p:nvPicPr>
        <p:blipFill>
          <a:blip r:embed="rId4"/>
          <a:stretch>
            <a:fillRect/>
          </a:stretch>
        </p:blipFill>
        <p:spPr>
          <a:xfrm>
            <a:off x="6972190" y="2641393"/>
            <a:ext cx="2000679" cy="2520857"/>
          </a:xfrm>
          <a:prstGeom prst="rect">
            <a:avLst/>
          </a:prstGeom>
        </p:spPr>
      </p:pic>
      <p:cxnSp>
        <p:nvCxnSpPr>
          <p:cNvPr id="5" name="Straight Arrow Connector 4"/>
          <p:cNvCxnSpPr/>
          <p:nvPr/>
        </p:nvCxnSpPr>
        <p:spPr>
          <a:xfrm>
            <a:off x="2699792" y="3356992"/>
            <a:ext cx="4320480" cy="18040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FC3EE756-04DF-4353-9B0C-243F2AE5FEA3}"/>
              </a:ext>
            </a:extLst>
          </p:cNvPr>
          <p:cNvSpPr>
            <a:spLocks noGrp="1"/>
          </p:cNvSpPr>
          <p:nvPr>
            <p:ph type="title"/>
          </p:nvPr>
        </p:nvSpPr>
        <p:spPr>
          <a:xfrm>
            <a:off x="539552" y="548680"/>
            <a:ext cx="8352928" cy="108012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132503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66</a:t>
            </a:fld>
            <a:endParaRPr lang="nl-BE" sz="1100">
              <a:solidFill>
                <a:srgbClr val="105269"/>
              </a:solidFill>
            </a:endParaRPr>
          </a:p>
        </p:txBody>
      </p:sp>
      <p:sp>
        <p:nvSpPr>
          <p:cNvPr id="9" name="Tijdelijke aanduiding voor inhoud 4"/>
          <p:cNvSpPr>
            <a:spLocks noGrp="1"/>
          </p:cNvSpPr>
          <p:nvPr>
            <p:ph sz="half" idx="2"/>
          </p:nvPr>
        </p:nvSpPr>
        <p:spPr>
          <a:xfrm>
            <a:off x="539552" y="1901160"/>
            <a:ext cx="8352928" cy="4248472"/>
          </a:xfrm>
        </p:spPr>
        <p:txBody>
          <a:bodyPr/>
          <a:lstStyle/>
          <a:p>
            <a:r>
              <a:rPr lang="nl-BE"/>
              <a:t>Hoe herkennen?</a:t>
            </a:r>
          </a:p>
          <a:p>
            <a:pPr lvl="1"/>
            <a:r>
              <a:rPr lang="nl-BE"/>
              <a:t>Boiler – steeds 4 aansluitingen (CV-gevoed)</a:t>
            </a:r>
          </a:p>
          <a:p>
            <a:pPr lvl="2"/>
            <a:r>
              <a:rPr lang="nl-BE"/>
              <a:t>Leidingen volgen </a:t>
            </a:r>
          </a:p>
          <a:p>
            <a:pPr lvl="3"/>
            <a:r>
              <a:rPr lang="nl-BE" err="1"/>
              <a:t>depart</a:t>
            </a:r>
            <a:r>
              <a:rPr lang="nl-BE"/>
              <a:t> / retour met CV-water</a:t>
            </a:r>
          </a:p>
          <a:p>
            <a:pPr lvl="3"/>
            <a:r>
              <a:rPr lang="nl-BE"/>
              <a:t>toevoer koud water </a:t>
            </a:r>
          </a:p>
          <a:p>
            <a:pPr lvl="3"/>
            <a:r>
              <a:rPr lang="nl-BE"/>
              <a:t>vertrek warm water</a:t>
            </a:r>
          </a:p>
        </p:txBody>
      </p:sp>
      <p:grpSp>
        <p:nvGrpSpPr>
          <p:cNvPr id="11" name="Group 10"/>
          <p:cNvGrpSpPr/>
          <p:nvPr/>
        </p:nvGrpSpPr>
        <p:grpSpPr>
          <a:xfrm>
            <a:off x="5322258" y="2693504"/>
            <a:ext cx="2584452" cy="3761508"/>
            <a:chOff x="3508130" y="1083071"/>
            <a:chExt cx="3288617" cy="5189880"/>
          </a:xfrm>
        </p:grpSpPr>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52476"/>
            <a:stretch/>
          </p:blipFill>
          <p:spPr>
            <a:xfrm>
              <a:off x="3508130" y="1083071"/>
              <a:ext cx="3288617" cy="5189880"/>
            </a:xfrm>
            <a:prstGeom prst="rect">
              <a:avLst/>
            </a:prstGeom>
          </p:spPr>
        </p:pic>
        <p:sp>
          <p:nvSpPr>
            <p:cNvPr id="14" name="Oval 13"/>
            <p:cNvSpPr/>
            <p:nvPr/>
          </p:nvSpPr>
          <p:spPr>
            <a:xfrm>
              <a:off x="3824654" y="3631223"/>
              <a:ext cx="764931" cy="23475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rot="5400000">
              <a:off x="4641294" y="2457450"/>
              <a:ext cx="764931" cy="23475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6" name="Straight Arrow Connector 15"/>
          <p:cNvCxnSpPr>
            <a:endCxn id="15" idx="2"/>
          </p:cNvCxnSpPr>
          <p:nvPr/>
        </p:nvCxnSpPr>
        <p:spPr>
          <a:xfrm flipH="1">
            <a:off x="6513358" y="3201040"/>
            <a:ext cx="2049261" cy="106210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906710" y="2385754"/>
            <a:ext cx="1512168" cy="646331"/>
          </a:xfrm>
          <a:prstGeom prst="rect">
            <a:avLst/>
          </a:prstGeom>
          <a:noFill/>
        </p:spPr>
        <p:txBody>
          <a:bodyPr wrap="square" rtlCol="0">
            <a:spAutoFit/>
          </a:bodyPr>
          <a:lstStyle/>
          <a:p>
            <a:r>
              <a:rPr lang="en-GB" err="1">
                <a:solidFill>
                  <a:srgbClr val="00B0F0"/>
                </a:solidFill>
              </a:rPr>
              <a:t>Sanitair</a:t>
            </a:r>
            <a:r>
              <a:rPr lang="en-GB">
                <a:solidFill>
                  <a:srgbClr val="00B0F0"/>
                </a:solidFill>
              </a:rPr>
              <a:t> </a:t>
            </a:r>
            <a:r>
              <a:rPr lang="en-GB" err="1">
                <a:solidFill>
                  <a:srgbClr val="00B0F0"/>
                </a:solidFill>
              </a:rPr>
              <a:t>aansluiting</a:t>
            </a:r>
            <a:endParaRPr lang="en-GB">
              <a:solidFill>
                <a:srgbClr val="00B0F0"/>
              </a:solidFill>
            </a:endParaRPr>
          </a:p>
        </p:txBody>
      </p:sp>
      <p:sp>
        <p:nvSpPr>
          <p:cNvPr id="18" name="TextBox 17"/>
          <p:cNvSpPr txBox="1"/>
          <p:nvPr/>
        </p:nvSpPr>
        <p:spPr>
          <a:xfrm>
            <a:off x="3378042" y="4572020"/>
            <a:ext cx="1512168" cy="369332"/>
          </a:xfrm>
          <a:prstGeom prst="rect">
            <a:avLst/>
          </a:prstGeom>
          <a:noFill/>
        </p:spPr>
        <p:txBody>
          <a:bodyPr wrap="square" rtlCol="0">
            <a:spAutoFit/>
          </a:bodyPr>
          <a:lstStyle/>
          <a:p>
            <a:r>
              <a:rPr lang="en-GB">
                <a:solidFill>
                  <a:srgbClr val="00B0F0"/>
                </a:solidFill>
              </a:rPr>
              <a:t>CV </a:t>
            </a:r>
            <a:r>
              <a:rPr lang="en-GB" err="1">
                <a:solidFill>
                  <a:srgbClr val="00B0F0"/>
                </a:solidFill>
              </a:rPr>
              <a:t>aansluiting</a:t>
            </a:r>
            <a:endParaRPr lang="en-GB">
              <a:solidFill>
                <a:srgbClr val="00B0F0"/>
              </a:solidFill>
            </a:endParaRPr>
          </a:p>
        </p:txBody>
      </p:sp>
      <p:cxnSp>
        <p:nvCxnSpPr>
          <p:cNvPr id="19" name="Straight Arrow Connector 18"/>
          <p:cNvCxnSpPr>
            <a:stCxn id="18" idx="3"/>
          </p:cNvCxnSpPr>
          <p:nvPr/>
        </p:nvCxnSpPr>
        <p:spPr>
          <a:xfrm>
            <a:off x="4890210" y="4756686"/>
            <a:ext cx="764972" cy="40907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2">
            <a:extLst>
              <a:ext uri="{FF2B5EF4-FFF2-40B4-BE49-F238E27FC236}">
                <a16:creationId xmlns:a16="http://schemas.microsoft.com/office/drawing/2014/main" id="{936E0D73-E392-44AE-A3EF-3435E188F34A}"/>
              </a:ext>
            </a:extLst>
          </p:cNvPr>
          <p:cNvSpPr>
            <a:spLocks noGrp="1"/>
          </p:cNvSpPr>
          <p:nvPr>
            <p:ph type="title"/>
          </p:nvPr>
        </p:nvSpPr>
        <p:spPr>
          <a:xfrm>
            <a:off x="539552" y="548680"/>
            <a:ext cx="8352928" cy="108012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563685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67</a:t>
            </a:fld>
            <a:endParaRPr lang="nl-BE" sz="1100">
              <a:solidFill>
                <a:srgbClr val="105269"/>
              </a:solidFill>
            </a:endParaRPr>
          </a:p>
        </p:txBody>
      </p:sp>
      <p:sp>
        <p:nvSpPr>
          <p:cNvPr id="20" name="Tijdelijke aanduiding voor inhoud 4"/>
          <p:cNvSpPr>
            <a:spLocks noGrp="1"/>
          </p:cNvSpPr>
          <p:nvPr>
            <p:ph sz="half" idx="2"/>
          </p:nvPr>
        </p:nvSpPr>
        <p:spPr>
          <a:xfrm>
            <a:off x="539552" y="1959000"/>
            <a:ext cx="8352928" cy="4248472"/>
          </a:xfrm>
        </p:spPr>
        <p:txBody>
          <a:bodyPr/>
          <a:lstStyle/>
          <a:p>
            <a:r>
              <a:rPr lang="nl-BE"/>
              <a:t>Expansievat </a:t>
            </a:r>
            <a:r>
              <a:rPr lang="en-GB" b="1">
                <a:solidFill>
                  <a:srgbClr val="FF0000"/>
                </a:solidFill>
              </a:rPr>
              <a:t>≠ </a:t>
            </a:r>
            <a:r>
              <a:rPr lang="en-GB" b="1" err="1">
                <a:solidFill>
                  <a:srgbClr val="FF0000"/>
                </a:solidFill>
              </a:rPr>
              <a:t>buffervat</a:t>
            </a:r>
            <a:r>
              <a:rPr lang="en-GB" b="1">
                <a:solidFill>
                  <a:srgbClr val="FF0000"/>
                </a:solidFill>
              </a:rPr>
              <a:t> of boiler</a:t>
            </a:r>
            <a:endParaRPr lang="nl-BE"/>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9206"/>
          <a:stretch/>
        </p:blipFill>
        <p:spPr>
          <a:xfrm>
            <a:off x="585558" y="2444601"/>
            <a:ext cx="2373542" cy="3504682"/>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8189" y="2444599"/>
            <a:ext cx="1950151" cy="3504682"/>
          </a:xfrm>
          <a:prstGeom prst="rect">
            <a:avLst/>
          </a:prstGeom>
        </p:spPr>
      </p:pic>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t="15599"/>
          <a:stretch/>
        </p:blipFill>
        <p:spPr>
          <a:xfrm rot="5400000">
            <a:off x="5745329" y="2840647"/>
            <a:ext cx="3504681" cy="2712588"/>
          </a:xfrm>
          <a:prstGeom prst="rect">
            <a:avLst/>
          </a:prstGeom>
        </p:spPr>
      </p:pic>
      <p:sp>
        <p:nvSpPr>
          <p:cNvPr id="25" name="Oval 24"/>
          <p:cNvSpPr/>
          <p:nvPr/>
        </p:nvSpPr>
        <p:spPr>
          <a:xfrm>
            <a:off x="2015297" y="4185931"/>
            <a:ext cx="1013062" cy="17273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3218097" y="3753036"/>
            <a:ext cx="1060684" cy="19179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6111866" y="4293096"/>
            <a:ext cx="1340454" cy="172734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2">
            <a:extLst>
              <a:ext uri="{FF2B5EF4-FFF2-40B4-BE49-F238E27FC236}">
                <a16:creationId xmlns:a16="http://schemas.microsoft.com/office/drawing/2014/main" id="{9C06D994-3C0F-4E2D-AE06-B0677CDDE801}"/>
              </a:ext>
            </a:extLst>
          </p:cNvPr>
          <p:cNvSpPr>
            <a:spLocks noGrp="1"/>
          </p:cNvSpPr>
          <p:nvPr>
            <p:ph type="title"/>
          </p:nvPr>
        </p:nvSpPr>
        <p:spPr>
          <a:xfrm>
            <a:off x="539552" y="548680"/>
            <a:ext cx="8352928" cy="1080120"/>
          </a:xfrm>
          <a:solidFill>
            <a:srgbClr val="92D050"/>
          </a:solidFill>
        </p:spPr>
        <p:txBody>
          <a:bodyPr/>
          <a:lstStyle/>
          <a:p>
            <a:r>
              <a:rPr lang="en-GB" err="1"/>
              <a:t>Sanitair</a:t>
            </a:r>
            <a:r>
              <a:rPr lang="en-GB"/>
              <a:t> warm water buffer</a:t>
            </a:r>
          </a:p>
        </p:txBody>
      </p:sp>
    </p:spTree>
    <p:extLst>
      <p:ext uri="{BB962C8B-B14F-4D97-AF65-F5344CB8AC3E}">
        <p14:creationId xmlns:p14="http://schemas.microsoft.com/office/powerpoint/2010/main" val="510513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stookplaats</a:t>
            </a:r>
            <a:r>
              <a:rPr lang="en-GB" sz="4800"/>
              <a:t>: </a:t>
            </a:r>
            <a:r>
              <a:rPr lang="en-GB" sz="4800" err="1"/>
              <a:t>distributiesysteem</a:t>
            </a:r>
            <a:r>
              <a:rPr lang="en-GB" sz="4800"/>
              <a:t> SWW</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3886859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132856"/>
            <a:ext cx="5148064" cy="3861048"/>
          </a:xfrm>
          <a:prstGeom prst="rect">
            <a:avLst/>
          </a:prstGeom>
        </p:spPr>
      </p:pic>
      <p:cxnSp>
        <p:nvCxnSpPr>
          <p:cNvPr id="6" name="Straight Arrow Connector 5"/>
          <p:cNvCxnSpPr>
            <a:cxnSpLocks/>
          </p:cNvCxnSpPr>
          <p:nvPr/>
        </p:nvCxnSpPr>
        <p:spPr>
          <a:xfrm>
            <a:off x="2365513" y="2132856"/>
            <a:ext cx="4051579" cy="141719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a:off x="2295939" y="2524539"/>
            <a:ext cx="4697217" cy="164857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ijdelijke aanduiding voor inhoud 4"/>
          <p:cNvSpPr>
            <a:spLocks noGrp="1"/>
          </p:cNvSpPr>
          <p:nvPr>
            <p:ph sz="half" idx="2"/>
          </p:nvPr>
        </p:nvSpPr>
        <p:spPr>
          <a:xfrm>
            <a:off x="245736" y="1358135"/>
            <a:ext cx="8352928" cy="4248472"/>
          </a:xfrm>
        </p:spPr>
        <p:txBody>
          <a:bodyPr/>
          <a:lstStyle/>
          <a:p>
            <a:r>
              <a:rPr lang="nl-BE"/>
              <a:t>Hoe herken je een </a:t>
            </a:r>
            <a:r>
              <a:rPr lang="nl-BE" b="1" u="sng"/>
              <a:t>circulatieleiding</a:t>
            </a:r>
            <a:r>
              <a:rPr lang="nl-BE"/>
              <a:t> in een stookplaats?</a:t>
            </a:r>
          </a:p>
          <a:p>
            <a:pPr marL="288000" lvl="1" indent="0">
              <a:buNone/>
            </a:pPr>
            <a:endParaRPr lang="nl-BE"/>
          </a:p>
          <a:p>
            <a:pPr lvl="1"/>
            <a:r>
              <a:rPr lang="nl-BE"/>
              <a:t>Extra leiding</a:t>
            </a:r>
          </a:p>
          <a:p>
            <a:pPr lvl="1"/>
            <a:r>
              <a:rPr lang="nl-BE"/>
              <a:t>Extra pomp</a:t>
            </a:r>
          </a:p>
        </p:txBody>
      </p:sp>
      <p:pic>
        <p:nvPicPr>
          <p:cNvPr id="7" name="Picture 6"/>
          <p:cNvPicPr>
            <a:picLocks noChangeAspect="1"/>
          </p:cNvPicPr>
          <p:nvPr/>
        </p:nvPicPr>
        <p:blipFill rotWithShape="1">
          <a:blip r:embed="rId4"/>
          <a:srcRect l="45178" t="15361" r="13358" b="47652"/>
          <a:stretch/>
        </p:blipFill>
        <p:spPr>
          <a:xfrm>
            <a:off x="510923" y="4173116"/>
            <a:ext cx="2831157" cy="193087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1027636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Installatie ruimteverwarming/SWW</a:t>
            </a:r>
          </a:p>
          <a:p>
            <a:pPr lvl="1"/>
            <a:r>
              <a:rPr lang="nl-BE">
                <a:solidFill>
                  <a:schemeClr val="accent5"/>
                </a:solidFill>
              </a:rPr>
              <a:t>Verschil individuele en collectieve installatie/type installaties</a:t>
            </a:r>
          </a:p>
          <a:p>
            <a:pPr lvl="1"/>
            <a:r>
              <a:rPr lang="nl-BE"/>
              <a:t>Voorbereiding </a:t>
            </a:r>
            <a:r>
              <a:rPr lang="nl-BE" err="1"/>
              <a:t>plaatsbezoek</a:t>
            </a:r>
            <a:r>
              <a:rPr lang="nl-BE"/>
              <a:t> </a:t>
            </a:r>
          </a:p>
          <a:p>
            <a:pPr lvl="2"/>
            <a:r>
              <a:rPr lang="nl-BE"/>
              <a:t>instrumenten, aanpak bezoek, verzamelen info</a:t>
            </a:r>
          </a:p>
          <a:p>
            <a:pPr lvl="1"/>
            <a:r>
              <a:rPr lang="nl-BE" err="1"/>
              <a:t>Plaatsbezoeken</a:t>
            </a:r>
            <a:r>
              <a:rPr lang="nl-BE"/>
              <a:t> </a:t>
            </a:r>
          </a:p>
          <a:p>
            <a:pPr lvl="2"/>
            <a:r>
              <a:rPr lang="nl-BE"/>
              <a:t>collectief appartementsgebouw 1</a:t>
            </a:r>
          </a:p>
          <a:p>
            <a:pPr lvl="2"/>
            <a:r>
              <a:rPr lang="nl-BE"/>
              <a:t>collectief appartementsgebouw 2</a:t>
            </a:r>
          </a:p>
          <a:p>
            <a:pPr lvl="2"/>
            <a:r>
              <a:rPr lang="nl-BE"/>
              <a:t>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a:t>
            </a:fld>
            <a:endParaRPr lang="nl-BE" sz="1100">
              <a:solidFill>
                <a:srgbClr val="105269"/>
              </a:solidFill>
            </a:endParaRPr>
          </a:p>
        </p:txBody>
      </p:sp>
    </p:spTree>
    <p:extLst>
      <p:ext uri="{BB962C8B-B14F-4D97-AF65-F5344CB8AC3E}">
        <p14:creationId xmlns:p14="http://schemas.microsoft.com/office/powerpoint/2010/main" val="6412703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2618" y="2132856"/>
            <a:ext cx="5148064" cy="3861048"/>
          </a:xfrm>
          <a:prstGeom prst="rect">
            <a:avLst/>
          </a:prstGeom>
        </p:spPr>
      </p:pic>
      <p:sp>
        <p:nvSpPr>
          <p:cNvPr id="9" name="Tijdelijke aanduiding voor inhoud 4"/>
          <p:cNvSpPr>
            <a:spLocks noGrp="1"/>
          </p:cNvSpPr>
          <p:nvPr>
            <p:ph sz="half" idx="2"/>
          </p:nvPr>
        </p:nvSpPr>
        <p:spPr>
          <a:xfrm>
            <a:off x="245736" y="1459735"/>
            <a:ext cx="8352928" cy="4248472"/>
          </a:xfrm>
        </p:spPr>
        <p:txBody>
          <a:bodyPr/>
          <a:lstStyle/>
          <a:p>
            <a:r>
              <a:rPr lang="nl-BE"/>
              <a:t>Hoe herken je een </a:t>
            </a:r>
            <a:r>
              <a:rPr lang="nl-BE" b="1" u="sng"/>
              <a:t>circulatieleiding</a:t>
            </a:r>
            <a:r>
              <a:rPr lang="nl-BE"/>
              <a:t> in een stookplaats?</a:t>
            </a:r>
          </a:p>
          <a:p>
            <a:pPr marL="288000" lvl="1" indent="0">
              <a:buNone/>
            </a:pPr>
            <a:endParaRPr lang="nl-BE"/>
          </a:p>
          <a:p>
            <a:pPr lvl="1"/>
            <a:r>
              <a:rPr lang="nl-BE" sz="2000"/>
              <a:t>Voelt warm aan</a:t>
            </a:r>
          </a:p>
          <a:p>
            <a:pPr lvl="1"/>
            <a:r>
              <a:rPr lang="nl-BE" sz="2000"/>
              <a:t>Kleiner dan vertrek SWW</a:t>
            </a:r>
          </a:p>
          <a:p>
            <a:pPr lvl="1"/>
            <a:r>
              <a:rPr lang="nl-BE" sz="2000"/>
              <a:t>Keert terug richting opslag</a:t>
            </a:r>
          </a:p>
          <a:p>
            <a:pPr marL="288000" lvl="1" indent="0">
              <a:buNone/>
            </a:pPr>
            <a:endParaRPr lang="nl-BE" sz="2000"/>
          </a:p>
        </p:txBody>
      </p:sp>
      <p:pic>
        <p:nvPicPr>
          <p:cNvPr id="7" name="Picture 6"/>
          <p:cNvPicPr>
            <a:picLocks noChangeAspect="1"/>
          </p:cNvPicPr>
          <p:nvPr/>
        </p:nvPicPr>
        <p:blipFill rotWithShape="1">
          <a:blip r:embed="rId4"/>
          <a:srcRect l="45178" t="15361" r="13358" b="47652"/>
          <a:stretch/>
        </p:blipFill>
        <p:spPr>
          <a:xfrm>
            <a:off x="539552" y="4063380"/>
            <a:ext cx="2831157" cy="193087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701" y="6104280"/>
            <a:ext cx="696710" cy="709162"/>
          </a:xfrm>
          <a:prstGeom prst="rect">
            <a:avLst/>
          </a:prstGeom>
        </p:spPr>
      </p:pic>
    </p:spTree>
    <p:extLst>
      <p:ext uri="{BB962C8B-B14F-4D97-AF65-F5344CB8AC3E}">
        <p14:creationId xmlns:p14="http://schemas.microsoft.com/office/powerpoint/2010/main" val="2904635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C000"/>
          </a:solidFill>
        </p:spPr>
        <p:txBody>
          <a:bodyPr/>
          <a:lstStyle/>
          <a:p>
            <a:r>
              <a:rPr lang="en-GB" err="1"/>
              <a:t>Praktijkvoorbeeld</a:t>
            </a:r>
            <a:r>
              <a:rPr lang="en-GB"/>
              <a:t> 1: </a:t>
            </a:r>
            <a:r>
              <a:rPr lang="en-GB" err="1"/>
              <a:t>ingave</a:t>
            </a:r>
            <a:r>
              <a:rPr lang="en-GB"/>
              <a:t> in EPC software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214" y="1805291"/>
            <a:ext cx="696710" cy="709162"/>
          </a:xfrm>
          <a:prstGeom prst="rect">
            <a:avLst/>
          </a:prstGeom>
        </p:spPr>
      </p:pic>
      <p:sp>
        <p:nvSpPr>
          <p:cNvPr id="8" name="Content Placeholder 1">
            <a:extLst>
              <a:ext uri="{FF2B5EF4-FFF2-40B4-BE49-F238E27FC236}">
                <a16:creationId xmlns:a16="http://schemas.microsoft.com/office/drawing/2014/main" id="{E84A17CF-BA57-4F2A-B262-31770BCFA180}"/>
              </a:ext>
            </a:extLst>
          </p:cNvPr>
          <p:cNvSpPr txBox="1">
            <a:spLocks/>
          </p:cNvSpPr>
          <p:nvPr/>
        </p:nvSpPr>
        <p:spPr>
          <a:xfrm>
            <a:off x="678700" y="1805291"/>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4"/>
              </a:buBlip>
            </a:pPr>
            <a:r>
              <a:rPr lang="en-GB" err="1"/>
              <a:t>Invoergegevens</a:t>
            </a:r>
            <a:r>
              <a:rPr lang="en-GB"/>
              <a:t> van het </a:t>
            </a:r>
            <a:r>
              <a:rPr lang="en-GB" err="1"/>
              <a:t>distributiesysteem</a:t>
            </a:r>
            <a:endParaRPr lang="en-GB"/>
          </a:p>
          <a:p>
            <a:pPr lvl="1"/>
            <a:r>
              <a:rPr lang="nl-BE"/>
              <a:t>Circulatieleiding</a:t>
            </a:r>
          </a:p>
          <a:p>
            <a:pPr lvl="1"/>
            <a:r>
              <a:rPr lang="nl-BE"/>
              <a:t>Aanwezigheid isolatie</a:t>
            </a:r>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21676524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72</a:t>
            </a:fld>
            <a:endParaRPr lang="nl-BE" sz="1100">
              <a:solidFill>
                <a:srgbClr val="105269"/>
              </a:solidFill>
            </a:endParaRPr>
          </a:p>
        </p:txBody>
      </p:sp>
      <p:sp>
        <p:nvSpPr>
          <p:cNvPr id="21" name="Title 2"/>
          <p:cNvSpPr>
            <a:spLocks noGrp="1"/>
          </p:cNvSpPr>
          <p:nvPr>
            <p:ph type="title"/>
          </p:nvPr>
        </p:nvSpPr>
        <p:spPr>
          <a:xfrm>
            <a:off x="539552" y="548680"/>
            <a:ext cx="8352928" cy="1080120"/>
          </a:xfrm>
          <a:solidFill>
            <a:srgbClr val="92D050"/>
          </a:solidFill>
        </p:spPr>
        <p:txBody>
          <a:bodyPr/>
          <a:lstStyle/>
          <a:p>
            <a:r>
              <a:rPr lang="en-GB" err="1"/>
              <a:t>Herkennen</a:t>
            </a:r>
            <a:r>
              <a:rPr lang="en-GB"/>
              <a:t> </a:t>
            </a:r>
            <a:r>
              <a:rPr lang="en-GB" err="1"/>
              <a:t>circulatieleiding</a:t>
            </a:r>
            <a:endParaRPr lang="en-GB"/>
          </a:p>
        </p:txBody>
      </p:sp>
      <p:pic>
        <p:nvPicPr>
          <p:cNvPr id="18" name="Picture 17"/>
          <p:cNvPicPr>
            <a:picLocks noChangeAspect="1"/>
          </p:cNvPicPr>
          <p:nvPr/>
        </p:nvPicPr>
        <p:blipFill rotWithShape="1">
          <a:blip r:embed="rId3"/>
          <a:srcRect b="6812"/>
          <a:stretch/>
        </p:blipFill>
        <p:spPr>
          <a:xfrm>
            <a:off x="5436096" y="3396076"/>
            <a:ext cx="3105175" cy="3739686"/>
          </a:xfrm>
          <a:prstGeom prst="rect">
            <a:avLst/>
          </a:prstGeom>
        </p:spPr>
      </p:pic>
      <p:sp>
        <p:nvSpPr>
          <p:cNvPr id="19" name="Tijdelijke aanduiding voor inhoud 4"/>
          <p:cNvSpPr>
            <a:spLocks noGrp="1"/>
          </p:cNvSpPr>
          <p:nvPr>
            <p:ph sz="half" idx="2"/>
          </p:nvPr>
        </p:nvSpPr>
        <p:spPr>
          <a:xfrm>
            <a:off x="539552" y="1646829"/>
            <a:ext cx="8352928" cy="4248472"/>
          </a:xfrm>
        </p:spPr>
        <p:txBody>
          <a:bodyPr/>
          <a:lstStyle/>
          <a:p>
            <a:r>
              <a:rPr lang="nl-BE"/>
              <a:t>Hoe herken je een </a:t>
            </a:r>
            <a:r>
              <a:rPr lang="nl-BE" b="1" u="sng"/>
              <a:t>circulatieleiding</a:t>
            </a:r>
            <a:r>
              <a:rPr lang="nl-BE"/>
              <a:t> in een stookplaats?</a:t>
            </a:r>
          </a:p>
          <a:p>
            <a:pPr lvl="1"/>
            <a:r>
              <a:rPr lang="nl-BE"/>
              <a:t>circulatiepomp op sanitaire leiding: met zekerheid leidingverloop controleren!</a:t>
            </a:r>
          </a:p>
          <a:p>
            <a:pPr lvl="1"/>
            <a:r>
              <a:rPr lang="nl-BE"/>
              <a:t>Min. 2 warme leidingen richting koker (naast CV)</a:t>
            </a:r>
          </a:p>
        </p:txBody>
      </p:sp>
      <p:pic>
        <p:nvPicPr>
          <p:cNvPr id="28" name="Picture 27"/>
          <p:cNvPicPr>
            <a:picLocks noChangeAspect="1"/>
          </p:cNvPicPr>
          <p:nvPr/>
        </p:nvPicPr>
        <p:blipFill rotWithShape="1">
          <a:blip r:embed="rId4"/>
          <a:srcRect l="48846"/>
          <a:stretch/>
        </p:blipFill>
        <p:spPr>
          <a:xfrm>
            <a:off x="593881" y="3233517"/>
            <a:ext cx="2105911" cy="3522943"/>
          </a:xfrm>
          <a:prstGeom prst="rect">
            <a:avLst/>
          </a:prstGeom>
        </p:spPr>
      </p:pic>
      <p:cxnSp>
        <p:nvCxnSpPr>
          <p:cNvPr id="29" name="Straight Arrow Connector 28"/>
          <p:cNvCxnSpPr/>
          <p:nvPr/>
        </p:nvCxnSpPr>
        <p:spPr>
          <a:xfrm flipV="1">
            <a:off x="2232381" y="4707383"/>
            <a:ext cx="3815783" cy="144486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716016" y="6472257"/>
            <a:ext cx="2664296" cy="4722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49044" y="6150145"/>
            <a:ext cx="2392893" cy="369332"/>
          </a:xfrm>
          <a:prstGeom prst="rect">
            <a:avLst/>
          </a:prstGeom>
          <a:noFill/>
        </p:spPr>
        <p:txBody>
          <a:bodyPr wrap="square" rtlCol="0">
            <a:spAutoFit/>
          </a:bodyPr>
          <a:lstStyle/>
          <a:p>
            <a:r>
              <a:rPr lang="en-GB" err="1">
                <a:solidFill>
                  <a:srgbClr val="00B0F0"/>
                </a:solidFill>
              </a:rPr>
              <a:t>overdrukventiel</a:t>
            </a:r>
            <a:endParaRPr lang="en-GB">
              <a:solidFill>
                <a:srgbClr val="00B0F0"/>
              </a:solidFill>
            </a:endParaRPr>
          </a:p>
        </p:txBody>
      </p:sp>
    </p:spTree>
    <p:extLst>
      <p:ext uri="{BB962C8B-B14F-4D97-AF65-F5344CB8AC3E}">
        <p14:creationId xmlns:p14="http://schemas.microsoft.com/office/powerpoint/2010/main" val="1577854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1</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wooneenheid</a:t>
            </a:r>
            <a:endParaRPr lang="en-GB" sz="4800"/>
          </a:p>
        </p:txBody>
      </p:sp>
    </p:spTree>
    <p:extLst>
      <p:ext uri="{BB962C8B-B14F-4D97-AF65-F5344CB8AC3E}">
        <p14:creationId xmlns:p14="http://schemas.microsoft.com/office/powerpoint/2010/main" val="22799601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74</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b="1"/>
              <a:t> </a:t>
            </a:r>
            <a:r>
              <a:rPr lang="nl-BE"/>
              <a:t>in wooneenheid?</a:t>
            </a:r>
          </a:p>
          <a:p>
            <a:pPr lvl="1"/>
            <a:r>
              <a:rPr lang="nl-BE"/>
              <a:t>Enkel collectoren</a:t>
            </a:r>
          </a:p>
          <a:p>
            <a:pPr lvl="1"/>
            <a:r>
              <a:rPr lang="nl-BE"/>
              <a:t>Geen extra toestel </a:t>
            </a:r>
            <a:br>
              <a:rPr lang="nl-BE"/>
            </a:br>
            <a:r>
              <a:rPr lang="nl-BE"/>
              <a:t>(opwekker, warmtewisselaar,…)</a:t>
            </a:r>
          </a:p>
          <a:p>
            <a:pPr marL="0" indent="0">
              <a:buNone/>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spTree>
    <p:extLst>
      <p:ext uri="{BB962C8B-B14F-4D97-AF65-F5344CB8AC3E}">
        <p14:creationId xmlns:p14="http://schemas.microsoft.com/office/powerpoint/2010/main" val="11509899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75</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Toevoer drinkwater</a:t>
            </a:r>
          </a:p>
          <a:p>
            <a:pPr lvl="2"/>
            <a:r>
              <a:rPr lang="nl-BE"/>
              <a:t>Lange collector </a:t>
            </a:r>
          </a:p>
          <a:p>
            <a:pPr lvl="2"/>
            <a:r>
              <a:rPr lang="nl-BE"/>
              <a:t>Blauwe mantel</a:t>
            </a:r>
            <a:br>
              <a:rPr lang="nl-BE"/>
            </a:br>
            <a:r>
              <a:rPr lang="nl-BE"/>
              <a:t>(niet altijd juist gebruikt)</a:t>
            </a:r>
          </a:p>
          <a:p>
            <a:pPr>
              <a:buFontTx/>
              <a:buChar char="-"/>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7" name="Straight Arrow Connector 6"/>
          <p:cNvCxnSpPr/>
          <p:nvPr/>
        </p:nvCxnSpPr>
        <p:spPr>
          <a:xfrm flipV="1">
            <a:off x="1828800" y="5052515"/>
            <a:ext cx="4640986" cy="82475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91867" y="4867849"/>
            <a:ext cx="3031893" cy="369332"/>
          </a:xfrm>
          <a:prstGeom prst="rect">
            <a:avLst/>
          </a:prstGeom>
          <a:noFill/>
        </p:spPr>
        <p:txBody>
          <a:bodyPr wrap="square" rtlCol="0">
            <a:spAutoFit/>
          </a:bodyPr>
          <a:lstStyle/>
          <a:p>
            <a:r>
              <a:rPr lang="en-GB">
                <a:solidFill>
                  <a:srgbClr val="00B0F0"/>
                </a:solidFill>
              </a:rPr>
              <a:t>Drinkwater</a:t>
            </a:r>
          </a:p>
        </p:txBody>
      </p:sp>
    </p:spTree>
    <p:extLst>
      <p:ext uri="{BB962C8B-B14F-4D97-AF65-F5344CB8AC3E}">
        <p14:creationId xmlns:p14="http://schemas.microsoft.com/office/powerpoint/2010/main" val="266536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76</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Toevoer warm water</a:t>
            </a:r>
          </a:p>
          <a:p>
            <a:pPr lvl="2"/>
            <a:r>
              <a:rPr lang="nl-BE"/>
              <a:t>Korte collector</a:t>
            </a:r>
          </a:p>
          <a:p>
            <a:pPr lvl="2"/>
            <a:r>
              <a:rPr lang="nl-BE"/>
              <a:t>Vlak bij koud water collector</a:t>
            </a:r>
          </a:p>
          <a:p>
            <a:pPr lvl="2"/>
            <a:r>
              <a:rPr lang="nl-BE"/>
              <a:t>Rode mantel </a:t>
            </a:r>
            <a:br>
              <a:rPr lang="nl-BE"/>
            </a:br>
            <a:r>
              <a:rPr lang="nl-BE"/>
              <a:t>(niet altijd juist gebruikt)</a:t>
            </a:r>
          </a:p>
          <a:p>
            <a:pPr>
              <a:buFontTx/>
              <a:buChar char="-"/>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7" name="Straight Arrow Connector 6"/>
          <p:cNvCxnSpPr/>
          <p:nvPr/>
        </p:nvCxnSpPr>
        <p:spPr>
          <a:xfrm flipV="1">
            <a:off x="1757680" y="4561841"/>
            <a:ext cx="4826000" cy="10464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54733" y="4715748"/>
            <a:ext cx="3031893" cy="369332"/>
          </a:xfrm>
          <a:prstGeom prst="rect">
            <a:avLst/>
          </a:prstGeom>
          <a:noFill/>
        </p:spPr>
        <p:txBody>
          <a:bodyPr wrap="square" rtlCol="0">
            <a:spAutoFit/>
          </a:bodyPr>
          <a:lstStyle/>
          <a:p>
            <a:r>
              <a:rPr lang="en-GB">
                <a:solidFill>
                  <a:srgbClr val="00B0F0"/>
                </a:solidFill>
              </a:rPr>
              <a:t>Warm water</a:t>
            </a:r>
          </a:p>
        </p:txBody>
      </p:sp>
    </p:spTree>
    <p:extLst>
      <p:ext uri="{BB962C8B-B14F-4D97-AF65-F5344CB8AC3E}">
        <p14:creationId xmlns:p14="http://schemas.microsoft.com/office/powerpoint/2010/main" val="421364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77</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Warm water teller</a:t>
            </a:r>
          </a:p>
          <a:p>
            <a:pPr lvl="2"/>
            <a:r>
              <a:rPr lang="nl-BE"/>
              <a:t>Rond toestel, nodig voor </a:t>
            </a:r>
          </a:p>
          <a:p>
            <a:pPr marL="576000" lvl="2" indent="0">
              <a:buNone/>
            </a:pPr>
            <a:r>
              <a:rPr lang="nl-BE"/>
              <a:t>      individuele afrekening</a:t>
            </a:r>
          </a:p>
          <a:p>
            <a:pPr>
              <a:buFontTx/>
              <a:buChar char="-"/>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7" name="Straight Arrow Connector 6"/>
          <p:cNvCxnSpPr/>
          <p:nvPr/>
        </p:nvCxnSpPr>
        <p:spPr>
          <a:xfrm flipV="1">
            <a:off x="1137920" y="4582160"/>
            <a:ext cx="5764976" cy="10160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54733" y="4715748"/>
            <a:ext cx="3031893" cy="369332"/>
          </a:xfrm>
          <a:prstGeom prst="rect">
            <a:avLst/>
          </a:prstGeom>
          <a:noFill/>
        </p:spPr>
        <p:txBody>
          <a:bodyPr wrap="square" rtlCol="0">
            <a:spAutoFit/>
          </a:bodyPr>
          <a:lstStyle/>
          <a:p>
            <a:r>
              <a:rPr lang="en-GB">
                <a:solidFill>
                  <a:srgbClr val="00B0F0"/>
                </a:solidFill>
              </a:rPr>
              <a:t>Warm water teller</a:t>
            </a:r>
          </a:p>
        </p:txBody>
      </p:sp>
    </p:spTree>
    <p:extLst>
      <p:ext uri="{BB962C8B-B14F-4D97-AF65-F5344CB8AC3E}">
        <p14:creationId xmlns:p14="http://schemas.microsoft.com/office/powerpoint/2010/main" val="66824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78</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CV warm en koud</a:t>
            </a:r>
          </a:p>
          <a:p>
            <a:pPr lvl="2"/>
            <a:r>
              <a:rPr lang="nl-BE"/>
              <a:t>Collectoren even lang</a:t>
            </a:r>
          </a:p>
          <a:p>
            <a:pPr lvl="2"/>
            <a:r>
              <a:rPr lang="nl-BE"/>
              <a:t>Kleur mantel (rood en blauw)</a:t>
            </a:r>
          </a:p>
          <a:p>
            <a:pPr>
              <a:buFontTx/>
              <a:buChar char="-"/>
            </a:pPr>
            <a:endParaRPr lang="nl-BE"/>
          </a:p>
          <a:p>
            <a:pPr>
              <a:buFontTx/>
              <a:buChar char="-"/>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10" name="Straight Arrow Connector 9"/>
          <p:cNvCxnSpPr/>
          <p:nvPr/>
        </p:nvCxnSpPr>
        <p:spPr>
          <a:xfrm flipV="1">
            <a:off x="2034366" y="4253715"/>
            <a:ext cx="3797658" cy="105865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940560" y="3719365"/>
            <a:ext cx="3438357" cy="130983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07539" y="3688813"/>
            <a:ext cx="2392893" cy="369332"/>
          </a:xfrm>
          <a:prstGeom prst="rect">
            <a:avLst/>
          </a:prstGeom>
          <a:noFill/>
        </p:spPr>
        <p:txBody>
          <a:bodyPr wrap="square" rtlCol="0">
            <a:spAutoFit/>
          </a:bodyPr>
          <a:lstStyle/>
          <a:p>
            <a:r>
              <a:rPr lang="en-GB">
                <a:solidFill>
                  <a:srgbClr val="00B0F0"/>
                </a:solidFill>
              </a:rPr>
              <a:t>CV warm </a:t>
            </a:r>
            <a:r>
              <a:rPr lang="en-GB" err="1">
                <a:solidFill>
                  <a:srgbClr val="00B0F0"/>
                </a:solidFill>
              </a:rPr>
              <a:t>en</a:t>
            </a:r>
            <a:r>
              <a:rPr lang="en-GB">
                <a:solidFill>
                  <a:srgbClr val="00B0F0"/>
                </a:solidFill>
              </a:rPr>
              <a:t> </a:t>
            </a:r>
            <a:r>
              <a:rPr lang="en-GB" err="1">
                <a:solidFill>
                  <a:srgbClr val="00B0F0"/>
                </a:solidFill>
              </a:rPr>
              <a:t>koud</a:t>
            </a:r>
            <a:endParaRPr lang="en-GB">
              <a:solidFill>
                <a:srgbClr val="00B0F0"/>
              </a:solidFill>
            </a:endParaRPr>
          </a:p>
        </p:txBody>
      </p:sp>
    </p:spTree>
    <p:extLst>
      <p:ext uri="{BB962C8B-B14F-4D97-AF65-F5344CB8AC3E}">
        <p14:creationId xmlns:p14="http://schemas.microsoft.com/office/powerpoint/2010/main" val="3221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79</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Regeling CV</a:t>
            </a:r>
          </a:p>
          <a:p>
            <a:pPr lvl="2"/>
            <a:r>
              <a:rPr lang="nl-BE"/>
              <a:t>Motor (beweegt bij </a:t>
            </a:r>
            <a:br>
              <a:rPr lang="nl-BE"/>
            </a:br>
            <a:r>
              <a:rPr lang="nl-BE"/>
              <a:t>bediening thermostaat)</a:t>
            </a:r>
          </a:p>
          <a:p>
            <a:pPr lvl="2"/>
            <a:r>
              <a:rPr lang="nl-BE"/>
              <a:t>Kunststofblok op kraanwerk</a:t>
            </a:r>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7" name="Straight Arrow Connector 6"/>
          <p:cNvCxnSpPr/>
          <p:nvPr/>
        </p:nvCxnSpPr>
        <p:spPr>
          <a:xfrm flipV="1">
            <a:off x="1574800" y="3281680"/>
            <a:ext cx="4978400" cy="16764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22974" y="3473549"/>
            <a:ext cx="2793042" cy="646331"/>
          </a:xfrm>
          <a:prstGeom prst="rect">
            <a:avLst/>
          </a:prstGeom>
          <a:noFill/>
        </p:spPr>
        <p:txBody>
          <a:bodyPr wrap="square" rtlCol="0">
            <a:spAutoFit/>
          </a:bodyPr>
          <a:lstStyle/>
          <a:p>
            <a:pPr algn="ctr"/>
            <a:r>
              <a:rPr lang="en-GB" err="1">
                <a:solidFill>
                  <a:srgbClr val="00B0F0"/>
                </a:solidFill>
              </a:rPr>
              <a:t>Gemotoriseerde</a:t>
            </a:r>
            <a:r>
              <a:rPr lang="en-GB">
                <a:solidFill>
                  <a:srgbClr val="00B0F0"/>
                </a:solidFill>
              </a:rPr>
              <a:t> </a:t>
            </a:r>
            <a:r>
              <a:rPr lang="en-GB" err="1">
                <a:solidFill>
                  <a:srgbClr val="00B0F0"/>
                </a:solidFill>
              </a:rPr>
              <a:t>kraan</a:t>
            </a:r>
            <a:r>
              <a:rPr lang="en-GB">
                <a:solidFill>
                  <a:srgbClr val="00B0F0"/>
                </a:solidFill>
              </a:rPr>
              <a:t> </a:t>
            </a:r>
            <a:r>
              <a:rPr lang="en-GB" err="1">
                <a:solidFill>
                  <a:srgbClr val="00B0F0"/>
                </a:solidFill>
              </a:rPr>
              <a:t>voor</a:t>
            </a:r>
            <a:r>
              <a:rPr lang="en-GB">
                <a:solidFill>
                  <a:srgbClr val="00B0F0"/>
                </a:solidFill>
              </a:rPr>
              <a:t> </a:t>
            </a:r>
            <a:r>
              <a:rPr lang="en-GB" err="1">
                <a:solidFill>
                  <a:srgbClr val="00B0F0"/>
                </a:solidFill>
              </a:rPr>
              <a:t>regeling</a:t>
            </a:r>
            <a:r>
              <a:rPr lang="en-GB">
                <a:solidFill>
                  <a:srgbClr val="00B0F0"/>
                </a:solidFill>
              </a:rPr>
              <a:t> CV</a:t>
            </a:r>
          </a:p>
        </p:txBody>
      </p:sp>
    </p:spTree>
    <p:extLst>
      <p:ext uri="{BB962C8B-B14F-4D97-AF65-F5344CB8AC3E}">
        <p14:creationId xmlns:p14="http://schemas.microsoft.com/office/powerpoint/2010/main" val="13945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2530" y="1497302"/>
            <a:ext cx="8529950" cy="4125286"/>
          </a:xfrm>
          <a:prstGeom prst="rect">
            <a:avLst/>
          </a:prstGeom>
        </p:spPr>
      </p:pic>
      <p:sp>
        <p:nvSpPr>
          <p:cNvPr id="4" name="Titel 3"/>
          <p:cNvSpPr>
            <a:spLocks noGrp="1"/>
          </p:cNvSpPr>
          <p:nvPr>
            <p:ph type="title"/>
          </p:nvPr>
        </p:nvSpPr>
        <p:spPr/>
        <p:txBody>
          <a:bodyPr/>
          <a:lstStyle/>
          <a:p>
            <a:r>
              <a:rPr lang="nl-BE"/>
              <a:t>Verschil individuele en collectieve installaties RV/SWW</a:t>
            </a:r>
          </a:p>
        </p:txBody>
      </p:sp>
      <p:sp>
        <p:nvSpPr>
          <p:cNvPr id="5" name="Rechthoek 4">
            <a:extLst>
              <a:ext uri="{FF2B5EF4-FFF2-40B4-BE49-F238E27FC236}">
                <a16:creationId xmlns:a16="http://schemas.microsoft.com/office/drawing/2014/main" id="{E4498395-2D67-4818-BC0B-8F67B29ADD52}"/>
              </a:ext>
            </a:extLst>
          </p:cNvPr>
          <p:cNvSpPr/>
          <p:nvPr/>
        </p:nvSpPr>
        <p:spPr>
          <a:xfrm>
            <a:off x="539552" y="1497301"/>
            <a:ext cx="8352928" cy="1584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a:t>
            </a:fld>
            <a:endParaRPr lang="nl-BE" sz="1100">
              <a:solidFill>
                <a:srgbClr val="105269"/>
              </a:solidFill>
            </a:endParaRPr>
          </a:p>
        </p:txBody>
      </p:sp>
      <p:sp>
        <p:nvSpPr>
          <p:cNvPr id="3" name="Tekstvak 2">
            <a:extLst>
              <a:ext uri="{FF2B5EF4-FFF2-40B4-BE49-F238E27FC236}">
                <a16:creationId xmlns:a16="http://schemas.microsoft.com/office/drawing/2014/main" id="{3FAC1125-8242-4DE9-9ECF-AF9DB35E271F}"/>
              </a:ext>
            </a:extLst>
          </p:cNvPr>
          <p:cNvSpPr txBox="1"/>
          <p:nvPr/>
        </p:nvSpPr>
        <p:spPr>
          <a:xfrm>
            <a:off x="362530" y="2467627"/>
            <a:ext cx="2994445" cy="3416320"/>
          </a:xfrm>
          <a:prstGeom prst="rect">
            <a:avLst/>
          </a:prstGeom>
          <a:noFill/>
          <a:ln w="19050">
            <a:solidFill>
              <a:schemeClr val="tx2">
                <a:lumMod val="60000"/>
                <a:lumOff val="40000"/>
              </a:schemeClr>
            </a:solidFill>
          </a:ln>
        </p:spPr>
        <p:txBody>
          <a:bodyPr wrap="square" rtlCol="0">
            <a:spAutoFit/>
          </a:bodyPr>
          <a:lstStyle/>
          <a:p>
            <a:pPr algn="ctr"/>
            <a:r>
              <a:rPr lang="nl-BE" b="1">
                <a:solidFill>
                  <a:schemeClr val="tx2">
                    <a:lumMod val="40000"/>
                    <a:lumOff val="60000"/>
                  </a:schemeClr>
                </a:solidFill>
              </a:rPr>
              <a:t>Individueel</a:t>
            </a:r>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p:txBody>
      </p:sp>
      <p:sp>
        <p:nvSpPr>
          <p:cNvPr id="6" name="Tekstvak 5">
            <a:extLst>
              <a:ext uri="{FF2B5EF4-FFF2-40B4-BE49-F238E27FC236}">
                <a16:creationId xmlns:a16="http://schemas.microsoft.com/office/drawing/2014/main" id="{78CCEC4A-E480-4D9A-87EE-C2E153E1BF04}"/>
              </a:ext>
            </a:extLst>
          </p:cNvPr>
          <p:cNvSpPr txBox="1"/>
          <p:nvPr/>
        </p:nvSpPr>
        <p:spPr>
          <a:xfrm>
            <a:off x="3483598" y="2467627"/>
            <a:ext cx="5660402" cy="3416320"/>
          </a:xfrm>
          <a:prstGeom prst="rect">
            <a:avLst/>
          </a:prstGeom>
          <a:noFill/>
          <a:ln w="19050">
            <a:solidFill>
              <a:schemeClr val="tx2">
                <a:lumMod val="60000"/>
                <a:lumOff val="40000"/>
              </a:schemeClr>
            </a:solidFill>
          </a:ln>
        </p:spPr>
        <p:txBody>
          <a:bodyPr wrap="square" rtlCol="0">
            <a:spAutoFit/>
          </a:bodyPr>
          <a:lstStyle/>
          <a:p>
            <a:pPr algn="ctr"/>
            <a:r>
              <a:rPr lang="nl-BE" b="1">
                <a:solidFill>
                  <a:schemeClr val="tx2">
                    <a:lumMod val="40000"/>
                    <a:lumOff val="60000"/>
                  </a:schemeClr>
                </a:solidFill>
              </a:rPr>
              <a:t>Collectief</a:t>
            </a:r>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a:p>
            <a:pPr algn="ctr"/>
            <a:endParaRPr lang="nl-BE"/>
          </a:p>
        </p:txBody>
      </p:sp>
    </p:spTree>
    <p:extLst>
      <p:ext uri="{BB962C8B-B14F-4D97-AF65-F5344CB8AC3E}">
        <p14:creationId xmlns:p14="http://schemas.microsoft.com/office/powerpoint/2010/main" val="24828026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44736" y="2260669"/>
            <a:ext cx="4460806" cy="4460806"/>
          </a:xfrm>
          <a:prstGeom prst="rect">
            <a:avLst/>
          </a:prstGeom>
        </p:spPr>
      </p:pic>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80</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Hoe herken je een </a:t>
            </a:r>
            <a:r>
              <a:rPr lang="nl-BE" b="1" u="sng"/>
              <a:t>4-pijpssysteem</a:t>
            </a:r>
            <a:r>
              <a:rPr lang="nl-BE"/>
              <a:t> in wooneenheid?</a:t>
            </a:r>
          </a:p>
          <a:p>
            <a:pPr lvl="1"/>
            <a:r>
              <a:rPr lang="nl-BE"/>
              <a:t>Energiemeter</a:t>
            </a:r>
          </a:p>
          <a:p>
            <a:pPr lvl="2"/>
            <a:r>
              <a:rPr lang="nl-BE"/>
              <a:t>LCD display met</a:t>
            </a:r>
          </a:p>
          <a:p>
            <a:pPr marL="576000" lvl="2" indent="0">
              <a:buNone/>
            </a:pPr>
            <a:r>
              <a:rPr lang="nl-BE"/>
              <a:t>      vermelding kWh</a:t>
            </a:r>
          </a:p>
          <a:p>
            <a:pPr>
              <a:buFontTx/>
              <a:buChar char="-"/>
            </a:pPr>
            <a:endParaRPr lang="nl-BE"/>
          </a:p>
        </p:txBody>
      </p:sp>
      <p:pic>
        <p:nvPicPr>
          <p:cNvPr id="17" name="Picture 16"/>
          <p:cNvPicPr>
            <a:picLocks noChangeAspect="1"/>
          </p:cNvPicPr>
          <p:nvPr/>
        </p:nvPicPr>
        <p:blipFill rotWithShape="1">
          <a:blip r:embed="rId4"/>
          <a:srcRect l="63497" t="46088" r="27308" b="39617"/>
          <a:stretch/>
        </p:blipFill>
        <p:spPr>
          <a:xfrm>
            <a:off x="539552" y="4088697"/>
            <a:ext cx="2214881" cy="2632778"/>
          </a:xfrm>
          <a:prstGeom prst="rect">
            <a:avLst/>
          </a:prstGeom>
        </p:spPr>
      </p:pic>
      <p:cxnSp>
        <p:nvCxnSpPr>
          <p:cNvPr id="7" name="Straight Arrow Connector 6"/>
          <p:cNvCxnSpPr/>
          <p:nvPr/>
        </p:nvCxnSpPr>
        <p:spPr>
          <a:xfrm flipV="1">
            <a:off x="1574800" y="4088697"/>
            <a:ext cx="4572000" cy="86938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935835" y="3904031"/>
            <a:ext cx="2793042" cy="369332"/>
          </a:xfrm>
          <a:prstGeom prst="rect">
            <a:avLst/>
          </a:prstGeom>
          <a:noFill/>
        </p:spPr>
        <p:txBody>
          <a:bodyPr wrap="square" rtlCol="0">
            <a:spAutoFit/>
          </a:bodyPr>
          <a:lstStyle/>
          <a:p>
            <a:r>
              <a:rPr lang="en-GB" err="1">
                <a:solidFill>
                  <a:srgbClr val="00B0F0"/>
                </a:solidFill>
              </a:rPr>
              <a:t>energiemeter</a:t>
            </a:r>
            <a:endParaRPr lang="en-GB">
              <a:solidFill>
                <a:srgbClr val="00B0F0"/>
              </a:solidFill>
            </a:endParaRPr>
          </a:p>
        </p:txBody>
      </p:sp>
      <p:sp>
        <p:nvSpPr>
          <p:cNvPr id="9" name="Rectangle 9">
            <a:extLst>
              <a:ext uri="{FF2B5EF4-FFF2-40B4-BE49-F238E27FC236}">
                <a16:creationId xmlns:a16="http://schemas.microsoft.com/office/drawing/2014/main" id="{3A245988-3A5D-43AA-AFC4-BA3146DF1C88}"/>
              </a:ext>
            </a:extLst>
          </p:cNvPr>
          <p:cNvSpPr/>
          <p:nvPr/>
        </p:nvSpPr>
        <p:spPr>
          <a:xfrm>
            <a:off x="853440" y="4761847"/>
            <a:ext cx="609600" cy="55188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64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a:t>Praktijkvoorbeeld 1</a:t>
            </a:r>
          </a:p>
        </p:txBody>
      </p:sp>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81</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Afgiftesysteem en regelsysteem:</a:t>
            </a:r>
          </a:p>
          <a:p>
            <a:pPr lvl="1"/>
            <a:r>
              <a:rPr lang="nl-BE"/>
              <a:t>Radiatoren</a:t>
            </a:r>
          </a:p>
          <a:p>
            <a:pPr lvl="1"/>
            <a:r>
              <a:rPr lang="nl-BE"/>
              <a:t>Thermostaatkraan</a:t>
            </a:r>
          </a:p>
          <a:p>
            <a:pPr lvl="1"/>
            <a:r>
              <a:rPr lang="nl-BE"/>
              <a:t>Thermostaat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3320879"/>
            <a:ext cx="4320480" cy="324036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9138" r="19832"/>
          <a:stretch/>
        </p:blipFill>
        <p:spPr>
          <a:xfrm>
            <a:off x="5617135" y="3320879"/>
            <a:ext cx="2878282" cy="3240360"/>
          </a:xfrm>
          <a:prstGeom prst="rect">
            <a:avLst/>
          </a:prstGeom>
        </p:spPr>
      </p:pic>
    </p:spTree>
    <p:extLst>
      <p:ext uri="{BB962C8B-B14F-4D97-AF65-F5344CB8AC3E}">
        <p14:creationId xmlns:p14="http://schemas.microsoft.com/office/powerpoint/2010/main" val="836350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82</a:t>
            </a:fld>
            <a:endParaRPr lang="nl-BE" sz="1100">
              <a:solidFill>
                <a:srgbClr val="105269"/>
              </a:solidFill>
            </a:endParaRPr>
          </a:p>
        </p:txBody>
      </p:sp>
      <p:sp>
        <p:nvSpPr>
          <p:cNvPr id="8" name="Tijdelijke aanduiding voor inhoud 4"/>
          <p:cNvSpPr>
            <a:spLocks noGrp="1"/>
          </p:cNvSpPr>
          <p:nvPr>
            <p:ph sz="half" idx="2"/>
          </p:nvPr>
        </p:nvSpPr>
        <p:spPr>
          <a:xfrm>
            <a:off x="539552" y="1628800"/>
            <a:ext cx="8352928" cy="4248472"/>
          </a:xfrm>
        </p:spPr>
        <p:txBody>
          <a:bodyPr/>
          <a:lstStyle/>
          <a:p>
            <a:r>
              <a:rPr lang="nl-BE"/>
              <a:t>Niet-thermostaatkop herkennen</a:t>
            </a:r>
          </a:p>
          <a:p>
            <a:pPr lvl="1"/>
            <a:r>
              <a:rPr lang="nl-BE"/>
              <a:t>Kleiner</a:t>
            </a:r>
          </a:p>
          <a:p>
            <a:pPr lvl="1"/>
            <a:r>
              <a:rPr lang="nl-BE"/>
              <a:t>Geen markering standen</a:t>
            </a:r>
          </a:p>
          <a:p>
            <a:pPr lvl="1"/>
            <a:r>
              <a:rPr lang="nl-BE"/>
              <a:t>Geen ‘groeven’</a:t>
            </a:r>
          </a:p>
          <a:p>
            <a:pPr lvl="1"/>
            <a:endParaRPr lang="nl-BE"/>
          </a:p>
          <a:p>
            <a:endParaRPr lang="nl-BE"/>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0758" y="1957784"/>
            <a:ext cx="2572411" cy="4581128"/>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5168" t="35989" r="58011" b="53008"/>
          <a:stretch/>
        </p:blipFill>
        <p:spPr>
          <a:xfrm>
            <a:off x="3419872" y="3786565"/>
            <a:ext cx="2365551" cy="1728193"/>
          </a:xfrm>
          <a:prstGeom prst="rect">
            <a:avLst/>
          </a:prstGeom>
        </p:spPr>
      </p:pic>
      <p:sp>
        <p:nvSpPr>
          <p:cNvPr id="9" name="Title 2"/>
          <p:cNvSpPr>
            <a:spLocks noGrp="1"/>
          </p:cNvSpPr>
          <p:nvPr>
            <p:ph type="title"/>
          </p:nvPr>
        </p:nvSpPr>
        <p:spPr>
          <a:xfrm>
            <a:off x="539552" y="340330"/>
            <a:ext cx="8352928" cy="1080120"/>
          </a:xfrm>
          <a:solidFill>
            <a:srgbClr val="92D050"/>
          </a:solidFill>
        </p:spPr>
        <p:txBody>
          <a:bodyPr/>
          <a:lstStyle/>
          <a:p>
            <a:r>
              <a:rPr lang="en-GB" err="1"/>
              <a:t>Herkennen</a:t>
            </a:r>
            <a:r>
              <a:rPr lang="en-GB"/>
              <a:t> </a:t>
            </a:r>
            <a:r>
              <a:rPr lang="en-GB" err="1"/>
              <a:t>manuele</a:t>
            </a:r>
            <a:r>
              <a:rPr lang="en-GB"/>
              <a:t> </a:t>
            </a:r>
            <a:r>
              <a:rPr lang="en-GB" err="1"/>
              <a:t>radiatorkranen</a:t>
            </a:r>
            <a:endParaRPr lang="en-GB"/>
          </a:p>
        </p:txBody>
      </p:sp>
    </p:spTree>
    <p:extLst>
      <p:ext uri="{BB962C8B-B14F-4D97-AF65-F5344CB8AC3E}">
        <p14:creationId xmlns:p14="http://schemas.microsoft.com/office/powerpoint/2010/main" val="34460339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FC000"/>
          </a:solidFill>
        </p:spPr>
        <p:txBody>
          <a:bodyPr/>
          <a:lstStyle/>
          <a:p>
            <a:r>
              <a:rPr lang="en-GB" err="1"/>
              <a:t>Praktijkvoorbeeld</a:t>
            </a:r>
            <a:r>
              <a:rPr lang="en-GB"/>
              <a:t> 1: </a:t>
            </a:r>
            <a:r>
              <a:rPr lang="en-GB" err="1"/>
              <a:t>ingave</a:t>
            </a:r>
            <a:r>
              <a:rPr lang="en-GB"/>
              <a:t> in EPC software</a:t>
            </a:r>
          </a:p>
        </p:txBody>
      </p:sp>
      <p:sp>
        <p:nvSpPr>
          <p:cNvPr id="11" name="Tijdelijke aanduiding voor inhoud 4"/>
          <p:cNvSpPr txBox="1">
            <a:spLocks/>
          </p:cNvSpPr>
          <p:nvPr/>
        </p:nvSpPr>
        <p:spPr>
          <a:xfrm>
            <a:off x="4967536" y="2875654"/>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nl-BE"/>
          </a:p>
          <a:p>
            <a:endParaRPr lang="nl-BE"/>
          </a:p>
          <a:p>
            <a:endParaRPr lang="nl-BE"/>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5876" y="2535294"/>
            <a:ext cx="636265" cy="680720"/>
          </a:xfrm>
          <a:prstGeom prst="rect">
            <a:avLst/>
          </a:prstGeom>
        </p:spPr>
      </p:pic>
      <p:sp>
        <p:nvSpPr>
          <p:cNvPr id="7" name="Content Placeholder 1">
            <a:extLst>
              <a:ext uri="{FF2B5EF4-FFF2-40B4-BE49-F238E27FC236}">
                <a16:creationId xmlns:a16="http://schemas.microsoft.com/office/drawing/2014/main" id="{49EAA930-6592-4FEE-9A28-AA735AAB923A}"/>
              </a:ext>
            </a:extLst>
          </p:cNvPr>
          <p:cNvSpPr txBox="1">
            <a:spLocks/>
          </p:cNvSpPr>
          <p:nvPr/>
        </p:nvSpPr>
        <p:spPr>
          <a:xfrm>
            <a:off x="678700" y="1805291"/>
            <a:ext cx="8352928" cy="496855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3"/>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4"/>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5"/>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6"/>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3"/>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288000" lvl="1">
              <a:buSzPct val="90000"/>
              <a:buFontTx/>
              <a:buBlip>
                <a:blip r:embed="rId3"/>
              </a:buBlip>
            </a:pPr>
            <a:r>
              <a:rPr lang="en-GB"/>
              <a:t>Parameters van het </a:t>
            </a:r>
            <a:r>
              <a:rPr lang="en-GB" err="1"/>
              <a:t>afgiftesysteem</a:t>
            </a:r>
            <a:endParaRPr lang="en-GB"/>
          </a:p>
          <a:p>
            <a:pPr lvl="1"/>
            <a:r>
              <a:rPr lang="nl-BE"/>
              <a:t>Type afgifte: radiatoren</a:t>
            </a:r>
          </a:p>
          <a:p>
            <a:pPr lvl="1"/>
            <a:r>
              <a:rPr lang="nl-BE"/>
              <a:t>Regeling van de binnentemperatuur</a:t>
            </a:r>
          </a:p>
          <a:p>
            <a:pPr lvl="2"/>
            <a:r>
              <a:rPr lang="nl-BE"/>
              <a:t>thermostaatkranen</a:t>
            </a:r>
          </a:p>
          <a:p>
            <a:pPr lvl="1"/>
            <a:r>
              <a:rPr lang="nl-BE"/>
              <a:t>Regeling van de binnentemperatuur</a:t>
            </a:r>
          </a:p>
          <a:p>
            <a:pPr lvl="2"/>
            <a:r>
              <a:rPr lang="nl-BE"/>
              <a:t>individuele </a:t>
            </a:r>
            <a:r>
              <a:rPr lang="nl-BE" err="1"/>
              <a:t>temperatuurscorrectie</a:t>
            </a:r>
            <a:endParaRPr lang="nl-BE"/>
          </a:p>
          <a:p>
            <a:endParaRPr lang="en-GB"/>
          </a:p>
          <a:p>
            <a:endParaRPr lang="en-GB"/>
          </a:p>
          <a:p>
            <a:endParaRPr lang="en-GB"/>
          </a:p>
          <a:p>
            <a:pPr marL="288000" lvl="1" indent="0">
              <a:buFontTx/>
              <a:buNone/>
            </a:pPr>
            <a:endParaRPr lang="en-GB"/>
          </a:p>
        </p:txBody>
      </p:sp>
    </p:spTree>
    <p:extLst>
      <p:ext uri="{BB962C8B-B14F-4D97-AF65-F5344CB8AC3E}">
        <p14:creationId xmlns:p14="http://schemas.microsoft.com/office/powerpoint/2010/main" val="343408059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BE"/>
              <a:t>Inhoud</a:t>
            </a:r>
          </a:p>
        </p:txBody>
      </p:sp>
      <p:sp>
        <p:nvSpPr>
          <p:cNvPr id="5" name="Tijdelijke aanduiding voor inhoud 4"/>
          <p:cNvSpPr>
            <a:spLocks noGrp="1"/>
          </p:cNvSpPr>
          <p:nvPr>
            <p:ph sz="half" idx="2"/>
          </p:nvPr>
        </p:nvSpPr>
        <p:spPr/>
        <p:txBody>
          <a:bodyPr/>
          <a:lstStyle/>
          <a:p>
            <a:r>
              <a:rPr lang="nl-BE"/>
              <a:t>Verschil individuele en collectieve installatie en soorten</a:t>
            </a:r>
          </a:p>
          <a:p>
            <a:r>
              <a:rPr lang="nl-BE"/>
              <a:t>Voorbereiding </a:t>
            </a:r>
            <a:r>
              <a:rPr lang="nl-BE" err="1"/>
              <a:t>plaatsbezoek</a:t>
            </a:r>
            <a:r>
              <a:rPr lang="nl-BE"/>
              <a:t> </a:t>
            </a:r>
          </a:p>
          <a:p>
            <a:pPr lvl="1"/>
            <a:r>
              <a:rPr lang="nl-BE"/>
              <a:t>instrumenten, aanpak bezoek, verzamelen info</a:t>
            </a:r>
          </a:p>
          <a:p>
            <a:r>
              <a:rPr lang="nl-BE"/>
              <a:t>Praktisch </a:t>
            </a:r>
            <a:r>
              <a:rPr lang="nl-BE" err="1"/>
              <a:t>plaatsbezoek</a:t>
            </a:r>
            <a:r>
              <a:rPr lang="nl-BE"/>
              <a:t> collectief appartementsgebouw 1</a:t>
            </a:r>
          </a:p>
          <a:p>
            <a:r>
              <a:rPr lang="nl-BE">
                <a:solidFill>
                  <a:srgbClr val="92D050"/>
                </a:solidFill>
              </a:rPr>
              <a:t>Praktisch </a:t>
            </a:r>
            <a:r>
              <a:rPr lang="nl-BE" err="1">
                <a:solidFill>
                  <a:srgbClr val="92D050"/>
                </a:solidFill>
              </a:rPr>
              <a:t>plaatsbezoek</a:t>
            </a:r>
            <a:r>
              <a:rPr lang="nl-BE">
                <a:solidFill>
                  <a:srgbClr val="92D050"/>
                </a:solidFill>
              </a:rPr>
              <a:t> collectief appartementsgebouw 2</a:t>
            </a:r>
          </a:p>
          <a:p>
            <a:r>
              <a:rPr lang="nl-BE"/>
              <a:t>Praktisch </a:t>
            </a:r>
            <a:r>
              <a:rPr lang="nl-BE" err="1"/>
              <a:t>plaatsbezoek</a:t>
            </a:r>
            <a:r>
              <a:rPr lang="nl-BE"/>
              <a:t> klein kantoor + winkelruimte</a:t>
            </a:r>
          </a:p>
          <a:p>
            <a:r>
              <a:rPr lang="nl-BE"/>
              <a:t>Ventilatie</a:t>
            </a:r>
          </a:p>
          <a:p>
            <a:r>
              <a:rPr lang="nl-BE"/>
              <a:t>Koeling</a:t>
            </a:r>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84</a:t>
            </a:fld>
            <a:endParaRPr lang="nl-BE" sz="1100">
              <a:solidFill>
                <a:srgbClr val="105269"/>
              </a:solidFill>
            </a:endParaRPr>
          </a:p>
        </p:txBody>
      </p:sp>
    </p:spTree>
    <p:extLst>
      <p:ext uri="{BB962C8B-B14F-4D97-AF65-F5344CB8AC3E}">
        <p14:creationId xmlns:p14="http://schemas.microsoft.com/office/powerpoint/2010/main" val="15186686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480" y="1307425"/>
            <a:ext cx="6784848" cy="5187696"/>
          </a:xfrm>
          <a:prstGeom prst="rect">
            <a:avLst/>
          </a:prstGeom>
        </p:spPr>
      </p:pic>
      <p:sp>
        <p:nvSpPr>
          <p:cNvPr id="6" name="TextBox 5"/>
          <p:cNvSpPr txBox="1"/>
          <p:nvPr/>
        </p:nvSpPr>
        <p:spPr>
          <a:xfrm>
            <a:off x="1159480" y="6241205"/>
            <a:ext cx="2351315" cy="253916"/>
          </a:xfrm>
          <a:prstGeom prst="rect">
            <a:avLst/>
          </a:prstGeom>
          <a:noFill/>
        </p:spPr>
        <p:txBody>
          <a:bodyPr wrap="square" rtlCol="0">
            <a:spAutoFit/>
          </a:bodyPr>
          <a:lstStyle/>
          <a:p>
            <a:r>
              <a:rPr lang="en-GB" sz="1050"/>
              <a:t>©</a:t>
            </a:r>
            <a:r>
              <a:rPr lang="en-GB" sz="1050" err="1"/>
              <a:t>filip</a:t>
            </a:r>
            <a:r>
              <a:rPr lang="en-GB" sz="1050"/>
              <a:t> </a:t>
            </a:r>
            <a:r>
              <a:rPr lang="en-GB" sz="1050" err="1"/>
              <a:t>dujardin</a:t>
            </a:r>
            <a:endParaRPr lang="en-GB" sz="1050"/>
          </a:p>
        </p:txBody>
      </p:sp>
    </p:spTree>
    <p:extLst>
      <p:ext uri="{BB962C8B-B14F-4D97-AF65-F5344CB8AC3E}">
        <p14:creationId xmlns:p14="http://schemas.microsoft.com/office/powerpoint/2010/main" val="32411158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chor="t"/>
          <a:lstStyle/>
          <a:p>
            <a:pPr marL="287655" indent="-287655"/>
            <a:r>
              <a:rPr lang="en-GB" err="1">
                <a:latin typeface="Calibri"/>
                <a:cs typeface="Calibri"/>
              </a:rPr>
              <a:t>Geen</a:t>
            </a:r>
            <a:r>
              <a:rPr lang="en-GB">
                <a:latin typeface="Calibri"/>
                <a:cs typeface="Calibri"/>
              </a:rPr>
              <a:t> </a:t>
            </a:r>
            <a:r>
              <a:rPr lang="en-GB" err="1">
                <a:latin typeface="Calibri"/>
                <a:cs typeface="Calibri"/>
              </a:rPr>
              <a:t>bewijsstukken</a:t>
            </a:r>
            <a:r>
              <a:rPr lang="en-GB">
                <a:latin typeface="Calibri"/>
                <a:cs typeface="Calibri"/>
              </a:rPr>
              <a:t> </a:t>
            </a:r>
            <a:r>
              <a:rPr lang="en-GB" err="1">
                <a:latin typeface="Calibri"/>
                <a:cs typeface="Calibri"/>
              </a:rPr>
              <a:t>ontvangen</a:t>
            </a:r>
            <a:r>
              <a:rPr lang="en-GB">
                <a:latin typeface="Calibri"/>
                <a:cs typeface="Calibri"/>
              </a:rPr>
              <a:t> </a:t>
            </a:r>
          </a:p>
          <a:p>
            <a:pPr marL="287655" indent="-287655"/>
            <a:r>
              <a:rPr lang="en-GB" err="1">
                <a:latin typeface="Calibri"/>
                <a:cs typeface="Calibri"/>
              </a:rPr>
              <a:t>Installatie</a:t>
            </a:r>
            <a:r>
              <a:rPr lang="en-GB">
                <a:latin typeface="Calibri"/>
                <a:cs typeface="Calibri"/>
              </a:rPr>
              <a:t> </a:t>
            </a:r>
            <a:r>
              <a:rPr lang="en-GB" err="1">
                <a:latin typeface="Calibri"/>
                <a:cs typeface="Calibri"/>
              </a:rPr>
              <a:t>herkennen</a:t>
            </a:r>
            <a:r>
              <a:rPr lang="en-GB">
                <a:latin typeface="Calibri"/>
                <a:cs typeface="Calibri"/>
              </a:rPr>
              <a:t> </a:t>
            </a:r>
            <a:r>
              <a:rPr lang="en-GB" err="1">
                <a:latin typeface="Calibri"/>
                <a:cs typeface="Calibri"/>
              </a:rPr>
              <a:t>tijdens</a:t>
            </a:r>
            <a:r>
              <a:rPr lang="en-GB">
                <a:latin typeface="Calibri"/>
                <a:cs typeface="Calibri"/>
              </a:rPr>
              <a:t> </a:t>
            </a:r>
            <a:r>
              <a:rPr lang="en-GB" err="1">
                <a:latin typeface="Calibri"/>
                <a:cs typeface="Calibri"/>
              </a:rPr>
              <a:t>plaatsbezoek</a:t>
            </a:r>
            <a:endParaRPr lang="en-GB">
              <a:latin typeface="Calibri"/>
              <a:cs typeface="Calibri"/>
            </a:endParaRPr>
          </a:p>
          <a:p>
            <a:pPr marL="575655" lvl="1" indent="-287655"/>
            <a:r>
              <a:rPr lang="en-GB" err="1">
                <a:latin typeface="Calibri"/>
                <a:cs typeface="Calibri"/>
              </a:rPr>
              <a:t>Opwekkingssysteem</a:t>
            </a:r>
            <a:endParaRPr lang="en-GB">
              <a:latin typeface="Calibri"/>
              <a:cs typeface="Calibri"/>
            </a:endParaRPr>
          </a:p>
          <a:p>
            <a:pPr marL="575655" lvl="1" indent="-287655"/>
            <a:r>
              <a:rPr lang="en-GB" err="1">
                <a:latin typeface="Calibri"/>
                <a:cs typeface="Calibri"/>
              </a:rPr>
              <a:t>Distributiesysteem</a:t>
            </a:r>
            <a:endParaRPr lang="en-GB">
              <a:latin typeface="Calibri"/>
              <a:cs typeface="Calibri"/>
            </a:endParaRPr>
          </a:p>
          <a:p>
            <a:pPr marL="575655" lvl="1" indent="-287655"/>
            <a:r>
              <a:rPr lang="en-GB" err="1">
                <a:latin typeface="Calibri"/>
                <a:cs typeface="Calibri"/>
              </a:rPr>
              <a:t>Afgiftesysteem</a:t>
            </a:r>
            <a:endParaRPr lang="en-GB">
              <a:latin typeface="Calibri"/>
              <a:cs typeface="Calibri"/>
            </a:endParaRPr>
          </a:p>
          <a:p>
            <a:pPr marL="575655" lvl="1" indent="-287655"/>
            <a:r>
              <a:rPr lang="en-GB" err="1">
                <a:latin typeface="Calibri"/>
                <a:cs typeface="Calibri"/>
              </a:rPr>
              <a:t>Sanitair</a:t>
            </a:r>
            <a:r>
              <a:rPr lang="en-GB">
                <a:latin typeface="Calibri"/>
                <a:cs typeface="Calibri"/>
              </a:rPr>
              <a:t> warm water</a:t>
            </a:r>
          </a:p>
          <a:p>
            <a:pPr marL="287655" indent="-287655"/>
            <a:r>
              <a:rPr lang="en-GB" err="1">
                <a:latin typeface="Calibri"/>
                <a:cs typeface="Calibri"/>
              </a:rPr>
              <a:t>Specifieke</a:t>
            </a:r>
            <a:r>
              <a:rPr lang="en-GB">
                <a:latin typeface="Calibri"/>
                <a:cs typeface="Calibri"/>
              </a:rPr>
              <a:t> parameters </a:t>
            </a:r>
            <a:r>
              <a:rPr lang="en-GB" err="1">
                <a:latin typeface="Calibri"/>
                <a:cs typeface="Calibri"/>
              </a:rPr>
              <a:t>voor</a:t>
            </a:r>
            <a:r>
              <a:rPr lang="en-GB">
                <a:latin typeface="Calibri"/>
                <a:cs typeface="Calibri"/>
              </a:rPr>
              <a:t> </a:t>
            </a:r>
            <a:r>
              <a:rPr lang="en-GB" err="1">
                <a:latin typeface="Calibri"/>
                <a:cs typeface="Calibri"/>
              </a:rPr>
              <a:t>ingave</a:t>
            </a:r>
            <a:r>
              <a:rPr lang="en-GB">
                <a:latin typeface="Calibri"/>
                <a:cs typeface="Calibri"/>
              </a:rPr>
              <a:t> EPC </a:t>
            </a:r>
            <a:r>
              <a:rPr lang="en-GB" err="1">
                <a:latin typeface="Calibri"/>
                <a:cs typeface="Calibri"/>
              </a:rPr>
              <a:t>zoeken</a:t>
            </a:r>
            <a:r>
              <a:rPr lang="en-GB">
                <a:latin typeface="Calibri"/>
                <a:cs typeface="Calibri"/>
              </a:rPr>
              <a:t> + </a:t>
            </a:r>
            <a:r>
              <a:rPr lang="en-GB" err="1">
                <a:latin typeface="Calibri"/>
                <a:cs typeface="Calibri"/>
              </a:rPr>
              <a:t>varianten</a:t>
            </a:r>
            <a:endParaRPr lang="en-GB">
              <a:latin typeface="Calibri"/>
              <a:cs typeface="Calibri"/>
            </a:endParaRPr>
          </a:p>
        </p:txBody>
      </p:sp>
      <p:sp>
        <p:nvSpPr>
          <p:cNvPr id="3" name="Title 2"/>
          <p:cNvSpPr>
            <a:spLocks noGrp="1"/>
          </p:cNvSpPr>
          <p:nvPr>
            <p:ph type="title"/>
          </p:nvPr>
        </p:nvSpPr>
        <p:spPr/>
        <p:txBody>
          <a:bodyPr/>
          <a:lstStyle/>
          <a:p>
            <a:r>
              <a:rPr lang="en-GB" err="1"/>
              <a:t>Praktijkvoorbeeld</a:t>
            </a:r>
            <a:r>
              <a:rPr lang="en-GB"/>
              <a:t> 2: </a:t>
            </a:r>
            <a:r>
              <a:rPr lang="en-GB" err="1"/>
              <a:t>aanpak</a:t>
            </a: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885" y="5476240"/>
            <a:ext cx="636265" cy="6807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440" y="4604517"/>
            <a:ext cx="696710" cy="709162"/>
          </a:xfrm>
          <a:prstGeom prst="rect">
            <a:avLst/>
          </a:prstGeom>
        </p:spPr>
      </p:pic>
      <p:sp>
        <p:nvSpPr>
          <p:cNvPr id="8" name="TextBox 7"/>
          <p:cNvSpPr txBox="1"/>
          <p:nvPr/>
        </p:nvSpPr>
        <p:spPr>
          <a:xfrm>
            <a:off x="1757680" y="4683760"/>
            <a:ext cx="4521200" cy="369332"/>
          </a:xfrm>
          <a:prstGeom prst="rect">
            <a:avLst/>
          </a:prstGeom>
          <a:noFill/>
        </p:spPr>
        <p:txBody>
          <a:bodyPr wrap="square" rtlCol="0">
            <a:spAutoFit/>
          </a:bodyPr>
          <a:lstStyle/>
          <a:p>
            <a:r>
              <a:rPr lang="en-GB" err="1"/>
              <a:t>Inspectieprotocol</a:t>
            </a:r>
            <a:r>
              <a:rPr lang="en-GB"/>
              <a:t>: </a:t>
            </a:r>
            <a:r>
              <a:rPr lang="en-GB" err="1"/>
              <a:t>sanitair</a:t>
            </a:r>
            <a:r>
              <a:rPr lang="en-GB"/>
              <a:t> warm water</a:t>
            </a:r>
          </a:p>
        </p:txBody>
      </p:sp>
      <p:sp>
        <p:nvSpPr>
          <p:cNvPr id="9" name="TextBox 8"/>
          <p:cNvSpPr txBox="1"/>
          <p:nvPr/>
        </p:nvSpPr>
        <p:spPr>
          <a:xfrm>
            <a:off x="1757680" y="5787628"/>
            <a:ext cx="4521200" cy="369332"/>
          </a:xfrm>
          <a:prstGeom prst="rect">
            <a:avLst/>
          </a:prstGeom>
          <a:noFill/>
        </p:spPr>
        <p:txBody>
          <a:bodyPr wrap="square" rtlCol="0">
            <a:spAutoFit/>
          </a:bodyPr>
          <a:lstStyle/>
          <a:p>
            <a:r>
              <a:rPr lang="en-GB" err="1"/>
              <a:t>Inspectieprotocol</a:t>
            </a:r>
            <a:r>
              <a:rPr lang="en-GB"/>
              <a:t>: </a:t>
            </a:r>
            <a:r>
              <a:rPr lang="en-GB" err="1"/>
              <a:t>ruimteverwarming</a:t>
            </a:r>
            <a:endParaRPr lang="en-GB"/>
          </a:p>
        </p:txBody>
      </p:sp>
    </p:spTree>
    <p:extLst>
      <p:ext uri="{BB962C8B-B14F-4D97-AF65-F5344CB8AC3E}">
        <p14:creationId xmlns:p14="http://schemas.microsoft.com/office/powerpoint/2010/main" val="10958708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chor="t"/>
          <a:lstStyle/>
          <a:p>
            <a:pPr marL="287655" indent="-287655"/>
            <a:r>
              <a:rPr lang="nl-BE">
                <a:latin typeface="Calibri"/>
                <a:cs typeface="Calibri"/>
              </a:rPr>
              <a:t>Bij gebrek aan bewijsstukken/informatie:</a:t>
            </a:r>
          </a:p>
          <a:p>
            <a:pPr marL="575655" lvl="1" indent="-287655"/>
            <a:r>
              <a:rPr lang="nl-BE">
                <a:latin typeface="Calibri"/>
                <a:cs typeface="Calibri"/>
              </a:rPr>
              <a:t>Start zeker in de stookplaats</a:t>
            </a:r>
          </a:p>
          <a:p>
            <a:pPr marL="575655" lvl="1" indent="-287655"/>
            <a:r>
              <a:rPr lang="nl-BE">
                <a:latin typeface="Calibri"/>
                <a:cs typeface="Calibri"/>
              </a:rPr>
              <a:t>Grote installaties =&gt; hydraulisch schema zoeken</a:t>
            </a:r>
          </a:p>
          <a:p>
            <a:pPr marL="575655" lvl="1" indent="-287655"/>
            <a:r>
              <a:rPr lang="nl-BE">
                <a:latin typeface="Calibri"/>
                <a:cs typeface="Calibri"/>
              </a:rPr>
              <a:t>Leidingen volgen zodat je kan analyseren welke leiding welke functie heeft</a:t>
            </a:r>
          </a:p>
          <a:p>
            <a:pPr marL="863655" lvl="2" indent="-287655"/>
            <a:r>
              <a:rPr lang="nl-BE">
                <a:latin typeface="Calibri"/>
                <a:cs typeface="Calibri"/>
              </a:rPr>
              <a:t>drinkwater, warm water, CV water, …</a:t>
            </a:r>
          </a:p>
          <a:p>
            <a:pPr marL="575655" lvl="1" indent="-287655"/>
            <a:r>
              <a:rPr lang="nl-BE">
                <a:latin typeface="Calibri"/>
                <a:cs typeface="Calibri"/>
              </a:rPr>
              <a:t>In de wooneenheid zelf kijken hoe het afgiftesysteem aangesloten is </a:t>
            </a:r>
          </a:p>
          <a:p>
            <a:pPr marL="863655" lvl="2" indent="-287655"/>
            <a:r>
              <a:rPr lang="nl-BE">
                <a:latin typeface="Calibri"/>
                <a:cs typeface="Calibri"/>
              </a:rPr>
              <a:t>4-pijps, </a:t>
            </a:r>
            <a:r>
              <a:rPr lang="nl-BE" err="1">
                <a:latin typeface="Calibri"/>
                <a:cs typeface="Calibri"/>
              </a:rPr>
              <a:t>combilus</a:t>
            </a:r>
            <a:r>
              <a:rPr lang="nl-BE">
                <a:latin typeface="Calibri"/>
                <a:cs typeface="Calibri"/>
              </a:rPr>
              <a:t>, …</a:t>
            </a:r>
          </a:p>
        </p:txBody>
      </p:sp>
      <p:sp>
        <p:nvSpPr>
          <p:cNvPr id="3" name="Title 2"/>
          <p:cNvSpPr>
            <a:spLocks noGrp="1"/>
          </p:cNvSpPr>
          <p:nvPr>
            <p:ph type="title"/>
          </p:nvPr>
        </p:nvSpPr>
        <p:spPr/>
        <p:txBody>
          <a:bodyPr/>
          <a:lstStyle/>
          <a:p>
            <a:r>
              <a:rPr lang="en-GB" err="1"/>
              <a:t>Praktijkvoorbeeld</a:t>
            </a:r>
            <a:r>
              <a:rPr lang="en-GB"/>
              <a:t> 2: </a:t>
            </a:r>
            <a:r>
              <a:rPr lang="en-GB" err="1"/>
              <a:t>aanpak</a:t>
            </a:r>
            <a:endParaRPr lang="en-GB"/>
          </a:p>
        </p:txBody>
      </p:sp>
    </p:spTree>
    <p:extLst>
      <p:ext uri="{BB962C8B-B14F-4D97-AF65-F5344CB8AC3E}">
        <p14:creationId xmlns:p14="http://schemas.microsoft.com/office/powerpoint/2010/main" val="27817121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Plaatsbezoek</a:t>
            </a:r>
            <a:r>
              <a:rPr lang="en-GB" sz="4800"/>
              <a:t> </a:t>
            </a:r>
            <a:r>
              <a:rPr lang="en-GB" sz="4800" err="1"/>
              <a:t>stookplaats</a:t>
            </a:r>
            <a:endParaRPr lang="en-GB" sz="4800"/>
          </a:p>
        </p:txBody>
      </p:sp>
    </p:spTree>
    <p:extLst>
      <p:ext uri="{BB962C8B-B14F-4D97-AF65-F5344CB8AC3E}">
        <p14:creationId xmlns:p14="http://schemas.microsoft.com/office/powerpoint/2010/main" val="39876622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nl-BE" err="1"/>
              <a:t>Plaatsbezoek</a:t>
            </a:r>
            <a:r>
              <a:rPr lang="nl-BE"/>
              <a:t>: technische ruimte/stookplaats</a:t>
            </a:r>
          </a:p>
          <a:p>
            <a:pPr lvl="1"/>
            <a:endParaRPr lang="nl-BE"/>
          </a:p>
          <a:p>
            <a:pPr lvl="1"/>
            <a:endParaRPr lang="nl-BE"/>
          </a:p>
          <a:p>
            <a:pPr marL="288000" lvl="1" indent="0">
              <a:buNone/>
            </a:pPr>
            <a:endParaRPr lang="nl-BE"/>
          </a:p>
          <a:p>
            <a:pPr marL="288000" lvl="1" indent="0">
              <a:buNone/>
            </a:pPr>
            <a:endParaRPr lang="nl-BE"/>
          </a:p>
        </p:txBody>
      </p:sp>
      <p:sp>
        <p:nvSpPr>
          <p:cNvPr id="3" name="Title 2"/>
          <p:cNvSpPr>
            <a:spLocks noGrp="1"/>
          </p:cNvSpPr>
          <p:nvPr>
            <p:ph type="title"/>
          </p:nvPr>
        </p:nvSpPr>
        <p:spPr/>
        <p:txBody>
          <a:bodyPr/>
          <a:lstStyle/>
          <a:p>
            <a:r>
              <a:rPr lang="en-GB" err="1"/>
              <a:t>Praktijkvoorbeeld</a:t>
            </a:r>
            <a:r>
              <a:rPr lang="en-GB"/>
              <a:t> 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2485" y="2708920"/>
            <a:ext cx="4041963" cy="30314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246763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half" idx="2"/>
          </p:nvPr>
        </p:nvSpPr>
        <p:spPr>
          <a:solidFill>
            <a:schemeClr val="tx2">
              <a:lumMod val="20000"/>
              <a:lumOff val="80000"/>
            </a:schemeClr>
          </a:solidFill>
        </p:spPr>
        <p:txBody>
          <a:bodyPr anchor="ctr"/>
          <a:lstStyle/>
          <a:p>
            <a:pPr marL="0" indent="0" algn="ctr">
              <a:buNone/>
            </a:pPr>
            <a:r>
              <a:rPr lang="en-GB" sz="4800" err="1"/>
              <a:t>Individuele</a:t>
            </a:r>
            <a:r>
              <a:rPr lang="en-GB" sz="4800"/>
              <a:t> </a:t>
            </a:r>
            <a:r>
              <a:rPr lang="en-GB" sz="4800" err="1"/>
              <a:t>installatie</a:t>
            </a:r>
            <a:endParaRPr lang="en-GB" sz="4800"/>
          </a:p>
        </p:txBody>
      </p:sp>
    </p:spTree>
    <p:extLst>
      <p:ext uri="{BB962C8B-B14F-4D97-AF65-F5344CB8AC3E}">
        <p14:creationId xmlns:p14="http://schemas.microsoft.com/office/powerpoint/2010/main" val="1291890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539552" y="1250028"/>
            <a:ext cx="8352928" cy="4968552"/>
          </a:xfrm>
        </p:spPr>
        <p:txBody>
          <a:bodyPr/>
          <a:lstStyle/>
          <a:p>
            <a:r>
              <a:rPr lang="nl-BE" err="1"/>
              <a:t>Plaatsbezoek</a:t>
            </a:r>
            <a:r>
              <a:rPr lang="nl-BE"/>
              <a:t>: technische ruimte</a:t>
            </a:r>
          </a:p>
          <a:p>
            <a:pPr lvl="1"/>
            <a:r>
              <a:rPr lang="nl-BE"/>
              <a:t>Gasleiding en schouwen =&gt; ketel</a:t>
            </a:r>
          </a:p>
          <a:p>
            <a:pPr lvl="1"/>
            <a:r>
              <a:rPr lang="nl-BE"/>
              <a:t>Enkel dit in stookplaats =&gt; collectief systeem</a:t>
            </a:r>
          </a:p>
          <a:p>
            <a:pPr lvl="1"/>
            <a:r>
              <a:rPr lang="nl-BE"/>
              <a:t>Enkel dit in stookplaats =&gt; sanitair warm water lokaal of </a:t>
            </a:r>
            <a:r>
              <a:rPr lang="nl-BE" err="1"/>
              <a:t>combilus</a:t>
            </a:r>
            <a:endParaRPr lang="nl-BE"/>
          </a:p>
          <a:p>
            <a:pPr lvl="1"/>
            <a:r>
              <a:rPr lang="nl-BE"/>
              <a:t>Typeplaatje voor technische gegevens zoeken</a:t>
            </a:r>
          </a:p>
          <a:p>
            <a:pPr lvl="1"/>
            <a:endParaRPr lang="nl-BE"/>
          </a:p>
          <a:p>
            <a:pPr lvl="1"/>
            <a:endParaRPr lang="nl-BE"/>
          </a:p>
          <a:p>
            <a:pPr marL="288000" lvl="1" indent="0">
              <a:buNone/>
            </a:pPr>
            <a:endParaRPr lang="nl-BE"/>
          </a:p>
          <a:p>
            <a:pPr marL="288000" lvl="1" indent="0">
              <a:buNone/>
            </a:pPr>
            <a:endParaRPr lang="nl-BE"/>
          </a:p>
        </p:txBody>
      </p:sp>
      <p:sp>
        <p:nvSpPr>
          <p:cNvPr id="3" name="Title 2"/>
          <p:cNvSpPr>
            <a:spLocks noGrp="1"/>
          </p:cNvSpPr>
          <p:nvPr>
            <p:ph type="title"/>
          </p:nvPr>
        </p:nvSpPr>
        <p:spPr/>
        <p:txBody>
          <a:bodyPr/>
          <a:lstStyle/>
          <a:p>
            <a:r>
              <a:rPr lang="en-GB" err="1"/>
              <a:t>Praktijkvoorbeeld</a:t>
            </a:r>
            <a:r>
              <a:rPr lang="en-GB"/>
              <a:t> 2</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9856" y="3347825"/>
            <a:ext cx="4582901" cy="34371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31529271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4949" y="4462866"/>
            <a:ext cx="3619499" cy="2331559"/>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1297870"/>
            <a:ext cx="4041963" cy="3031472"/>
          </a:xfrm>
          <a:prstGeom prst="rect">
            <a:avLst/>
          </a:prstGeom>
        </p:spPr>
      </p:pic>
      <p:sp>
        <p:nvSpPr>
          <p:cNvPr id="16" name="Content Placeholder 3"/>
          <p:cNvSpPr>
            <a:spLocks noGrp="1"/>
          </p:cNvSpPr>
          <p:nvPr>
            <p:ph sz="half" idx="2"/>
          </p:nvPr>
        </p:nvSpPr>
        <p:spPr>
          <a:xfrm>
            <a:off x="539552" y="1297870"/>
            <a:ext cx="8352928" cy="4248472"/>
          </a:xfrm>
        </p:spPr>
        <p:txBody>
          <a:bodyPr/>
          <a:lstStyle/>
          <a:p>
            <a:pPr marL="0" indent="0">
              <a:buNone/>
            </a:pPr>
            <a:r>
              <a:rPr lang="en-GB" err="1"/>
              <a:t>Opgelet</a:t>
            </a:r>
            <a:r>
              <a:rPr lang="en-GB"/>
              <a:t> met </a:t>
            </a:r>
            <a:r>
              <a:rPr lang="en-GB" err="1"/>
              <a:t>voorzetbranders</a:t>
            </a:r>
            <a:br>
              <a:rPr lang="en-GB"/>
            </a:br>
            <a:endParaRPr lang="en-GB"/>
          </a:p>
        </p:txBody>
      </p:sp>
      <p:cxnSp>
        <p:nvCxnSpPr>
          <p:cNvPr id="17" name="Straight Arrow Connector 16"/>
          <p:cNvCxnSpPr/>
          <p:nvPr/>
        </p:nvCxnSpPr>
        <p:spPr>
          <a:xfrm flipV="1">
            <a:off x="6156176" y="3190397"/>
            <a:ext cx="143482" cy="182277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4370" y="3059426"/>
            <a:ext cx="4009648" cy="3007236"/>
          </a:xfrm>
          <a:prstGeom prst="rect">
            <a:avLst/>
          </a:prstGeom>
        </p:spPr>
      </p:pic>
      <p:cxnSp>
        <p:nvCxnSpPr>
          <p:cNvPr id="19" name="Straight Arrow Connector 18"/>
          <p:cNvCxnSpPr/>
          <p:nvPr/>
        </p:nvCxnSpPr>
        <p:spPr>
          <a:xfrm flipV="1">
            <a:off x="3762813" y="2527584"/>
            <a:ext cx="1741847" cy="10364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55576" y="1575836"/>
            <a:ext cx="4857680" cy="1200329"/>
          </a:xfrm>
          <a:prstGeom prst="rect">
            <a:avLst/>
          </a:prstGeom>
          <a:noFill/>
        </p:spPr>
        <p:txBody>
          <a:bodyPr wrap="square" rtlCol="0">
            <a:spAutoFit/>
          </a:bodyPr>
          <a:lstStyle/>
          <a:p>
            <a:r>
              <a:rPr lang="en-GB" err="1">
                <a:solidFill>
                  <a:srgbClr val="00B0F0"/>
                </a:solidFill>
              </a:rPr>
              <a:t>Gegevens</a:t>
            </a:r>
            <a:r>
              <a:rPr lang="en-GB">
                <a:solidFill>
                  <a:srgbClr val="00B0F0"/>
                </a:solidFill>
              </a:rPr>
              <a:t> van </a:t>
            </a:r>
            <a:r>
              <a:rPr lang="en-GB" err="1">
                <a:solidFill>
                  <a:srgbClr val="00B0F0"/>
                </a:solidFill>
              </a:rPr>
              <a:t>ketel</a:t>
            </a:r>
            <a:r>
              <a:rPr lang="en-GB">
                <a:solidFill>
                  <a:srgbClr val="00B0F0"/>
                </a:solidFill>
              </a:rPr>
              <a:t> </a:t>
            </a:r>
            <a:r>
              <a:rPr lang="en-GB" err="1">
                <a:solidFill>
                  <a:srgbClr val="00B0F0"/>
                </a:solidFill>
              </a:rPr>
              <a:t>nemen</a:t>
            </a:r>
            <a:r>
              <a:rPr lang="en-GB">
                <a:solidFill>
                  <a:srgbClr val="00B0F0"/>
                </a:solidFill>
              </a:rPr>
              <a:t> </a:t>
            </a:r>
          </a:p>
          <a:p>
            <a:r>
              <a:rPr lang="en-GB">
                <a:solidFill>
                  <a:srgbClr val="00B0F0"/>
                </a:solidFill>
              </a:rPr>
              <a:t>Brander: </a:t>
            </a:r>
            <a:r>
              <a:rPr lang="en-GB" err="1">
                <a:solidFill>
                  <a:srgbClr val="00B0F0"/>
                </a:solidFill>
              </a:rPr>
              <a:t>enkel</a:t>
            </a:r>
            <a:r>
              <a:rPr lang="en-GB">
                <a:solidFill>
                  <a:srgbClr val="00B0F0"/>
                </a:solidFill>
              </a:rPr>
              <a:t> </a:t>
            </a:r>
            <a:r>
              <a:rPr lang="en-GB" err="1">
                <a:solidFill>
                  <a:srgbClr val="00B0F0"/>
                </a:solidFill>
              </a:rPr>
              <a:t>fabricagejaar</a:t>
            </a:r>
            <a:r>
              <a:rPr lang="en-GB">
                <a:solidFill>
                  <a:srgbClr val="00B0F0"/>
                </a:solidFill>
              </a:rPr>
              <a:t> </a:t>
            </a:r>
            <a:r>
              <a:rPr lang="en-GB" err="1">
                <a:solidFill>
                  <a:srgbClr val="00B0F0"/>
                </a:solidFill>
              </a:rPr>
              <a:t>indien</a:t>
            </a:r>
            <a:r>
              <a:rPr lang="en-GB">
                <a:solidFill>
                  <a:srgbClr val="00B0F0"/>
                </a:solidFill>
              </a:rPr>
              <a:t> </a:t>
            </a:r>
            <a:r>
              <a:rPr lang="en-GB" err="1">
                <a:solidFill>
                  <a:srgbClr val="00B0F0"/>
                </a:solidFill>
              </a:rPr>
              <a:t>niet</a:t>
            </a:r>
            <a:r>
              <a:rPr lang="en-GB">
                <a:solidFill>
                  <a:srgbClr val="00B0F0"/>
                </a:solidFill>
              </a:rPr>
              <a:t> </a:t>
            </a:r>
          </a:p>
          <a:p>
            <a:r>
              <a:rPr lang="en-GB">
                <a:solidFill>
                  <a:srgbClr val="00B0F0"/>
                </a:solidFill>
              </a:rPr>
              <a:t>                op </a:t>
            </a:r>
            <a:r>
              <a:rPr lang="en-GB" err="1">
                <a:solidFill>
                  <a:srgbClr val="00B0F0"/>
                </a:solidFill>
              </a:rPr>
              <a:t>ketel</a:t>
            </a:r>
            <a:r>
              <a:rPr lang="en-GB">
                <a:solidFill>
                  <a:srgbClr val="00B0F0"/>
                </a:solidFill>
              </a:rPr>
              <a:t> </a:t>
            </a:r>
            <a:r>
              <a:rPr lang="en-GB" err="1">
                <a:solidFill>
                  <a:srgbClr val="00B0F0"/>
                </a:solidFill>
              </a:rPr>
              <a:t>staat</a:t>
            </a:r>
            <a:endParaRPr lang="en-GB">
              <a:solidFill>
                <a:srgbClr val="00B0F0"/>
              </a:solidFill>
            </a:endParaRP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20335643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err="1"/>
              <a:t>Praktijkvoorbeeld</a:t>
            </a:r>
            <a:r>
              <a:rPr lang="en-GB"/>
              <a:t> 2</a:t>
            </a:r>
          </a:p>
        </p:txBody>
      </p:sp>
      <p:sp>
        <p:nvSpPr>
          <p:cNvPr id="16" name="Content Placeholder 3"/>
          <p:cNvSpPr>
            <a:spLocks noGrp="1"/>
          </p:cNvSpPr>
          <p:nvPr>
            <p:ph sz="half" idx="2"/>
          </p:nvPr>
        </p:nvSpPr>
        <p:spPr>
          <a:xfrm>
            <a:off x="539552" y="1297870"/>
            <a:ext cx="8352928" cy="4248472"/>
          </a:xfrm>
        </p:spPr>
        <p:txBody>
          <a:bodyPr/>
          <a:lstStyle/>
          <a:p>
            <a:pPr marL="0" indent="0">
              <a:buNone/>
            </a:pPr>
            <a:r>
              <a:rPr lang="en-GB" err="1"/>
              <a:t>Invoergegevens</a:t>
            </a:r>
            <a:r>
              <a:rPr lang="en-GB"/>
              <a:t> </a:t>
            </a:r>
            <a:r>
              <a:rPr lang="en-GB" err="1"/>
              <a:t>uit</a:t>
            </a:r>
            <a:r>
              <a:rPr lang="en-GB"/>
              <a:t> </a:t>
            </a:r>
            <a:r>
              <a:rPr lang="en-GB" err="1"/>
              <a:t>kentekenplaat</a:t>
            </a:r>
            <a:br>
              <a:rPr lang="en-GB"/>
            </a:br>
            <a:endParaRPr lang="en-GB"/>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42" y="3014295"/>
            <a:ext cx="4297680" cy="3223260"/>
          </a:xfrm>
          <a:prstGeom prst="rect">
            <a:avLst/>
          </a:prstGeom>
        </p:spPr>
      </p:pic>
      <p:sp>
        <p:nvSpPr>
          <p:cNvPr id="11" name="TextBox 10"/>
          <p:cNvSpPr txBox="1"/>
          <p:nvPr/>
        </p:nvSpPr>
        <p:spPr>
          <a:xfrm>
            <a:off x="4415169" y="2652955"/>
            <a:ext cx="5001017" cy="1754326"/>
          </a:xfrm>
          <a:prstGeom prst="rect">
            <a:avLst/>
          </a:prstGeom>
          <a:noFill/>
        </p:spPr>
        <p:txBody>
          <a:bodyPr wrap="square" rtlCol="0" anchor="t">
            <a:spAutoFit/>
          </a:bodyPr>
          <a:lstStyle/>
          <a:p>
            <a:r>
              <a:rPr lang="en-GB" err="1"/>
              <a:t>Soort</a:t>
            </a:r>
            <a:r>
              <a:rPr lang="en-GB"/>
              <a:t> </a:t>
            </a:r>
            <a:r>
              <a:rPr lang="en-GB" err="1"/>
              <a:t>opwekker</a:t>
            </a:r>
            <a:r>
              <a:rPr lang="en-GB"/>
              <a:t>: </a:t>
            </a:r>
            <a:r>
              <a:rPr lang="en-GB" err="1"/>
              <a:t>condenserende</a:t>
            </a:r>
            <a:r>
              <a:rPr lang="en-GB"/>
              <a:t> </a:t>
            </a:r>
            <a:r>
              <a:rPr lang="en-GB" err="1"/>
              <a:t>ketel</a:t>
            </a:r>
            <a:endParaRPr lang="en-GB"/>
          </a:p>
          <a:p>
            <a:r>
              <a:rPr lang="en-GB" err="1"/>
              <a:t>Fabricagejaar</a:t>
            </a:r>
            <a:r>
              <a:rPr lang="en-GB"/>
              <a:t>: 2013</a:t>
            </a:r>
            <a:endParaRPr lang="en-GB">
              <a:cs typeface="Calibri"/>
            </a:endParaRPr>
          </a:p>
          <a:p>
            <a:r>
              <a:rPr lang="en-GB"/>
              <a:t>Vermogen:  339,5 kW (</a:t>
            </a:r>
            <a:r>
              <a:rPr lang="en-GB" err="1"/>
              <a:t>hoogste</a:t>
            </a:r>
            <a:r>
              <a:rPr lang="en-GB"/>
              <a:t> </a:t>
            </a:r>
            <a:r>
              <a:rPr lang="en-GB" err="1"/>
              <a:t>temperatuur</a:t>
            </a:r>
            <a:r>
              <a:rPr lang="en-GB"/>
              <a:t> </a:t>
            </a:r>
            <a:br>
              <a:rPr lang="en-GB"/>
            </a:br>
            <a:r>
              <a:rPr lang="en-GB"/>
              <a:t>	EN G20 EN </a:t>
            </a:r>
            <a:r>
              <a:rPr lang="en-GB" err="1"/>
              <a:t>hoogste</a:t>
            </a:r>
            <a:r>
              <a:rPr lang="en-GB"/>
              <a:t> </a:t>
            </a:r>
            <a:r>
              <a:rPr lang="en-GB" err="1"/>
              <a:t>vermogen</a:t>
            </a:r>
            <a:r>
              <a:rPr lang="en-GB"/>
              <a:t>)</a:t>
            </a:r>
            <a:endParaRPr lang="en-GB">
              <a:cs typeface="Calibri"/>
            </a:endParaRPr>
          </a:p>
          <a:p>
            <a:r>
              <a:rPr lang="en-GB" err="1"/>
              <a:t>Energiedrager</a:t>
            </a:r>
            <a:r>
              <a:rPr lang="en-GB"/>
              <a:t>: gas</a:t>
            </a:r>
            <a:endParaRPr lang="en-GB">
              <a:cs typeface="Calibri"/>
            </a:endParaRPr>
          </a:p>
          <a:p>
            <a:endParaRPr lang="en-GB"/>
          </a:p>
        </p:txBody>
      </p:sp>
      <p:sp>
        <p:nvSpPr>
          <p:cNvPr id="12" name="Rectangle 11"/>
          <p:cNvSpPr/>
          <p:nvPr/>
        </p:nvSpPr>
        <p:spPr>
          <a:xfrm>
            <a:off x="433806" y="4480967"/>
            <a:ext cx="1821427"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39552" y="4003682"/>
            <a:ext cx="1821427"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39552" y="3422106"/>
            <a:ext cx="1821427"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1763688" y="5723233"/>
            <a:ext cx="1821427" cy="216024"/>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a:stCxn id="22" idx="3"/>
          </p:cNvCxnSpPr>
          <p:nvPr/>
        </p:nvCxnSpPr>
        <p:spPr>
          <a:xfrm flipV="1">
            <a:off x="2360979" y="2775259"/>
            <a:ext cx="2054190" cy="75485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404322" y="3145053"/>
            <a:ext cx="2054190" cy="95749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a:stCxn id="12" idx="3"/>
          </p:cNvCxnSpPr>
          <p:nvPr/>
        </p:nvCxnSpPr>
        <p:spPr>
          <a:xfrm flipV="1">
            <a:off x="2677133" y="7903075"/>
            <a:ext cx="2171842" cy="1107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85115" y="4022216"/>
            <a:ext cx="873397" cy="180903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0436" y="6104280"/>
            <a:ext cx="636265" cy="680720"/>
          </a:xfrm>
          <a:prstGeom prst="rect">
            <a:avLst/>
          </a:prstGeom>
        </p:spPr>
      </p:pic>
    </p:spTree>
    <p:extLst>
      <p:ext uri="{BB962C8B-B14F-4D97-AF65-F5344CB8AC3E}">
        <p14:creationId xmlns:p14="http://schemas.microsoft.com/office/powerpoint/2010/main" val="18274205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678700" y="1805291"/>
            <a:ext cx="8352928" cy="4968552"/>
          </a:xfrm>
        </p:spPr>
        <p:txBody>
          <a:bodyPr/>
          <a:lstStyle/>
          <a:p>
            <a:r>
              <a:rPr lang="en-GB"/>
              <a:t>Type </a:t>
            </a:r>
            <a:r>
              <a:rPr lang="en-GB" err="1"/>
              <a:t>verwarmingsinstallatie</a:t>
            </a:r>
            <a:endParaRPr lang="en-GB"/>
          </a:p>
          <a:p>
            <a:pPr lvl="1"/>
            <a:r>
              <a:rPr lang="en-GB" err="1"/>
              <a:t>centrale</a:t>
            </a:r>
            <a:r>
              <a:rPr lang="en-GB"/>
              <a:t> </a:t>
            </a:r>
            <a:r>
              <a:rPr lang="en-GB" err="1"/>
              <a:t>verwarming</a:t>
            </a:r>
            <a:endParaRPr lang="en-GB"/>
          </a:p>
          <a:p>
            <a:pPr marL="288000" lvl="1">
              <a:buSzPct val="90000"/>
              <a:buBlip>
                <a:blip r:embed="rId3"/>
              </a:buBlip>
            </a:pPr>
            <a:r>
              <a:rPr lang="en-GB"/>
              <a:t>Parameters van het </a:t>
            </a:r>
            <a:r>
              <a:rPr lang="en-GB" err="1"/>
              <a:t>opwekkingssysteem</a:t>
            </a:r>
            <a:r>
              <a:rPr lang="en-GB"/>
              <a:t> (per </a:t>
            </a:r>
            <a:r>
              <a:rPr lang="en-GB" err="1"/>
              <a:t>opwekker</a:t>
            </a:r>
            <a:r>
              <a:rPr lang="en-GB"/>
              <a:t>) (IP VI.9):</a:t>
            </a:r>
          </a:p>
          <a:p>
            <a:pPr lvl="1"/>
            <a:r>
              <a:rPr lang="nl-BE"/>
              <a:t>Type opwekker: collectief</a:t>
            </a:r>
          </a:p>
          <a:p>
            <a:pPr lvl="1"/>
            <a:r>
              <a:rPr lang="nl-BE"/>
              <a:t>Energiedrager: gas</a:t>
            </a:r>
          </a:p>
          <a:p>
            <a:pPr lvl="1"/>
            <a:r>
              <a:rPr lang="nl-BE"/>
              <a:t>Soort ketel: condenserend</a:t>
            </a:r>
          </a:p>
          <a:p>
            <a:pPr lvl="1"/>
            <a:r>
              <a:rPr lang="nl-BE"/>
              <a:t>Locatie van de warmteopwekker: binnen beschermd volume</a:t>
            </a:r>
          </a:p>
          <a:p>
            <a:pPr lvl="1"/>
            <a:r>
              <a:rPr lang="nl-BE"/>
              <a:t>Nominaal vermogen (want geschakelde ketels): 349 kW </a:t>
            </a:r>
          </a:p>
          <a:p>
            <a:pPr lvl="1"/>
            <a:r>
              <a:rPr lang="nl-BE"/>
              <a:t>Testrendement bij deellast: ongekend =&gt; na opzoeken specifiek model in literatuur</a:t>
            </a:r>
          </a:p>
          <a:p>
            <a:pPr lvl="1"/>
            <a:r>
              <a:rPr lang="nl-BE"/>
              <a:t>Referentiejaar fabricage: 2013</a:t>
            </a:r>
          </a:p>
          <a:p>
            <a:pPr lvl="1"/>
            <a:r>
              <a:rPr lang="nl-BE"/>
              <a:t>Labels: niet op toestel aanwezig</a:t>
            </a:r>
          </a:p>
          <a:p>
            <a:endParaRPr lang="en-GB"/>
          </a:p>
          <a:p>
            <a:endParaRPr lang="en-GB"/>
          </a:p>
          <a:p>
            <a:endParaRPr lang="en-GB"/>
          </a:p>
          <a:p>
            <a:pPr marL="288000" lvl="1" indent="0">
              <a:buNone/>
            </a:pPr>
            <a:endParaRPr lang="en-GB"/>
          </a:p>
        </p:txBody>
      </p:sp>
      <p:sp>
        <p:nvSpPr>
          <p:cNvPr id="3" name="Title 2"/>
          <p:cNvSpPr>
            <a:spLocks noGrp="1"/>
          </p:cNvSpPr>
          <p:nvPr>
            <p:ph type="title"/>
          </p:nvPr>
        </p:nvSpPr>
        <p:spPr>
          <a:solidFill>
            <a:srgbClr val="FFC000"/>
          </a:solidFill>
        </p:spPr>
        <p:txBody>
          <a:bodyPr/>
          <a:lstStyle/>
          <a:p>
            <a:r>
              <a:rPr lang="en-GB" err="1"/>
              <a:t>Praktijkvoorbeeld</a:t>
            </a:r>
            <a:r>
              <a:rPr lang="en-GB"/>
              <a:t> 2: </a:t>
            </a:r>
            <a:r>
              <a:rPr lang="en-GB" err="1"/>
              <a:t>ingave</a:t>
            </a:r>
            <a:r>
              <a:rPr lang="en-GB"/>
              <a:t> in EPC software</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5220" y="6093123"/>
            <a:ext cx="636265" cy="680720"/>
          </a:xfrm>
          <a:prstGeom prst="rect">
            <a:avLst/>
          </a:prstGeom>
        </p:spPr>
      </p:pic>
    </p:spTree>
    <p:extLst>
      <p:ext uri="{BB962C8B-B14F-4D97-AF65-F5344CB8AC3E}">
        <p14:creationId xmlns:p14="http://schemas.microsoft.com/office/powerpoint/2010/main" val="11242434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9780"/>
            <a:ext cx="8352928" cy="1080120"/>
          </a:xfrm>
          <a:solidFill>
            <a:srgbClr val="92D050"/>
          </a:solidFill>
        </p:spPr>
        <p:txBody>
          <a:bodyPr/>
          <a:lstStyle/>
          <a:p>
            <a:r>
              <a:rPr lang="en-GB" err="1"/>
              <a:t>Herkennen</a:t>
            </a:r>
            <a:r>
              <a:rPr lang="en-GB"/>
              <a:t> van </a:t>
            </a:r>
            <a:r>
              <a:rPr lang="en-GB" err="1"/>
              <a:t>een</a:t>
            </a:r>
            <a:r>
              <a:rPr lang="en-GB"/>
              <a:t> </a:t>
            </a:r>
            <a:r>
              <a:rPr lang="en-GB" err="1"/>
              <a:t>warmtepomp</a:t>
            </a:r>
            <a:endParaRPr lang="en-GB"/>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94</a:t>
            </a:fld>
            <a:endParaRPr lang="nl-BE" sz="1100">
              <a:solidFill>
                <a:srgbClr val="105269"/>
              </a:solidFill>
            </a:endParaRPr>
          </a:p>
        </p:txBody>
      </p:sp>
      <p:sp>
        <p:nvSpPr>
          <p:cNvPr id="4" name="Content Placeholder 3"/>
          <p:cNvSpPr>
            <a:spLocks noGrp="1"/>
          </p:cNvSpPr>
          <p:nvPr>
            <p:ph sz="half" idx="2"/>
          </p:nvPr>
        </p:nvSpPr>
        <p:spPr>
          <a:xfrm>
            <a:off x="539552" y="1628800"/>
            <a:ext cx="5006483" cy="4248472"/>
          </a:xfrm>
        </p:spPr>
        <p:txBody>
          <a:bodyPr/>
          <a:lstStyle/>
          <a:p>
            <a:pPr marL="0" indent="0">
              <a:buNone/>
            </a:pPr>
            <a:endParaRPr lang="en-GB"/>
          </a:p>
          <a:p>
            <a:r>
              <a:rPr lang="en-GB"/>
              <a:t>Hoe </a:t>
            </a:r>
            <a:r>
              <a:rPr lang="en-GB" err="1"/>
              <a:t>herken</a:t>
            </a:r>
            <a:r>
              <a:rPr lang="en-GB"/>
              <a:t> je (type) </a:t>
            </a:r>
            <a:r>
              <a:rPr lang="en-GB" b="1" u="sng" err="1"/>
              <a:t>warmtepomp</a:t>
            </a:r>
            <a:r>
              <a:rPr lang="en-GB"/>
              <a:t>?</a:t>
            </a:r>
          </a:p>
          <a:p>
            <a:pPr marL="0" indent="0">
              <a:buNone/>
            </a:pPr>
            <a:endParaRPr lang="en-GB"/>
          </a:p>
          <a:p>
            <a:pPr lvl="1"/>
            <a:r>
              <a:rPr lang="nl-BE"/>
              <a:t>geen schouw</a:t>
            </a:r>
          </a:p>
          <a:p>
            <a:pPr lvl="1"/>
            <a:r>
              <a:rPr lang="nl-BE"/>
              <a:t>4 leidingen: 2 koude + 2 warme</a:t>
            </a:r>
          </a:p>
          <a:p>
            <a:pPr lvl="1"/>
            <a:r>
              <a:rPr lang="nl-BE"/>
              <a:t>Type = bodem/water WP</a:t>
            </a:r>
          </a:p>
          <a:p>
            <a:pPr marL="288000" lvl="1" indent="0">
              <a:buNone/>
            </a:pPr>
            <a:endParaRPr lang="nl-BE"/>
          </a:p>
          <a:p>
            <a:pPr marL="0" indent="0">
              <a:buNone/>
            </a:pPr>
            <a:endParaRPr lang="en-GB"/>
          </a:p>
          <a:p>
            <a:pPr marL="0" indent="0">
              <a:buNone/>
            </a:pPr>
            <a:endParaRPr lang="en-GB"/>
          </a:p>
          <a:p>
            <a:pPr marL="0" indent="0">
              <a:buNone/>
            </a:pP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708920"/>
            <a:ext cx="4343400" cy="3257550"/>
          </a:xfrm>
          <a:prstGeom prst="rect">
            <a:avLst/>
          </a:prstGeom>
        </p:spPr>
      </p:pic>
    </p:spTree>
    <p:extLst>
      <p:ext uri="{BB962C8B-B14F-4D97-AF65-F5344CB8AC3E}">
        <p14:creationId xmlns:p14="http://schemas.microsoft.com/office/powerpoint/2010/main" val="16238390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9780"/>
            <a:ext cx="8352928" cy="1080120"/>
          </a:xfrm>
          <a:solidFill>
            <a:srgbClr val="92D050"/>
          </a:solidFill>
        </p:spPr>
        <p:txBody>
          <a:bodyPr/>
          <a:lstStyle/>
          <a:p>
            <a:r>
              <a:rPr lang="en-GB" err="1"/>
              <a:t>Herkennen</a:t>
            </a:r>
            <a:r>
              <a:rPr lang="en-GB"/>
              <a:t> van </a:t>
            </a:r>
            <a:r>
              <a:rPr lang="en-GB" err="1"/>
              <a:t>een</a:t>
            </a:r>
            <a:r>
              <a:rPr lang="en-GB"/>
              <a:t> </a:t>
            </a:r>
            <a:r>
              <a:rPr lang="en-GB" err="1"/>
              <a:t>warmtepomp</a:t>
            </a:r>
            <a:endParaRPr lang="en-GB"/>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95</a:t>
            </a:fld>
            <a:endParaRPr lang="nl-BE" sz="1100">
              <a:solidFill>
                <a:srgbClr val="105269"/>
              </a:solidFill>
            </a:endParaRPr>
          </a:p>
        </p:txBody>
      </p:sp>
      <p:sp>
        <p:nvSpPr>
          <p:cNvPr id="4" name="Content Placeholder 3"/>
          <p:cNvSpPr>
            <a:spLocks noGrp="1"/>
          </p:cNvSpPr>
          <p:nvPr>
            <p:ph sz="half" idx="2"/>
          </p:nvPr>
        </p:nvSpPr>
        <p:spPr>
          <a:xfrm>
            <a:off x="539552" y="1628800"/>
            <a:ext cx="5006483" cy="4248472"/>
          </a:xfrm>
        </p:spPr>
        <p:txBody>
          <a:bodyPr/>
          <a:lstStyle/>
          <a:p>
            <a:pPr marL="0" indent="0">
              <a:buNone/>
            </a:pPr>
            <a:endParaRPr lang="en-GB"/>
          </a:p>
          <a:p>
            <a:r>
              <a:rPr lang="en-GB"/>
              <a:t>Hoe </a:t>
            </a:r>
            <a:r>
              <a:rPr lang="en-GB" err="1"/>
              <a:t>herken</a:t>
            </a:r>
            <a:r>
              <a:rPr lang="en-GB"/>
              <a:t> je (type)</a:t>
            </a:r>
          </a:p>
          <a:p>
            <a:pPr marL="0" indent="0">
              <a:buNone/>
            </a:pPr>
            <a:r>
              <a:rPr lang="en-GB"/>
              <a:t>		 </a:t>
            </a:r>
            <a:r>
              <a:rPr lang="en-GB" b="1" u="sng" err="1"/>
              <a:t>warmtepomp</a:t>
            </a:r>
            <a:r>
              <a:rPr lang="en-GB"/>
              <a:t>?</a:t>
            </a:r>
          </a:p>
          <a:p>
            <a:pPr lvl="1"/>
            <a:r>
              <a:rPr lang="nl-BE"/>
              <a:t>geen schouw</a:t>
            </a:r>
          </a:p>
          <a:p>
            <a:pPr lvl="1"/>
            <a:r>
              <a:rPr lang="nl-BE"/>
              <a:t>4 leidingen: 2 koude + 2 warme</a:t>
            </a:r>
          </a:p>
          <a:p>
            <a:pPr lvl="1"/>
            <a:r>
              <a:rPr lang="nl-BE"/>
              <a:t>Type = bodem/water WP</a:t>
            </a:r>
          </a:p>
          <a:p>
            <a:pPr marL="288000" lvl="1" indent="0">
              <a:buNone/>
            </a:pPr>
            <a:endParaRPr lang="nl-BE"/>
          </a:p>
          <a:p>
            <a:pPr marL="0" indent="0">
              <a:buNone/>
            </a:pPr>
            <a:endParaRPr lang="en-GB"/>
          </a:p>
          <a:p>
            <a:pPr marL="0" indent="0">
              <a:buNone/>
            </a:pPr>
            <a:endParaRPr lang="en-GB"/>
          </a:p>
          <a:p>
            <a:pPr marL="0" indent="0">
              <a:buNone/>
            </a:pPr>
            <a:endParaRPr lang="en-GB"/>
          </a:p>
        </p:txBody>
      </p:sp>
      <p:pic>
        <p:nvPicPr>
          <p:cNvPr id="3" name="Picture 2"/>
          <p:cNvPicPr>
            <a:picLocks noChangeAspect="1"/>
          </p:cNvPicPr>
          <p:nvPr/>
        </p:nvPicPr>
        <p:blipFill>
          <a:blip r:embed="rId3"/>
          <a:stretch>
            <a:fillRect/>
          </a:stretch>
        </p:blipFill>
        <p:spPr>
          <a:xfrm>
            <a:off x="4938857" y="1538746"/>
            <a:ext cx="4097639" cy="4768757"/>
          </a:xfrm>
          <a:prstGeom prst="rect">
            <a:avLst/>
          </a:prstGeom>
        </p:spPr>
      </p:pic>
      <p:sp>
        <p:nvSpPr>
          <p:cNvPr id="5" name="Rectangle 4"/>
          <p:cNvSpPr/>
          <p:nvPr/>
        </p:nvSpPr>
        <p:spPr>
          <a:xfrm>
            <a:off x="4938857" y="4572000"/>
            <a:ext cx="2488885" cy="173550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2486099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9780"/>
            <a:ext cx="8352928" cy="1080120"/>
          </a:xfrm>
          <a:solidFill>
            <a:srgbClr val="92D050"/>
          </a:solidFill>
        </p:spPr>
        <p:txBody>
          <a:bodyPr/>
          <a:lstStyle/>
          <a:p>
            <a:r>
              <a:rPr lang="en-GB" err="1"/>
              <a:t>Herkennen</a:t>
            </a:r>
            <a:r>
              <a:rPr lang="en-GB"/>
              <a:t> van </a:t>
            </a:r>
            <a:r>
              <a:rPr lang="en-GB" err="1"/>
              <a:t>een</a:t>
            </a:r>
            <a:r>
              <a:rPr lang="en-GB"/>
              <a:t> </a:t>
            </a:r>
            <a:r>
              <a:rPr lang="en-GB" err="1"/>
              <a:t>warmtepomp</a:t>
            </a:r>
            <a:endParaRPr lang="en-GB"/>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96</a:t>
            </a:fld>
            <a:endParaRPr lang="nl-BE" sz="1100">
              <a:solidFill>
                <a:srgbClr val="105269"/>
              </a:solidFill>
            </a:endParaRPr>
          </a:p>
        </p:txBody>
      </p:sp>
      <p:pic>
        <p:nvPicPr>
          <p:cNvPr id="5" name="Picture 4"/>
          <p:cNvPicPr>
            <a:picLocks noChangeAspect="1"/>
          </p:cNvPicPr>
          <p:nvPr/>
        </p:nvPicPr>
        <p:blipFill>
          <a:blip r:embed="rId3"/>
          <a:stretch>
            <a:fillRect/>
          </a:stretch>
        </p:blipFill>
        <p:spPr>
          <a:xfrm>
            <a:off x="3674058" y="1652633"/>
            <a:ext cx="4597745" cy="4540983"/>
          </a:xfrm>
          <a:prstGeom prst="rect">
            <a:avLst/>
          </a:prstGeom>
        </p:spPr>
      </p:pic>
      <p:sp>
        <p:nvSpPr>
          <p:cNvPr id="6" name="Content Placeholder 5"/>
          <p:cNvSpPr>
            <a:spLocks noGrp="1"/>
          </p:cNvSpPr>
          <p:nvPr>
            <p:ph sz="half" idx="2"/>
          </p:nvPr>
        </p:nvSpPr>
        <p:spPr/>
        <p:txBody>
          <a:bodyPr/>
          <a:lstStyle/>
          <a:p>
            <a:r>
              <a:rPr lang="en-GB" err="1"/>
              <a:t>Aardsonderingen</a:t>
            </a:r>
            <a:r>
              <a:rPr lang="en-GB"/>
              <a:t> / </a:t>
            </a:r>
            <a:br>
              <a:rPr lang="en-GB"/>
            </a:br>
            <a:r>
              <a:rPr lang="en-GB" err="1"/>
              <a:t>geothermische</a:t>
            </a:r>
            <a:r>
              <a:rPr lang="en-GB"/>
              <a:t> </a:t>
            </a:r>
            <a:r>
              <a:rPr lang="en-GB" err="1"/>
              <a:t>boringen</a:t>
            </a:r>
            <a:r>
              <a:rPr lang="en-GB"/>
              <a:t>/</a:t>
            </a:r>
            <a:br>
              <a:rPr lang="nl-BE"/>
            </a:br>
            <a:r>
              <a:rPr lang="nl-BE"/>
              <a:t>BEO-veld</a:t>
            </a:r>
            <a:endParaRPr lang="en-GB"/>
          </a:p>
        </p:txBody>
      </p:sp>
    </p:spTree>
    <p:extLst>
      <p:ext uri="{BB962C8B-B14F-4D97-AF65-F5344CB8AC3E}">
        <p14:creationId xmlns:p14="http://schemas.microsoft.com/office/powerpoint/2010/main" val="4050896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09780"/>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97</a:t>
            </a:fld>
            <a:endParaRPr lang="nl-BE" sz="1100">
              <a:solidFill>
                <a:srgbClr val="105269"/>
              </a:solidFill>
            </a:endParaRPr>
          </a:p>
        </p:txBody>
      </p:sp>
      <p:sp>
        <p:nvSpPr>
          <p:cNvPr id="4" name="Content Placeholder 3"/>
          <p:cNvSpPr>
            <a:spLocks noGrp="1"/>
          </p:cNvSpPr>
          <p:nvPr>
            <p:ph sz="half" idx="2"/>
          </p:nvPr>
        </p:nvSpPr>
        <p:spPr/>
        <p:txBody>
          <a:bodyPr/>
          <a:lstStyle/>
          <a:p>
            <a:endParaRPr lang="en-GB"/>
          </a:p>
          <a:p>
            <a:r>
              <a:rPr lang="en-GB" err="1"/>
              <a:t>Welke</a:t>
            </a:r>
            <a:r>
              <a:rPr lang="en-GB"/>
              <a:t> </a:t>
            </a:r>
            <a:r>
              <a:rPr lang="en-GB" err="1"/>
              <a:t>invoergegevens</a:t>
            </a:r>
            <a:r>
              <a:rPr lang="en-GB"/>
              <a:t> </a:t>
            </a:r>
            <a:r>
              <a:rPr lang="en-GB" err="1"/>
              <a:t>nodig</a:t>
            </a:r>
            <a:r>
              <a:rPr lang="en-GB"/>
              <a:t> </a:t>
            </a:r>
            <a:r>
              <a:rPr lang="en-GB" err="1"/>
              <a:t>voor</a:t>
            </a:r>
            <a:r>
              <a:rPr lang="en-GB"/>
              <a:t> de </a:t>
            </a:r>
            <a:r>
              <a:rPr lang="en-GB" err="1"/>
              <a:t>invoer</a:t>
            </a:r>
            <a:r>
              <a:rPr lang="en-GB"/>
              <a:t> van </a:t>
            </a:r>
            <a:r>
              <a:rPr lang="en-GB" err="1"/>
              <a:t>een</a:t>
            </a:r>
            <a:r>
              <a:rPr lang="en-GB"/>
              <a:t> </a:t>
            </a:r>
            <a:r>
              <a:rPr lang="en-GB" err="1"/>
              <a:t>warmtepomp</a:t>
            </a:r>
            <a:r>
              <a:rPr lang="en-GB"/>
              <a:t>?</a:t>
            </a:r>
          </a:p>
          <a:p>
            <a:pPr marL="0" indent="0">
              <a:buNone/>
            </a:pPr>
            <a:endParaRPr lang="en-GB"/>
          </a:p>
          <a:p>
            <a:pPr lvl="1"/>
            <a:r>
              <a:rPr lang="en-GB" err="1"/>
              <a:t>Warmtebron</a:t>
            </a:r>
            <a:r>
              <a:rPr lang="en-GB"/>
              <a:t> ?</a:t>
            </a:r>
          </a:p>
          <a:p>
            <a:pPr lvl="1"/>
            <a:r>
              <a:rPr lang="en-GB" err="1"/>
              <a:t>Energiedrager</a:t>
            </a:r>
            <a:endParaRPr lang="en-GB"/>
          </a:p>
          <a:p>
            <a:pPr lvl="1"/>
            <a:r>
              <a:rPr lang="en-GB" err="1"/>
              <a:t>Vermogen</a:t>
            </a:r>
            <a:r>
              <a:rPr lang="en-GB"/>
              <a:t> ?</a:t>
            </a:r>
          </a:p>
          <a:p>
            <a:pPr lvl="1"/>
            <a:r>
              <a:rPr lang="en-GB"/>
              <a:t>COP ?</a:t>
            </a:r>
          </a:p>
          <a:p>
            <a:pPr marL="0" indent="0">
              <a:buNone/>
            </a:pP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0928" y="2425627"/>
            <a:ext cx="4585568" cy="3439176"/>
          </a:xfrm>
          <a:prstGeom prst="rect">
            <a:avLst/>
          </a:prstGeom>
        </p:spPr>
      </p:pic>
    </p:spTree>
    <p:extLst>
      <p:ext uri="{BB962C8B-B14F-4D97-AF65-F5344CB8AC3E}">
        <p14:creationId xmlns:p14="http://schemas.microsoft.com/office/powerpoint/2010/main" val="1657222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98</a:t>
            </a:fld>
            <a:endParaRPr lang="nl-BE" sz="1100">
              <a:solidFill>
                <a:srgbClr val="105269"/>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63469" y="2535373"/>
            <a:ext cx="4575473" cy="3431604"/>
          </a:xfrm>
          <a:prstGeom prst="rect">
            <a:avLst/>
          </a:prstGeom>
        </p:spPr>
      </p:pic>
      <p:sp>
        <p:nvSpPr>
          <p:cNvPr id="7" name="Title 1"/>
          <p:cNvSpPr>
            <a:spLocks noGrp="1"/>
          </p:cNvSpPr>
          <p:nvPr>
            <p:ph type="title"/>
          </p:nvPr>
        </p:nvSpPr>
        <p:spPr>
          <a:xfrm>
            <a:off x="539552" y="363480"/>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9" name="Content Placeholder 3"/>
          <p:cNvSpPr>
            <a:spLocks noGrp="1"/>
          </p:cNvSpPr>
          <p:nvPr>
            <p:ph sz="half" idx="2"/>
          </p:nvPr>
        </p:nvSpPr>
        <p:spPr>
          <a:xfrm>
            <a:off x="539552" y="1628800"/>
            <a:ext cx="8352928" cy="4248472"/>
          </a:xfrm>
        </p:spPr>
        <p:txBody>
          <a:bodyPr/>
          <a:lstStyle/>
          <a:p>
            <a:endParaRPr lang="en-GB"/>
          </a:p>
          <a:p>
            <a:r>
              <a:rPr lang="en-GB" err="1"/>
              <a:t>Kentekenplaat</a:t>
            </a:r>
            <a:endParaRPr lang="en-GB"/>
          </a:p>
          <a:p>
            <a:pPr lvl="1"/>
            <a:r>
              <a:rPr lang="en-GB" err="1"/>
              <a:t>Jaartal</a:t>
            </a:r>
            <a:endParaRPr lang="en-GB"/>
          </a:p>
          <a:p>
            <a:pPr lvl="1"/>
            <a:r>
              <a:rPr lang="en-GB" err="1"/>
              <a:t>Vermogen</a:t>
            </a:r>
            <a:endParaRPr lang="en-GB"/>
          </a:p>
          <a:p>
            <a:pPr lvl="1"/>
            <a:r>
              <a:rPr lang="en-GB" err="1"/>
              <a:t>merk</a:t>
            </a:r>
            <a:r>
              <a:rPr lang="en-GB"/>
              <a:t>/type/</a:t>
            </a:r>
            <a:r>
              <a:rPr lang="en-GB" err="1"/>
              <a:t>modelnummer</a:t>
            </a:r>
            <a:endParaRPr lang="en-GB"/>
          </a:p>
          <a:p>
            <a:pPr marL="0" indent="0">
              <a:buNone/>
            </a:pPr>
            <a:r>
              <a:rPr lang="en-GB"/>
              <a:t>          =&gt; </a:t>
            </a:r>
            <a:r>
              <a:rPr lang="en-GB" err="1"/>
              <a:t>opzoeken</a:t>
            </a:r>
            <a:r>
              <a:rPr lang="en-GB"/>
              <a:t> </a:t>
            </a:r>
            <a:r>
              <a:rPr lang="en-GB" err="1"/>
              <a:t>technische</a:t>
            </a:r>
            <a:r>
              <a:rPr lang="en-GB"/>
              <a:t> fiche</a:t>
            </a:r>
          </a:p>
        </p:txBody>
      </p:sp>
      <p:sp>
        <p:nvSpPr>
          <p:cNvPr id="11" name="Rectangle 10"/>
          <p:cNvSpPr/>
          <p:nvPr/>
        </p:nvSpPr>
        <p:spPr>
          <a:xfrm>
            <a:off x="6372200" y="2708920"/>
            <a:ext cx="1821427" cy="28803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a:cxnSpLocks/>
          </p:cNvCxnSpPr>
          <p:nvPr/>
        </p:nvCxnSpPr>
        <p:spPr>
          <a:xfrm>
            <a:off x="2474843" y="2922104"/>
            <a:ext cx="4026441" cy="254463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a:off x="2007704" y="2534478"/>
            <a:ext cx="4704595" cy="7111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0858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datum en dianummer"/>
          <p:cNvSpPr txBox="1">
            <a:spLocks/>
          </p:cNvSpPr>
          <p:nvPr/>
        </p:nvSpPr>
        <p:spPr>
          <a:xfrm>
            <a:off x="6902896" y="6356350"/>
            <a:ext cx="2133600" cy="365125"/>
          </a:xfrm>
          <a:prstGeom prst="rect">
            <a:avLst/>
          </a:prstGeom>
        </p:spPr>
        <p:txBody>
          <a:bodyPr/>
          <a:lstStyle>
            <a:defPPr>
              <a:defRPr lang="nl-BE"/>
            </a:defPPr>
            <a:lvl1pPr marL="0" algn="l" defTabSz="914400" rtl="0" eaLnBrk="1" latinLnBrk="0" hangingPunct="1">
              <a:defRPr sz="18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sz="1100" b="1">
                <a:solidFill>
                  <a:srgbClr val="105269"/>
                </a:solidFill>
              </a:rPr>
              <a:t>│</a:t>
            </a:r>
            <a:fld id="{F9530E4E-3959-4AA6-B4F6-587002A3A35B}" type="slidenum">
              <a:rPr lang="nl-BE" sz="1100" smtClean="0">
                <a:solidFill>
                  <a:srgbClr val="105269"/>
                </a:solidFill>
              </a:rPr>
              <a:pPr algn="r"/>
              <a:t>99</a:t>
            </a:fld>
            <a:endParaRPr lang="nl-BE" sz="1100">
              <a:solidFill>
                <a:srgbClr val="105269"/>
              </a:solidFill>
            </a:endParaRPr>
          </a:p>
        </p:txBody>
      </p:sp>
      <p:pic>
        <p:nvPicPr>
          <p:cNvPr id="3" name="Picture 2"/>
          <p:cNvPicPr>
            <a:picLocks noChangeAspect="1"/>
          </p:cNvPicPr>
          <p:nvPr/>
        </p:nvPicPr>
        <p:blipFill>
          <a:blip r:embed="rId3"/>
          <a:stretch>
            <a:fillRect/>
          </a:stretch>
        </p:blipFill>
        <p:spPr>
          <a:xfrm>
            <a:off x="3286434" y="2348880"/>
            <a:ext cx="5857566" cy="4292467"/>
          </a:xfrm>
          <a:prstGeom prst="rect">
            <a:avLst/>
          </a:prstGeom>
        </p:spPr>
      </p:pic>
      <p:sp>
        <p:nvSpPr>
          <p:cNvPr id="13" name="Title 1"/>
          <p:cNvSpPr>
            <a:spLocks noGrp="1"/>
          </p:cNvSpPr>
          <p:nvPr>
            <p:ph type="title"/>
          </p:nvPr>
        </p:nvSpPr>
        <p:spPr>
          <a:xfrm>
            <a:off x="539552" y="328755"/>
            <a:ext cx="8352928" cy="1080120"/>
          </a:xfrm>
          <a:solidFill>
            <a:srgbClr val="92D050"/>
          </a:solidFill>
        </p:spPr>
        <p:txBody>
          <a:bodyPr/>
          <a:lstStyle/>
          <a:p>
            <a:r>
              <a:rPr lang="en-GB" err="1"/>
              <a:t>Invoergegevens</a:t>
            </a:r>
            <a:r>
              <a:rPr lang="en-GB"/>
              <a:t> van </a:t>
            </a:r>
            <a:r>
              <a:rPr lang="en-GB" err="1"/>
              <a:t>een</a:t>
            </a:r>
            <a:r>
              <a:rPr lang="en-GB"/>
              <a:t> </a:t>
            </a:r>
            <a:r>
              <a:rPr lang="en-GB" err="1"/>
              <a:t>warmtepomp</a:t>
            </a:r>
            <a:endParaRPr lang="en-GB"/>
          </a:p>
        </p:txBody>
      </p:sp>
      <p:sp>
        <p:nvSpPr>
          <p:cNvPr id="6" name="Content Placeholder 3">
            <a:extLst>
              <a:ext uri="{FF2B5EF4-FFF2-40B4-BE49-F238E27FC236}">
                <a16:creationId xmlns:a16="http://schemas.microsoft.com/office/drawing/2014/main" id="{048630F7-6D91-4BF1-BCED-FB13DA73446B}"/>
              </a:ext>
            </a:extLst>
          </p:cNvPr>
          <p:cNvSpPr txBox="1">
            <a:spLocks/>
          </p:cNvSpPr>
          <p:nvPr/>
        </p:nvSpPr>
        <p:spPr>
          <a:xfrm>
            <a:off x="539552" y="1628800"/>
            <a:ext cx="8352928" cy="4248472"/>
          </a:xfrm>
          <a:prstGeom prst="rect">
            <a:avLst/>
          </a:prstGeom>
        </p:spPr>
        <p:txBody>
          <a:bodyPr/>
          <a:lstStyle>
            <a:lvl1pPr marL="288000" marR="0" indent="-288000" algn="l" defTabSz="914400" rtl="0" eaLnBrk="1" fontAlgn="auto" latinLnBrk="0" hangingPunct="1">
              <a:lnSpc>
                <a:spcPct val="90000"/>
              </a:lnSpc>
              <a:spcBef>
                <a:spcPts val="300"/>
              </a:spcBef>
              <a:spcAft>
                <a:spcPts val="0"/>
              </a:spcAft>
              <a:buClrTx/>
              <a:buSzPct val="90000"/>
              <a:buFontTx/>
              <a:buBlip>
                <a:blip r:embed="rId4"/>
              </a:buBlip>
              <a:tabLst/>
              <a:defRPr sz="2200" b="0" i="0" kern="1200" baseline="0">
                <a:solidFill>
                  <a:schemeClr val="tx1"/>
                </a:solidFill>
                <a:latin typeface="Calibri" panose="020F0502020204030204" pitchFamily="34" charset="0"/>
                <a:ea typeface="+mn-ea"/>
                <a:cs typeface="+mn-cs"/>
              </a:defRPr>
            </a:lvl1pPr>
            <a:lvl2pPr marL="576000" marR="0" indent="-288000" algn="l" defTabSz="914400" rtl="0" eaLnBrk="1" fontAlgn="auto" latinLnBrk="0" hangingPunct="1">
              <a:lnSpc>
                <a:spcPct val="90000"/>
              </a:lnSpc>
              <a:spcBef>
                <a:spcPts val="300"/>
              </a:spcBef>
              <a:spcAft>
                <a:spcPts val="0"/>
              </a:spcAft>
              <a:buClrTx/>
              <a:buSzPct val="70000"/>
              <a:buFontTx/>
              <a:buBlip>
                <a:blip r:embed="rId5"/>
              </a:buBlip>
              <a:tabLst/>
              <a:defRPr sz="2200" kern="1200" baseline="0">
                <a:solidFill>
                  <a:schemeClr val="tx1"/>
                </a:solidFill>
                <a:latin typeface="Calibri" panose="020F0502020204030204" pitchFamily="34" charset="0"/>
                <a:ea typeface="+mn-ea"/>
                <a:cs typeface="+mn-cs"/>
              </a:defRPr>
            </a:lvl2pPr>
            <a:lvl3pPr marL="864000" marR="0" indent="-288000" algn="l" defTabSz="914400" rtl="0" eaLnBrk="1" fontAlgn="auto" latinLnBrk="0" hangingPunct="1">
              <a:lnSpc>
                <a:spcPct val="90000"/>
              </a:lnSpc>
              <a:spcBef>
                <a:spcPts val="300"/>
              </a:spcBef>
              <a:spcAft>
                <a:spcPts val="0"/>
              </a:spcAft>
              <a:buClrTx/>
              <a:buSzPct val="90000"/>
              <a:buFontTx/>
              <a:buBlip>
                <a:blip r:embed="rId6"/>
              </a:buBlip>
              <a:tabLst/>
              <a:defRPr sz="2000" kern="1200" baseline="0">
                <a:solidFill>
                  <a:schemeClr val="tx1"/>
                </a:solidFill>
                <a:latin typeface="Calibri" panose="020F0502020204030204" pitchFamily="34" charset="0"/>
                <a:ea typeface="+mn-ea"/>
                <a:cs typeface="+mn-cs"/>
              </a:defRPr>
            </a:lvl3pPr>
            <a:lvl4pPr marL="1152000" marR="0" indent="-288000" algn="l" defTabSz="914400" rtl="0" eaLnBrk="1" fontAlgn="auto" latinLnBrk="0" hangingPunct="1">
              <a:lnSpc>
                <a:spcPct val="90000"/>
              </a:lnSpc>
              <a:spcBef>
                <a:spcPts val="300"/>
              </a:spcBef>
              <a:spcAft>
                <a:spcPts val="0"/>
              </a:spcAft>
              <a:buClrTx/>
              <a:buSzPct val="75000"/>
              <a:buFontTx/>
              <a:buBlip>
                <a:blip r:embed="rId7"/>
              </a:buBlip>
              <a:tabLst/>
              <a:defRPr sz="2000" kern="1200" baseline="0">
                <a:solidFill>
                  <a:schemeClr val="tx1"/>
                </a:solidFill>
                <a:latin typeface="Calibri" panose="020F0502020204030204" pitchFamily="34" charset="0"/>
                <a:ea typeface="+mn-ea"/>
                <a:cs typeface="+mn-cs"/>
              </a:defRPr>
            </a:lvl4pPr>
            <a:lvl5pPr marL="1440000" marR="0" indent="-288000" algn="l" defTabSz="914400" rtl="0" eaLnBrk="1" fontAlgn="auto" latinLnBrk="0" hangingPunct="1">
              <a:lnSpc>
                <a:spcPct val="90000"/>
              </a:lnSpc>
              <a:spcBef>
                <a:spcPts val="300"/>
              </a:spcBef>
              <a:spcAft>
                <a:spcPts val="0"/>
              </a:spcAft>
              <a:buClrTx/>
              <a:buSzPct val="90000"/>
              <a:buFontTx/>
              <a:buBlip>
                <a:blip r:embed="rId4"/>
              </a:buBlip>
              <a:tabLst/>
              <a:defRPr sz="200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GB"/>
          </a:p>
          <a:p>
            <a:r>
              <a:rPr lang="en-GB" err="1"/>
              <a:t>Technische</a:t>
            </a:r>
            <a:r>
              <a:rPr lang="en-GB"/>
              <a:t> </a:t>
            </a:r>
            <a:r>
              <a:rPr lang="en-GB" err="1"/>
              <a:t>documentatie</a:t>
            </a:r>
            <a:endParaRPr lang="en-GB"/>
          </a:p>
          <a:p>
            <a:pPr lvl="1"/>
            <a:r>
              <a:rPr lang="en-GB" err="1"/>
              <a:t>Vermogen</a:t>
            </a:r>
            <a:endParaRPr lang="en-GB"/>
          </a:p>
          <a:p>
            <a:pPr lvl="1"/>
            <a:r>
              <a:rPr lang="en-GB" err="1"/>
              <a:t>COP</a:t>
            </a:r>
            <a:r>
              <a:rPr lang="en-GB" baseline="-25000" err="1"/>
              <a:t>test</a:t>
            </a:r>
            <a:endParaRPr lang="en-GB" baseline="-25000"/>
          </a:p>
        </p:txBody>
      </p:sp>
    </p:spTree>
    <p:extLst>
      <p:ext uri="{BB962C8B-B14F-4D97-AF65-F5344CB8AC3E}">
        <p14:creationId xmlns:p14="http://schemas.microsoft.com/office/powerpoint/2010/main" val="2294903772"/>
      </p:ext>
    </p:extLst>
  </p:cSld>
  <p:clrMapOvr>
    <a:masterClrMapping/>
  </p:clrMapOvr>
</p:sld>
</file>

<file path=ppt/theme/theme1.xml><?xml version="1.0" encoding="utf-8"?>
<a:theme xmlns:a="http://schemas.openxmlformats.org/drawingml/2006/main" name="VEA-light-zonder-foto">
  <a:themeElements>
    <a:clrScheme name="Aangepast 2">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EA-light-foto1">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EA-light-foto2">
  <a:themeElements>
    <a:clrScheme name="VEA-kleurenpalet">
      <a:dk1>
        <a:srgbClr val="38373A"/>
      </a:dk1>
      <a:lt1>
        <a:sysClr val="window" lastClr="FFFFFF"/>
      </a:lt1>
      <a:dk2>
        <a:srgbClr val="105269"/>
      </a:dk2>
      <a:lt2>
        <a:srgbClr val="EEECE1"/>
      </a:lt2>
      <a:accent1>
        <a:srgbClr val="4B7284"/>
      </a:accent1>
      <a:accent2>
        <a:srgbClr val="6B6C6E"/>
      </a:accent2>
      <a:accent3>
        <a:srgbClr val="1A5924"/>
      </a:accent3>
      <a:accent4>
        <a:srgbClr val="C83C22"/>
      </a:accent4>
      <a:accent5>
        <a:srgbClr val="4AA832"/>
      </a:accent5>
      <a:accent6>
        <a:srgbClr val="E8754C"/>
      </a:accent6>
      <a:hlink>
        <a:srgbClr val="105269"/>
      </a:hlink>
      <a:folHlink>
        <a:srgbClr val="105269"/>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ea EE Document" ma:contentTypeID="0x0101004B5CC199FE7D374FB83A31AC60E389BB0017D481E51249B344879A2DCA61AD29D1" ma:contentTypeVersion="90" ma:contentTypeDescription="" ma:contentTypeScope="" ma:versionID="d0bf976fb7aa9c7925460b8ad5818bf6">
  <xsd:schema xmlns:xsd="http://www.w3.org/2001/XMLSchema" xmlns:xs="http://www.w3.org/2001/XMLSchema" xmlns:p="http://schemas.microsoft.com/office/2006/metadata/properties" xmlns:ns1="http://schemas.microsoft.com/sharepoint/v3" xmlns:ns2="8c9d9997-d67c-42a9-91b6-82cf79a793c3" xmlns:ns3="3bac7649-eb37-460d-9f8a-9ca85f036e36" xmlns:ns4="9a9ec0f0-7796-43d0-ac1f-4c8c46ee0bd1" targetNamespace="http://schemas.microsoft.com/office/2006/metadata/properties" ma:root="true" ma:fieldsID="ea137e5edc04f4605d72ce75b27d9d28" ns1:_="" ns2:_="" ns3:_="" ns4:_="">
    <xsd:import namespace="http://schemas.microsoft.com/sharepoint/v3"/>
    <xsd:import namespace="8c9d9997-d67c-42a9-91b6-82cf79a793c3"/>
    <xsd:import namespace="3bac7649-eb37-460d-9f8a-9ca85f036e36"/>
    <xsd:import namespace="9a9ec0f0-7796-43d0-ac1f-4c8c46ee0bd1"/>
    <xsd:element name="properties">
      <xsd:complexType>
        <xsd:sequence>
          <xsd:element name="documentManagement">
            <xsd:complexType>
              <xsd:all>
                <xsd:element ref="ns1:DocumentSetDescription" minOccurs="0"/>
                <xsd:element ref="ns3:Jaar_x0020_REG_x0020_ODV" minOccurs="0"/>
                <xsd:element ref="ns3:o64c163da4194d2da901314b913c9962" minOccurs="0"/>
                <xsd:element ref="ns3:gf4f80eca70b4135a9ced6669fdbdb3a" minOccurs="0"/>
                <xsd:element ref="ns3:e3cfbf68bf8e4c3fb04a16e909e95235" minOccurs="0"/>
                <xsd:element ref="ns3:j8fa6b92914e4ae9b830c87969e146f2" minOccurs="0"/>
                <xsd:element ref="ns4:TaxCatchAll" minOccurs="0"/>
                <xsd:element ref="ns2:cf6c9fb545af48f7a36995ecbde93006" minOccurs="0"/>
                <xsd:element ref="ns3:gfbc9fa463924f638e13122842d4754a" minOccurs="0"/>
                <xsd:element ref="ns4:TaxCatchAllLabel"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b8cc891c48c04693b714cbf35be861e7" minOccurs="0"/>
                <xsd:element ref="ns2:MediaServiceDateTake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8" nillable="true" ma:displayName="Beschrijving" ma:description="Een beschrijving van de documentenset" ma:internalName="DocumentSetDescripti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9d9997-d67c-42a9-91b6-82cf79a793c3" elementFormDefault="qualified">
    <xsd:import namespace="http://schemas.microsoft.com/office/2006/documentManagement/types"/>
    <xsd:import namespace="http://schemas.microsoft.com/office/infopath/2007/PartnerControls"/>
    <xsd:element name="cf6c9fb545af48f7a36995ecbde93006" ma:index="21" nillable="true" ma:taxonomy="true" ma:internalName="cf6c9fb545af48f7a36995ecbde93006" ma:taxonomyFieldName="VEA_x0020_EE_x0020_Domein" ma:displayName="VEA EE Domein" ma:indexed="true" ma:readOnly="false" ma:fieldId="{cf6c9fb5-45af-48f7-a369-95ecbde93006}" ma:sspId="49ca8161-7180-459b-a0ef-1a71cf6ffea5" ma:termSetId="7e8e5761-102d-4ad9-8f3d-97f53adc3a21" ma:anchorId="00000000-0000-0000-0000-000000000000" ma:open="false" ma:isKeyword="false">
      <xsd:complexType>
        <xsd:sequence>
          <xsd:element ref="pc:Terms" minOccurs="0" maxOccurs="1"/>
        </xsd:sequence>
      </xsd:complex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hidden="true" ma:internalName="MediaServiceAutoTags" ma:readOnly="true">
      <xsd:simpleType>
        <xsd:restriction base="dms:Text"/>
      </xsd:simpleType>
    </xsd:element>
    <xsd:element name="MediaServiceOCR" ma:index="28" nillable="true" ma:displayName="Extracted Text" ma:hidden="true" ma:internalName="MediaServiceOCR" ma:readOnly="true">
      <xsd:simpleType>
        <xsd:restriction base="dms:Note"/>
      </xsd:simpleType>
    </xsd:element>
    <xsd:element name="MediaServiceAutoKeyPoints" ma:index="31" nillable="true" ma:displayName="MediaServiceAutoKeyPoints" ma:hidden="true" ma:internalName="MediaServiceAutoKeyPoints" ma:readOnly="true">
      <xsd:simpleType>
        <xsd:restriction base="dms:Note"/>
      </xsd:simpleType>
    </xsd:element>
    <xsd:element name="MediaServiceKeyPoints" ma:index="32" nillable="true" ma:displayName="KeyPoints" ma:hidden="true" ma:internalName="MediaServiceKeyPoints" ma:readOnly="true">
      <xsd:simpleType>
        <xsd:restriction base="dms:Note"/>
      </xsd:simpleType>
    </xsd:element>
    <xsd:element name="b8cc891c48c04693b714cbf35be861e7" ma:index="34" nillable="true" ma:taxonomy="true" ma:internalName="b8cc891c48c04693b714cbf35be861e7" ma:taxonomyFieldName="VEA_x0020_EE_x0020_Defossilisering" ma:displayName="VEA EE Defossilisering" ma:readOnly="false" ma:default="" ma:fieldId="{b8cc891c-48c0-4693-b714-cbf35be861e7}" ma:sspId="49ca8161-7180-459b-a0ef-1a71cf6ffea5" ma:termSetId="d4bdc5dc-a94d-4f58-a4a6-f46138813154" ma:anchorId="00000000-0000-0000-0000-000000000000" ma:open="false" ma:isKeyword="false">
      <xsd:complexType>
        <xsd:sequence>
          <xsd:element ref="pc:Terms" minOccurs="0" maxOccurs="1"/>
        </xsd:sequence>
      </xsd:complexType>
    </xsd:element>
    <xsd:element name="MediaServiceDateTaken" ma:index="35" nillable="true" ma:displayName="MediaServiceDateTaken" ma:hidden="true" ma:internalName="MediaServiceDateTaken" ma:readOnly="true">
      <xsd:simpleType>
        <xsd:restriction base="dms:Text"/>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ac7649-eb37-460d-9f8a-9ca85f036e36" elementFormDefault="qualified">
    <xsd:import namespace="http://schemas.microsoft.com/office/2006/documentManagement/types"/>
    <xsd:import namespace="http://schemas.microsoft.com/office/infopath/2007/PartnerControls"/>
    <xsd:element name="Jaar_x0020_REG_x0020_ODV" ma:index="11" nillable="true" ma:displayName="Jaar EE" ma:default="2020" ma:description="Jaar (niet als beheerde metadata)" ma:format="Dropdown" ma:internalName="Jaar_x0020_REG_x0020_ODV" ma:readOnly="false">
      <xsd:simpleType>
        <xsd:restriction base="dms:Choice">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restriction>
      </xsd:simpleType>
    </xsd:element>
    <xsd:element name="o64c163da4194d2da901314b913c9962" ma:index="14" nillable="true" ma:taxonomy="true" ma:internalName="o64c163da4194d2da901314b913c9962" ma:taxonomyFieldName="Vea_x0020_EE_x0020_Onderwerp" ma:displayName="Vea EE Onderwerp" ma:indexed="true" ma:readOnly="false" ma:fieldId="{864c163d-a419-4d2d-a901-314b913c9962}" ma:sspId="49ca8161-7180-459b-a0ef-1a71cf6ffea5" ma:termSetId="de88c5dd-6519-4b08-89e7-f063424ad58e" ma:anchorId="00000000-0000-0000-0000-000000000000" ma:open="true" ma:isKeyword="false">
      <xsd:complexType>
        <xsd:sequence>
          <xsd:element ref="pc:Terms" minOccurs="0" maxOccurs="1"/>
        </xsd:sequence>
      </xsd:complexType>
    </xsd:element>
    <xsd:element name="gf4f80eca70b4135a9ced6669fdbdb3a" ma:index="16" nillable="true" ma:taxonomy="true" ma:internalName="gf4f80eca70b4135a9ced6669fdbdb3a" ma:taxonomyFieldName="VeaTeam" ma:displayName="VeaTeam" ma:readOnly="false" ma:fieldId="{0f4f80ec-a70b-4135-a9ce-d6669fdbdb3a}" ma:taxonomyMulti="true" ma:sspId="49ca8161-7180-459b-a0ef-1a71cf6ffea5" ma:termSetId="4319ac2a-e540-41e3-a6cf-8c0629faf905" ma:anchorId="00000000-0000-0000-0000-000000000000" ma:open="false" ma:isKeyword="false">
      <xsd:complexType>
        <xsd:sequence>
          <xsd:element ref="pc:Terms" minOccurs="0" maxOccurs="1"/>
        </xsd:sequence>
      </xsd:complexType>
    </xsd:element>
    <xsd:element name="e3cfbf68bf8e4c3fb04a16e909e95235" ma:index="17" nillable="true" ma:taxonomy="true" ma:internalName="e3cfbf68bf8e4c3fb04a16e909e95235" ma:taxonomyFieldName="Vea_x0020_EE_x0020_Doctype" ma:displayName="Vea EE Doctype" ma:indexed="true" ma:readOnly="false" ma:fieldId="{e3cfbf68-bf8e-4c3f-b04a-16e909e95235}" ma:sspId="49ca8161-7180-459b-a0ef-1a71cf6ffea5" ma:termSetId="1585e7cc-5045-4a32-97d1-2b8b394bd692" ma:anchorId="00000000-0000-0000-0000-000000000000" ma:open="false" ma:isKeyword="false">
      <xsd:complexType>
        <xsd:sequence>
          <xsd:element ref="pc:Terms" minOccurs="0" maxOccurs="1"/>
        </xsd:sequence>
      </xsd:complexType>
    </xsd:element>
    <xsd:element name="j8fa6b92914e4ae9b830c87969e146f2" ma:index="18" nillable="true" ma:taxonomy="true" ma:internalName="j8fa6b92914e4ae9b830c87969e146f2" ma:taxonomyFieldName="Jaar0" ma:displayName="Jaar" ma:indexed="true" ma:readOnly="false" ma:default="272;#2020|bc3997fe-963e-4320-8199-941a77a88ffe" ma:fieldId="{38fa6b92-914e-4ae9-b830-c87969e146f2}" ma:sspId="49ca8161-7180-459b-a0ef-1a71cf6ffea5" ma:termSetId="5ac14f2e-1c49-4245-8414-29f56be4175f" ma:anchorId="00000000-0000-0000-0000-000000000000" ma:open="true" ma:isKeyword="false">
      <xsd:complexType>
        <xsd:sequence>
          <xsd:element ref="pc:Terms" minOccurs="0" maxOccurs="1"/>
        </xsd:sequence>
      </xsd:complexType>
    </xsd:element>
    <xsd:element name="gfbc9fa463924f638e13122842d4754a" ma:index="23" nillable="true" ma:taxonomy="true" ma:internalName="gfbc9fa463924f638e13122842d4754a" ma:taxonomyFieldName="Vea_x0020_EE_x0020_Thema" ma:displayName="Vea EE Thema" ma:indexed="true" ma:readOnly="false" ma:fieldId="{0fbc9fa4-6392-4f63-8e13-122842d4754a}" ma:sspId="49ca8161-7180-459b-a0ef-1a71cf6ffea5" ma:termSetId="420986b4-414b-450c-8a9d-01dc56e5d5d7" ma:anchorId="00000000-0000-0000-0000-000000000000" ma:open="true" ma:isKeyword="false">
      <xsd:complexType>
        <xsd:sequence>
          <xsd:element ref="pc:Terms" minOccurs="0" maxOccurs="1"/>
        </xsd:sequence>
      </xsd:complexType>
    </xsd:element>
    <xsd:element name="SharedWithUsers" ma:index="29"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0" nillable="true" ma:displayName="Gedeeld met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9ec0f0-7796-43d0-ac1f-4c8c46ee0bd1"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66135908-2f38-4d3f-9ad1-ad6003cfd7ec}" ma:internalName="TaxCatchAll" ma:readOnly="false" ma:showField="CatchAllData" ma:web="3bac7649-eb37-460d-9f8a-9ca85f036e36">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66135908-2f38-4d3f-9ad1-ad6003cfd7ec}" ma:internalName="TaxCatchAllLabel" ma:readOnly="true" ma:showField="CatchAllDataLabel" ma:web="3bac7649-eb37-460d-9f8a-9ca85f036e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9ec0f0-7796-43d0-ac1f-4c8c46ee0bd1">
      <Value>885</Value>
    </TaxCatchAll>
    <gf4f80eca70b4135a9ced6669fdbdb3a xmlns="3bac7649-eb37-460d-9f8a-9ca85f036e36">
      <Terms xmlns="http://schemas.microsoft.com/office/infopath/2007/PartnerControls"/>
    </gf4f80eca70b4135a9ced6669fdbdb3a>
    <DocumentSetDescription xmlns="http://schemas.microsoft.com/sharepoint/v3" xsi:nil="true"/>
    <b8cc891c48c04693b714cbf35be861e7 xmlns="8c9d9997-d67c-42a9-91b6-82cf79a793c3">
      <Terms xmlns="http://schemas.microsoft.com/office/infopath/2007/PartnerControls"/>
    </b8cc891c48c04693b714cbf35be861e7>
    <j8fa6b92914e4ae9b830c87969e146f2 xmlns="3bac7649-eb37-460d-9f8a-9ca85f036e36">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d71575f9-2272-49b6-8643-4ac377615f1a</TermId>
        </TermInfo>
      </Terms>
    </j8fa6b92914e4ae9b830c87969e146f2>
    <e3cfbf68bf8e4c3fb04a16e909e95235 xmlns="3bac7649-eb37-460d-9f8a-9ca85f036e36">
      <Terms xmlns="http://schemas.microsoft.com/office/infopath/2007/PartnerControls"/>
    </e3cfbf68bf8e4c3fb04a16e909e95235>
    <o64c163da4194d2da901314b913c9962 xmlns="3bac7649-eb37-460d-9f8a-9ca85f036e36">
      <Terms xmlns="http://schemas.microsoft.com/office/infopath/2007/PartnerControls"/>
    </o64c163da4194d2da901314b913c9962>
    <Jaar_x0020_REG_x0020_ODV xmlns="3bac7649-eb37-460d-9f8a-9ca85f036e36">2020</Jaar_x0020_REG_x0020_ODV>
    <cf6c9fb545af48f7a36995ecbde93006 xmlns="8c9d9997-d67c-42a9-91b6-82cf79a793c3">
      <Terms xmlns="http://schemas.microsoft.com/office/infopath/2007/PartnerControls"/>
    </cf6c9fb545af48f7a36995ecbde93006>
    <gfbc9fa463924f638e13122842d4754a xmlns="3bac7649-eb37-460d-9f8a-9ca85f036e36">
      <Terms xmlns="http://schemas.microsoft.com/office/infopath/2007/PartnerControls"/>
    </gfbc9fa463924f638e13122842d4754a>
  </documentManagement>
</p:properties>
</file>

<file path=customXml/itemProps1.xml><?xml version="1.0" encoding="utf-8"?>
<ds:datastoreItem xmlns:ds="http://schemas.openxmlformats.org/officeDocument/2006/customXml" ds:itemID="{7F8427CA-4F02-4EF4-BB9A-877D5CFBF73F}">
  <ds:schemaRefs>
    <ds:schemaRef ds:uri="3bac7649-eb37-460d-9f8a-9ca85f036e36"/>
    <ds:schemaRef ds:uri="8c9d9997-d67c-42a9-91b6-82cf79a793c3"/>
    <ds:schemaRef ds:uri="9a9ec0f0-7796-43d0-ac1f-4c8c46ee0b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C6996E-5532-420B-A5C7-192DA9C5F122}">
  <ds:schemaRefs>
    <ds:schemaRef ds:uri="http://schemas.microsoft.com/sharepoint/v3/contenttype/forms"/>
  </ds:schemaRefs>
</ds:datastoreItem>
</file>

<file path=customXml/itemProps3.xml><?xml version="1.0" encoding="utf-8"?>
<ds:datastoreItem xmlns:ds="http://schemas.openxmlformats.org/officeDocument/2006/customXml" ds:itemID="{F8DD2405-4FCC-48B4-A8BB-C8267B178E92}">
  <ds:schemaRefs>
    <ds:schemaRef ds:uri="3bac7649-eb37-460d-9f8a-9ca85f036e36"/>
    <ds:schemaRef ds:uri="6c4b21a3-d8c7-4794-b8e8-f736aca3e752"/>
    <ds:schemaRef ds:uri="8c9d9997-d67c-42a9-91b6-82cf79a793c3"/>
    <ds:schemaRef ds:uri="9a9ec0f0-7796-43d0-ac1f-4c8c46ee0b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sjabloon-VEA-GEKLEURDE-HUISJES</Template>
  <Application>Microsoft Office PowerPoint</Application>
  <PresentationFormat>On-screen Show (4:3)</PresentationFormat>
  <Slides>219</Slides>
  <Notes>203</Notes>
  <HiddenSlides>0</HiddenSlides>
  <ScaleCrop>false</ScaleCrop>
  <HeadingPairs>
    <vt:vector size="4" baseType="variant">
      <vt:variant>
        <vt:lpstr>Theme</vt:lpstr>
      </vt:variant>
      <vt:variant>
        <vt:i4>3</vt:i4>
      </vt:variant>
      <vt:variant>
        <vt:lpstr>Slide Titles</vt:lpstr>
      </vt:variant>
      <vt:variant>
        <vt:i4>219</vt:i4>
      </vt:variant>
    </vt:vector>
  </HeadingPairs>
  <TitlesOfParts>
    <vt:vector size="222" baseType="lpstr">
      <vt:lpstr>VEA-light-zonder-foto</vt:lpstr>
      <vt:lpstr>VEA-light-foto1</vt:lpstr>
      <vt:lpstr>VEA-light-foto2</vt:lpstr>
      <vt:lpstr>Praktijkvoorbeelden voor de invoer van collectieve installaties</vt:lpstr>
      <vt:lpstr>Inhoud</vt:lpstr>
      <vt:lpstr>Gebruikte symbolen</vt:lpstr>
      <vt:lpstr>Verduidelijking opmaak slides</vt:lpstr>
      <vt:lpstr>Verduidelijking opmaak slides</vt:lpstr>
      <vt:lpstr>Verduidelijking opmaak slides</vt:lpstr>
      <vt:lpstr>Inhoud</vt:lpstr>
      <vt:lpstr>Verschil individuele en collectieve installaties RV/SWW</vt:lpstr>
      <vt:lpstr>PowerPoint Presentation</vt:lpstr>
      <vt:lpstr>Individuele installatie</vt:lpstr>
      <vt:lpstr>Individuele installatie</vt:lpstr>
      <vt:lpstr>Veel voorkomende individuele systemen</vt:lpstr>
      <vt:lpstr>Veel voorkomende individuele systemen</vt:lpstr>
      <vt:lpstr>PowerPoint Presentation</vt:lpstr>
      <vt:lpstr>Collectieve installatie</vt:lpstr>
      <vt:lpstr>Collectieve installatie</vt:lpstr>
      <vt:lpstr>Collectieve installatie</vt:lpstr>
      <vt:lpstr>Veel voorkomende collectieve systemen</vt:lpstr>
      <vt:lpstr>Verschil combilus / 4-pijpssysteem</vt:lpstr>
      <vt:lpstr>Verschil combilus / 4-pijpssysteem</vt:lpstr>
      <vt:lpstr>Verschil combilus / 4-pijpssysteem</vt:lpstr>
      <vt:lpstr>Verschil combilus / 4-pijpssysteem</vt:lpstr>
      <vt:lpstr>PowerPoint Presentation</vt:lpstr>
      <vt:lpstr>Inhoud</vt:lpstr>
      <vt:lpstr>Instrumenten</vt:lpstr>
      <vt:lpstr>Opvragen bewijsstukken</vt:lpstr>
      <vt:lpstr>Tip</vt:lpstr>
      <vt:lpstr>Bewijsstukken ter plaatse</vt:lpstr>
      <vt:lpstr>Werkwijze plaatsbezoek</vt:lpstr>
      <vt:lpstr>Inhoud</vt:lpstr>
      <vt:lpstr>Praktijkvoorbeeld 1</vt:lpstr>
      <vt:lpstr>Praktijkvoorbeeld 1: aanpak</vt:lpstr>
      <vt:lpstr>Praktijkvoorbeeld 1</vt:lpstr>
      <vt:lpstr>Ontvangen bewijsstukken</vt:lpstr>
      <vt:lpstr>Ontvangen bewijsstukken</vt:lpstr>
      <vt:lpstr>Praktijkvoorbeeld 1</vt:lpstr>
      <vt:lpstr>Interpretatie hydraulische schema</vt:lpstr>
      <vt:lpstr>Interpretatie hydraulisch schema</vt:lpstr>
      <vt:lpstr>Interpretatie hydraulisch schema</vt:lpstr>
      <vt:lpstr>Interpretatie hydraulische schema</vt:lpstr>
      <vt:lpstr>Type installatie?</vt:lpstr>
      <vt:lpstr>Type installatie?</vt:lpstr>
      <vt:lpstr>Type installatie?</vt:lpstr>
      <vt:lpstr>Type installatie?</vt:lpstr>
      <vt:lpstr>Type installatie?</vt:lpstr>
      <vt:lpstr>Conclusies uit het hydraulische schema</vt:lpstr>
      <vt:lpstr>Praktijkvoorbeeld 1</vt:lpstr>
      <vt:lpstr>Praktijkvoorbeeld 1: vaststellingen stookplaats</vt:lpstr>
      <vt:lpstr>Praktijkvoorbeeld 1: vaststellingen stookplaats</vt:lpstr>
      <vt:lpstr>Praktijkvoorbeeld 1</vt:lpstr>
      <vt:lpstr>Praktijkvoorbeeld 1</vt:lpstr>
      <vt:lpstr>Praktijkvoorbeeld 1</vt:lpstr>
      <vt:lpstr>Praktijkvoorbeeld 1</vt:lpstr>
      <vt:lpstr>Praktijkvoorbeeld 1</vt:lpstr>
      <vt:lpstr>Praktijkvoorbeeld 1: ingave in EPC software</vt:lpstr>
      <vt:lpstr>Praktijkvoorbeeld 1</vt:lpstr>
      <vt:lpstr>Praktijkvoorbeeld 1</vt:lpstr>
      <vt:lpstr>Praktijkvoorbeeld 1</vt:lpstr>
      <vt:lpstr>Praktijkvoorbeeld 1</vt:lpstr>
      <vt:lpstr>Praktijkvoorbeeld 1</vt:lpstr>
      <vt:lpstr>Praktijkvoorbeeld 1: ingave in EPC software</vt:lpstr>
      <vt:lpstr>Sanitair warm water buffer</vt:lpstr>
      <vt:lpstr>Sanitair warm water buffer</vt:lpstr>
      <vt:lpstr>Sanitair warm water buffer</vt:lpstr>
      <vt:lpstr>Sanitair warm water buffer</vt:lpstr>
      <vt:lpstr>Sanitair warm water buffer</vt:lpstr>
      <vt:lpstr>Sanitair warm water buffer</vt:lpstr>
      <vt:lpstr>Praktijkvoorbeeld 1</vt:lpstr>
      <vt:lpstr>Praktijkvoorbeeld 1</vt:lpstr>
      <vt:lpstr>Praktijkvoorbeeld 1</vt:lpstr>
      <vt:lpstr>Praktijkvoorbeeld 1: ingave in EPC software</vt:lpstr>
      <vt:lpstr>Herkennen circulatieleiding</vt:lpstr>
      <vt:lpstr>Praktijkvoorbeeld 1</vt:lpstr>
      <vt:lpstr>Praktijkvoorbeeld 1</vt:lpstr>
      <vt:lpstr>Praktijkvoorbeeld 1</vt:lpstr>
      <vt:lpstr>Praktijkvoorbeeld 1</vt:lpstr>
      <vt:lpstr>Praktijkvoorbeeld 1</vt:lpstr>
      <vt:lpstr>Praktijkvoorbeeld 1</vt:lpstr>
      <vt:lpstr>Praktijkvoorbeeld 1</vt:lpstr>
      <vt:lpstr>Praktijkvoorbeeld 1</vt:lpstr>
      <vt:lpstr>Praktijkvoorbeeld 1</vt:lpstr>
      <vt:lpstr>Herkennen manuele radiatorkranen</vt:lpstr>
      <vt:lpstr>Praktijkvoorbeeld 1: ingave in EPC software</vt:lpstr>
      <vt:lpstr>Inhoud</vt:lpstr>
      <vt:lpstr>Praktijkvoorbeeld 2</vt:lpstr>
      <vt:lpstr>Praktijkvoorbeeld 2: aanpak</vt:lpstr>
      <vt:lpstr>Praktijkvoorbeeld 2: aanpak</vt:lpstr>
      <vt:lpstr>Praktijkvoorbeeld 2</vt:lpstr>
      <vt:lpstr>Praktijkvoorbeeld 2</vt:lpstr>
      <vt:lpstr>Praktijkvoorbeeld 2</vt:lpstr>
      <vt:lpstr>Praktijkvoorbeeld 2</vt:lpstr>
      <vt:lpstr>Praktijkvoorbeeld 2</vt:lpstr>
      <vt:lpstr>Praktijkvoorbeeld 2: ingave in EPC software</vt:lpstr>
      <vt:lpstr>Herkennen van een warmtepomp</vt:lpstr>
      <vt:lpstr>Herkennen van een warmtepomp</vt:lpstr>
      <vt:lpstr>Herkennen van een warmtepomp</vt:lpstr>
      <vt:lpstr>Invoergegevens van een warmtepomp</vt:lpstr>
      <vt:lpstr>Invoergegevens van een warmtepomp</vt:lpstr>
      <vt:lpstr>Invoergegevens van een warmtepomp</vt:lpstr>
      <vt:lpstr>Invoergegevens van een warmtepomp</vt:lpstr>
      <vt:lpstr>Invoergegevens van een warmtepomp</vt:lpstr>
      <vt:lpstr>Invoergegevens van een warmtepomp</vt:lpstr>
      <vt:lpstr>Herkenning type warmtepomp</vt:lpstr>
      <vt:lpstr>Type warmtepomp</vt:lpstr>
      <vt:lpstr>Praktijkvoorbeeld 2</vt:lpstr>
      <vt:lpstr>Praktijkvoorbeeld 2</vt:lpstr>
      <vt:lpstr>Praktijkvoorbeeld 2</vt:lpstr>
      <vt:lpstr>Praktijkvoorbeeld 2</vt:lpstr>
      <vt:lpstr>Praktijkvoorbeeld 2</vt:lpstr>
      <vt:lpstr>Praktijkvoorbeeld 2: ingave in EPC software</vt:lpstr>
      <vt:lpstr>Praktijkvoorbeeld 2: ingave in EPC software</vt:lpstr>
      <vt:lpstr>Herkennen van een combilus: extra scheidingswisselaar</vt:lpstr>
      <vt:lpstr>Herkennen van een combilus/extra scheidingswisselar</vt:lpstr>
      <vt:lpstr>Praktijkvoorbeeld 2</vt:lpstr>
      <vt:lpstr>Praktijkvoorbeeld 2</vt:lpstr>
      <vt:lpstr>Praktijkvoorbeeld 2</vt:lpstr>
      <vt:lpstr>Praktijkvoorbeeld 2</vt:lpstr>
      <vt:lpstr>Praktijkvoorbeeld 2</vt:lpstr>
      <vt:lpstr>Praktijkvoorbeeld 2</vt:lpstr>
      <vt:lpstr>Praktijkvoorbeeld 2</vt:lpstr>
      <vt:lpstr>Praktijkvoorbeeld 2: ingave in EPC software</vt:lpstr>
      <vt:lpstr>Combilus met extra scheidingswisselaar</vt:lpstr>
      <vt:lpstr>combilus met scheidingswisselaar </vt:lpstr>
      <vt:lpstr>Inhoud</vt:lpstr>
      <vt:lpstr>Praktijkvoorbeeld 3</vt:lpstr>
      <vt:lpstr>Praktijkvoorbeeld 3: aanpak</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vt:lpstr>
      <vt:lpstr>Praktijkvoorbeeld 3: ingave in EPC software</vt:lpstr>
      <vt:lpstr>Praktijkvoorbeeld 3</vt:lpstr>
      <vt:lpstr>Praktijkvoorbeeld 3</vt:lpstr>
      <vt:lpstr>Praktijkvoorbeeld 3</vt:lpstr>
      <vt:lpstr>Praktijkvoorbeeld 3</vt:lpstr>
      <vt:lpstr>Praktijkvoorbeeld 3</vt:lpstr>
      <vt:lpstr>Praktijkvoorbeeld 3</vt:lpstr>
      <vt:lpstr>Praktijkvoorbeeld 3: ingave in EPC software</vt:lpstr>
      <vt:lpstr>Pompregeling bij grotere installaties</vt:lpstr>
      <vt:lpstr>Pompregeling bij grotere installaties</vt:lpstr>
      <vt:lpstr>pompregeling bij grotere installaties</vt:lpstr>
      <vt:lpstr>Praktijkvoorbeeld 3</vt:lpstr>
      <vt:lpstr>Praktijkvoorbeeld 3</vt:lpstr>
      <vt:lpstr>Praktijkvoorbeeld 3</vt:lpstr>
      <vt:lpstr>Praktijkvoorbeeld 3</vt:lpstr>
      <vt:lpstr>Praktijkvoorbeeld 3: ingave in EPC software</vt:lpstr>
      <vt:lpstr>Praktijkvoorbeeld 3</vt:lpstr>
      <vt:lpstr>Praktijkvoorbeeld 3</vt:lpstr>
      <vt:lpstr>Praktijkvoorbeeld 3: ingave in EPC software</vt:lpstr>
      <vt:lpstr>Inhoud</vt:lpstr>
      <vt:lpstr>Ventilatie</vt:lpstr>
      <vt:lpstr>Ventilatie</vt:lpstr>
      <vt:lpstr>Herkennen balansventilatie</vt:lpstr>
      <vt:lpstr>Herkennen balansventilatie</vt:lpstr>
      <vt:lpstr>Types warmteterugwinning</vt:lpstr>
      <vt:lpstr>Types warmteterugwinning</vt:lpstr>
      <vt:lpstr>Herkennen balansventilatie</vt:lpstr>
      <vt:lpstr>Herkennen balansventilatie</vt:lpstr>
      <vt:lpstr>Ventilatie</vt:lpstr>
      <vt:lpstr>Herkennen warmteterugwinning</vt:lpstr>
      <vt:lpstr>Herkennen warmteterugwinning</vt:lpstr>
      <vt:lpstr>Herkennen warmteterugwinning</vt:lpstr>
      <vt:lpstr>Herkennen warmteterugwinning</vt:lpstr>
      <vt:lpstr>Herkennen warmteterugwinning</vt:lpstr>
      <vt:lpstr>Ventilatie</vt:lpstr>
      <vt:lpstr>Ventilatie</vt:lpstr>
      <vt:lpstr>Voorbeeld opzoeken invoergegevens</vt:lpstr>
      <vt:lpstr>Ventilatie</vt:lpstr>
      <vt:lpstr>Herkennen balansventilatie</vt:lpstr>
      <vt:lpstr>Herkennen balansventilatie</vt:lpstr>
      <vt:lpstr>Herkennen type C ventilatie </vt:lpstr>
      <vt:lpstr>Herkennen type C ventilatie </vt:lpstr>
      <vt:lpstr>Ventilatie</vt:lpstr>
      <vt:lpstr>Ventilatie</vt:lpstr>
      <vt:lpstr>Invoergegevens type C ventilatie</vt:lpstr>
      <vt:lpstr>Ventilatie</vt:lpstr>
      <vt:lpstr>Sturing ventilatie</vt:lpstr>
      <vt:lpstr>Sturing ventilatie</vt:lpstr>
      <vt:lpstr>Sturing ventilatie </vt:lpstr>
      <vt:lpstr>Sturing ventilatie </vt:lpstr>
      <vt:lpstr>Inhoud</vt:lpstr>
      <vt:lpstr>Koeling</vt:lpstr>
      <vt:lpstr>Koeling</vt:lpstr>
      <vt:lpstr>Invoergegevens koeling</vt:lpstr>
      <vt:lpstr>Koeling</vt:lpstr>
      <vt:lpstr>Overzicht types koeling</vt:lpstr>
      <vt:lpstr>Type opwekker</vt:lpstr>
      <vt:lpstr>Type opwekker</vt:lpstr>
      <vt:lpstr>Type opwekker</vt:lpstr>
      <vt:lpstr>Type opwekker</vt:lpstr>
      <vt:lpstr>Type opwekker</vt:lpstr>
      <vt:lpstr>Type opwekker</vt:lpstr>
      <vt:lpstr>Type opwekker</vt:lpstr>
      <vt:lpstr>Type opwekker</vt:lpstr>
      <vt:lpstr>Type opwekker</vt:lpstr>
      <vt:lpstr>Type opwekker</vt:lpstr>
      <vt:lpstr>Type opwekker</vt:lpstr>
      <vt:lpstr>Type opwekker</vt:lpstr>
      <vt:lpstr>Koeling</vt:lpstr>
      <vt:lpstr>Type afgiftesysteem</vt:lpstr>
      <vt:lpstr>Type afgiftesysteem</vt:lpstr>
      <vt:lpstr>Type afgiftesysteem</vt:lpstr>
      <vt:lpstr>Type afgiftesysteem</vt:lpstr>
      <vt:lpstr>Type afgiftesysteem</vt:lpstr>
      <vt:lpstr>Type afgiftesysteem</vt:lpstr>
      <vt:lpstr>Aandachtspunten voor een correcte invoer van (collectieve) installaties</vt:lpstr>
    </vt:vector>
  </TitlesOfParts>
  <Company>Vlaamse 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Onderwerp van jouw ppt</dc:title>
  <dc:creator>Van Der Linden Elke</dc:creator>
  <cp:revision>2</cp:revision>
  <cp:lastPrinted>2015-08-18T07:57:32Z</cp:lastPrinted>
  <dcterms:created xsi:type="dcterms:W3CDTF">2020-01-16T08:54:33Z</dcterms:created>
  <dcterms:modified xsi:type="dcterms:W3CDTF">2020-07-16T13:48:14Z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0x0101004B5CC199FE7D374FB83A31AC60E389BB0017D481E51249B344879A2DCA61AD29D1</vt:lpwstr>
  </property>
  <property fmtid="{D5CDD505-2E9C-101B-9397-08002B2CF9AE}" pid="3" name="Vea HH EP-code">
    <vt:lpwstr>EP</vt:lpwstr>
  </property>
  <property fmtid="{D5CDD505-2E9C-101B-9397-08002B2CF9AE}" pid="4" name="Vea HH Thema">
    <vt:lpwstr>10;#EPC|1b74278b-9b00-4384-8f3c-8e6798daa8d5</vt:lpwstr>
  </property>
  <property fmtid="{D5CDD505-2E9C-101B-9397-08002B2CF9AE}" pid="5" name="e58bcd5ae83e40009d7c4d3f9743f615">
    <vt:lpwstr>EPC|1b74278b-9b00-4384-8f3c-8e6798daa8d5</vt:lpwstr>
  </property>
  <property fmtid="{D5CDD505-2E9C-101B-9397-08002B2CF9AE}" pid="6" name="j8fa6b92914e4ae9b830c87969e146f2">
    <vt:lpwstr>2020|d71575f9-2272-49b6-8643-4ac377615f1a</vt:lpwstr>
  </property>
  <property fmtid="{D5CDD505-2E9C-101B-9397-08002B2CF9AE}" pid="7" name="Dossier Nummer">
    <vt:lpwstr>Handleiding</vt:lpwstr>
  </property>
  <property fmtid="{D5CDD505-2E9C-101B-9397-08002B2CF9AE}" pid="8" name="Jaar">
    <vt:lpwstr>885;#2020|d71575f9-2272-49b6-8643-4ac377615f1a</vt:lpwstr>
  </property>
  <property fmtid="{D5CDD505-2E9C-101B-9397-08002B2CF9AE}" pid="9" name="Jaar0">
    <vt:lpwstr>885;#2020|d71575f9-2272-49b6-8643-4ac377615f1a</vt:lpwstr>
  </property>
  <property fmtid="{D5CDD505-2E9C-101B-9397-08002B2CF9AE}" pid="10" name="Vea EE Onderwerp">
    <vt:lpwstr/>
  </property>
  <property fmtid="{D5CDD505-2E9C-101B-9397-08002B2CF9AE}" pid="11" name="Vea EE Thema">
    <vt:lpwstr/>
  </property>
  <property fmtid="{D5CDD505-2E9C-101B-9397-08002B2CF9AE}" pid="12" name="VEA EE Domein">
    <vt:lpwstr/>
  </property>
  <property fmtid="{D5CDD505-2E9C-101B-9397-08002B2CF9AE}" pid="13" name="VeaTeam">
    <vt:lpwstr/>
  </property>
  <property fmtid="{D5CDD505-2E9C-101B-9397-08002B2CF9AE}" pid="14" name="VEA EE Defossilisering">
    <vt:lpwstr/>
  </property>
  <property fmtid="{D5CDD505-2E9C-101B-9397-08002B2CF9AE}" pid="15" name="Vea EE Doctype">
    <vt:lpwstr/>
  </property>
</Properties>
</file>