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handoutMasterIdLst>
    <p:handoutMasterId r:id="rId77"/>
  </p:handoutMasterIdLst>
  <p:sldIdLst>
    <p:sldId id="1465" r:id="rId6"/>
    <p:sldId id="972" r:id="rId7"/>
    <p:sldId id="1483" r:id="rId8"/>
    <p:sldId id="1550" r:id="rId9"/>
    <p:sldId id="1486" r:id="rId10"/>
    <p:sldId id="1534" r:id="rId11"/>
    <p:sldId id="1527" r:id="rId12"/>
    <p:sldId id="1551" r:id="rId13"/>
    <p:sldId id="1531" r:id="rId14"/>
    <p:sldId id="1528" r:id="rId15"/>
    <p:sldId id="1529" r:id="rId16"/>
    <p:sldId id="1530" r:id="rId17"/>
    <p:sldId id="1535" r:id="rId18"/>
    <p:sldId id="1536" r:id="rId19"/>
    <p:sldId id="1524" r:id="rId20"/>
    <p:sldId id="1526" r:id="rId21"/>
    <p:sldId id="1532" r:id="rId22"/>
    <p:sldId id="1523" r:id="rId23"/>
    <p:sldId id="1495" r:id="rId24"/>
    <p:sldId id="1494" r:id="rId25"/>
    <p:sldId id="1488" r:id="rId26"/>
    <p:sldId id="1496" r:id="rId27"/>
    <p:sldId id="1489" r:id="rId28"/>
    <p:sldId id="1537" r:id="rId29"/>
    <p:sldId id="1497" r:id="rId30"/>
    <p:sldId id="1490" r:id="rId31"/>
    <p:sldId id="1538" r:id="rId32"/>
    <p:sldId id="1498" r:id="rId33"/>
    <p:sldId id="1500" r:id="rId34"/>
    <p:sldId id="1501" r:id="rId35"/>
    <p:sldId id="1493" r:id="rId36"/>
    <p:sldId id="1491" r:id="rId37"/>
    <p:sldId id="1492" r:id="rId38"/>
    <p:sldId id="1502" r:id="rId39"/>
    <p:sldId id="1504" r:id="rId40"/>
    <p:sldId id="1506" r:id="rId41"/>
    <p:sldId id="1503" r:id="rId42"/>
    <p:sldId id="1505" r:id="rId43"/>
    <p:sldId id="1469" r:id="rId44"/>
    <p:sldId id="1480" r:id="rId45"/>
    <p:sldId id="1470" r:id="rId46"/>
    <p:sldId id="1481" r:id="rId47"/>
    <p:sldId id="1509" r:id="rId48"/>
    <p:sldId id="1511" r:id="rId49"/>
    <p:sldId id="1516" r:id="rId50"/>
    <p:sldId id="1548" r:id="rId51"/>
    <p:sldId id="1549" r:id="rId52"/>
    <p:sldId id="1517" r:id="rId53"/>
    <p:sldId id="1518" r:id="rId54"/>
    <p:sldId id="1522" r:id="rId55"/>
    <p:sldId id="1519" r:id="rId56"/>
    <p:sldId id="1521" r:id="rId57"/>
    <p:sldId id="1520" r:id="rId58"/>
    <p:sldId id="1533" r:id="rId59"/>
    <p:sldId id="1466" r:id="rId60"/>
    <p:sldId id="1539" r:id="rId61"/>
    <p:sldId id="1540" r:id="rId62"/>
    <p:sldId id="1541" r:id="rId63"/>
    <p:sldId id="1542" r:id="rId64"/>
    <p:sldId id="1543" r:id="rId65"/>
    <p:sldId id="1544" r:id="rId66"/>
    <p:sldId id="1477" r:id="rId67"/>
    <p:sldId id="1471" r:id="rId68"/>
    <p:sldId id="1479" r:id="rId69"/>
    <p:sldId id="1514" r:id="rId70"/>
    <p:sldId id="1545" r:id="rId71"/>
    <p:sldId id="1546" r:id="rId72"/>
    <p:sldId id="1547" r:id="rId73"/>
    <p:sldId id="1190" r:id="rId74"/>
    <p:sldId id="288" r:id="rId75"/>
  </p:sldIdLst>
  <p:sldSz cx="12192000" cy="6858000"/>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F24A91B-00DA-4C33-9A81-BB465D622880}">
          <p14:sldIdLst>
            <p14:sldId id="1465"/>
            <p14:sldId id="972"/>
            <p14:sldId id="1483"/>
            <p14:sldId id="1550"/>
            <p14:sldId id="1486"/>
            <p14:sldId id="1534"/>
            <p14:sldId id="1527"/>
            <p14:sldId id="1551"/>
            <p14:sldId id="1531"/>
            <p14:sldId id="1528"/>
            <p14:sldId id="1529"/>
            <p14:sldId id="1530"/>
            <p14:sldId id="1535"/>
            <p14:sldId id="1536"/>
            <p14:sldId id="1524"/>
            <p14:sldId id="1526"/>
            <p14:sldId id="1532"/>
            <p14:sldId id="1523"/>
            <p14:sldId id="1495"/>
            <p14:sldId id="1494"/>
            <p14:sldId id="1488"/>
            <p14:sldId id="1496"/>
            <p14:sldId id="1489"/>
            <p14:sldId id="1537"/>
            <p14:sldId id="1497"/>
            <p14:sldId id="1490"/>
            <p14:sldId id="1538"/>
            <p14:sldId id="1498"/>
            <p14:sldId id="1500"/>
            <p14:sldId id="1501"/>
            <p14:sldId id="1493"/>
            <p14:sldId id="1491"/>
            <p14:sldId id="1492"/>
            <p14:sldId id="1502"/>
            <p14:sldId id="1504"/>
            <p14:sldId id="1506"/>
            <p14:sldId id="1503"/>
            <p14:sldId id="1505"/>
            <p14:sldId id="1469"/>
            <p14:sldId id="1480"/>
            <p14:sldId id="1470"/>
            <p14:sldId id="1481"/>
            <p14:sldId id="1509"/>
            <p14:sldId id="1511"/>
            <p14:sldId id="1516"/>
            <p14:sldId id="1548"/>
            <p14:sldId id="1549"/>
            <p14:sldId id="1517"/>
            <p14:sldId id="1518"/>
            <p14:sldId id="1522"/>
            <p14:sldId id="1519"/>
            <p14:sldId id="1521"/>
            <p14:sldId id="1520"/>
            <p14:sldId id="1533"/>
            <p14:sldId id="1466"/>
            <p14:sldId id="1539"/>
            <p14:sldId id="1540"/>
            <p14:sldId id="1541"/>
            <p14:sldId id="1542"/>
            <p14:sldId id="1543"/>
            <p14:sldId id="1544"/>
            <p14:sldId id="1477"/>
            <p14:sldId id="1471"/>
            <p14:sldId id="1479"/>
            <p14:sldId id="1514"/>
            <p14:sldId id="1545"/>
            <p14:sldId id="1546"/>
            <p14:sldId id="1547"/>
          </p14:sldIdLst>
        </p14:section>
        <p14:section name="Vragen" id="{F8CAD121-77EA-42EE-8D86-5914BD4A54CE}">
          <p14:sldIdLst>
            <p14:sldId id="1190"/>
          </p14:sldIdLst>
        </p14:section>
        <p14:section name="Info voor opleidingsinstellingen" id="{8D798849-E18D-4394-B690-B03BD4AE00E2}">
          <p14:sldIdLst>
            <p14:sldId id="2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s Veronique" initials="VV" lastIdx="24" clrIdx="0">
    <p:extLst>
      <p:ext uri="{19B8F6BF-5375-455C-9EA6-DF929625EA0E}">
        <p15:presenceInfo xmlns:p15="http://schemas.microsoft.com/office/powerpoint/2012/main" userId="S::veronique.vens@vlaanderen.be::0ac0614e-d94d-4721-94fd-874b7aaa0a2b" providerId="AD"/>
      </p:ext>
    </p:extLst>
  </p:cmAuthor>
  <p:cmAuthor id="2" name="De Kerpel Kathleen" initials="DKK" lastIdx="32" clrIdx="1">
    <p:extLst>
      <p:ext uri="{19B8F6BF-5375-455C-9EA6-DF929625EA0E}">
        <p15:presenceInfo xmlns:p15="http://schemas.microsoft.com/office/powerpoint/2012/main" userId="S::kathleen.dekerpel@vlaanderen.be::910cfa6c-2add-4c51-ae6f-b74fdce45097" providerId="AD"/>
      </p:ext>
    </p:extLst>
  </p:cmAuthor>
  <p:cmAuthor id="3" name="De Coninck Sigrid" initials="DCS" lastIdx="135" clrIdx="2">
    <p:extLst>
      <p:ext uri="{19B8F6BF-5375-455C-9EA6-DF929625EA0E}">
        <p15:presenceInfo xmlns:p15="http://schemas.microsoft.com/office/powerpoint/2012/main" userId="S::sigrid.deconinck@vlaanderen.be::7a18ee0d-b14d-4d41-966c-6ccc96f4b674" providerId="AD"/>
      </p:ext>
    </p:extLst>
  </p:cmAuthor>
  <p:cmAuthor id="4" name="Christiaens Lise" initials="CL" lastIdx="2" clrIdx="3">
    <p:extLst>
      <p:ext uri="{19B8F6BF-5375-455C-9EA6-DF929625EA0E}">
        <p15:presenceInfo xmlns:p15="http://schemas.microsoft.com/office/powerpoint/2012/main" userId="S::lise.christiaens@vlaanderen.be::656ba7ca-492c-494a-aa0d-47e7c7cfdf0a" providerId="AD"/>
      </p:ext>
    </p:extLst>
  </p:cmAuthor>
  <p:cmAuthor id="5" name="Luyten Katja" initials="LK" lastIdx="2" clrIdx="4">
    <p:extLst>
      <p:ext uri="{19B8F6BF-5375-455C-9EA6-DF929625EA0E}">
        <p15:presenceInfo xmlns:p15="http://schemas.microsoft.com/office/powerpoint/2012/main" userId="S::katja.luyten@vlaanderen.be::11431db9-2900-4d99-992b-c85bec9c9603" providerId="AD"/>
      </p:ext>
    </p:extLst>
  </p:cmAuthor>
  <p:cmAuthor id="6" name="Zegers Helene" initials="ZH" lastIdx="266" clrIdx="5">
    <p:extLst>
      <p:ext uri="{19B8F6BF-5375-455C-9EA6-DF929625EA0E}">
        <p15:presenceInfo xmlns:p15="http://schemas.microsoft.com/office/powerpoint/2012/main" userId="S::helene.zegers@vlaanderen.be::940cc704-a3bb-4f59-8926-39fb3edab9de" providerId="AD"/>
      </p:ext>
    </p:extLst>
  </p:cmAuthor>
  <p:cmAuthor id="7" name="Van Der Linden Elke" initials="VE" lastIdx="99" clrIdx="6">
    <p:extLst>
      <p:ext uri="{19B8F6BF-5375-455C-9EA6-DF929625EA0E}">
        <p15:presenceInfo xmlns:p15="http://schemas.microsoft.com/office/powerpoint/2012/main" userId="S::elke.vanderlinden@vlaanderen.be::0fc987b5-c91c-46ff-80bf-fddd2e1bfa1d" providerId="AD"/>
      </p:ext>
    </p:extLst>
  </p:cmAuthor>
  <p:cmAuthor id="8" name="Beullens Gunter" initials="BG" lastIdx="12" clrIdx="7">
    <p:extLst>
      <p:ext uri="{19B8F6BF-5375-455C-9EA6-DF929625EA0E}">
        <p15:presenceInfo xmlns:p15="http://schemas.microsoft.com/office/powerpoint/2012/main" userId="S::gunter.beullens@vlaanderen.be::d702d852-995b-4cc9-915a-5353fe251692" providerId="AD"/>
      </p:ext>
    </p:extLst>
  </p:cmAuthor>
  <p:cmAuthor id="9" name="Geiregat Carine" initials="GC" lastIdx="25" clrIdx="8">
    <p:extLst>
      <p:ext uri="{19B8F6BF-5375-455C-9EA6-DF929625EA0E}">
        <p15:presenceInfo xmlns:p15="http://schemas.microsoft.com/office/powerpoint/2012/main" userId="S::carine.geiregat@vlaanderen.be::b9f1c231-3808-4da6-89f3-a9a707728399" providerId="AD"/>
      </p:ext>
    </p:extLst>
  </p:cmAuthor>
  <p:cmAuthor id="10" name="Lameire Wim" initials="LW" lastIdx="2" clrIdx="9">
    <p:extLst>
      <p:ext uri="{19B8F6BF-5375-455C-9EA6-DF929625EA0E}">
        <p15:presenceInfo xmlns:p15="http://schemas.microsoft.com/office/powerpoint/2012/main" userId="S::wim.lameire@vea.be::7b5052e3-bd7d-4253-a3c4-4d7c36ebfc20_5::10030000A5146276" providerId="AD"/>
      </p:ext>
    </p:extLst>
  </p:cmAuthor>
  <p:cmAuthor id="11" name="Triest Kristien" initials="TK" lastIdx="1" clrIdx="10">
    <p:extLst>
      <p:ext uri="{19B8F6BF-5375-455C-9EA6-DF929625EA0E}">
        <p15:presenceInfo xmlns:p15="http://schemas.microsoft.com/office/powerpoint/2012/main" userId="S::kristien.triest@vlaanderen.be::8c473de7-7c08-4ff2-80f7-d3459e9908f0" providerId="AD"/>
      </p:ext>
    </p:extLst>
  </p:cmAuthor>
  <p:cmAuthor id="12" name="Wauman Barbara" initials="WB" lastIdx="29" clrIdx="11">
    <p:extLst>
      <p:ext uri="{19B8F6BF-5375-455C-9EA6-DF929625EA0E}">
        <p15:presenceInfo xmlns:p15="http://schemas.microsoft.com/office/powerpoint/2012/main" userId="S::barbara.wauman@vlaanderen.be::d2c44d7f-5493-43bb-acb4-b69cbc98df6e" providerId="AD"/>
      </p:ext>
    </p:extLst>
  </p:cmAuthor>
  <p:cmAuthor id="13" name="Collys Ann" initials="CA" lastIdx="26" clrIdx="12">
    <p:extLst>
      <p:ext uri="{19B8F6BF-5375-455C-9EA6-DF929625EA0E}">
        <p15:presenceInfo xmlns:p15="http://schemas.microsoft.com/office/powerpoint/2012/main" userId="S::ann.collys@vlaanderen.be::ccd6c940-99b0-4979-b02e-0c21457cd8ae" providerId="AD"/>
      </p:ext>
    </p:extLst>
  </p:cmAuthor>
  <p:cmAuthor id="14" name="Flipts Geert" initials="FG" lastIdx="2" clrIdx="13">
    <p:extLst>
      <p:ext uri="{19B8F6BF-5375-455C-9EA6-DF929625EA0E}">
        <p15:presenceInfo xmlns:p15="http://schemas.microsoft.com/office/powerpoint/2012/main" userId="S::geert.flipts@vlaanderen.be::4f1e4ce9-f21d-423a-9af4-a4b3323453cb" providerId="AD"/>
      </p:ext>
    </p:extLst>
  </p:cmAuthor>
  <p:cmAuthor id="15" name="Deurinck Mieke" initials="DM" lastIdx="2" clrIdx="14">
    <p:extLst>
      <p:ext uri="{19B8F6BF-5375-455C-9EA6-DF929625EA0E}">
        <p15:presenceInfo xmlns:p15="http://schemas.microsoft.com/office/powerpoint/2012/main" userId="S::mieke.deurinck@vlaanderen.be::f8d6183e-cefc-40e7-ae43-7b9d78e43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37455"/>
    <a:srgbClr val="105269"/>
    <a:srgbClr val="7F7F7F"/>
    <a:srgbClr val="CC3300"/>
    <a:srgbClr val="B1C8D3"/>
    <a:srgbClr val="5A00B3"/>
    <a:srgbClr val="7D7D7D"/>
    <a:srgbClr val="00FC00"/>
    <a:srgbClr val="609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EDE56-2B22-1981-CC7E-2283729D8BD8}" v="8" dt="2021-12-10T13:22:20.145"/>
    <p1510:client id="{7C83CFC4-578C-40AA-914F-16342E84E101}" v="1" dt="2021-12-10T13:19:21.60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Der Linden Elke" userId="S::elke.vanderlinden@vlaanderen.be::0fc987b5-c91c-46ff-80bf-fddd2e1bfa1d" providerId="AD" clId="Web-{050EDE56-2B22-1981-CC7E-2283729D8BD8}"/>
    <pc:docChg chg="delSld modSld modSection">
      <pc:chgData name="Van Der Linden Elke" userId="S::elke.vanderlinden@vlaanderen.be::0fc987b5-c91c-46ff-80bf-fddd2e1bfa1d" providerId="AD" clId="Web-{050EDE56-2B22-1981-CC7E-2283729D8BD8}" dt="2021-12-10T13:22:20.145" v="6"/>
      <pc:docMkLst>
        <pc:docMk/>
      </pc:docMkLst>
      <pc:sldChg chg="del">
        <pc:chgData name="Van Der Linden Elke" userId="S::elke.vanderlinden@vlaanderen.be::0fc987b5-c91c-46ff-80bf-fddd2e1bfa1d" providerId="AD" clId="Web-{050EDE56-2B22-1981-CC7E-2283729D8BD8}" dt="2021-12-10T13:21:54.768" v="2"/>
        <pc:sldMkLst>
          <pc:docMk/>
          <pc:sldMk cId="25634365" sldId="1464"/>
        </pc:sldMkLst>
      </pc:sldChg>
      <pc:sldChg chg="modSp">
        <pc:chgData name="Van Der Linden Elke" userId="S::elke.vanderlinden@vlaanderen.be::0fc987b5-c91c-46ff-80bf-fddd2e1bfa1d" providerId="AD" clId="Web-{050EDE56-2B22-1981-CC7E-2283729D8BD8}" dt="2021-12-10T13:21:52.643" v="1" actId="20577"/>
        <pc:sldMkLst>
          <pc:docMk/>
          <pc:sldMk cId="2034233876" sldId="1465"/>
        </pc:sldMkLst>
        <pc:spChg chg="mod">
          <ac:chgData name="Van Der Linden Elke" userId="S::elke.vanderlinden@vlaanderen.be::0fc987b5-c91c-46ff-80bf-fddd2e1bfa1d" providerId="AD" clId="Web-{050EDE56-2B22-1981-CC7E-2283729D8BD8}" dt="2021-12-10T13:21:52.643" v="1" actId="20577"/>
          <ac:spMkLst>
            <pc:docMk/>
            <pc:sldMk cId="2034233876" sldId="1465"/>
            <ac:spMk id="2" creationId="{DBC2383C-F9BB-4D9D-87C5-4737950F17DF}"/>
          </ac:spMkLst>
        </pc:spChg>
      </pc:sldChg>
      <pc:sldChg chg="modSp del">
        <pc:chgData name="Van Der Linden Elke" userId="S::elke.vanderlinden@vlaanderen.be::0fc987b5-c91c-46ff-80bf-fddd2e1bfa1d" providerId="AD" clId="Web-{050EDE56-2B22-1981-CC7E-2283729D8BD8}" dt="2021-12-10T13:22:14.785" v="5"/>
        <pc:sldMkLst>
          <pc:docMk/>
          <pc:sldMk cId="3236801207" sldId="1507"/>
        </pc:sldMkLst>
        <pc:spChg chg="mod">
          <ac:chgData name="Van Der Linden Elke" userId="S::elke.vanderlinden@vlaanderen.be::0fc987b5-c91c-46ff-80bf-fddd2e1bfa1d" providerId="AD" clId="Web-{050EDE56-2B22-1981-CC7E-2283729D8BD8}" dt="2021-12-10T13:22:12.504" v="4" actId="20577"/>
          <ac:spMkLst>
            <pc:docMk/>
            <pc:sldMk cId="3236801207" sldId="1507"/>
            <ac:spMk id="3" creationId="{1C56EA9D-B046-43DF-ACEE-958FF075A890}"/>
          </ac:spMkLst>
        </pc:spChg>
      </pc:sldChg>
      <pc:sldChg chg="del">
        <pc:chgData name="Van Der Linden Elke" userId="S::elke.vanderlinden@vlaanderen.be::0fc987b5-c91c-46ff-80bf-fddd2e1bfa1d" providerId="AD" clId="Web-{050EDE56-2B22-1981-CC7E-2283729D8BD8}" dt="2021-12-10T13:22:20.145" v="6"/>
        <pc:sldMkLst>
          <pc:docMk/>
          <pc:sldMk cId="2078595405" sldId="1510"/>
        </pc:sldMkLst>
      </pc:sldChg>
    </pc:docChg>
  </pc:docChgLst>
  <pc:docChgLst>
    <pc:chgData name="Van Der Linden Elke" userId="0fc987b5-c91c-46ff-80bf-fddd2e1bfa1d" providerId="ADAL" clId="{7C83CFC4-578C-40AA-914F-16342E84E101}"/>
    <pc:docChg chg="custSel delMainMaster modMainMaster">
      <pc:chgData name="Van Der Linden Elke" userId="0fc987b5-c91c-46ff-80bf-fddd2e1bfa1d" providerId="ADAL" clId="{7C83CFC4-578C-40AA-914F-16342E84E101}" dt="2021-12-10T13:19:41.623" v="9" actId="2696"/>
      <pc:docMkLst>
        <pc:docMk/>
      </pc:docMkLst>
      <pc:sldMasterChg chg="modSldLayout">
        <pc:chgData name="Van Der Linden Elke" userId="0fc987b5-c91c-46ff-80bf-fddd2e1bfa1d" providerId="ADAL" clId="{7C83CFC4-578C-40AA-914F-16342E84E101}" dt="2021-12-10T13:19:34.006" v="4" actId="478"/>
        <pc:sldMasterMkLst>
          <pc:docMk/>
          <pc:sldMasterMk cId="2702765116" sldId="2147483648"/>
        </pc:sldMasterMkLst>
        <pc:sldLayoutChg chg="delSp mod">
          <pc:chgData name="Van Der Linden Elke" userId="0fc987b5-c91c-46ff-80bf-fddd2e1bfa1d" providerId="ADAL" clId="{7C83CFC4-578C-40AA-914F-16342E84E101}" dt="2021-12-10T13:19:27.620" v="1" actId="478"/>
          <pc:sldLayoutMkLst>
            <pc:docMk/>
            <pc:sldMasterMk cId="2702765116" sldId="2147483648"/>
            <pc:sldLayoutMk cId="4061026582" sldId="2147483649"/>
          </pc:sldLayoutMkLst>
          <pc:picChg chg="del">
            <ac:chgData name="Van Der Linden Elke" userId="0fc987b5-c91c-46ff-80bf-fddd2e1bfa1d" providerId="ADAL" clId="{7C83CFC4-578C-40AA-914F-16342E84E101}" dt="2021-12-10T13:19:26.470" v="0" actId="478"/>
            <ac:picMkLst>
              <pc:docMk/>
              <pc:sldMasterMk cId="2702765116" sldId="2147483648"/>
              <pc:sldLayoutMk cId="4061026582" sldId="2147483649"/>
              <ac:picMk id="3" creationId="{E59F510D-F53B-4453-AD92-DD17D5F7E7DF}"/>
            </ac:picMkLst>
          </pc:picChg>
          <pc:picChg chg="del">
            <ac:chgData name="Van Der Linden Elke" userId="0fc987b5-c91c-46ff-80bf-fddd2e1bfa1d" providerId="ADAL" clId="{7C83CFC4-578C-40AA-914F-16342E84E101}" dt="2021-12-10T13:19:27.620" v="1" actId="478"/>
            <ac:picMkLst>
              <pc:docMk/>
              <pc:sldMasterMk cId="2702765116" sldId="2147483648"/>
              <pc:sldLayoutMk cId="4061026582" sldId="2147483649"/>
              <ac:picMk id="7" creationId="{00000000-0000-0000-0000-000000000000}"/>
            </ac:picMkLst>
          </pc:picChg>
        </pc:sldLayoutChg>
        <pc:sldLayoutChg chg="delSp mod">
          <pc:chgData name="Van Der Linden Elke" userId="0fc987b5-c91c-46ff-80bf-fddd2e1bfa1d" providerId="ADAL" clId="{7C83CFC4-578C-40AA-914F-16342E84E101}" dt="2021-12-10T13:19:32.462" v="3" actId="478"/>
          <pc:sldLayoutMkLst>
            <pc:docMk/>
            <pc:sldMasterMk cId="2702765116" sldId="2147483648"/>
            <pc:sldLayoutMk cId="3994293864" sldId="2147483801"/>
          </pc:sldLayoutMkLst>
          <pc:picChg chg="del">
            <ac:chgData name="Van Der Linden Elke" userId="0fc987b5-c91c-46ff-80bf-fddd2e1bfa1d" providerId="ADAL" clId="{7C83CFC4-578C-40AA-914F-16342E84E101}" dt="2021-12-10T13:19:31.291" v="2" actId="478"/>
            <ac:picMkLst>
              <pc:docMk/>
              <pc:sldMasterMk cId="2702765116" sldId="2147483648"/>
              <pc:sldLayoutMk cId="3994293864" sldId="2147483801"/>
              <ac:picMk id="3" creationId="{E59F510D-F53B-4453-AD92-DD17D5F7E7DF}"/>
            </ac:picMkLst>
          </pc:picChg>
          <pc:picChg chg="del">
            <ac:chgData name="Van Der Linden Elke" userId="0fc987b5-c91c-46ff-80bf-fddd2e1bfa1d" providerId="ADAL" clId="{7C83CFC4-578C-40AA-914F-16342E84E101}" dt="2021-12-10T13:19:32.462" v="3" actId="478"/>
            <ac:picMkLst>
              <pc:docMk/>
              <pc:sldMasterMk cId="2702765116" sldId="2147483648"/>
              <pc:sldLayoutMk cId="3994293864" sldId="2147483801"/>
              <ac:picMk id="7" creationId="{00000000-0000-0000-0000-000000000000}"/>
            </ac:picMkLst>
          </pc:picChg>
        </pc:sldLayoutChg>
        <pc:sldLayoutChg chg="delSp mod">
          <pc:chgData name="Van Der Linden Elke" userId="0fc987b5-c91c-46ff-80bf-fddd2e1bfa1d" providerId="ADAL" clId="{7C83CFC4-578C-40AA-914F-16342E84E101}" dt="2021-12-10T13:19:34.006" v="4" actId="478"/>
          <pc:sldLayoutMkLst>
            <pc:docMk/>
            <pc:sldMasterMk cId="2702765116" sldId="2147483648"/>
            <pc:sldLayoutMk cId="334706130" sldId="2147483802"/>
          </pc:sldLayoutMkLst>
          <pc:picChg chg="del">
            <ac:chgData name="Van Der Linden Elke" userId="0fc987b5-c91c-46ff-80bf-fddd2e1bfa1d" providerId="ADAL" clId="{7C83CFC4-578C-40AA-914F-16342E84E101}" dt="2021-12-10T13:19:34.006" v="4" actId="478"/>
            <ac:picMkLst>
              <pc:docMk/>
              <pc:sldMasterMk cId="2702765116" sldId="2147483648"/>
              <pc:sldLayoutMk cId="334706130" sldId="2147483802"/>
              <ac:picMk id="8" creationId="{E50E9083-9F14-409C-B4C0-96F14E532C81}"/>
            </ac:picMkLst>
          </pc:picChg>
        </pc:sldLayoutChg>
      </pc:sldMasterChg>
      <pc:sldMasterChg chg="del delSldLayout">
        <pc:chgData name="Van Der Linden Elke" userId="0fc987b5-c91c-46ff-80bf-fddd2e1bfa1d" providerId="ADAL" clId="{7C83CFC4-578C-40AA-914F-16342E84E101}" dt="2021-12-10T13:19:41.623" v="9" actId="2696"/>
        <pc:sldMasterMkLst>
          <pc:docMk/>
          <pc:sldMasterMk cId="2457281728" sldId="2147483759"/>
        </pc:sldMasterMkLst>
        <pc:sldLayoutChg chg="del">
          <pc:chgData name="Van Der Linden Elke" userId="0fc987b5-c91c-46ff-80bf-fddd2e1bfa1d" providerId="ADAL" clId="{7C83CFC4-578C-40AA-914F-16342E84E101}" dt="2021-12-10T13:19:41.621" v="5" actId="2696"/>
          <pc:sldLayoutMkLst>
            <pc:docMk/>
            <pc:sldMasterMk cId="2457281728" sldId="2147483759"/>
            <pc:sldLayoutMk cId="1943002165" sldId="2147483794"/>
          </pc:sldLayoutMkLst>
        </pc:sldLayoutChg>
        <pc:sldLayoutChg chg="del">
          <pc:chgData name="Van Der Linden Elke" userId="0fc987b5-c91c-46ff-80bf-fddd2e1bfa1d" providerId="ADAL" clId="{7C83CFC4-578C-40AA-914F-16342E84E101}" dt="2021-12-10T13:19:41.623" v="6" actId="2696"/>
          <pc:sldLayoutMkLst>
            <pc:docMk/>
            <pc:sldMasterMk cId="2457281728" sldId="2147483759"/>
            <pc:sldLayoutMk cId="1880551087" sldId="2147483797"/>
          </pc:sldLayoutMkLst>
        </pc:sldLayoutChg>
        <pc:sldLayoutChg chg="del">
          <pc:chgData name="Van Der Linden Elke" userId="0fc987b5-c91c-46ff-80bf-fddd2e1bfa1d" providerId="ADAL" clId="{7C83CFC4-578C-40AA-914F-16342E84E101}" dt="2021-12-10T13:19:41.623" v="8" actId="2696"/>
          <pc:sldLayoutMkLst>
            <pc:docMk/>
            <pc:sldMasterMk cId="2457281728" sldId="2147483759"/>
            <pc:sldLayoutMk cId="2213629555" sldId="2147483798"/>
          </pc:sldLayoutMkLst>
        </pc:sldLayoutChg>
        <pc:sldLayoutChg chg="del">
          <pc:chgData name="Van Der Linden Elke" userId="0fc987b5-c91c-46ff-80bf-fddd2e1bfa1d" providerId="ADAL" clId="{7C83CFC4-578C-40AA-914F-16342E84E101}" dt="2021-12-10T13:19:41.623" v="7" actId="2696"/>
          <pc:sldLayoutMkLst>
            <pc:docMk/>
            <pc:sldMasterMk cId="2457281728" sldId="2147483759"/>
            <pc:sldLayoutMk cId="3538611587" sldId="21474837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02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2000">
                <a:solidFill>
                  <a:srgbClr val="105269"/>
                </a:solidFill>
                <a:latin typeface="+mj-lt"/>
              </a:defRPr>
            </a:lvl3pPr>
            <a:lvl4pPr marL="1152000" indent="-288000">
              <a:lnSpc>
                <a:spcPct val="90000"/>
              </a:lnSpc>
              <a:buSzPct val="80000"/>
              <a:buFont typeface="Wingdings 3" panose="05040102010807070707" pitchFamily="18" charset="2"/>
              <a:buChar char=""/>
              <a:defRPr sz="2000">
                <a:solidFill>
                  <a:srgbClr val="105269"/>
                </a:solidFill>
                <a:latin typeface="+mj-lt"/>
              </a:defRPr>
            </a:lvl4pPr>
            <a:lvl5pPr marL="1440000">
              <a:lnSpc>
                <a:spcPct val="90000"/>
              </a:lnSpc>
              <a:buSzPct val="80000"/>
              <a:defRPr sz="20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oud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F1C5-66A1-423C-A8EF-FFB8E9169B55}"/>
              </a:ext>
            </a:extLst>
          </p:cNvPr>
          <p:cNvSpPr>
            <a:spLocks noGrp="1"/>
          </p:cNvSpPr>
          <p:nvPr>
            <p:ph type="title" hasCustomPrompt="1"/>
          </p:nvPr>
        </p:nvSpPr>
        <p:spPr>
          <a:xfrm>
            <a:off x="839788" y="457200"/>
            <a:ext cx="3932237" cy="1600200"/>
          </a:xfrm>
          <a:prstGeom prst="rect">
            <a:avLst/>
          </a:prstGeom>
        </p:spPr>
        <p:txBody>
          <a:bodyPr anchor="t"/>
          <a:lstStyle>
            <a:lvl1pPr>
              <a:defRPr sz="3200"/>
            </a:lvl1pPr>
          </a:lstStyle>
          <a:p>
            <a:r>
              <a:rPr lang="nl-NL"/>
              <a:t>Klik om te bewerken</a:t>
            </a:r>
            <a:endParaRPr lang="nl-BE"/>
          </a:p>
        </p:txBody>
      </p:sp>
      <p:sp>
        <p:nvSpPr>
          <p:cNvPr id="4" name="Tijdelijke aanduiding voor tekst 3">
            <a:extLst>
              <a:ext uri="{FF2B5EF4-FFF2-40B4-BE49-F238E27FC236}">
                <a16:creationId xmlns:a16="http://schemas.microsoft.com/office/drawing/2014/main" id="{020FC56E-1C29-4149-B166-3F512B108BC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
        <p:nvSpPr>
          <p:cNvPr id="7" name="Tijdelijke aanduiding voor inhoud 2">
            <a:extLst>
              <a:ext uri="{FF2B5EF4-FFF2-40B4-BE49-F238E27FC236}">
                <a16:creationId xmlns:a16="http://schemas.microsoft.com/office/drawing/2014/main" id="{8B19F71A-7A89-4926-B8AC-AD8ACC682AE7}"/>
              </a:ext>
            </a:extLst>
          </p:cNvPr>
          <p:cNvSpPr>
            <a:spLocks noGrp="1"/>
          </p:cNvSpPr>
          <p:nvPr>
            <p:ph sz="half" idx="11" hasCustomPrompt="1"/>
          </p:nvPr>
        </p:nvSpPr>
        <p:spPr>
          <a:xfrm>
            <a:off x="5178421" y="476672"/>
            <a:ext cx="6175383" cy="6065058"/>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798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 inhoud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7080C-744F-4A9F-82ED-63D7F6B462E4}"/>
              </a:ext>
            </a:extLst>
          </p:cNvPr>
          <p:cNvSpPr>
            <a:spLocks noGrp="1"/>
          </p:cNvSpPr>
          <p:nvPr>
            <p:ph type="title" hasCustomPrompt="1"/>
          </p:nvPr>
        </p:nvSpPr>
        <p:spPr>
          <a:xfrm>
            <a:off x="839788" y="457201"/>
            <a:ext cx="3932237" cy="1600200"/>
          </a:xfrm>
          <a:prstGeom prst="rect">
            <a:avLst/>
          </a:prstGeom>
        </p:spPr>
        <p:txBody>
          <a:bodyPr anchor="t"/>
          <a:lstStyle>
            <a:lvl1pPr>
              <a:defRPr sz="3200"/>
            </a:lvl1pPr>
          </a:lstStyle>
          <a:p>
            <a:r>
              <a:rPr lang="nl-NL"/>
              <a:t>Klik om te bewerken</a:t>
            </a:r>
            <a:endParaRPr lang="nl-BE"/>
          </a:p>
        </p:txBody>
      </p:sp>
      <p:sp>
        <p:nvSpPr>
          <p:cNvPr id="3" name="Tijdelijke aanduiding voor afbeelding 2">
            <a:extLst>
              <a:ext uri="{FF2B5EF4-FFF2-40B4-BE49-F238E27FC236}">
                <a16:creationId xmlns:a16="http://schemas.microsoft.com/office/drawing/2014/main" id="{B12A170E-A06E-4EF1-B63A-2BAD7772C65B}"/>
              </a:ext>
            </a:extLst>
          </p:cNvPr>
          <p:cNvSpPr>
            <a:spLocks noGrp="1"/>
          </p:cNvSpPr>
          <p:nvPr>
            <p:ph type="pic" idx="1"/>
          </p:nvPr>
        </p:nvSpPr>
        <p:spPr>
          <a:xfrm>
            <a:off x="5183188" y="457201"/>
            <a:ext cx="6172200" cy="6058800"/>
          </a:xfrm>
          <a:prstGeom prst="rect">
            <a:avLst/>
          </a:prstGeom>
        </p:spPr>
        <p:txBody>
          <a:bodyPr/>
          <a:lstStyle>
            <a:lvl1pPr marL="0" indent="0">
              <a:buNone/>
              <a:defRPr sz="3200">
                <a:solidFill>
                  <a:srgbClr val="1052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DACEDC2-DF58-4C30-9B4D-366FCE7AF94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Tree>
    <p:extLst>
      <p:ext uri="{BB962C8B-B14F-4D97-AF65-F5344CB8AC3E}">
        <p14:creationId xmlns:p14="http://schemas.microsoft.com/office/powerpoint/2010/main" val="35733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peningsslide-sta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9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lotslide-stad">
    <p:spTree>
      <p:nvGrpSpPr>
        <p:cNvPr id="1" name=""/>
        <p:cNvGrpSpPr/>
        <p:nvPr/>
      </p:nvGrpSpPr>
      <p:grpSpPr>
        <a:xfrm>
          <a:off x="0" y="0"/>
          <a:ext cx="0" cy="0"/>
          <a:chOff x="0" y="0"/>
          <a:chExt cx="0" cy="0"/>
        </a:xfrm>
      </p:grpSpPr>
      <p:grpSp>
        <p:nvGrpSpPr>
          <p:cNvPr id="5" name="witte trapezium">
            <a:extLst>
              <a:ext uri="{FF2B5EF4-FFF2-40B4-BE49-F238E27FC236}">
                <a16:creationId xmlns:a16="http://schemas.microsoft.com/office/drawing/2014/main" id="{036EB7C8-F878-47B4-8DC9-30EF595BE061}"/>
              </a:ext>
            </a:extLst>
          </p:cNvPr>
          <p:cNvGrpSpPr/>
          <p:nvPr userDrawn="1"/>
        </p:nvGrpSpPr>
        <p:grpSpPr>
          <a:xfrm>
            <a:off x="-96688" y="3645024"/>
            <a:ext cx="12374586" cy="3384377"/>
            <a:chOff x="288000" y="3402000"/>
            <a:chExt cx="8856000" cy="3456000"/>
          </a:xfrm>
          <a:effectLst/>
        </p:grpSpPr>
        <p:sp>
          <p:nvSpPr>
            <p:cNvPr id="6" name="rechthoek">
              <a:extLst>
                <a:ext uri="{FF2B5EF4-FFF2-40B4-BE49-F238E27FC236}">
                  <a16:creationId xmlns:a16="http://schemas.microsoft.com/office/drawing/2014/main" id="{6D1AB050-4BFB-4BBD-B6C4-3A52C571B44E}"/>
                </a:ext>
              </a:extLst>
            </p:cNvPr>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a:extLst>
                <a:ext uri="{FF2B5EF4-FFF2-40B4-BE49-F238E27FC236}">
                  <a16:creationId xmlns:a16="http://schemas.microsoft.com/office/drawing/2014/main" id="{091B9A66-F031-4241-AA43-E3011EEC63BB}"/>
                </a:ext>
              </a:extLst>
            </p:cNvPr>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3470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73" r:id="rId4"/>
    <p:sldLayoutId id="2147483774" r:id="rId5"/>
    <p:sldLayoutId id="2147483801" r:id="rId6"/>
    <p:sldLayoutId id="2147483802" r:id="rId7"/>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services.minfin.fgov.be/ecad-web/#/" TargetMode="External"/><Relationship Id="rId2" Type="http://schemas.openxmlformats.org/officeDocument/2006/relationships/hyperlink" Target="https://www.geopunt.be/" TargetMode="External"/><Relationship Id="rId1" Type="http://schemas.openxmlformats.org/officeDocument/2006/relationships/slideLayout" Target="../slideLayouts/slideLayout2.xml"/><Relationship Id="rId5" Type="http://schemas.openxmlformats.org/officeDocument/2006/relationships/hyperlink" Target="http://energieprestatiedatabank.vlaanderen.be/" TargetMode="External"/><Relationship Id="rId4" Type="http://schemas.openxmlformats.org/officeDocument/2006/relationships/hyperlink" Target="https://www.google.be/ma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veka@vlaanderen.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ur-lex.europa.eu/LexUriServ/LexUriServ.do?uri=OJ:L:2009:286:0001:0030:NL:PDF" TargetMode="External"/><Relationship Id="rId2" Type="http://schemas.openxmlformats.org/officeDocument/2006/relationships/hyperlink" Target="https://eur-lex.europa.eu/legal-content/NL/TXT/PDF/?uri=CELEX:32014R051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overheid.vlaanderen.be/sites/default/files/media/Digitale%20overheid/Gebouwenregister/GRB-procedure_Afbakening_Gebouw_1.0.0.pdf?timestamp=1636990683"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DBC2383C-F9BB-4D9D-87C5-4737950F17DF}"/>
              </a:ext>
            </a:extLst>
          </p:cNvPr>
          <p:cNvSpPr txBox="1">
            <a:spLocks/>
          </p:cNvSpPr>
          <p:nvPr/>
        </p:nvSpPr>
        <p:spPr>
          <a:xfrm>
            <a:off x="443439" y="1714931"/>
            <a:ext cx="10080000" cy="3639664"/>
          </a:xfrm>
          <a:prstGeom prst="rect">
            <a:avLst/>
          </a:prstGeom>
        </p:spPr>
        <p:txBody>
          <a:bodyPr lIns="91440" tIns="45720" rIns="91440" bIns="45720" anchor="t">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endParaRPr lang="en-US"/>
          </a:p>
          <a:p>
            <a:pPr algn="ctr"/>
            <a:r>
              <a:rPr lang="nl-NL" sz="4800" dirty="0">
                <a:latin typeface="Calibri"/>
                <a:cs typeface="Calibri"/>
              </a:rPr>
              <a:t>Aanpassingen IP (versie 1 januari 2022)/software</a:t>
            </a:r>
          </a:p>
          <a:p>
            <a:pPr lvl="2" indent="-287655" algn="ctr"/>
            <a:endParaRPr lang="nl-BE">
              <a:cs typeface="Calibri"/>
            </a:endParaRPr>
          </a:p>
          <a:p>
            <a:pPr algn="ctr"/>
            <a:endParaRPr lang="nl-NL" sz="4000"/>
          </a:p>
          <a:p>
            <a:pPr algn="ctr"/>
            <a:br>
              <a:rPr lang="nl-NL" sz="3700" dirty="0"/>
            </a:br>
            <a:endParaRPr lang="nl-BE" sz="3700"/>
          </a:p>
        </p:txBody>
      </p:sp>
    </p:spTree>
    <p:extLst>
      <p:ext uri="{BB962C8B-B14F-4D97-AF65-F5344CB8AC3E}">
        <p14:creationId xmlns:p14="http://schemas.microsoft.com/office/powerpoint/2010/main" val="203423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645459" y="476672"/>
            <a:ext cx="10708341"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p:txBody>
          <a:bodyPr/>
          <a:lstStyle/>
          <a:p>
            <a:pPr marL="1033200" lvl="2" indent="-457200">
              <a:buSzPct val="100000"/>
              <a:buFont typeface="+mj-lt"/>
              <a:buAutoNum type="arabicPeriod"/>
            </a:pPr>
            <a:r>
              <a:rPr lang="nl-BE"/>
              <a:t>Het gebouw wordt afgebakend als de kleinste, </a:t>
            </a:r>
            <a:r>
              <a:rPr lang="nl-BE" b="1"/>
              <a:t>bouwkundig-constructief</a:t>
            </a:r>
            <a:r>
              <a:rPr lang="nl-BE"/>
              <a:t> zelfstandige entiteit</a:t>
            </a:r>
          </a:p>
          <a:p>
            <a:pPr lvl="3"/>
            <a:r>
              <a:rPr lang="nl-BE"/>
              <a:t>Volle scheidingsmuur (zonder openingen) tussen twee entiteiten, over volledige hoogte constructie</a:t>
            </a:r>
          </a:p>
          <a:p>
            <a:pPr lvl="3"/>
            <a:r>
              <a:rPr lang="nl-BE"/>
              <a:t>Ene entiteit kan gesloopt worden zonder instabiliteit andere entiteit (stel voor met blokkenmodel)</a:t>
            </a:r>
          </a:p>
          <a:p>
            <a:pPr lvl="3"/>
            <a:r>
              <a:rPr lang="nl-BE"/>
              <a:t>Ondergrondse constructies (parkeergarages, kelders, …) worden niet in beschouwing genomen</a:t>
            </a:r>
          </a:p>
          <a:p>
            <a:pPr marL="1033200" lvl="2" indent="-457200">
              <a:buSzPct val="100000"/>
              <a:buFont typeface="+mj-lt"/>
              <a:buAutoNum type="arabicPeriod" startAt="2"/>
            </a:pPr>
            <a:r>
              <a:rPr lang="nl-BE"/>
              <a:t>Het gebouw wordt afgebakend als de kleinste, </a:t>
            </a:r>
            <a:r>
              <a:rPr lang="nl-BE" b="1"/>
              <a:t>functioneel zelfstandige </a:t>
            </a:r>
            <a:r>
              <a:rPr lang="nl-BE"/>
              <a:t>entiteit</a:t>
            </a:r>
          </a:p>
          <a:p>
            <a:pPr lvl="3"/>
            <a:r>
              <a:rPr lang="nl-BE"/>
              <a:t>Een entiteit is niet functioneel zelfstandig als ze in haar functie ondersteunend is aan de aangrenzende entiteiten, ongeacht of</a:t>
            </a:r>
          </a:p>
          <a:p>
            <a:pPr lvl="4"/>
            <a:r>
              <a:rPr lang="nl-BE"/>
              <a:t>De entiteiten bouwkundig-constructief zelfstandig zijn</a:t>
            </a:r>
          </a:p>
          <a:p>
            <a:pPr lvl="4"/>
            <a:r>
              <a:rPr lang="nl-BE"/>
              <a:t>Het bouwjaar van de entiteiten verschillend is</a:t>
            </a:r>
          </a:p>
          <a:p>
            <a:pPr marL="1033200" lvl="2" indent="-457200">
              <a:buSzPct val="100000"/>
              <a:buFont typeface="+mj-lt"/>
              <a:buAutoNum type="arabicPeriod" startAt="2"/>
            </a:pPr>
            <a:r>
              <a:rPr lang="nl-BE"/>
              <a:t>Het gebouw moet </a:t>
            </a:r>
            <a:r>
              <a:rPr lang="nl-BE" b="1"/>
              <a:t>duurzaam met de aarde verbonden </a:t>
            </a:r>
            <a:r>
              <a:rPr lang="nl-BE"/>
              <a:t>zijn</a:t>
            </a:r>
          </a:p>
          <a:p>
            <a:pPr lvl="3"/>
            <a:r>
              <a:rPr lang="nl-BE"/>
              <a:t>Geschikt om permanent te blijven staan</a:t>
            </a:r>
          </a:p>
          <a:p>
            <a:pPr marL="1033200" lvl="2" indent="-457200">
              <a:buSzPct val="100000"/>
              <a:buFont typeface="+mj-lt"/>
              <a:buAutoNum type="arabicPeriod" startAt="2"/>
            </a:pPr>
            <a:r>
              <a:rPr lang="nl-BE"/>
              <a:t>Het gebouw moet voor een mens </a:t>
            </a:r>
            <a:r>
              <a:rPr lang="nl-BE" b="1" err="1"/>
              <a:t>betreedbaar</a:t>
            </a:r>
            <a:r>
              <a:rPr lang="nl-BE" b="1"/>
              <a:t> </a:t>
            </a:r>
            <a:r>
              <a:rPr lang="nl-BE"/>
              <a:t>zijn</a:t>
            </a:r>
          </a:p>
        </p:txBody>
      </p:sp>
    </p:spTree>
    <p:extLst>
      <p:ext uri="{BB962C8B-B14F-4D97-AF65-F5344CB8AC3E}">
        <p14:creationId xmlns:p14="http://schemas.microsoft.com/office/powerpoint/2010/main" val="38952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705241" y="476672"/>
            <a:ext cx="10648560"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p:txBody>
          <a:bodyPr lIns="91440" tIns="45720" rIns="91440" bIns="0" anchor="t"/>
          <a:lstStyle/>
          <a:p>
            <a:pPr marL="575945" lvl="1" indent="-287655"/>
            <a:r>
              <a:rPr lang="nl-BE"/>
              <a:t>Voorbeelden van </a:t>
            </a:r>
            <a:r>
              <a:rPr lang="nl-BE" b="1"/>
              <a:t>één gebouw</a:t>
            </a:r>
            <a:endParaRPr lang="nl-BE" b="1">
              <a:cs typeface="Calibri"/>
            </a:endParaRPr>
          </a:p>
          <a:p>
            <a:pPr indent="-287655"/>
            <a:endParaRPr lang="nl-BE">
              <a:cs typeface="Calibri"/>
            </a:endParaRPr>
          </a:p>
        </p:txBody>
      </p:sp>
      <p:pic>
        <p:nvPicPr>
          <p:cNvPr id="4098" name="Afbeelding 1027">
            <a:extLst>
              <a:ext uri="{FF2B5EF4-FFF2-40B4-BE49-F238E27FC236}">
                <a16:creationId xmlns:a16="http://schemas.microsoft.com/office/drawing/2014/main" id="{4129F56A-1611-471F-8CB4-F44B5E783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40" y="1864504"/>
            <a:ext cx="2924121" cy="1974514"/>
          </a:xfrm>
          <a:prstGeom prst="rect">
            <a:avLst/>
          </a:prstGeom>
          <a:noFill/>
          <a:extLst>
            <a:ext uri="{909E8E84-426E-40DD-AFC4-6F175D3DCCD1}">
              <a14:hiddenFill xmlns:a14="http://schemas.microsoft.com/office/drawing/2010/main">
                <a:solidFill>
                  <a:srgbClr val="FFFFFF"/>
                </a:solidFill>
              </a14:hiddenFill>
            </a:ext>
          </a:extLst>
        </p:spPr>
      </p:pic>
      <p:pic>
        <p:nvPicPr>
          <p:cNvPr id="4097" name="Afbeelding 1028">
            <a:extLst>
              <a:ext uri="{FF2B5EF4-FFF2-40B4-BE49-F238E27FC236}">
                <a16:creationId xmlns:a16="http://schemas.microsoft.com/office/drawing/2014/main" id="{3C453314-9E3B-4C0A-8EC4-9FDD90104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4003521"/>
            <a:ext cx="2890876" cy="197451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8409858-3F2A-47D9-9865-C175B8B8C664}"/>
              </a:ext>
            </a:extLst>
          </p:cNvPr>
          <p:cNvSpPr txBox="1"/>
          <p:nvPr/>
        </p:nvSpPr>
        <p:spPr>
          <a:xfrm>
            <a:off x="4130936" y="2082433"/>
            <a:ext cx="7939143" cy="1323439"/>
          </a:xfrm>
          <a:prstGeom prst="rect">
            <a:avLst/>
          </a:prstGeom>
          <a:noFill/>
        </p:spPr>
        <p:txBody>
          <a:bodyPr wrap="square" rtlCol="0">
            <a:spAutoFit/>
          </a:bodyPr>
          <a:lstStyle/>
          <a:p>
            <a:pPr marL="342900" indent="-342900">
              <a:buFont typeface="Arial" panose="020B0604020202020204" pitchFamily="34" charset="0"/>
              <a:buChar char="•"/>
            </a:pPr>
            <a:r>
              <a:rPr lang="nl-BE" sz="2000">
                <a:solidFill>
                  <a:srgbClr val="7F7F7F"/>
                </a:solidFill>
                <a:latin typeface="+mj-lt"/>
              </a:rPr>
              <a:t>Twee woningen werden gelijktijdig gebouwd.</a:t>
            </a:r>
          </a:p>
          <a:p>
            <a:pPr marL="342900" indent="-342900">
              <a:buFont typeface="Arial" panose="020B0604020202020204" pitchFamily="34" charset="0"/>
              <a:buChar char="•"/>
            </a:pPr>
            <a:r>
              <a:rPr lang="nl-BE" sz="2000">
                <a:solidFill>
                  <a:srgbClr val="7F7F7F"/>
                </a:solidFill>
                <a:latin typeface="+mj-lt"/>
              </a:rPr>
              <a:t>De 1e verdieping van de </a:t>
            </a:r>
            <a:r>
              <a:rPr lang="nl-BE" sz="2000" err="1">
                <a:solidFill>
                  <a:srgbClr val="7F7F7F"/>
                </a:solidFill>
                <a:latin typeface="+mj-lt"/>
              </a:rPr>
              <a:t>linkerwoning</a:t>
            </a:r>
            <a:r>
              <a:rPr lang="nl-BE" sz="2000">
                <a:solidFill>
                  <a:srgbClr val="7F7F7F"/>
                </a:solidFill>
                <a:latin typeface="+mj-lt"/>
              </a:rPr>
              <a:t> rust gedeeltelijk op de gelijkvloerse verdieping van de rechterwoning. </a:t>
            </a:r>
          </a:p>
          <a:p>
            <a:pPr marL="342900" indent="-342900">
              <a:buFont typeface="Symbol" panose="05050102010706020507" pitchFamily="18" charset="2"/>
              <a:buChar char="Þ"/>
            </a:pPr>
            <a:r>
              <a:rPr lang="nl-BE" sz="2000">
                <a:solidFill>
                  <a:srgbClr val="7F7F7F"/>
                </a:solidFill>
                <a:latin typeface="+mj-lt"/>
              </a:rPr>
              <a:t>beide woningen bouwkundig-constructief niet zelfstandig </a:t>
            </a:r>
          </a:p>
        </p:txBody>
      </p:sp>
      <p:sp>
        <p:nvSpPr>
          <p:cNvPr id="9" name="Tekstvak 8">
            <a:extLst>
              <a:ext uri="{FF2B5EF4-FFF2-40B4-BE49-F238E27FC236}">
                <a16:creationId xmlns:a16="http://schemas.microsoft.com/office/drawing/2014/main" id="{F60E1445-F2AD-4034-9763-7905DD529462}"/>
              </a:ext>
            </a:extLst>
          </p:cNvPr>
          <p:cNvSpPr txBox="1"/>
          <p:nvPr/>
        </p:nvSpPr>
        <p:spPr>
          <a:xfrm>
            <a:off x="4130936" y="3713132"/>
            <a:ext cx="7939143" cy="3170099"/>
          </a:xfrm>
          <a:prstGeom prst="rect">
            <a:avLst/>
          </a:prstGeom>
          <a:noFill/>
        </p:spPr>
        <p:txBody>
          <a:bodyPr wrap="square" rtlCol="0">
            <a:spAutoFit/>
          </a:bodyPr>
          <a:lstStyle/>
          <a:p>
            <a:pPr marL="342900" indent="-342900">
              <a:buFont typeface="Arial" panose="020B0604020202020204" pitchFamily="34" charset="0"/>
              <a:buChar char="•"/>
            </a:pPr>
            <a:r>
              <a:rPr lang="nl-NL" sz="2000">
                <a:solidFill>
                  <a:srgbClr val="7F7F7F"/>
                </a:solidFill>
                <a:latin typeface="+mj-lt"/>
              </a:rPr>
              <a:t>Tegen</a:t>
            </a:r>
            <a:r>
              <a:rPr lang="nl-BE" sz="2000">
                <a:solidFill>
                  <a:srgbClr val="7F7F7F"/>
                </a:solidFill>
                <a:latin typeface="+mj-lt"/>
              </a:rPr>
              <a:t> deze vrijstaande woning werd op een later tijdstip een garagebox gebouwd. </a:t>
            </a:r>
          </a:p>
          <a:p>
            <a:pPr marL="342900" indent="-342900">
              <a:buFont typeface="Arial" panose="020B0604020202020204" pitchFamily="34" charset="0"/>
              <a:buChar char="•"/>
            </a:pPr>
            <a:r>
              <a:rPr lang="nl-BE" sz="2000">
                <a:solidFill>
                  <a:srgbClr val="7F7F7F"/>
                </a:solidFill>
                <a:latin typeface="+mj-lt"/>
              </a:rPr>
              <a:t>De garagebox is niet toegankelijk vanuit de woning.</a:t>
            </a:r>
          </a:p>
          <a:p>
            <a:pPr marL="342900" indent="-342900">
              <a:buFont typeface="Arial" panose="020B0604020202020204" pitchFamily="34" charset="0"/>
              <a:buChar char="•"/>
            </a:pPr>
            <a:r>
              <a:rPr lang="nl-BE" sz="2000">
                <a:solidFill>
                  <a:srgbClr val="7F7F7F"/>
                </a:solidFill>
                <a:latin typeface="+mj-lt"/>
              </a:rPr>
              <a:t>De garagebox en de woning zijn elk bouwkundig-constructief zelfstandig.</a:t>
            </a:r>
          </a:p>
          <a:p>
            <a:pPr marL="342900" indent="-342900">
              <a:buFont typeface="Arial" panose="020B0604020202020204" pitchFamily="34" charset="0"/>
              <a:buChar char="•"/>
            </a:pPr>
            <a:r>
              <a:rPr lang="nl-BE" sz="2000">
                <a:solidFill>
                  <a:srgbClr val="7F7F7F"/>
                </a:solidFill>
                <a:latin typeface="+mj-lt"/>
              </a:rPr>
              <a:t>De garagebox wordt gebruikt voor opslag voor de woning</a:t>
            </a:r>
          </a:p>
          <a:p>
            <a:pPr marL="342900" indent="-342900">
              <a:buFont typeface="Symbol" panose="05050102010706020507" pitchFamily="18" charset="2"/>
              <a:buChar char="Þ"/>
            </a:pPr>
            <a:r>
              <a:rPr lang="nl-BE" sz="2000">
                <a:solidFill>
                  <a:srgbClr val="7F7F7F"/>
                </a:solidFill>
                <a:latin typeface="+mj-lt"/>
              </a:rPr>
              <a:t>garage niet functioneel zelfstandig</a:t>
            </a:r>
          </a:p>
          <a:p>
            <a:pPr marL="342900" indent="-342900">
              <a:buFont typeface="Symbol" panose="05050102010706020507" pitchFamily="18" charset="2"/>
              <a:buChar char="Þ"/>
            </a:pPr>
            <a:endParaRPr lang="nl-BE" sz="2000">
              <a:solidFill>
                <a:srgbClr val="7F7F7F"/>
              </a:solidFill>
              <a:latin typeface="+mj-lt"/>
            </a:endParaRPr>
          </a:p>
          <a:p>
            <a:pPr marL="342900" indent="-342900">
              <a:buFont typeface="Symbol" panose="05050102010706020507" pitchFamily="18" charset="2"/>
              <a:buChar char="Þ"/>
            </a:pPr>
            <a:r>
              <a:rPr lang="nl-BE" sz="2000">
                <a:solidFill>
                  <a:srgbClr val="7F7F7F"/>
                </a:solidFill>
                <a:latin typeface="+mj-lt"/>
              </a:rPr>
              <a:t>Indien garage toegankelijk vanuit woning =&gt; niet bouwkundig-constructief zelfstandig</a:t>
            </a:r>
          </a:p>
        </p:txBody>
      </p:sp>
    </p:spTree>
    <p:extLst>
      <p:ext uri="{BB962C8B-B14F-4D97-AF65-F5344CB8AC3E}">
        <p14:creationId xmlns:p14="http://schemas.microsoft.com/office/powerpoint/2010/main" val="71764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688489" y="476672"/>
            <a:ext cx="10665311"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p:txBody>
          <a:bodyPr lIns="91440" tIns="45720" rIns="91440" bIns="0" anchor="t"/>
          <a:lstStyle/>
          <a:p>
            <a:pPr marL="575945" lvl="1" indent="-287655"/>
            <a:r>
              <a:rPr lang="nl-BE"/>
              <a:t>Voorbeeld van </a:t>
            </a:r>
            <a:r>
              <a:rPr lang="nl-BE" b="1"/>
              <a:t>meerdere gebouwen</a:t>
            </a:r>
            <a:endParaRPr lang="en-US" b="1"/>
          </a:p>
          <a:p>
            <a:pPr indent="-287655"/>
            <a:endParaRPr lang="nl-BE">
              <a:cs typeface="Calibri"/>
            </a:endParaRPr>
          </a:p>
        </p:txBody>
      </p:sp>
      <p:sp>
        <p:nvSpPr>
          <p:cNvPr id="5" name="Tekstvak 4">
            <a:extLst>
              <a:ext uri="{FF2B5EF4-FFF2-40B4-BE49-F238E27FC236}">
                <a16:creationId xmlns:a16="http://schemas.microsoft.com/office/drawing/2014/main" id="{48409858-3F2A-47D9-9865-C175B8B8C664}"/>
              </a:ext>
            </a:extLst>
          </p:cNvPr>
          <p:cNvSpPr txBox="1"/>
          <p:nvPr/>
        </p:nvSpPr>
        <p:spPr>
          <a:xfrm>
            <a:off x="5260622" y="2190042"/>
            <a:ext cx="6093176" cy="3785652"/>
          </a:xfrm>
          <a:prstGeom prst="rect">
            <a:avLst/>
          </a:prstGeom>
          <a:noFill/>
        </p:spPr>
        <p:txBody>
          <a:bodyPr wrap="square" rtlCol="0">
            <a:spAutoFit/>
          </a:bodyPr>
          <a:lstStyle/>
          <a:p>
            <a:pPr marL="342900" indent="-342900">
              <a:buFont typeface="Arial" panose="020B0604020202020204" pitchFamily="34" charset="0"/>
              <a:buChar char="•"/>
            </a:pPr>
            <a:r>
              <a:rPr lang="nl-BE" sz="2000">
                <a:solidFill>
                  <a:srgbClr val="7F7F7F"/>
                </a:solidFill>
                <a:latin typeface="+mj-lt"/>
              </a:rPr>
              <a:t>Dit appartementsgebouw heeft 2 ingangen.</a:t>
            </a:r>
          </a:p>
          <a:p>
            <a:pPr marL="342900" indent="-342900">
              <a:buFont typeface="Arial" panose="020B0604020202020204" pitchFamily="34" charset="0"/>
              <a:buChar char="•"/>
            </a:pPr>
            <a:r>
              <a:rPr lang="nl-BE" sz="2000">
                <a:solidFill>
                  <a:srgbClr val="7F7F7F"/>
                </a:solidFill>
                <a:latin typeface="+mj-lt"/>
              </a:rPr>
              <a:t>Elke ingang leidt naar een eigen trappenhal/liftkoker die elk toegang geeft tot 4 appartementen.</a:t>
            </a:r>
          </a:p>
          <a:p>
            <a:pPr marL="342900" indent="-342900">
              <a:buFont typeface="Arial" panose="020B0604020202020204" pitchFamily="34" charset="0"/>
              <a:buChar char="•"/>
            </a:pPr>
            <a:r>
              <a:rPr lang="nl-BE" sz="2000">
                <a:solidFill>
                  <a:srgbClr val="7F7F7F"/>
                </a:solidFill>
                <a:latin typeface="+mj-lt"/>
              </a:rPr>
              <a:t>Wanneer het linker- of rechterdeel van het appartementsgebouw wordt verwijderd, zou de resterende constructie op zichzelf kunnen blijven bestaan.</a:t>
            </a:r>
          </a:p>
          <a:p>
            <a:pPr marL="342900" indent="-342900">
              <a:buFont typeface="Symbol" panose="05050102010706020507" pitchFamily="18" charset="2"/>
              <a:buChar char="Þ"/>
            </a:pPr>
            <a:r>
              <a:rPr lang="nl-BE" sz="2000">
                <a:solidFill>
                  <a:srgbClr val="7F7F7F"/>
                </a:solidFill>
                <a:latin typeface="+mj-lt"/>
              </a:rPr>
              <a:t>Deze constructie bestaat dus uit 2 gebouwen met elk een ingang, trappenhal/liftkoker en 4 appartementen</a:t>
            </a:r>
          </a:p>
          <a:p>
            <a:pPr marL="342900" indent="-342900">
              <a:buFont typeface="Arial" panose="020B0604020202020204" pitchFamily="34" charset="0"/>
              <a:buChar char="•"/>
            </a:pPr>
            <a:endParaRPr lang="nl-BE" sz="2000">
              <a:solidFill>
                <a:srgbClr val="7F7F7F"/>
              </a:solidFill>
              <a:latin typeface="+mj-lt"/>
            </a:endParaRPr>
          </a:p>
          <a:p>
            <a:pPr indent="-342900"/>
            <a:r>
              <a:rPr lang="nl-BE" sz="2000">
                <a:solidFill>
                  <a:srgbClr val="FF0000"/>
                </a:solidFill>
                <a:latin typeface="+mj-lt"/>
              </a:rPr>
              <a:t>Let op! </a:t>
            </a:r>
            <a:r>
              <a:rPr lang="nl-BE" sz="2000">
                <a:solidFill>
                  <a:srgbClr val="7F7F7F"/>
                </a:solidFill>
                <a:latin typeface="+mj-lt"/>
              </a:rPr>
              <a:t>Dit geldt ook als er zich een gemeenschappelijke parkeergarage onder deze gebouwen zou bevinden</a:t>
            </a:r>
          </a:p>
        </p:txBody>
      </p:sp>
      <p:pic>
        <p:nvPicPr>
          <p:cNvPr id="8" name="Afbeelding 7">
            <a:extLst>
              <a:ext uri="{FF2B5EF4-FFF2-40B4-BE49-F238E27FC236}">
                <a16:creationId xmlns:a16="http://schemas.microsoft.com/office/drawing/2014/main" id="{C46B1320-0368-48DB-BBFD-2FCD584411B8}"/>
              </a:ext>
            </a:extLst>
          </p:cNvPr>
          <p:cNvPicPr/>
          <p:nvPr/>
        </p:nvPicPr>
        <p:blipFill>
          <a:blip r:embed="rId2"/>
          <a:stretch>
            <a:fillRect/>
          </a:stretch>
        </p:blipFill>
        <p:spPr>
          <a:xfrm>
            <a:off x="1695274" y="2267902"/>
            <a:ext cx="2819147" cy="3500720"/>
          </a:xfrm>
          <a:prstGeom prst="rect">
            <a:avLst/>
          </a:prstGeom>
        </p:spPr>
      </p:pic>
    </p:spTree>
    <p:extLst>
      <p:ext uri="{BB962C8B-B14F-4D97-AF65-F5344CB8AC3E}">
        <p14:creationId xmlns:p14="http://schemas.microsoft.com/office/powerpoint/2010/main" val="14919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D91A5-CC25-4EA6-B20F-3F5C73325FF6}"/>
              </a:ext>
            </a:extLst>
          </p:cNvPr>
          <p:cNvSpPr>
            <a:spLocks noGrp="1"/>
          </p:cNvSpPr>
          <p:nvPr>
            <p:ph type="title"/>
          </p:nvPr>
        </p:nvSpPr>
        <p:spPr>
          <a:xfrm>
            <a:off x="656217" y="476672"/>
            <a:ext cx="10697584"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81DF058A-4777-40DB-BA7B-0B0B122D3F45}"/>
              </a:ext>
            </a:extLst>
          </p:cNvPr>
          <p:cNvSpPr>
            <a:spLocks noGrp="1"/>
          </p:cNvSpPr>
          <p:nvPr>
            <p:ph sz="half" idx="10"/>
          </p:nvPr>
        </p:nvSpPr>
        <p:spPr/>
        <p:txBody>
          <a:bodyPr/>
          <a:lstStyle/>
          <a:p>
            <a:r>
              <a:rPr lang="nl-BE"/>
              <a:t>Definitie collectief woongebouw verduidelijkt</a:t>
            </a:r>
          </a:p>
          <a:p>
            <a:pPr lvl="1"/>
            <a:r>
              <a:rPr lang="nl-BE"/>
              <a:t>Een residentiële gebouweenheid </a:t>
            </a:r>
            <a:r>
              <a:rPr lang="nl-BE" b="1"/>
              <a:t>niet</a:t>
            </a:r>
            <a:r>
              <a:rPr lang="nl-BE"/>
              <a:t> bedoeld om te wonen in gezinsverband</a:t>
            </a:r>
          </a:p>
          <a:p>
            <a:pPr lvl="1"/>
            <a:r>
              <a:rPr lang="nl-BE"/>
              <a:t>Met uitzondering van</a:t>
            </a:r>
          </a:p>
          <a:p>
            <a:pPr lvl="2"/>
            <a:r>
              <a:rPr lang="nl-BE"/>
              <a:t>Welzijns- of gezondheidsvoorzieningen</a:t>
            </a:r>
          </a:p>
          <a:p>
            <a:pPr lvl="2"/>
            <a:r>
              <a:rPr lang="nl-BE"/>
              <a:t>Internaten in een onderwijsinstelling</a:t>
            </a:r>
          </a:p>
          <a:p>
            <a:pPr lvl="2"/>
            <a:r>
              <a:rPr lang="nl-BE"/>
              <a:t>Slaap-, verblijf- en leefruimtes in kazernes en religieuze gebouwen of penitentiaire voorzieningen</a:t>
            </a:r>
          </a:p>
        </p:txBody>
      </p:sp>
    </p:spTree>
    <p:extLst>
      <p:ext uri="{BB962C8B-B14F-4D97-AF65-F5344CB8AC3E}">
        <p14:creationId xmlns:p14="http://schemas.microsoft.com/office/powerpoint/2010/main" val="257002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D91A5-CC25-4EA6-B20F-3F5C73325FF6}"/>
              </a:ext>
            </a:extLst>
          </p:cNvPr>
          <p:cNvSpPr>
            <a:spLocks noGrp="1"/>
          </p:cNvSpPr>
          <p:nvPr>
            <p:ph type="title"/>
          </p:nvPr>
        </p:nvSpPr>
        <p:spPr>
          <a:xfrm>
            <a:off x="699247" y="476672"/>
            <a:ext cx="10654553"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81DF058A-4777-40DB-BA7B-0B0B122D3F45}"/>
              </a:ext>
            </a:extLst>
          </p:cNvPr>
          <p:cNvSpPr>
            <a:spLocks noGrp="1"/>
          </p:cNvSpPr>
          <p:nvPr>
            <p:ph sz="half" idx="10"/>
          </p:nvPr>
        </p:nvSpPr>
        <p:spPr/>
        <p:txBody>
          <a:bodyPr lIns="91440" tIns="45720" rIns="91440" bIns="0" anchor="t"/>
          <a:lstStyle/>
          <a:p>
            <a:pPr indent="-287655"/>
            <a:r>
              <a:rPr lang="nl-BE"/>
              <a:t>Definitie collectief woongebouw verduidelijkt</a:t>
            </a:r>
            <a:endParaRPr lang="en-US"/>
          </a:p>
          <a:p>
            <a:pPr marL="575945" lvl="1" indent="-287655">
              <a:buFont typeface="Calibri" panose="05040102010807070707" pitchFamily="18" charset="2"/>
              <a:buChar char="→"/>
            </a:pPr>
            <a:r>
              <a:rPr lang="nl-BE">
                <a:ea typeface="+mj-lt"/>
                <a:cs typeface="+mj-lt"/>
              </a:rPr>
              <a:t>Welzijns- of gezondheidsvoorzieningen</a:t>
            </a:r>
          </a:p>
          <a:p>
            <a:pPr marL="863600" lvl="2" indent="-287655">
              <a:buFont typeface="Wingdings 2" panose="05040102010807070707" pitchFamily="18" charset="2"/>
              <a:buChar char=""/>
            </a:pPr>
            <a:r>
              <a:rPr lang="nl-BE">
                <a:ea typeface="+mj-lt"/>
                <a:cs typeface="+mj-lt"/>
              </a:rPr>
              <a:t>Definities in Energiebesluit</a:t>
            </a:r>
          </a:p>
          <a:p>
            <a:pPr marL="863600" lvl="2" indent="-287655">
              <a:buFont typeface="Wingdings 2" panose="05040102010807070707" pitchFamily="18" charset="2"/>
              <a:buChar char=""/>
            </a:pPr>
            <a:r>
              <a:rPr lang="nl-BE">
                <a:ea typeface="+mj-lt"/>
                <a:cs typeface="+mj-lt"/>
              </a:rPr>
              <a:t>Organisatie die erkend is door de Vlaamse Gemeenschap en bepaalde welzijns- of gezondheidsactiviteiten uitoefent</a:t>
            </a:r>
          </a:p>
          <a:p>
            <a:pPr indent="-287655"/>
            <a:r>
              <a:rPr lang="nl-BE"/>
              <a:t>Serviceflats/assistentiewoningen</a:t>
            </a:r>
            <a:endParaRPr lang="en-US"/>
          </a:p>
          <a:p>
            <a:pPr marL="575945" lvl="1" indent="-287655"/>
            <a:r>
              <a:rPr lang="nl-BE">
                <a:ea typeface="+mj-lt"/>
                <a:cs typeface="+mj-lt"/>
              </a:rPr>
              <a:t> ~ definitie collectief woongebouw </a:t>
            </a:r>
            <a:endParaRPr lang="en-US">
              <a:ea typeface="+mj-lt"/>
              <a:cs typeface="+mj-lt"/>
            </a:endParaRPr>
          </a:p>
          <a:p>
            <a:pPr marL="575945" lvl="1" indent="-287655"/>
            <a:r>
              <a:rPr lang="nl-BE">
                <a:ea typeface="+mj-lt"/>
                <a:cs typeface="+mj-lt"/>
              </a:rPr>
              <a:t>deel van </a:t>
            </a:r>
            <a:r>
              <a:rPr lang="nl-BE">
                <a:cs typeface="Calibri"/>
              </a:rPr>
              <a:t>(erkende) welzijns- of gezondheidsvoorziening</a:t>
            </a:r>
            <a:r>
              <a:rPr lang="nl-BE">
                <a:ea typeface="+mj-lt"/>
                <a:cs typeface="+mj-lt"/>
              </a:rPr>
              <a:t> =&gt; niet-residentieel</a:t>
            </a:r>
          </a:p>
          <a:p>
            <a:pPr marL="575945" lvl="1" indent="-287655"/>
            <a:r>
              <a:rPr lang="nl-BE" b="1" u="sng">
                <a:cs typeface="Calibri"/>
              </a:rPr>
              <a:t>geen</a:t>
            </a:r>
            <a:r>
              <a:rPr lang="nl-BE">
                <a:cs typeface="Calibri"/>
              </a:rPr>
              <a:t> deel van</a:t>
            </a:r>
            <a:r>
              <a:rPr lang="nl-BE">
                <a:ea typeface="+mj-lt"/>
                <a:cs typeface="+mj-lt"/>
              </a:rPr>
              <a:t> </a:t>
            </a:r>
            <a:r>
              <a:rPr lang="nl-BE">
                <a:cs typeface="Calibri"/>
              </a:rPr>
              <a:t>(erkende) welzijns- of gezondheidsvoorziening</a:t>
            </a:r>
            <a:r>
              <a:rPr lang="nl-BE">
                <a:ea typeface="+mj-lt"/>
                <a:cs typeface="+mj-lt"/>
              </a:rPr>
              <a:t> =&gt; residentieel</a:t>
            </a:r>
            <a:endParaRPr lang="nl-BE">
              <a:cs typeface="Calibri"/>
            </a:endParaRPr>
          </a:p>
          <a:p>
            <a:pPr marL="863600" lvl="2" indent="-287655"/>
            <a:endParaRPr lang="nl-BE" sz="3200">
              <a:cs typeface="Calibri"/>
            </a:endParaRPr>
          </a:p>
          <a:p>
            <a:pPr marL="1151890" lvl="3" indent="-287655"/>
            <a:endParaRPr lang="nl-BE">
              <a:cs typeface="Calibri"/>
            </a:endParaRPr>
          </a:p>
          <a:p>
            <a:pPr marL="863600" lvl="2" indent="-287655"/>
            <a:endParaRPr lang="nl-BE">
              <a:cs typeface="Calibri"/>
            </a:endParaRPr>
          </a:p>
        </p:txBody>
      </p:sp>
    </p:spTree>
    <p:extLst>
      <p:ext uri="{BB962C8B-B14F-4D97-AF65-F5344CB8AC3E}">
        <p14:creationId xmlns:p14="http://schemas.microsoft.com/office/powerpoint/2010/main" val="19998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53423-8C49-4604-8AD0-0D7E9BC85815}"/>
              </a:ext>
            </a:extLst>
          </p:cNvPr>
          <p:cNvSpPr>
            <a:spLocks noGrp="1"/>
          </p:cNvSpPr>
          <p:nvPr>
            <p:ph type="title"/>
          </p:nvPr>
        </p:nvSpPr>
        <p:spPr>
          <a:xfrm>
            <a:off x="645459" y="476672"/>
            <a:ext cx="10708341"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DE555CC-D985-49EF-8820-B9DF445B512D}"/>
              </a:ext>
            </a:extLst>
          </p:cNvPr>
          <p:cNvSpPr>
            <a:spLocks noGrp="1"/>
          </p:cNvSpPr>
          <p:nvPr>
            <p:ph sz="half" idx="10"/>
          </p:nvPr>
        </p:nvSpPr>
        <p:spPr/>
        <p:txBody>
          <a:bodyPr/>
          <a:lstStyle/>
          <a:p>
            <a:r>
              <a:rPr lang="nl-BE"/>
              <a:t>Definitie </a:t>
            </a:r>
            <a:r>
              <a:rPr lang="nl-BE" err="1"/>
              <a:t>kNR</a:t>
            </a:r>
            <a:r>
              <a:rPr lang="nl-BE"/>
              <a:t> aangepast</a:t>
            </a:r>
          </a:p>
          <a:p>
            <a:pPr lvl="1"/>
            <a:r>
              <a:rPr lang="nl-BE"/>
              <a:t>Een eenheid met niet-residentiële (hoofd)bestemming</a:t>
            </a:r>
          </a:p>
          <a:p>
            <a:pPr lvl="1"/>
            <a:r>
              <a:rPr lang="nl-BE"/>
              <a:t>Een kleine eenheid: de bruikbare vloeroppervlakte van de eenheid (BVO) ≤ 500 m²</a:t>
            </a:r>
          </a:p>
          <a:p>
            <a:pPr lvl="1"/>
            <a:r>
              <a:rPr lang="nl-BE"/>
              <a:t>Een eenheid die geen deel uit maakt van een groot niet-residentieel geheel:</a:t>
            </a:r>
          </a:p>
          <a:p>
            <a:pPr lvl="2"/>
            <a:r>
              <a:rPr lang="nl-BE"/>
              <a:t>Het aaneengesloten geheel van niet-residentiële gebouweenheden binnen hetzelfde gebouw waarvan de gebouweenheid deel uitmaakt</a:t>
            </a:r>
          </a:p>
          <a:p>
            <a:pPr lvl="3"/>
            <a:r>
              <a:rPr lang="nl-BE"/>
              <a:t>heeft een BVO ≤ 1000 m²</a:t>
            </a:r>
          </a:p>
          <a:p>
            <a:pPr lvl="3"/>
            <a:r>
              <a:rPr lang="nl-BE" u="sng"/>
              <a:t>én bevat geen NR eenheid &gt; 500 m²</a:t>
            </a:r>
          </a:p>
          <a:p>
            <a:pPr indent="0">
              <a:buNone/>
            </a:pPr>
            <a:endParaRPr lang="nl-BE"/>
          </a:p>
        </p:txBody>
      </p:sp>
    </p:spTree>
    <p:extLst>
      <p:ext uri="{BB962C8B-B14F-4D97-AF65-F5344CB8AC3E}">
        <p14:creationId xmlns:p14="http://schemas.microsoft.com/office/powerpoint/2010/main" val="318835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C553F5-924A-46AE-9E44-1A091E9C14AA}"/>
              </a:ext>
            </a:extLst>
          </p:cNvPr>
          <p:cNvPicPr>
            <a:picLocks noChangeAspect="1"/>
          </p:cNvPicPr>
          <p:nvPr/>
        </p:nvPicPr>
        <p:blipFill>
          <a:blip r:embed="rId2"/>
          <a:stretch>
            <a:fillRect/>
          </a:stretch>
        </p:blipFill>
        <p:spPr>
          <a:xfrm>
            <a:off x="3495673" y="4514850"/>
            <a:ext cx="5200650" cy="2343150"/>
          </a:xfrm>
          <a:prstGeom prst="rect">
            <a:avLst/>
          </a:prstGeom>
        </p:spPr>
      </p:pic>
      <p:sp>
        <p:nvSpPr>
          <p:cNvPr id="2" name="Titel 1">
            <a:extLst>
              <a:ext uri="{FF2B5EF4-FFF2-40B4-BE49-F238E27FC236}">
                <a16:creationId xmlns:a16="http://schemas.microsoft.com/office/drawing/2014/main" id="{72353423-8C49-4604-8AD0-0D7E9BC85815}"/>
              </a:ext>
            </a:extLst>
          </p:cNvPr>
          <p:cNvSpPr>
            <a:spLocks noGrp="1"/>
          </p:cNvSpPr>
          <p:nvPr>
            <p:ph type="title"/>
          </p:nvPr>
        </p:nvSpPr>
        <p:spPr>
          <a:xfrm>
            <a:off x="710005" y="476672"/>
            <a:ext cx="10643795" cy="936104"/>
          </a:xfrm>
        </p:spPr>
        <p:txBody>
          <a:bodyPr/>
          <a:lstStyle/>
          <a:p>
            <a:r>
              <a:rPr lang="nl-BE"/>
              <a:t>Wegwijs in het EPC </a:t>
            </a:r>
            <a:r>
              <a:rPr lang="nl-BE" dirty="0"/>
              <a:t>per gebouw(eenheid)</a:t>
            </a:r>
            <a:endParaRPr lang="nl-BE"/>
          </a:p>
        </p:txBody>
      </p:sp>
      <p:sp>
        <p:nvSpPr>
          <p:cNvPr id="6" name="Tijdelijke aanduiding voor inhoud 2">
            <a:extLst>
              <a:ext uri="{FF2B5EF4-FFF2-40B4-BE49-F238E27FC236}">
                <a16:creationId xmlns:a16="http://schemas.microsoft.com/office/drawing/2014/main" id="{E0F3C2EA-ED6A-4C73-8865-A96BC659A0B8}"/>
              </a:ext>
            </a:extLst>
          </p:cNvPr>
          <p:cNvSpPr txBox="1">
            <a:spLocks/>
          </p:cNvSpPr>
          <p:nvPr/>
        </p:nvSpPr>
        <p:spPr>
          <a:xfrm>
            <a:off x="838198" y="1484784"/>
            <a:ext cx="10515600" cy="5037474"/>
          </a:xfrm>
          <a:prstGeom prst="rect">
            <a:avLst/>
          </a:prstGeom>
        </p:spPr>
        <p:txBody>
          <a:bodyPr lIns="91440" tIns="45720" rIns="91440" bIns="0" anchor="t"/>
          <a:lstStyle>
            <a:lvl1pPr marL="0" indent="-288000" algn="l" defTabSz="914400" rtl="0" eaLnBrk="1" latinLnBrk="0" hangingPunct="1">
              <a:lnSpc>
                <a:spcPct val="90000"/>
              </a:lnSpc>
              <a:spcBef>
                <a:spcPts val="300"/>
              </a:spcBef>
              <a:buClr>
                <a:srgbClr val="105269"/>
              </a:buClr>
              <a:buSzPct val="80000"/>
              <a:buFont typeface="Wingdings 3" panose="05040102010807070707" pitchFamily="18" charset="2"/>
              <a:buChar char=""/>
              <a:defRPr sz="3200" b="0" i="0" kern="1200" baseline="0">
                <a:solidFill>
                  <a:srgbClr val="105269"/>
                </a:solidFill>
                <a:latin typeface="+mj-lt"/>
                <a:ea typeface="+mn-ea"/>
                <a:cs typeface="+mn-cs"/>
              </a:defRPr>
            </a:lvl1pPr>
            <a:lvl2pPr marL="576000" indent="-288000" algn="l" defTabSz="914400" rtl="0" eaLnBrk="1" latinLnBrk="0" hangingPunct="1">
              <a:lnSpc>
                <a:spcPct val="90000"/>
              </a:lnSpc>
              <a:spcBef>
                <a:spcPts val="300"/>
              </a:spcBef>
              <a:buClr>
                <a:srgbClr val="7F7F7F"/>
              </a:buClr>
              <a:buSzPct val="80000"/>
              <a:buFont typeface="Calibri" panose="020F0502020204030204" pitchFamily="34" charset="0"/>
              <a:buChar char="→"/>
              <a:defRPr sz="2500" kern="1200" baseline="0">
                <a:solidFill>
                  <a:srgbClr val="7F7F7F"/>
                </a:solidFill>
                <a:latin typeface="+mj-lt"/>
                <a:ea typeface="+mn-ea"/>
                <a:cs typeface="+mn-cs"/>
              </a:defRPr>
            </a:lvl2pPr>
            <a:lvl3pPr marL="864000" indent="-288000" algn="l" defTabSz="914400" rtl="0" eaLnBrk="1" latinLnBrk="0" hangingPunct="1">
              <a:lnSpc>
                <a:spcPct val="90000"/>
              </a:lnSpc>
              <a:spcBef>
                <a:spcPts val="300"/>
              </a:spcBef>
              <a:buSzPct val="80000"/>
              <a:buFont typeface="Wingdings 2" panose="05020102010507070707" pitchFamily="18" charset="2"/>
              <a:buChar char=""/>
              <a:defRPr sz="2000" kern="1200" baseline="0">
                <a:solidFill>
                  <a:srgbClr val="105269"/>
                </a:solidFill>
                <a:latin typeface="+mj-lt"/>
                <a:ea typeface="+mn-ea"/>
                <a:cs typeface="+mn-cs"/>
              </a:defRPr>
            </a:lvl3pPr>
            <a:lvl4pPr marL="1152000" indent="-288000" algn="l" defTabSz="914400" rtl="0" eaLnBrk="1" latinLnBrk="0" hangingPunct="1">
              <a:lnSpc>
                <a:spcPct val="90000"/>
              </a:lnSpc>
              <a:spcBef>
                <a:spcPts val="300"/>
              </a:spcBef>
              <a:buSzPct val="80000"/>
              <a:buFont typeface="Wingdings 3" panose="05040102010807070707" pitchFamily="18" charset="2"/>
              <a:buChar char=""/>
              <a:defRPr sz="2000" kern="1200" baseline="0">
                <a:solidFill>
                  <a:srgbClr val="105269"/>
                </a:solidFill>
                <a:latin typeface="+mj-lt"/>
                <a:ea typeface="+mn-ea"/>
                <a:cs typeface="+mn-cs"/>
              </a:defRPr>
            </a:lvl4pPr>
            <a:lvl5pPr marL="1440000" indent="-288000" algn="l" defTabSz="914400" rtl="0" eaLnBrk="1" latinLnBrk="0" hangingPunct="1">
              <a:lnSpc>
                <a:spcPct val="90000"/>
              </a:lnSpc>
              <a:spcBef>
                <a:spcPts val="300"/>
              </a:spcBef>
              <a:buSzPct val="80000"/>
              <a:buFont typeface="Wingdings 3" panose="05040102010807070707" pitchFamily="18" charset="2"/>
              <a:buChar char=""/>
              <a:defRPr sz="2000" kern="1200" baseline="0">
                <a:solidFill>
                  <a:srgbClr val="105269"/>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t>Voorbeeld: volledig NR gebouw</a:t>
            </a:r>
          </a:p>
          <a:p>
            <a:pPr lvl="1"/>
            <a:r>
              <a:rPr lang="nl-BE"/>
              <a:t>Een gebouw bestaat uit 2 eenheden</a:t>
            </a:r>
          </a:p>
          <a:p>
            <a:pPr marL="863600" lvl="2" indent="-287655"/>
            <a:r>
              <a:rPr lang="nl-BE"/>
              <a:t>Broodjeszaak op glv</a:t>
            </a:r>
            <a:endParaRPr lang="nl-BE">
              <a:cs typeface="Calibri"/>
            </a:endParaRPr>
          </a:p>
          <a:p>
            <a:pPr marL="863600" lvl="2" indent="-287655"/>
            <a:r>
              <a:rPr lang="nl-BE"/>
              <a:t>Eenheid bestaande uit kantoorruimtes op de 2e tem 5e verd</a:t>
            </a:r>
            <a:endParaRPr lang="nl-BE">
              <a:cs typeface="Calibri"/>
            </a:endParaRPr>
          </a:p>
          <a:p>
            <a:pPr lvl="2"/>
            <a:r>
              <a:rPr lang="nl-BE"/>
              <a:t>Gemeenschappelijke circulatieruimte</a:t>
            </a:r>
          </a:p>
          <a:p>
            <a:pPr lvl="1"/>
            <a:r>
              <a:rPr lang="nl-BE"/>
              <a:t>Volledig NR gebouw met BVO &lt; 1000 m² =&gt; bekijk BVO elke eenheid apart</a:t>
            </a:r>
          </a:p>
          <a:p>
            <a:pPr lvl="2"/>
            <a:r>
              <a:rPr lang="nl-BE"/>
              <a:t>De BVO van de broodjeszaak &lt; 500 m²</a:t>
            </a:r>
          </a:p>
          <a:p>
            <a:pPr lvl="2"/>
            <a:r>
              <a:rPr lang="nl-BE"/>
              <a:t>De BVO van de eenheid bestaande uit de kantoorruimtes &gt; 500m² = grote NR eenheid</a:t>
            </a:r>
          </a:p>
          <a:p>
            <a:pPr marL="576000" lvl="2" indent="0">
              <a:buNone/>
            </a:pPr>
            <a:r>
              <a:rPr lang="nl-BE"/>
              <a:t>     </a:t>
            </a:r>
            <a:r>
              <a:rPr lang="nl-BE" b="1"/>
              <a:t>=&gt; Beide eenheden vallen dus onder het toepassingsgebied van EPC groot NR</a:t>
            </a:r>
          </a:p>
          <a:p>
            <a:endParaRPr lang="nl-BE"/>
          </a:p>
        </p:txBody>
      </p:sp>
    </p:spTree>
    <p:extLst>
      <p:ext uri="{BB962C8B-B14F-4D97-AF65-F5344CB8AC3E}">
        <p14:creationId xmlns:p14="http://schemas.microsoft.com/office/powerpoint/2010/main" val="380335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53423-8C49-4604-8AD0-0D7E9BC85815}"/>
              </a:ext>
            </a:extLst>
          </p:cNvPr>
          <p:cNvSpPr>
            <a:spLocks noGrp="1"/>
          </p:cNvSpPr>
          <p:nvPr>
            <p:ph type="title"/>
          </p:nvPr>
        </p:nvSpPr>
        <p:spPr>
          <a:xfrm>
            <a:off x="688489" y="476672"/>
            <a:ext cx="10665311" cy="936104"/>
          </a:xfrm>
        </p:spPr>
        <p:txBody>
          <a:bodyPr/>
          <a:lstStyle/>
          <a:p>
            <a:r>
              <a:rPr lang="nl-BE"/>
              <a:t>Wegwijs in het EPC </a:t>
            </a:r>
            <a:r>
              <a:rPr lang="nl-BE" dirty="0"/>
              <a:t>per gebouw(eenheid)</a:t>
            </a:r>
            <a:endParaRPr lang="nl-BE"/>
          </a:p>
        </p:txBody>
      </p:sp>
      <p:sp>
        <p:nvSpPr>
          <p:cNvPr id="6" name="Tijdelijke aanduiding voor inhoud 2">
            <a:extLst>
              <a:ext uri="{FF2B5EF4-FFF2-40B4-BE49-F238E27FC236}">
                <a16:creationId xmlns:a16="http://schemas.microsoft.com/office/drawing/2014/main" id="{E0F3C2EA-ED6A-4C73-8865-A96BC659A0B8}"/>
              </a:ext>
            </a:extLst>
          </p:cNvPr>
          <p:cNvSpPr txBox="1">
            <a:spLocks/>
          </p:cNvSpPr>
          <p:nvPr/>
        </p:nvSpPr>
        <p:spPr>
          <a:xfrm>
            <a:off x="838198" y="1484784"/>
            <a:ext cx="10515600" cy="5037474"/>
          </a:xfrm>
          <a:prstGeom prst="rect">
            <a:avLst/>
          </a:prstGeom>
        </p:spPr>
        <p:txBody>
          <a:bodyPr bIns="0"/>
          <a:lstStyle>
            <a:lvl1pPr marL="0" indent="-288000" algn="l" defTabSz="914400" rtl="0" eaLnBrk="1" latinLnBrk="0" hangingPunct="1">
              <a:lnSpc>
                <a:spcPct val="90000"/>
              </a:lnSpc>
              <a:spcBef>
                <a:spcPts val="300"/>
              </a:spcBef>
              <a:buClr>
                <a:srgbClr val="105269"/>
              </a:buClr>
              <a:buSzPct val="80000"/>
              <a:buFont typeface="Wingdings 3" panose="05040102010807070707" pitchFamily="18" charset="2"/>
              <a:buChar char=""/>
              <a:defRPr sz="3200" b="0" i="0" kern="1200" baseline="0">
                <a:solidFill>
                  <a:srgbClr val="105269"/>
                </a:solidFill>
                <a:latin typeface="+mj-lt"/>
                <a:ea typeface="+mn-ea"/>
                <a:cs typeface="+mn-cs"/>
              </a:defRPr>
            </a:lvl1pPr>
            <a:lvl2pPr marL="576000" indent="-288000" algn="l" defTabSz="914400" rtl="0" eaLnBrk="1" latinLnBrk="0" hangingPunct="1">
              <a:lnSpc>
                <a:spcPct val="90000"/>
              </a:lnSpc>
              <a:spcBef>
                <a:spcPts val="300"/>
              </a:spcBef>
              <a:buClr>
                <a:srgbClr val="7F7F7F"/>
              </a:buClr>
              <a:buSzPct val="80000"/>
              <a:buFont typeface="Calibri" panose="020F0502020204030204" pitchFamily="34" charset="0"/>
              <a:buChar char="→"/>
              <a:defRPr sz="2500" kern="1200" baseline="0">
                <a:solidFill>
                  <a:srgbClr val="7F7F7F"/>
                </a:solidFill>
                <a:latin typeface="+mj-lt"/>
                <a:ea typeface="+mn-ea"/>
                <a:cs typeface="+mn-cs"/>
              </a:defRPr>
            </a:lvl2pPr>
            <a:lvl3pPr marL="864000" indent="-288000" algn="l" defTabSz="914400" rtl="0" eaLnBrk="1" latinLnBrk="0" hangingPunct="1">
              <a:lnSpc>
                <a:spcPct val="90000"/>
              </a:lnSpc>
              <a:spcBef>
                <a:spcPts val="300"/>
              </a:spcBef>
              <a:buSzPct val="80000"/>
              <a:buFont typeface="Wingdings 2" panose="05020102010507070707" pitchFamily="18" charset="2"/>
              <a:buChar char=""/>
              <a:defRPr sz="2000" kern="1200" baseline="0">
                <a:solidFill>
                  <a:srgbClr val="105269"/>
                </a:solidFill>
                <a:latin typeface="+mj-lt"/>
                <a:ea typeface="+mn-ea"/>
                <a:cs typeface="+mn-cs"/>
              </a:defRPr>
            </a:lvl3pPr>
            <a:lvl4pPr marL="1152000" indent="-288000" algn="l" defTabSz="914400" rtl="0" eaLnBrk="1" latinLnBrk="0" hangingPunct="1">
              <a:lnSpc>
                <a:spcPct val="90000"/>
              </a:lnSpc>
              <a:spcBef>
                <a:spcPts val="300"/>
              </a:spcBef>
              <a:buSzPct val="80000"/>
              <a:buFont typeface="Wingdings 3" panose="05040102010807070707" pitchFamily="18" charset="2"/>
              <a:buChar char=""/>
              <a:defRPr sz="2000" kern="1200" baseline="0">
                <a:solidFill>
                  <a:srgbClr val="105269"/>
                </a:solidFill>
                <a:latin typeface="+mj-lt"/>
                <a:ea typeface="+mn-ea"/>
                <a:cs typeface="+mn-cs"/>
              </a:defRPr>
            </a:lvl4pPr>
            <a:lvl5pPr marL="1440000" indent="-288000" algn="l" defTabSz="914400" rtl="0" eaLnBrk="1" latinLnBrk="0" hangingPunct="1">
              <a:lnSpc>
                <a:spcPct val="90000"/>
              </a:lnSpc>
              <a:spcBef>
                <a:spcPts val="300"/>
              </a:spcBef>
              <a:buSzPct val="80000"/>
              <a:buFont typeface="Wingdings 3" panose="05040102010807070707" pitchFamily="18" charset="2"/>
              <a:buChar char=""/>
              <a:defRPr sz="2000" kern="1200" baseline="0">
                <a:solidFill>
                  <a:srgbClr val="105269"/>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BE"/>
              <a:t>Aannames</a:t>
            </a:r>
          </a:p>
          <a:p>
            <a:pPr lvl="1"/>
            <a:r>
              <a:rPr lang="nl-BE"/>
              <a:t>Niet altijd mogelijk om bestemmingen of afmetingen van andere eenheden in gebouw te achterhalen</a:t>
            </a:r>
          </a:p>
          <a:p>
            <a:pPr lvl="2"/>
            <a:r>
              <a:rPr lang="nl-BE"/>
              <a:t>Bij twijfel over </a:t>
            </a:r>
            <a:r>
              <a:rPr lang="nl-BE" u="sng"/>
              <a:t>bestemming</a:t>
            </a:r>
            <a:r>
              <a:rPr lang="nl-BE"/>
              <a:t> andere eenheden in gebouw (en geen redelijke aanname mogelijk) =&gt; NR</a:t>
            </a:r>
          </a:p>
          <a:p>
            <a:pPr lvl="2"/>
            <a:r>
              <a:rPr lang="nl-BE"/>
              <a:t>Bij twijfel over </a:t>
            </a:r>
            <a:r>
              <a:rPr lang="nl-BE" u="sng"/>
              <a:t>grootte</a:t>
            </a:r>
            <a:r>
              <a:rPr lang="nl-BE"/>
              <a:t> NR eenheid =&gt; redelijke inschatting maken</a:t>
            </a:r>
          </a:p>
          <a:p>
            <a:pPr lvl="2"/>
            <a:r>
              <a:rPr lang="nl-BE"/>
              <a:t>Bij twijfel over </a:t>
            </a:r>
            <a:r>
              <a:rPr lang="nl-BE" u="sng"/>
              <a:t>aard</a:t>
            </a:r>
            <a:r>
              <a:rPr lang="nl-BE"/>
              <a:t> NR eenheid =&gt; grote NR eenheid</a:t>
            </a:r>
          </a:p>
          <a:p>
            <a:pPr lvl="1"/>
            <a:r>
              <a:rPr lang="nl-BE"/>
              <a:t>Conclusie: als geen gegevens over aangrenzende eenheden kunnen achterhaald worden uit bewijsstukken of visuele vaststellingen</a:t>
            </a:r>
          </a:p>
          <a:p>
            <a:pPr marL="288000" lvl="1" indent="0">
              <a:buNone/>
            </a:pPr>
            <a:r>
              <a:rPr lang="nl-BE"/>
              <a:t>    =&gt; </a:t>
            </a:r>
            <a:r>
              <a:rPr lang="nl-BE" b="1"/>
              <a:t>EPC groot NR</a:t>
            </a:r>
          </a:p>
          <a:p>
            <a:endParaRPr lang="nl-BE"/>
          </a:p>
        </p:txBody>
      </p:sp>
    </p:spTree>
    <p:extLst>
      <p:ext uri="{BB962C8B-B14F-4D97-AF65-F5344CB8AC3E}">
        <p14:creationId xmlns:p14="http://schemas.microsoft.com/office/powerpoint/2010/main" val="243129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53423-8C49-4604-8AD0-0D7E9BC85815}"/>
              </a:ext>
            </a:extLst>
          </p:cNvPr>
          <p:cNvSpPr>
            <a:spLocks noGrp="1"/>
          </p:cNvSpPr>
          <p:nvPr>
            <p:ph type="title"/>
          </p:nvPr>
        </p:nvSpPr>
        <p:spPr>
          <a:xfrm>
            <a:off x="645459" y="476672"/>
            <a:ext cx="10708341"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DE555CC-D985-49EF-8820-B9DF445B512D}"/>
              </a:ext>
            </a:extLst>
          </p:cNvPr>
          <p:cNvSpPr>
            <a:spLocks noGrp="1"/>
          </p:cNvSpPr>
          <p:nvPr>
            <p:ph sz="half" idx="10"/>
          </p:nvPr>
        </p:nvSpPr>
        <p:spPr/>
        <p:txBody>
          <a:bodyPr/>
          <a:lstStyle/>
          <a:p>
            <a:r>
              <a:rPr lang="nl-BE"/>
              <a:t>Hoofdbestemming bepaalt of/welk type EPC nodig is</a:t>
            </a:r>
          </a:p>
          <a:p>
            <a:pPr lvl="1"/>
            <a:r>
              <a:rPr lang="nl-BE"/>
              <a:t>In geval gebouweenheid met gebouwdelen met verschillende bestemming</a:t>
            </a:r>
          </a:p>
          <a:p>
            <a:pPr lvl="2"/>
            <a:r>
              <a:rPr lang="nl-BE"/>
              <a:t>Bepaal bruikbare vloeroppervlakte (BVO) van de verschillende gebouwdelen</a:t>
            </a:r>
          </a:p>
          <a:p>
            <a:pPr lvl="2"/>
            <a:r>
              <a:rPr lang="nl-BE"/>
              <a:t>Indien gebouwdelen met bestemming ‘industrie’ aanwezig: </a:t>
            </a:r>
          </a:p>
          <a:p>
            <a:pPr lvl="3"/>
            <a:r>
              <a:rPr lang="nl-BE"/>
              <a:t>Als BVO gebouwdelen industrie &gt; 70% =&gt; industrie</a:t>
            </a:r>
          </a:p>
          <a:p>
            <a:pPr lvl="2"/>
            <a:r>
              <a:rPr lang="nl-BE"/>
              <a:t>In alle andere gevallen:</a:t>
            </a:r>
          </a:p>
          <a:p>
            <a:pPr lvl="3"/>
            <a:r>
              <a:rPr lang="nl-BE"/>
              <a:t>Hoofdbestemming = bestemming van gebouwdelen met grootste BVO</a:t>
            </a:r>
          </a:p>
          <a:p>
            <a:pPr lvl="1"/>
            <a:r>
              <a:rPr lang="nl-BE"/>
              <a:t>Als er geen grootste BVO bepaald kan worden =&gt; niet-residentieel</a:t>
            </a:r>
          </a:p>
          <a:p>
            <a:pPr lvl="1"/>
            <a:endParaRPr lang="nl-BE"/>
          </a:p>
          <a:p>
            <a:pPr indent="-287655"/>
            <a:r>
              <a:rPr lang="nl-BE"/>
              <a:t>Altijd één EPC per gebouweenheid</a:t>
            </a:r>
          </a:p>
          <a:p>
            <a:pPr lvl="1" indent="-287655"/>
            <a:r>
              <a:rPr lang="nl-BE"/>
              <a:t>Samenvoegregels RES en NR bestemmingen niet meer mogelijk</a:t>
            </a:r>
          </a:p>
          <a:p>
            <a:pPr lvl="1" indent="-287655"/>
            <a:r>
              <a:rPr lang="nl-BE"/>
              <a:t>Geen EPC in geval gebouw geen gebouweenheid bevat</a:t>
            </a:r>
          </a:p>
          <a:p>
            <a:pPr lvl="2" indent="-287655"/>
            <a:r>
              <a:rPr lang="nl-BE"/>
              <a:t>Indien gebouw louter ondersteunende functie heeft bij andere gebouweenheid</a:t>
            </a:r>
          </a:p>
          <a:p>
            <a:pPr lvl="2" indent="-287655"/>
            <a:r>
              <a:rPr lang="nl-BE"/>
              <a:t>Vb. vrijstaande garage gebruikt voor opslag of hobbyruimte, …</a:t>
            </a:r>
            <a:endParaRPr lang="en-US"/>
          </a:p>
          <a:p>
            <a:pPr lvl="1"/>
            <a:endParaRPr lang="nl-BE"/>
          </a:p>
          <a:p>
            <a:pPr indent="-287655"/>
            <a:endParaRPr lang="nl-BE"/>
          </a:p>
          <a:p>
            <a:pPr lvl="1"/>
            <a:endParaRPr lang="nl-BE"/>
          </a:p>
          <a:p>
            <a:endParaRPr lang="nl-BE"/>
          </a:p>
        </p:txBody>
      </p:sp>
    </p:spTree>
    <p:extLst>
      <p:ext uri="{BB962C8B-B14F-4D97-AF65-F5344CB8AC3E}">
        <p14:creationId xmlns:p14="http://schemas.microsoft.com/office/powerpoint/2010/main" val="4434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FB319-FD0F-494E-A650-CF33560EC584}"/>
              </a:ext>
            </a:extLst>
          </p:cNvPr>
          <p:cNvSpPr>
            <a:spLocks noGrp="1"/>
          </p:cNvSpPr>
          <p:nvPr>
            <p:ph type="title"/>
          </p:nvPr>
        </p:nvSpPr>
        <p:spPr/>
        <p:txBody>
          <a:bodyPr/>
          <a:lstStyle/>
          <a:p>
            <a:r>
              <a:rPr lang="nl-BE"/>
              <a:t>Deel II: Verzamelen van invoergegevens</a:t>
            </a:r>
          </a:p>
        </p:txBody>
      </p:sp>
      <p:sp>
        <p:nvSpPr>
          <p:cNvPr id="3" name="Tijdelijke aanduiding voor inhoud 2">
            <a:extLst>
              <a:ext uri="{FF2B5EF4-FFF2-40B4-BE49-F238E27FC236}">
                <a16:creationId xmlns:a16="http://schemas.microsoft.com/office/drawing/2014/main" id="{528F0555-1DF5-4CE8-BE6C-FD7CAF3B508C}"/>
              </a:ext>
            </a:extLst>
          </p:cNvPr>
          <p:cNvSpPr>
            <a:spLocks noGrp="1"/>
          </p:cNvSpPr>
          <p:nvPr>
            <p:ph sz="half" idx="10"/>
          </p:nvPr>
        </p:nvSpPr>
        <p:spPr>
          <a:xfrm>
            <a:off x="838198" y="1412776"/>
            <a:ext cx="10515600" cy="5445224"/>
          </a:xfrm>
        </p:spPr>
        <p:txBody>
          <a:bodyPr/>
          <a:lstStyle/>
          <a:p>
            <a:r>
              <a:rPr lang="nl-BE"/>
              <a:t>Voorbereiding van </a:t>
            </a:r>
            <a:r>
              <a:rPr lang="nl-BE" err="1"/>
              <a:t>plaatsbezoek</a:t>
            </a:r>
            <a:r>
              <a:rPr lang="nl-BE"/>
              <a:t>: goed overzicht van gebouw</a:t>
            </a:r>
          </a:p>
          <a:p>
            <a:pPr lvl="1"/>
            <a:r>
              <a:rPr lang="nl-BE"/>
              <a:t>Verschillende nuttige tools</a:t>
            </a:r>
          </a:p>
          <a:p>
            <a:pPr lvl="2"/>
            <a:r>
              <a:rPr lang="nl-BE" err="1">
                <a:hlinkClick r:id="rId2">
                  <a:extLst>
                    <a:ext uri="{A12FA001-AC4F-418D-AE19-62706E023703}">
                      <ahyp:hlinkClr xmlns:ahyp="http://schemas.microsoft.com/office/drawing/2018/hyperlinkcolor" val="tx"/>
                    </a:ext>
                  </a:extLst>
                </a:hlinkClick>
              </a:rPr>
              <a:t>Geopunt</a:t>
            </a:r>
            <a:r>
              <a:rPr lang="nl-BE">
                <a:hlinkClick r:id="rId2">
                  <a:extLst>
                    <a:ext uri="{A12FA001-AC4F-418D-AE19-62706E023703}">
                      <ahyp:hlinkClr xmlns:ahyp="http://schemas.microsoft.com/office/drawing/2018/hyperlinkcolor" val="tx"/>
                    </a:ext>
                  </a:extLst>
                </a:hlinkClick>
              </a:rPr>
              <a:t> Vlaanderen</a:t>
            </a:r>
            <a:endParaRPr lang="nl-BE"/>
          </a:p>
          <a:p>
            <a:pPr lvl="3"/>
            <a:r>
              <a:rPr lang="nl-BE"/>
              <a:t>Verschillende onderleggers: luchtfoto, Grootschalig Referentiebestand, …</a:t>
            </a:r>
          </a:p>
          <a:p>
            <a:pPr lvl="3"/>
            <a:r>
              <a:rPr lang="nl-BE"/>
              <a:t>Lengten en oppervlakten meten</a:t>
            </a:r>
          </a:p>
          <a:p>
            <a:pPr lvl="2"/>
            <a:r>
              <a:rPr lang="nl-BE" err="1">
                <a:hlinkClick r:id="rId3">
                  <a:extLst>
                    <a:ext uri="{A12FA001-AC4F-418D-AE19-62706E023703}">
                      <ahyp:hlinkClr xmlns:ahyp="http://schemas.microsoft.com/office/drawing/2018/hyperlinkcolor" val="tx"/>
                    </a:ext>
                  </a:extLst>
                </a:hlinkClick>
              </a:rPr>
              <a:t>Cadgis</a:t>
            </a:r>
            <a:endParaRPr lang="nl-BE"/>
          </a:p>
          <a:p>
            <a:pPr lvl="3"/>
            <a:r>
              <a:rPr lang="nl-BE"/>
              <a:t>Kiezen hoeveel info zichtbaar van de (kadastrale) percelen</a:t>
            </a:r>
          </a:p>
          <a:p>
            <a:pPr lvl="3"/>
            <a:r>
              <a:rPr lang="nl-BE"/>
              <a:t>Lengten en oppervlakten meten</a:t>
            </a:r>
          </a:p>
          <a:p>
            <a:pPr lvl="2"/>
            <a:r>
              <a:rPr lang="nl-BE">
                <a:hlinkClick r:id="rId4">
                  <a:extLst>
                    <a:ext uri="{A12FA001-AC4F-418D-AE19-62706E023703}">
                      <ahyp:hlinkClr xmlns:ahyp="http://schemas.microsoft.com/office/drawing/2018/hyperlinkcolor" val="tx"/>
                    </a:ext>
                  </a:extLst>
                </a:hlinkClick>
              </a:rPr>
              <a:t>Google </a:t>
            </a:r>
            <a:r>
              <a:rPr lang="nl-BE" err="1">
                <a:hlinkClick r:id="rId4">
                  <a:extLst>
                    <a:ext uri="{A12FA001-AC4F-418D-AE19-62706E023703}">
                      <ahyp:hlinkClr xmlns:ahyp="http://schemas.microsoft.com/office/drawing/2018/hyperlinkcolor" val="tx"/>
                    </a:ext>
                  </a:extLst>
                </a:hlinkClick>
              </a:rPr>
              <a:t>maps</a:t>
            </a:r>
            <a:endParaRPr lang="nl-BE"/>
          </a:p>
          <a:p>
            <a:pPr lvl="3"/>
            <a:r>
              <a:rPr lang="nl-BE"/>
              <a:t>Verschillende zichten: 2D, </a:t>
            </a:r>
            <a:r>
              <a:rPr lang="nl-BE" err="1"/>
              <a:t>streetview</a:t>
            </a:r>
            <a:r>
              <a:rPr lang="nl-BE"/>
              <a:t> en (soms) 3D</a:t>
            </a:r>
          </a:p>
          <a:p>
            <a:pPr lvl="2"/>
            <a:r>
              <a:rPr lang="nl-BE">
                <a:hlinkClick r:id="rId5">
                  <a:extLst>
                    <a:ext uri="{A12FA001-AC4F-418D-AE19-62706E023703}">
                      <ahyp:hlinkClr xmlns:ahyp="http://schemas.microsoft.com/office/drawing/2018/hyperlinkcolor" val="tx"/>
                    </a:ext>
                  </a:extLst>
                </a:hlinkClick>
              </a:rPr>
              <a:t>Energieprestatiedatabank</a:t>
            </a:r>
            <a:endParaRPr lang="nl-BE"/>
          </a:p>
          <a:p>
            <a:pPr lvl="3"/>
            <a:r>
              <a:rPr lang="nl-BE"/>
              <a:t>De kaart in de Energieprestatiedatabank is deze van het GRB</a:t>
            </a:r>
          </a:p>
          <a:p>
            <a:pPr lvl="3"/>
            <a:r>
              <a:rPr lang="nl-BE"/>
              <a:t>Verifiëren of het adres van de eenheid of het gebouw aanwezig en correct is.</a:t>
            </a:r>
          </a:p>
          <a:p>
            <a:pPr lvl="3"/>
            <a:r>
              <a:rPr lang="nl-BE"/>
              <a:t>Verifiëren hoeveel eenheden in het gebouw aanwezig zijn</a:t>
            </a:r>
          </a:p>
          <a:p>
            <a:pPr lvl="3"/>
            <a:r>
              <a:rPr lang="nl-BE"/>
              <a:t>Nagaan of er al een EPC GD aanwezig is voor het gebouw.</a:t>
            </a:r>
          </a:p>
          <a:p>
            <a:pPr lvl="3"/>
            <a:endParaRPr lang="nl-BE"/>
          </a:p>
          <a:p>
            <a:pPr lvl="2"/>
            <a:endParaRPr lang="nl-BE"/>
          </a:p>
        </p:txBody>
      </p:sp>
    </p:spTree>
    <p:extLst>
      <p:ext uri="{BB962C8B-B14F-4D97-AF65-F5344CB8AC3E}">
        <p14:creationId xmlns:p14="http://schemas.microsoft.com/office/powerpoint/2010/main" val="304411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 en dianummer">
            <a:extLst>
              <a:ext uri="{FF2B5EF4-FFF2-40B4-BE49-F238E27FC236}">
                <a16:creationId xmlns:a16="http://schemas.microsoft.com/office/drawing/2014/main" id="{F274080C-5221-4DA6-BD32-36149835F203}"/>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a:solidFill>
                  <a:srgbClr val="105269"/>
                </a:solidFill>
              </a:rPr>
              <a:pPr algn="r"/>
              <a:t>2</a:t>
            </a:fld>
            <a:endParaRPr lang="nl-BE" sz="1100">
              <a:solidFill>
                <a:srgbClr val="105269"/>
              </a:solidFill>
            </a:endParaRPr>
          </a:p>
        </p:txBody>
      </p:sp>
      <p:sp>
        <p:nvSpPr>
          <p:cNvPr id="6" name="titel">
            <a:extLst>
              <a:ext uri="{FF2B5EF4-FFF2-40B4-BE49-F238E27FC236}">
                <a16:creationId xmlns:a16="http://schemas.microsoft.com/office/drawing/2014/main" id="{25BE970F-1D9E-45FF-A9B6-CEF7F717B771}"/>
              </a:ext>
            </a:extLst>
          </p:cNvPr>
          <p:cNvSpPr txBox="1">
            <a:spLocks/>
          </p:cNvSpPr>
          <p:nvPr/>
        </p:nvSpPr>
        <p:spPr>
          <a:xfrm>
            <a:off x="1080000" y="2348880"/>
            <a:ext cx="10080000" cy="1247702"/>
          </a:xfrm>
          <a:prstGeom prst="rect">
            <a:avLst/>
          </a:prstGeom>
        </p:spPr>
        <p:txBody>
          <a:bodyPr>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NL" sz="4800"/>
              <a:t>Aanpassingen IP</a:t>
            </a:r>
            <a:endParaRPr lang="nl-BE" sz="3700"/>
          </a:p>
        </p:txBody>
      </p:sp>
    </p:spTree>
    <p:extLst>
      <p:ext uri="{BB962C8B-B14F-4D97-AF65-F5344CB8AC3E}">
        <p14:creationId xmlns:p14="http://schemas.microsoft.com/office/powerpoint/2010/main" val="189130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FB319-FD0F-494E-A650-CF33560EC584}"/>
              </a:ext>
            </a:extLst>
          </p:cNvPr>
          <p:cNvSpPr>
            <a:spLocks noGrp="1"/>
          </p:cNvSpPr>
          <p:nvPr>
            <p:ph type="title"/>
          </p:nvPr>
        </p:nvSpPr>
        <p:spPr/>
        <p:txBody>
          <a:bodyPr/>
          <a:lstStyle/>
          <a:p>
            <a:r>
              <a:rPr lang="nl-BE"/>
              <a:t>Deel II: Verzamelen van invoergegevens</a:t>
            </a:r>
          </a:p>
        </p:txBody>
      </p:sp>
      <p:sp>
        <p:nvSpPr>
          <p:cNvPr id="3" name="Tijdelijke aanduiding voor inhoud 2">
            <a:extLst>
              <a:ext uri="{FF2B5EF4-FFF2-40B4-BE49-F238E27FC236}">
                <a16:creationId xmlns:a16="http://schemas.microsoft.com/office/drawing/2014/main" id="{528F0555-1DF5-4CE8-BE6C-FD7CAF3B508C}"/>
              </a:ext>
            </a:extLst>
          </p:cNvPr>
          <p:cNvSpPr>
            <a:spLocks noGrp="1"/>
          </p:cNvSpPr>
          <p:nvPr>
            <p:ph sz="half" idx="10"/>
          </p:nvPr>
        </p:nvSpPr>
        <p:spPr/>
        <p:txBody>
          <a:bodyPr/>
          <a:lstStyle/>
          <a:p>
            <a:r>
              <a:rPr lang="nl-BE"/>
              <a:t>Algemene bewijsstukken</a:t>
            </a:r>
          </a:p>
          <a:p>
            <a:pPr lvl="1"/>
            <a:r>
              <a:rPr lang="nl-BE"/>
              <a:t>Nieuw bewijsstuk</a:t>
            </a:r>
          </a:p>
          <a:p>
            <a:pPr lvl="2"/>
            <a:r>
              <a:rPr lang="nl-BE"/>
              <a:t>Verslag van expert aangesteld door de rechtbank</a:t>
            </a:r>
          </a:p>
          <a:p>
            <a:pPr lvl="3"/>
            <a:r>
              <a:rPr lang="nl-BE"/>
              <a:t>Vaststellingen van materialen of installaties in het verslag</a:t>
            </a:r>
          </a:p>
          <a:p>
            <a:pPr lvl="1"/>
            <a:r>
              <a:rPr lang="nl-BE"/>
              <a:t>EPB aangifte: verduidelijking</a:t>
            </a:r>
          </a:p>
          <a:p>
            <a:pPr lvl="2"/>
            <a:r>
              <a:rPr lang="nl-BE"/>
              <a:t>Duidelijk over welke schildelen het gaat in EPB aangifte</a:t>
            </a:r>
          </a:p>
          <a:p>
            <a:pPr lvl="2"/>
            <a:r>
              <a:rPr lang="nl-BE"/>
              <a:t>Bij EPC GD: toegestaan dat EPB van eenheid als bewijs wordt gebruikt</a:t>
            </a:r>
          </a:p>
          <a:p>
            <a:pPr lvl="3"/>
            <a:r>
              <a:rPr lang="nl-BE"/>
              <a:t>Niet bij EPC van eenheid toegestaan!</a:t>
            </a:r>
          </a:p>
          <a:p>
            <a:pPr lvl="2"/>
            <a:r>
              <a:rPr lang="nl-BE"/>
              <a:t>Info uit EPB rapporten wordt niet aanvaard als bewijs</a:t>
            </a:r>
          </a:p>
          <a:p>
            <a:pPr lvl="1"/>
            <a:r>
              <a:rPr lang="nl-BE"/>
              <a:t>EPC: verduidelijking</a:t>
            </a:r>
          </a:p>
          <a:p>
            <a:pPr lvl="2"/>
            <a:r>
              <a:rPr lang="nl-BE"/>
              <a:t>Door de software berekende waarden of rendementen mogen niet overgenomen worden</a:t>
            </a:r>
          </a:p>
          <a:p>
            <a:pPr lvl="3"/>
            <a:r>
              <a:rPr lang="nl-BE"/>
              <a:t>Vb. U-waarde gevel, rendement gasketel</a:t>
            </a:r>
          </a:p>
          <a:p>
            <a:pPr marL="288000" lvl="1" indent="0">
              <a:buNone/>
            </a:pPr>
            <a:endParaRPr lang="nl-BE"/>
          </a:p>
        </p:txBody>
      </p:sp>
    </p:spTree>
    <p:extLst>
      <p:ext uri="{BB962C8B-B14F-4D97-AF65-F5344CB8AC3E}">
        <p14:creationId xmlns:p14="http://schemas.microsoft.com/office/powerpoint/2010/main" val="103396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FB319-FD0F-494E-A650-CF33560EC584}"/>
              </a:ext>
            </a:extLst>
          </p:cNvPr>
          <p:cNvSpPr>
            <a:spLocks noGrp="1"/>
          </p:cNvSpPr>
          <p:nvPr>
            <p:ph type="title"/>
          </p:nvPr>
        </p:nvSpPr>
        <p:spPr/>
        <p:txBody>
          <a:bodyPr/>
          <a:lstStyle/>
          <a:p>
            <a:r>
              <a:rPr lang="nl-BE"/>
              <a:t>Deel II: Verzamelen van invoergegevens</a:t>
            </a:r>
          </a:p>
        </p:txBody>
      </p:sp>
      <p:sp>
        <p:nvSpPr>
          <p:cNvPr id="3" name="Tijdelijke aanduiding voor inhoud 2">
            <a:extLst>
              <a:ext uri="{FF2B5EF4-FFF2-40B4-BE49-F238E27FC236}">
                <a16:creationId xmlns:a16="http://schemas.microsoft.com/office/drawing/2014/main" id="{528F0555-1DF5-4CE8-BE6C-FD7CAF3B508C}"/>
              </a:ext>
            </a:extLst>
          </p:cNvPr>
          <p:cNvSpPr>
            <a:spLocks noGrp="1"/>
          </p:cNvSpPr>
          <p:nvPr>
            <p:ph sz="half" idx="10"/>
          </p:nvPr>
        </p:nvSpPr>
        <p:spPr/>
        <p:txBody>
          <a:bodyPr/>
          <a:lstStyle/>
          <a:p>
            <a:pPr lvl="1"/>
            <a:r>
              <a:rPr lang="nl-BE"/>
              <a:t>Uitvoerings- en as-</a:t>
            </a:r>
            <a:r>
              <a:rPr lang="nl-BE" err="1"/>
              <a:t>builtplannen</a:t>
            </a:r>
            <a:r>
              <a:rPr lang="nl-BE"/>
              <a:t>: verduidelijking</a:t>
            </a:r>
          </a:p>
          <a:p>
            <a:pPr lvl="2"/>
            <a:r>
              <a:rPr lang="nl-BE"/>
              <a:t>Ook in digitale vorm geldig als bewijs</a:t>
            </a:r>
          </a:p>
          <a:p>
            <a:pPr lvl="2"/>
            <a:r>
              <a:rPr lang="nl-BE"/>
              <a:t>Hoe herkennen?</a:t>
            </a:r>
          </a:p>
          <a:p>
            <a:pPr lvl="3"/>
            <a:r>
              <a:rPr lang="nl-BE"/>
              <a:t>Vermelding ‘uitvoering’ of ‘as-built’</a:t>
            </a:r>
          </a:p>
          <a:p>
            <a:pPr lvl="3"/>
            <a:r>
              <a:rPr lang="nl-BE"/>
              <a:t>Chronologie van wijzigingen</a:t>
            </a:r>
          </a:p>
          <a:p>
            <a:pPr lvl="3"/>
            <a:r>
              <a:rPr lang="nl-BE"/>
              <a:t>Opmaakdatum na vergunningsdatum</a:t>
            </a:r>
          </a:p>
          <a:p>
            <a:pPr lvl="3"/>
            <a:r>
              <a:rPr lang="nl-BE"/>
              <a:t>Bij twijfel =&gt; geen uitvoeringsplan</a:t>
            </a:r>
          </a:p>
          <a:p>
            <a:pPr lvl="2"/>
            <a:endParaRPr lang="nl-BE"/>
          </a:p>
        </p:txBody>
      </p:sp>
      <p:pic>
        <p:nvPicPr>
          <p:cNvPr id="4" name="Afbeelding 3">
            <a:extLst>
              <a:ext uri="{FF2B5EF4-FFF2-40B4-BE49-F238E27FC236}">
                <a16:creationId xmlns:a16="http://schemas.microsoft.com/office/drawing/2014/main" id="{67BB87B6-C146-40BF-A3D9-3E8FBAF188F7}"/>
              </a:ext>
            </a:extLst>
          </p:cNvPr>
          <p:cNvPicPr/>
          <p:nvPr/>
        </p:nvPicPr>
        <p:blipFill rotWithShape="1">
          <a:blip r:embed="rId2">
            <a:extLst>
              <a:ext uri="{28A0092B-C50C-407E-A947-70E740481C1C}">
                <a14:useLocalDpi xmlns:a14="http://schemas.microsoft.com/office/drawing/2010/main" val="0"/>
              </a:ext>
            </a:extLst>
          </a:blip>
          <a:srcRect r="21111"/>
          <a:stretch/>
        </p:blipFill>
        <p:spPr bwMode="auto">
          <a:xfrm>
            <a:off x="7966781" y="1254502"/>
            <a:ext cx="3965575" cy="5498037"/>
          </a:xfrm>
          <a:prstGeom prst="rect">
            <a:avLst/>
          </a:prstGeom>
          <a:noFill/>
          <a:ln>
            <a:noFill/>
          </a:ln>
        </p:spPr>
      </p:pic>
    </p:spTree>
    <p:extLst>
      <p:ext uri="{BB962C8B-B14F-4D97-AF65-F5344CB8AC3E}">
        <p14:creationId xmlns:p14="http://schemas.microsoft.com/office/powerpoint/2010/main" val="375943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FB319-FD0F-494E-A650-CF33560EC584}"/>
              </a:ext>
            </a:extLst>
          </p:cNvPr>
          <p:cNvSpPr>
            <a:spLocks noGrp="1"/>
          </p:cNvSpPr>
          <p:nvPr>
            <p:ph type="title"/>
          </p:nvPr>
        </p:nvSpPr>
        <p:spPr/>
        <p:txBody>
          <a:bodyPr/>
          <a:lstStyle/>
          <a:p>
            <a:r>
              <a:rPr lang="nl-BE"/>
              <a:t>Deel II: Verzamelen van invoergegevens</a:t>
            </a:r>
          </a:p>
        </p:txBody>
      </p:sp>
      <p:sp>
        <p:nvSpPr>
          <p:cNvPr id="3" name="Tijdelijke aanduiding voor inhoud 2">
            <a:extLst>
              <a:ext uri="{FF2B5EF4-FFF2-40B4-BE49-F238E27FC236}">
                <a16:creationId xmlns:a16="http://schemas.microsoft.com/office/drawing/2014/main" id="{528F0555-1DF5-4CE8-BE6C-FD7CAF3B508C}"/>
              </a:ext>
            </a:extLst>
          </p:cNvPr>
          <p:cNvSpPr>
            <a:spLocks noGrp="1"/>
          </p:cNvSpPr>
          <p:nvPr>
            <p:ph sz="half" idx="10"/>
          </p:nvPr>
        </p:nvSpPr>
        <p:spPr/>
        <p:txBody>
          <a:bodyPr/>
          <a:lstStyle/>
          <a:p>
            <a:r>
              <a:rPr lang="nl-BE"/>
              <a:t>Overdracht EPC GD aan eigenaar bij aanpassingen aan EPC</a:t>
            </a:r>
          </a:p>
          <a:p>
            <a:pPr lvl="1"/>
            <a:r>
              <a:rPr lang="nl-BE"/>
              <a:t>Vb. na aanpassing door renovaties, aanpassing na fouten</a:t>
            </a:r>
          </a:p>
          <a:p>
            <a:endParaRPr lang="nl-BE"/>
          </a:p>
          <a:p>
            <a:r>
              <a:rPr lang="nl-BE"/>
              <a:t>Projectdossier</a:t>
            </a:r>
          </a:p>
          <a:p>
            <a:pPr lvl="1"/>
            <a:r>
              <a:rPr lang="nl-BE"/>
              <a:t>Vaste termijn bijhouden projectdossier: 10 jaar</a:t>
            </a:r>
          </a:p>
          <a:p>
            <a:pPr lvl="2"/>
            <a:r>
              <a:rPr lang="nl-BE"/>
              <a:t>Vanaf datum opmaak EPC</a:t>
            </a:r>
          </a:p>
          <a:p>
            <a:pPr lvl="2"/>
            <a:r>
              <a:rPr lang="nl-BE"/>
              <a:t>Ongeacht geldigheidsduur EPC</a:t>
            </a:r>
          </a:p>
          <a:p>
            <a:pPr lvl="1"/>
            <a:r>
              <a:rPr lang="nl-BE"/>
              <a:t>Overzichtsfoto’s van alle gevels verplicht</a:t>
            </a:r>
          </a:p>
          <a:p>
            <a:pPr lvl="2"/>
            <a:r>
              <a:rPr lang="nl-BE"/>
              <a:t>Veilig bereikbare gevels</a:t>
            </a:r>
          </a:p>
          <a:p>
            <a:pPr lvl="2"/>
            <a:r>
              <a:rPr lang="nl-BE"/>
              <a:t>Foto voorgevel (of meest typerende) ook opladen in software</a:t>
            </a:r>
          </a:p>
          <a:p>
            <a:pPr lvl="1"/>
            <a:endParaRPr lang="nl-BE"/>
          </a:p>
        </p:txBody>
      </p:sp>
    </p:spTree>
    <p:extLst>
      <p:ext uri="{BB962C8B-B14F-4D97-AF65-F5344CB8AC3E}">
        <p14:creationId xmlns:p14="http://schemas.microsoft.com/office/powerpoint/2010/main" val="183174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C4763-9D13-4571-8638-56E12E5EECD9}"/>
              </a:ext>
            </a:extLst>
          </p:cNvPr>
          <p:cNvSpPr>
            <a:spLocks noGrp="1"/>
          </p:cNvSpPr>
          <p:nvPr>
            <p:ph type="title"/>
          </p:nvPr>
        </p:nvSpPr>
        <p:spPr>
          <a:xfrm>
            <a:off x="1" y="476672"/>
            <a:ext cx="12022666" cy="936104"/>
          </a:xfrm>
        </p:spPr>
        <p:txBody>
          <a:bodyPr/>
          <a:lstStyle/>
          <a:p>
            <a:r>
              <a:rPr lang="nl-BE"/>
              <a:t>Deel III: Gegevens over eenheid, project en eigenaar</a:t>
            </a:r>
          </a:p>
        </p:txBody>
      </p:sp>
      <p:sp>
        <p:nvSpPr>
          <p:cNvPr id="3" name="Tijdelijke aanduiding voor inhoud 2">
            <a:extLst>
              <a:ext uri="{FF2B5EF4-FFF2-40B4-BE49-F238E27FC236}">
                <a16:creationId xmlns:a16="http://schemas.microsoft.com/office/drawing/2014/main" id="{7A914481-5B4E-4E77-8B56-6210FFC0BB85}"/>
              </a:ext>
            </a:extLst>
          </p:cNvPr>
          <p:cNvSpPr>
            <a:spLocks noGrp="1"/>
          </p:cNvSpPr>
          <p:nvPr>
            <p:ph sz="half" idx="10"/>
          </p:nvPr>
        </p:nvSpPr>
        <p:spPr>
          <a:xfrm>
            <a:off x="838197" y="2151528"/>
            <a:ext cx="11184469" cy="4370729"/>
          </a:xfrm>
        </p:spPr>
        <p:txBody>
          <a:bodyPr/>
          <a:lstStyle/>
          <a:p>
            <a:r>
              <a:rPr lang="nl-BE"/>
              <a:t>EPC ingediend op foutief adres</a:t>
            </a:r>
          </a:p>
          <a:p>
            <a:pPr lvl="1"/>
            <a:r>
              <a:rPr lang="nl-BE"/>
              <a:t>Melden aan VEKA via </a:t>
            </a:r>
            <a:r>
              <a:rPr lang="nl-BE">
                <a:hlinkClick r:id="rId2"/>
              </a:rPr>
              <a:t>veka@vlaanderen.be</a:t>
            </a:r>
            <a:endParaRPr lang="nl-BE"/>
          </a:p>
          <a:p>
            <a:pPr lvl="1"/>
            <a:r>
              <a:rPr lang="nl-BE"/>
              <a:t>VEKA annuleert foutieve EPC in databank</a:t>
            </a:r>
          </a:p>
          <a:p>
            <a:pPr lvl="1"/>
            <a:r>
              <a:rPr lang="nl-BE"/>
              <a:t>Consequenties als dit niet gebeurt</a:t>
            </a:r>
          </a:p>
          <a:p>
            <a:pPr lvl="2"/>
            <a:r>
              <a:rPr lang="nl-BE"/>
              <a:t>EPC op foutief adres kan geldig EPC overschrijven en ongeldig maken</a:t>
            </a:r>
          </a:p>
          <a:p>
            <a:pPr lvl="2"/>
            <a:r>
              <a:rPr lang="nl-BE"/>
              <a:t>Eigenaar nieuw EPC heeft geen geldig EPC wegens foutief adres</a:t>
            </a:r>
          </a:p>
          <a:p>
            <a:endParaRPr lang="nl-BE"/>
          </a:p>
        </p:txBody>
      </p:sp>
    </p:spTree>
    <p:extLst>
      <p:ext uri="{BB962C8B-B14F-4D97-AF65-F5344CB8AC3E}">
        <p14:creationId xmlns:p14="http://schemas.microsoft.com/office/powerpoint/2010/main" val="15598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C4763-9D13-4571-8638-56E12E5EECD9}"/>
              </a:ext>
            </a:extLst>
          </p:cNvPr>
          <p:cNvSpPr>
            <a:spLocks noGrp="1"/>
          </p:cNvSpPr>
          <p:nvPr>
            <p:ph type="title"/>
          </p:nvPr>
        </p:nvSpPr>
        <p:spPr>
          <a:xfrm>
            <a:off x="1" y="476672"/>
            <a:ext cx="12022666" cy="936104"/>
          </a:xfrm>
        </p:spPr>
        <p:txBody>
          <a:bodyPr/>
          <a:lstStyle/>
          <a:p>
            <a:r>
              <a:rPr lang="nl-BE"/>
              <a:t>Deel III: Gegevens over eenheid, project en eigenaar</a:t>
            </a:r>
          </a:p>
        </p:txBody>
      </p:sp>
      <p:sp>
        <p:nvSpPr>
          <p:cNvPr id="3" name="Tijdelijke aanduiding voor inhoud 2">
            <a:extLst>
              <a:ext uri="{FF2B5EF4-FFF2-40B4-BE49-F238E27FC236}">
                <a16:creationId xmlns:a16="http://schemas.microsoft.com/office/drawing/2014/main" id="{7A914481-5B4E-4E77-8B56-6210FFC0BB85}"/>
              </a:ext>
            </a:extLst>
          </p:cNvPr>
          <p:cNvSpPr>
            <a:spLocks noGrp="1"/>
          </p:cNvSpPr>
          <p:nvPr>
            <p:ph sz="half" idx="10"/>
          </p:nvPr>
        </p:nvSpPr>
        <p:spPr>
          <a:xfrm>
            <a:off x="838197" y="2216074"/>
            <a:ext cx="11184469" cy="4306183"/>
          </a:xfrm>
        </p:spPr>
        <p:txBody>
          <a:bodyPr/>
          <a:lstStyle/>
          <a:p>
            <a:r>
              <a:rPr lang="nl-BE"/>
              <a:t>Werkwijze bij ontbreken bewijsstukken referentiejaar bouw/renovatie (verduidelijking)</a:t>
            </a:r>
          </a:p>
          <a:p>
            <a:pPr lvl="1"/>
            <a:r>
              <a:rPr lang="nl-BE"/>
              <a:t>Bouw</a:t>
            </a:r>
          </a:p>
          <a:p>
            <a:pPr lvl="2"/>
            <a:r>
              <a:rPr lang="nl-BE"/>
              <a:t>‘onbekend’</a:t>
            </a:r>
          </a:p>
          <a:p>
            <a:pPr lvl="2"/>
            <a:r>
              <a:rPr lang="nl-BE"/>
              <a:t>Bij bouwjaar voor 1970: o.b.v. beschikbare info, geen </a:t>
            </a:r>
            <a:r>
              <a:rPr lang="nl-BE" err="1"/>
              <a:t>terugrekening</a:t>
            </a:r>
            <a:r>
              <a:rPr lang="nl-BE"/>
              <a:t> nodig</a:t>
            </a:r>
          </a:p>
          <a:p>
            <a:pPr lvl="3"/>
            <a:r>
              <a:rPr lang="nl-BE"/>
              <a:t>Vb. Vermelding ‘1913’ in gevel van hoeve =&gt; 1913 invoeren als referentiejaar bouw</a:t>
            </a:r>
          </a:p>
          <a:p>
            <a:pPr lvl="1"/>
            <a:r>
              <a:rPr lang="nl-BE"/>
              <a:t>Renovatie: niets invullen</a:t>
            </a:r>
          </a:p>
        </p:txBody>
      </p:sp>
    </p:spTree>
    <p:extLst>
      <p:ext uri="{BB962C8B-B14F-4D97-AF65-F5344CB8AC3E}">
        <p14:creationId xmlns:p14="http://schemas.microsoft.com/office/powerpoint/2010/main" val="108458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C4763-9D13-4571-8638-56E12E5EECD9}"/>
              </a:ext>
            </a:extLst>
          </p:cNvPr>
          <p:cNvSpPr>
            <a:spLocks noGrp="1"/>
          </p:cNvSpPr>
          <p:nvPr>
            <p:ph type="title"/>
          </p:nvPr>
        </p:nvSpPr>
        <p:spPr/>
        <p:txBody>
          <a:bodyPr/>
          <a:lstStyle/>
          <a:p>
            <a:r>
              <a:rPr lang="nl-BE"/>
              <a:t>Deel III: Gegevens over eenheid, project en eigenaar</a:t>
            </a:r>
          </a:p>
        </p:txBody>
      </p:sp>
      <p:sp>
        <p:nvSpPr>
          <p:cNvPr id="3" name="Tijdelijke aanduiding voor inhoud 2">
            <a:extLst>
              <a:ext uri="{FF2B5EF4-FFF2-40B4-BE49-F238E27FC236}">
                <a16:creationId xmlns:a16="http://schemas.microsoft.com/office/drawing/2014/main" id="{7A914481-5B4E-4E77-8B56-6210FFC0BB85}"/>
              </a:ext>
            </a:extLst>
          </p:cNvPr>
          <p:cNvSpPr>
            <a:spLocks noGrp="1"/>
          </p:cNvSpPr>
          <p:nvPr>
            <p:ph sz="half" idx="10"/>
          </p:nvPr>
        </p:nvSpPr>
        <p:spPr>
          <a:xfrm>
            <a:off x="838198" y="1742739"/>
            <a:ext cx="10515600" cy="4779518"/>
          </a:xfrm>
        </p:spPr>
        <p:txBody>
          <a:bodyPr/>
          <a:lstStyle/>
          <a:p>
            <a:r>
              <a:rPr lang="nl-BE"/>
              <a:t>Indienen EPC</a:t>
            </a:r>
          </a:p>
          <a:p>
            <a:pPr lvl="1"/>
            <a:r>
              <a:rPr lang="nl-BE"/>
              <a:t>Niet later dan 6 maand na </a:t>
            </a:r>
            <a:r>
              <a:rPr lang="nl-BE" err="1"/>
              <a:t>plaatsbezoek</a:t>
            </a:r>
            <a:endParaRPr lang="nl-BE"/>
          </a:p>
          <a:p>
            <a:pPr lvl="1"/>
            <a:r>
              <a:rPr lang="nl-BE"/>
              <a:t>Datum </a:t>
            </a:r>
            <a:r>
              <a:rPr lang="nl-BE" err="1"/>
              <a:t>plaatsbezoek</a:t>
            </a:r>
            <a:r>
              <a:rPr lang="nl-BE"/>
              <a:t> enkel aanpassen als nieuw </a:t>
            </a:r>
            <a:r>
              <a:rPr lang="nl-BE" err="1"/>
              <a:t>plaatsbezoek</a:t>
            </a:r>
            <a:r>
              <a:rPr lang="nl-BE"/>
              <a:t> werd uitgevoerd</a:t>
            </a:r>
          </a:p>
          <a:p>
            <a:endParaRPr lang="nl-BE"/>
          </a:p>
          <a:p>
            <a:r>
              <a:rPr lang="nl-BE"/>
              <a:t>Overname thermische massa uit eerder EPC (verduidelijking)</a:t>
            </a:r>
          </a:p>
          <a:p>
            <a:pPr lvl="1"/>
            <a:r>
              <a:rPr lang="nl-BE"/>
              <a:t>Gebouw of eenheid intussen geen verbouwing of uitbreiding ondergaan</a:t>
            </a:r>
          </a:p>
        </p:txBody>
      </p:sp>
    </p:spTree>
    <p:extLst>
      <p:ext uri="{BB962C8B-B14F-4D97-AF65-F5344CB8AC3E}">
        <p14:creationId xmlns:p14="http://schemas.microsoft.com/office/powerpoint/2010/main" val="58793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3FF8A-9439-4E29-A0B7-5F8A3FA7EB3D}"/>
              </a:ext>
            </a:extLst>
          </p:cNvPr>
          <p:cNvSpPr>
            <a:spLocks noGrp="1"/>
          </p:cNvSpPr>
          <p:nvPr>
            <p:ph type="title"/>
          </p:nvPr>
        </p:nvSpPr>
        <p:spPr/>
        <p:txBody>
          <a:bodyPr/>
          <a:lstStyle/>
          <a:p>
            <a:r>
              <a:rPr lang="nl-BE"/>
              <a:t>Deel IV: BV, BVO, gebouwschil</a:t>
            </a:r>
          </a:p>
        </p:txBody>
      </p:sp>
      <p:sp>
        <p:nvSpPr>
          <p:cNvPr id="3" name="Tijdelijke aanduiding voor inhoud 2">
            <a:extLst>
              <a:ext uri="{FF2B5EF4-FFF2-40B4-BE49-F238E27FC236}">
                <a16:creationId xmlns:a16="http://schemas.microsoft.com/office/drawing/2014/main" id="{AE492FD4-3CE0-4F93-94E8-00B3EEFE66A3}"/>
              </a:ext>
            </a:extLst>
          </p:cNvPr>
          <p:cNvSpPr>
            <a:spLocks noGrp="1"/>
          </p:cNvSpPr>
          <p:nvPr>
            <p:ph sz="half" idx="10"/>
          </p:nvPr>
        </p:nvSpPr>
        <p:spPr/>
        <p:txBody>
          <a:bodyPr/>
          <a:lstStyle/>
          <a:p>
            <a:r>
              <a:rPr lang="nl-BE"/>
              <a:t>Openingen (verduidelijking)</a:t>
            </a:r>
          </a:p>
          <a:p>
            <a:pPr lvl="1"/>
            <a:r>
              <a:rPr lang="nl-BE"/>
              <a:t>Openingen in wanden met begrenzing AVR</a:t>
            </a:r>
          </a:p>
          <a:p>
            <a:pPr lvl="2"/>
            <a:r>
              <a:rPr lang="nl-BE"/>
              <a:t>Ook invoeren!</a:t>
            </a:r>
          </a:p>
          <a:p>
            <a:pPr lvl="2"/>
            <a:r>
              <a:rPr lang="nl-BE"/>
              <a:t>Vb. deur naar traphal</a:t>
            </a:r>
          </a:p>
          <a:p>
            <a:pPr lvl="1"/>
            <a:r>
              <a:rPr lang="nl-BE"/>
              <a:t>Afsluiting = gezamenlijke opp. in ruimte &lt; 0,5m²</a:t>
            </a:r>
          </a:p>
          <a:p>
            <a:pPr lvl="2"/>
            <a:r>
              <a:rPr lang="nl-BE"/>
              <a:t>Vb. ventilatieroosters in ramen</a:t>
            </a:r>
          </a:p>
          <a:p>
            <a:pPr lvl="2"/>
            <a:r>
              <a:rPr lang="nl-BE"/>
              <a:t>Vb. (ventilatie)roosters met gezamenlijke opp. in ruimte &gt; 0,5m² = opening</a:t>
            </a:r>
          </a:p>
          <a:p>
            <a:pPr indent="0">
              <a:buNone/>
            </a:pPr>
            <a:endParaRPr lang="nl-BE"/>
          </a:p>
        </p:txBody>
      </p:sp>
    </p:spTree>
    <p:extLst>
      <p:ext uri="{BB962C8B-B14F-4D97-AF65-F5344CB8AC3E}">
        <p14:creationId xmlns:p14="http://schemas.microsoft.com/office/powerpoint/2010/main" val="278161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3FF8A-9439-4E29-A0B7-5F8A3FA7EB3D}"/>
              </a:ext>
            </a:extLst>
          </p:cNvPr>
          <p:cNvSpPr>
            <a:spLocks noGrp="1"/>
          </p:cNvSpPr>
          <p:nvPr>
            <p:ph type="title"/>
          </p:nvPr>
        </p:nvSpPr>
        <p:spPr/>
        <p:txBody>
          <a:bodyPr/>
          <a:lstStyle/>
          <a:p>
            <a:r>
              <a:rPr lang="nl-BE"/>
              <a:t>Deel IV: BV, BVO, gebouwschil</a:t>
            </a:r>
          </a:p>
        </p:txBody>
      </p:sp>
      <p:sp>
        <p:nvSpPr>
          <p:cNvPr id="3" name="Tijdelijke aanduiding voor inhoud 2">
            <a:extLst>
              <a:ext uri="{FF2B5EF4-FFF2-40B4-BE49-F238E27FC236}">
                <a16:creationId xmlns:a16="http://schemas.microsoft.com/office/drawing/2014/main" id="{AE492FD4-3CE0-4F93-94E8-00B3EEFE66A3}"/>
              </a:ext>
            </a:extLst>
          </p:cNvPr>
          <p:cNvSpPr>
            <a:spLocks noGrp="1"/>
          </p:cNvSpPr>
          <p:nvPr>
            <p:ph sz="half" idx="10"/>
          </p:nvPr>
        </p:nvSpPr>
        <p:spPr>
          <a:xfrm>
            <a:off x="838198" y="1484784"/>
            <a:ext cx="6794853" cy="5037474"/>
          </a:xfrm>
        </p:spPr>
        <p:txBody>
          <a:bodyPr/>
          <a:lstStyle/>
          <a:p>
            <a:r>
              <a:rPr lang="nl-BE"/>
              <a:t>Stappenplan BV</a:t>
            </a:r>
          </a:p>
          <a:p>
            <a:pPr lvl="1"/>
            <a:r>
              <a:rPr lang="nl-BE"/>
              <a:t>Stap 1: direct verwarmd of </a:t>
            </a:r>
            <a:r>
              <a:rPr lang="nl-BE" u="sng"/>
              <a:t>actief gekoeld</a:t>
            </a:r>
          </a:p>
          <a:p>
            <a:pPr lvl="2"/>
            <a:r>
              <a:rPr lang="nl-BE"/>
              <a:t>Ruimten die beschikken over een </a:t>
            </a:r>
            <a:r>
              <a:rPr lang="nl-BE" err="1"/>
              <a:t>koudeafgifte</a:t>
            </a:r>
            <a:r>
              <a:rPr lang="nl-BE"/>
              <a:t> element</a:t>
            </a:r>
          </a:p>
          <a:p>
            <a:pPr lvl="2"/>
            <a:r>
              <a:rPr lang="nl-BE"/>
              <a:t>Moet ook </a:t>
            </a:r>
            <a:r>
              <a:rPr lang="nl-BE" err="1"/>
              <a:t>gebouwgebonden</a:t>
            </a:r>
            <a:r>
              <a:rPr lang="nl-BE"/>
              <a:t> zijn</a:t>
            </a:r>
          </a:p>
          <a:p>
            <a:pPr lvl="2"/>
            <a:r>
              <a:rPr lang="nl-BE"/>
              <a:t>Geen passieve koeling of proceskoeling</a:t>
            </a:r>
          </a:p>
          <a:p>
            <a:pPr lvl="2"/>
            <a:r>
              <a:rPr lang="nl-BE"/>
              <a:t>Vb. veranda actief gekoeld door </a:t>
            </a:r>
            <a:r>
              <a:rPr lang="nl-BE" err="1"/>
              <a:t>gebouwgebonden</a:t>
            </a:r>
            <a:r>
              <a:rPr lang="nl-BE"/>
              <a:t> airco =&gt; in BV</a:t>
            </a:r>
          </a:p>
          <a:p>
            <a:pPr lvl="1"/>
            <a:r>
              <a:rPr lang="nl-BE"/>
              <a:t>Stap 3: thermisch beschermd</a:t>
            </a:r>
          </a:p>
          <a:p>
            <a:pPr lvl="2"/>
            <a:r>
              <a:rPr lang="nl-BE" u="sng"/>
              <a:t>Nieuwe uitzondering</a:t>
            </a:r>
            <a:r>
              <a:rPr lang="nl-BE"/>
              <a:t>: technische ruimten op dak (app.)gebouw die niet direct toegankelijk zijn vanuit BV gebouw</a:t>
            </a:r>
          </a:p>
          <a:p>
            <a:pPr lvl="3"/>
            <a:r>
              <a:rPr lang="nl-BE"/>
              <a:t>Vb. deur komt rechtstreeks uit op plat dak</a:t>
            </a:r>
          </a:p>
          <a:p>
            <a:pPr lvl="3"/>
            <a:r>
              <a:rPr lang="nl-BE"/>
              <a:t>Vaak ook niet winddicht door grote verluchtingsroosters (&gt; 0,5m²)</a:t>
            </a:r>
          </a:p>
          <a:p>
            <a:pPr lvl="2"/>
            <a:r>
              <a:rPr lang="nl-BE"/>
              <a:t>Plafond onder deze ruimte heeft begrenzing AOR</a:t>
            </a:r>
          </a:p>
        </p:txBody>
      </p:sp>
      <p:pic>
        <p:nvPicPr>
          <p:cNvPr id="4" name="Afbeelding 3">
            <a:extLst>
              <a:ext uri="{FF2B5EF4-FFF2-40B4-BE49-F238E27FC236}">
                <a16:creationId xmlns:a16="http://schemas.microsoft.com/office/drawing/2014/main" id="{A3E91081-7799-4151-A7AE-874E20FBF1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33051" y="2087850"/>
            <a:ext cx="4346046" cy="4293478"/>
          </a:xfrm>
          <a:prstGeom prst="rect">
            <a:avLst/>
          </a:prstGeom>
        </p:spPr>
      </p:pic>
    </p:spTree>
    <p:extLst>
      <p:ext uri="{BB962C8B-B14F-4D97-AF65-F5344CB8AC3E}">
        <p14:creationId xmlns:p14="http://schemas.microsoft.com/office/powerpoint/2010/main" val="142749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3FF8A-9439-4E29-A0B7-5F8A3FA7EB3D}"/>
              </a:ext>
            </a:extLst>
          </p:cNvPr>
          <p:cNvSpPr>
            <a:spLocks noGrp="1"/>
          </p:cNvSpPr>
          <p:nvPr>
            <p:ph type="title"/>
          </p:nvPr>
        </p:nvSpPr>
        <p:spPr/>
        <p:txBody>
          <a:bodyPr/>
          <a:lstStyle/>
          <a:p>
            <a:r>
              <a:rPr lang="nl-BE"/>
              <a:t>Deel IV: BV, BVO, gebouwschil</a:t>
            </a:r>
          </a:p>
        </p:txBody>
      </p:sp>
      <p:sp>
        <p:nvSpPr>
          <p:cNvPr id="3" name="Tijdelijke aanduiding voor inhoud 2">
            <a:extLst>
              <a:ext uri="{FF2B5EF4-FFF2-40B4-BE49-F238E27FC236}">
                <a16:creationId xmlns:a16="http://schemas.microsoft.com/office/drawing/2014/main" id="{AE492FD4-3CE0-4F93-94E8-00B3EEFE66A3}"/>
              </a:ext>
            </a:extLst>
          </p:cNvPr>
          <p:cNvSpPr>
            <a:spLocks noGrp="1"/>
          </p:cNvSpPr>
          <p:nvPr>
            <p:ph sz="half" idx="10"/>
          </p:nvPr>
        </p:nvSpPr>
        <p:spPr>
          <a:xfrm>
            <a:off x="838198" y="1591734"/>
            <a:ext cx="5713236" cy="4930524"/>
          </a:xfrm>
        </p:spPr>
        <p:txBody>
          <a:bodyPr/>
          <a:lstStyle/>
          <a:p>
            <a:r>
              <a:rPr lang="nl-BE"/>
              <a:t>Vereenvoudigingen</a:t>
            </a:r>
          </a:p>
          <a:p>
            <a:pPr lvl="1"/>
            <a:r>
              <a:rPr lang="nl-BE"/>
              <a:t>Nissen/uitsprongen in gevel/vloer mogen verwaarloosd worden als</a:t>
            </a:r>
          </a:p>
          <a:p>
            <a:pPr lvl="2"/>
            <a:r>
              <a:rPr lang="nl-BE"/>
              <a:t>Opp. ≤ 4m²</a:t>
            </a:r>
          </a:p>
          <a:p>
            <a:pPr lvl="2"/>
            <a:r>
              <a:rPr lang="nl-BE"/>
              <a:t>Diepte (muren) of hoogte (vloeren) ≤ 30cm</a:t>
            </a:r>
          </a:p>
          <a:p>
            <a:pPr lvl="2"/>
            <a:r>
              <a:rPr lang="nl-BE" u="sng"/>
              <a:t>GEEN vensters </a:t>
            </a:r>
            <a:r>
              <a:rPr lang="nl-BE"/>
              <a:t>=&gt; zonnewinsten moeten correct ingerekend worden</a:t>
            </a:r>
          </a:p>
          <a:p>
            <a:pPr lvl="1"/>
            <a:r>
              <a:rPr lang="nl-BE"/>
              <a:t>Liftschachten die bovendaks uitlopen</a:t>
            </a:r>
          </a:p>
          <a:p>
            <a:pPr lvl="2"/>
            <a:r>
              <a:rPr lang="nl-BE"/>
              <a:t>Abstractie maken van deel liftschacht dat bovendaks uitloopt</a:t>
            </a:r>
          </a:p>
          <a:p>
            <a:pPr lvl="2"/>
            <a:r>
              <a:rPr lang="nl-BE"/>
              <a:t>Ter hoogte van begrenzing BV (dak/plafond) mag fictief dak ingerekend worden</a:t>
            </a:r>
          </a:p>
        </p:txBody>
      </p:sp>
      <p:pic>
        <p:nvPicPr>
          <p:cNvPr id="2052" name="Picture 4" descr="Een erker plaatsen of vervangen, dat is specialistenwerk | Bouwinfo.be">
            <a:extLst>
              <a:ext uri="{FF2B5EF4-FFF2-40B4-BE49-F238E27FC236}">
                <a16:creationId xmlns:a16="http://schemas.microsoft.com/office/drawing/2014/main" id="{62D80B1D-2750-4F4B-A88B-6C3193290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434" y="1883833"/>
            <a:ext cx="50958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7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3FF8A-9439-4E29-A0B7-5F8A3FA7EB3D}"/>
              </a:ext>
            </a:extLst>
          </p:cNvPr>
          <p:cNvSpPr>
            <a:spLocks noGrp="1"/>
          </p:cNvSpPr>
          <p:nvPr>
            <p:ph type="title"/>
          </p:nvPr>
        </p:nvSpPr>
        <p:spPr/>
        <p:txBody>
          <a:bodyPr/>
          <a:lstStyle/>
          <a:p>
            <a:r>
              <a:rPr lang="nl-BE"/>
              <a:t>Deel IV: BV, BVO, gebouwschil</a:t>
            </a:r>
          </a:p>
        </p:txBody>
      </p:sp>
      <p:sp>
        <p:nvSpPr>
          <p:cNvPr id="3" name="Tijdelijke aanduiding voor inhoud 2">
            <a:extLst>
              <a:ext uri="{FF2B5EF4-FFF2-40B4-BE49-F238E27FC236}">
                <a16:creationId xmlns:a16="http://schemas.microsoft.com/office/drawing/2014/main" id="{AE492FD4-3CE0-4F93-94E8-00B3EEFE66A3}"/>
              </a:ext>
            </a:extLst>
          </p:cNvPr>
          <p:cNvSpPr>
            <a:spLocks noGrp="1"/>
          </p:cNvSpPr>
          <p:nvPr>
            <p:ph sz="half" idx="10"/>
          </p:nvPr>
        </p:nvSpPr>
        <p:spPr>
          <a:xfrm>
            <a:off x="838198" y="1484784"/>
            <a:ext cx="10515600" cy="5037474"/>
          </a:xfrm>
        </p:spPr>
        <p:txBody>
          <a:bodyPr/>
          <a:lstStyle/>
          <a:p>
            <a:r>
              <a:rPr lang="nl-BE" dirty="0"/>
              <a:t>Begrenzingen</a:t>
            </a:r>
          </a:p>
          <a:p>
            <a:pPr lvl="1"/>
            <a:r>
              <a:rPr lang="nl-BE" dirty="0"/>
              <a:t>Op hetzelfde perceel =&gt; vaststellingen verwarming (meestal) mogelijk</a:t>
            </a:r>
          </a:p>
          <a:p>
            <a:pPr lvl="1"/>
            <a:r>
              <a:rPr lang="nl-BE" dirty="0"/>
              <a:t>Gebouwschil grenst aan ander gebouw op eigen perceel</a:t>
            </a:r>
          </a:p>
          <a:p>
            <a:pPr lvl="2"/>
            <a:r>
              <a:rPr lang="nl-BE" dirty="0"/>
              <a:t>Niet geklimatiseerd ten behoeve van mensen =&gt; AOR</a:t>
            </a:r>
          </a:p>
          <a:p>
            <a:pPr lvl="2"/>
            <a:r>
              <a:rPr lang="nl-BE" dirty="0"/>
              <a:t>Wel geklimatiseerd ten behoeve van mensen =&gt; AVR</a:t>
            </a:r>
          </a:p>
          <a:p>
            <a:pPr lvl="3"/>
            <a:r>
              <a:rPr lang="nl-NL" dirty="0"/>
              <a:t>Wonen, werken, logeren, sporten, verzorgd worden, inkopen doen, vrije tijd doorbrengen, ....</a:t>
            </a:r>
          </a:p>
          <a:p>
            <a:pPr lvl="3"/>
            <a:endParaRPr lang="nl-NL" dirty="0"/>
          </a:p>
          <a:p>
            <a:pPr lvl="2"/>
            <a:r>
              <a:rPr lang="nl-NL" dirty="0"/>
              <a:t>Voorbeeld</a:t>
            </a:r>
          </a:p>
          <a:p>
            <a:pPr lvl="3"/>
            <a:r>
              <a:rPr lang="nl-NL" dirty="0"/>
              <a:t>Bloemenwinkel grenst aan verwarmd serregebouw (kweken van bloemen). Muur heeft begrenzing AOR.</a:t>
            </a:r>
          </a:p>
          <a:p>
            <a:pPr lvl="3"/>
            <a:r>
              <a:rPr lang="nl-NL" dirty="0"/>
              <a:t>Woning grenst aan verwarmd gebouw waarin thuiskantoor gevestigd is. Muur heeft begrenzing AVR.</a:t>
            </a:r>
            <a:endParaRPr lang="nl-BE" dirty="0"/>
          </a:p>
          <a:p>
            <a:pPr lvl="3"/>
            <a:endParaRPr lang="nl-BE" dirty="0"/>
          </a:p>
          <a:p>
            <a:pPr lvl="1"/>
            <a:r>
              <a:rPr lang="nl-BE" dirty="0"/>
              <a:t>In geval toegang niet mogelijk is =&gt; zelfde aannames als bij gebouw op perceelsgrens</a:t>
            </a:r>
          </a:p>
        </p:txBody>
      </p:sp>
    </p:spTree>
    <p:extLst>
      <p:ext uri="{BB962C8B-B14F-4D97-AF65-F5344CB8AC3E}">
        <p14:creationId xmlns:p14="http://schemas.microsoft.com/office/powerpoint/2010/main" val="338820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0641A-0A5E-4308-BAE4-9AE9B851F084}"/>
              </a:ext>
            </a:extLst>
          </p:cNvPr>
          <p:cNvSpPr>
            <a:spLocks noGrp="1"/>
          </p:cNvSpPr>
          <p:nvPr>
            <p:ph type="title"/>
          </p:nvPr>
        </p:nvSpPr>
        <p:spPr/>
        <p:txBody>
          <a:bodyPr/>
          <a:lstStyle/>
          <a:p>
            <a:r>
              <a:rPr lang="nl-BE"/>
              <a:t>Deel I: Inleiding</a:t>
            </a:r>
          </a:p>
        </p:txBody>
      </p:sp>
      <p:sp>
        <p:nvSpPr>
          <p:cNvPr id="3" name="Tijdelijke aanduiding voor inhoud 2">
            <a:extLst>
              <a:ext uri="{FF2B5EF4-FFF2-40B4-BE49-F238E27FC236}">
                <a16:creationId xmlns:a16="http://schemas.microsoft.com/office/drawing/2014/main" id="{5EF823FF-B0D8-4727-91AB-8F86DA8EFE11}"/>
              </a:ext>
            </a:extLst>
          </p:cNvPr>
          <p:cNvSpPr>
            <a:spLocks noGrp="1"/>
          </p:cNvSpPr>
          <p:nvPr>
            <p:ph sz="half" idx="10"/>
          </p:nvPr>
        </p:nvSpPr>
        <p:spPr/>
        <p:txBody>
          <a:bodyPr lIns="91440" tIns="45720" rIns="91440" bIns="0" anchor="t"/>
          <a:lstStyle/>
          <a:p>
            <a:pPr indent="-287655"/>
            <a:r>
              <a:rPr lang="nl-BE" dirty="0"/>
              <a:t>Nieuw deel</a:t>
            </a:r>
          </a:p>
          <a:p>
            <a:pPr lvl="1" indent="-287655"/>
            <a:r>
              <a:rPr lang="nl-BE" altLang="nl-BE" dirty="0"/>
              <a:t>Algemene context en aanpak EPC (reeds gekende inhoud)</a:t>
            </a:r>
          </a:p>
          <a:p>
            <a:pPr lvl="2" indent="-287655"/>
            <a:r>
              <a:rPr lang="nl-BE" altLang="nl-BE" dirty="0"/>
              <a:t>Juridische context </a:t>
            </a:r>
          </a:p>
          <a:p>
            <a:pPr lvl="2" indent="-287655"/>
            <a:r>
              <a:rPr lang="nl-BE" altLang="nl-BE" dirty="0"/>
              <a:t>Doel van het EPC</a:t>
            </a:r>
          </a:p>
          <a:p>
            <a:pPr lvl="2" indent="-287655"/>
            <a:r>
              <a:rPr lang="nl-BE" altLang="nl-BE" dirty="0"/>
              <a:t>Overzicht </a:t>
            </a:r>
            <a:r>
              <a:rPr lang="nl-BE" altLang="nl-BE" dirty="0" err="1"/>
              <a:t>EPC’s</a:t>
            </a:r>
            <a:endParaRPr lang="nl-BE" altLang="nl-BE" dirty="0"/>
          </a:p>
          <a:p>
            <a:pPr lvl="2" indent="-287655"/>
            <a:r>
              <a:rPr lang="nl-BE" altLang="nl-BE" dirty="0"/>
              <a:t>Hoe de opmaak van een EPC aanpakken</a:t>
            </a:r>
          </a:p>
          <a:p>
            <a:pPr lvl="2" indent="-287655"/>
            <a:r>
              <a:rPr lang="nl-BE" altLang="nl-BE" dirty="0"/>
              <a:t>Volgorde opmaak </a:t>
            </a:r>
            <a:r>
              <a:rPr lang="nl-BE" altLang="nl-BE" dirty="0" err="1"/>
              <a:t>EPC’s</a:t>
            </a:r>
            <a:endParaRPr lang="nl-BE" altLang="nl-BE" dirty="0"/>
          </a:p>
          <a:p>
            <a:pPr lvl="2" indent="-287655"/>
            <a:r>
              <a:rPr lang="nl-BE" altLang="nl-BE" dirty="0"/>
              <a:t>Rechtsgeldig maken van EPC</a:t>
            </a:r>
          </a:p>
          <a:p>
            <a:pPr lvl="2" indent="-287655"/>
            <a:r>
              <a:rPr lang="nl-BE" altLang="nl-BE" dirty="0"/>
              <a:t>Wat is het IP &amp; opbouw IP</a:t>
            </a:r>
          </a:p>
          <a:p>
            <a:pPr lvl="2" indent="-287655"/>
            <a:r>
              <a:rPr lang="nl-BE" altLang="nl-BE" dirty="0"/>
              <a:t>Aanvullende kennis</a:t>
            </a:r>
          </a:p>
          <a:p>
            <a:pPr lvl="2" indent="-287655"/>
            <a:r>
              <a:rPr lang="nl-BE" altLang="nl-BE" dirty="0"/>
              <a:t>Veiligheid</a:t>
            </a:r>
          </a:p>
          <a:p>
            <a:pPr lvl="1" indent="-287655"/>
            <a:r>
              <a:rPr lang="nl-BE" altLang="nl-BE" dirty="0" err="1"/>
              <a:t>Oplijsting</a:t>
            </a:r>
            <a:r>
              <a:rPr lang="nl-BE" altLang="nl-BE" dirty="0"/>
              <a:t> van grootste wijzigingen t.o.v. vorige versie IP 2021</a:t>
            </a:r>
          </a:p>
          <a:p>
            <a:pPr lvl="2" indent="-287655"/>
            <a:r>
              <a:rPr lang="nl-BE" altLang="nl-BE" dirty="0"/>
              <a:t>Per deel van het IP</a:t>
            </a:r>
          </a:p>
          <a:p>
            <a:pPr lvl="2" indent="-287655"/>
            <a:r>
              <a:rPr lang="nl-BE" altLang="nl-BE" dirty="0"/>
              <a:t>Aangeduid met </a:t>
            </a:r>
            <a:r>
              <a:rPr lang="nl-BE" altLang="nl-BE" dirty="0">
                <a:solidFill>
                  <a:srgbClr val="937455"/>
                </a:solidFill>
              </a:rPr>
              <a:t>* en in het bruin</a:t>
            </a:r>
            <a:endParaRPr lang="nl-BE" altLang="nl-BE" dirty="0"/>
          </a:p>
          <a:p>
            <a:pPr lvl="2" indent="-287655"/>
            <a:endParaRPr lang="nl-BE" altLang="nl-BE" dirty="0"/>
          </a:p>
          <a:p>
            <a:pPr marL="575945" lvl="1" indent="-287655"/>
            <a:endParaRPr lang="nl-BE" dirty="0">
              <a:cs typeface="Calibri"/>
            </a:endParaRPr>
          </a:p>
          <a:p>
            <a:pPr marL="575945" lvl="1" indent="-287655"/>
            <a:endParaRPr lang="nl-BE" dirty="0">
              <a:cs typeface="Calibri"/>
            </a:endParaRPr>
          </a:p>
          <a:p>
            <a:pPr marL="288290" lvl="1" indent="0">
              <a:buNone/>
            </a:pPr>
            <a:endParaRPr lang="nl-BE" dirty="0">
              <a:cs typeface="Calibri"/>
            </a:endParaRPr>
          </a:p>
          <a:p>
            <a:pPr marL="287655" lvl="1" indent="0">
              <a:buNone/>
            </a:pPr>
            <a:endParaRPr lang="nl-BE" dirty="0">
              <a:cs typeface="Calibri"/>
            </a:endParaRPr>
          </a:p>
          <a:p>
            <a:pPr marL="287655" lvl="1" indent="0">
              <a:buNone/>
            </a:pPr>
            <a:endParaRPr lang="nl-BE" dirty="0">
              <a:cs typeface="Calibri"/>
            </a:endParaRPr>
          </a:p>
          <a:p>
            <a:pPr marL="575945" lvl="1" indent="-287655"/>
            <a:endParaRPr lang="nl-BE" dirty="0">
              <a:cs typeface="Calibri"/>
            </a:endParaRPr>
          </a:p>
        </p:txBody>
      </p:sp>
    </p:spTree>
    <p:extLst>
      <p:ext uri="{BB962C8B-B14F-4D97-AF65-F5344CB8AC3E}">
        <p14:creationId xmlns:p14="http://schemas.microsoft.com/office/powerpoint/2010/main" val="1742759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E5C4D0E3-55B7-4D2B-955A-59BD344EB726}"/>
              </a:ext>
            </a:extLst>
          </p:cNvPr>
          <p:cNvGraphicFramePr>
            <a:graphicFrameLocks noGrp="1"/>
          </p:cNvGraphicFramePr>
          <p:nvPr>
            <p:ph sz="half" idx="10"/>
            <p:extLst>
              <p:ext uri="{D42A27DB-BD31-4B8C-83A1-F6EECF244321}">
                <p14:modId xmlns:p14="http://schemas.microsoft.com/office/powerpoint/2010/main" val="200138884"/>
              </p:ext>
            </p:extLst>
          </p:nvPr>
        </p:nvGraphicFramePr>
        <p:xfrm>
          <a:off x="124178" y="135468"/>
          <a:ext cx="11966221" cy="6707752"/>
        </p:xfrm>
        <a:graphic>
          <a:graphicData uri="http://schemas.openxmlformats.org/drawingml/2006/table">
            <a:tbl>
              <a:tblPr firstRow="1" firstCol="1" bandRow="1">
                <a:tableStyleId>{5940675A-B579-460E-94D1-54222C63F5DA}</a:tableStyleId>
              </a:tblPr>
              <a:tblGrid>
                <a:gridCol w="3181181">
                  <a:extLst>
                    <a:ext uri="{9D8B030D-6E8A-4147-A177-3AD203B41FA5}">
                      <a16:colId xmlns:a16="http://schemas.microsoft.com/office/drawing/2014/main" val="1143861352"/>
                    </a:ext>
                  </a:extLst>
                </a:gridCol>
                <a:gridCol w="3373637">
                  <a:extLst>
                    <a:ext uri="{9D8B030D-6E8A-4147-A177-3AD203B41FA5}">
                      <a16:colId xmlns:a16="http://schemas.microsoft.com/office/drawing/2014/main" val="1515640549"/>
                    </a:ext>
                  </a:extLst>
                </a:gridCol>
                <a:gridCol w="2207581">
                  <a:extLst>
                    <a:ext uri="{9D8B030D-6E8A-4147-A177-3AD203B41FA5}">
                      <a16:colId xmlns:a16="http://schemas.microsoft.com/office/drawing/2014/main" val="1169163737"/>
                    </a:ext>
                  </a:extLst>
                </a:gridCol>
                <a:gridCol w="3203822">
                  <a:extLst>
                    <a:ext uri="{9D8B030D-6E8A-4147-A177-3AD203B41FA5}">
                      <a16:colId xmlns:a16="http://schemas.microsoft.com/office/drawing/2014/main" val="564733701"/>
                    </a:ext>
                  </a:extLst>
                </a:gridCol>
              </a:tblGrid>
              <a:tr h="525498">
                <a:tc rowSpan="3">
                  <a:txBody>
                    <a:bodyPr/>
                    <a:lstStyle/>
                    <a:p>
                      <a:pPr algn="just">
                        <a:lnSpc>
                          <a:spcPct val="105000"/>
                        </a:lnSpc>
                        <a:spcAft>
                          <a:spcPts val="1200"/>
                        </a:spcAft>
                      </a:pPr>
                      <a:r>
                        <a:rPr lang="nl-BE" sz="1400" b="1">
                          <a:solidFill>
                            <a:schemeClr val="bg1"/>
                          </a:solidFill>
                          <a:effectLst/>
                        </a:rPr>
                        <a:t>Ruimte binnen hetzelfde gebouw</a:t>
                      </a:r>
                    </a:p>
                    <a:p>
                      <a:pPr algn="just">
                        <a:lnSpc>
                          <a:spcPct val="105000"/>
                        </a:lnSpc>
                        <a:spcAft>
                          <a:spcPts val="1200"/>
                        </a:spcAft>
                      </a:pPr>
                      <a:r>
                        <a:rPr lang="nl-BE" sz="1400" b="0">
                          <a:solidFill>
                            <a:schemeClr val="bg1"/>
                          </a:solidFill>
                          <a:effectLst/>
                        </a:rPr>
                        <a:t>Appartement, gemeenschappelijke zolder, kelder, …</a:t>
                      </a:r>
                      <a:endParaRPr lang="nl-BE" sz="1400" b="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tc>
                  <a:txBody>
                    <a:bodyPr/>
                    <a:lstStyle/>
                    <a:p>
                      <a:pPr algn="just">
                        <a:lnSpc>
                          <a:spcPct val="105000"/>
                        </a:lnSpc>
                        <a:spcAft>
                          <a:spcPts val="1200"/>
                        </a:spcAft>
                      </a:pPr>
                      <a:r>
                        <a:rPr lang="nl-BE" sz="1400" b="1">
                          <a:solidFill>
                            <a:schemeClr val="bg1"/>
                          </a:solidFill>
                          <a:effectLst/>
                        </a:rPr>
                        <a:t>Wat is het BV van het gebouw?</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tc>
                  <a:txBody>
                    <a:bodyPr/>
                    <a:lstStyle/>
                    <a:p>
                      <a:pPr algn="just">
                        <a:lnSpc>
                          <a:spcPct val="105000"/>
                        </a:lnSpc>
                        <a:spcAft>
                          <a:spcPts val="1200"/>
                        </a:spcAft>
                      </a:pPr>
                      <a:r>
                        <a:rPr lang="nl-BE" sz="1400" b="1">
                          <a:solidFill>
                            <a:schemeClr val="bg1"/>
                          </a:solidFill>
                          <a:effectLst/>
                        </a:rPr>
                        <a:t>Aangrenzende ruimte deel van het BV gebouw</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tc>
                  <a:txBody>
                    <a:bodyPr/>
                    <a:lstStyle/>
                    <a:p>
                      <a:pPr algn="just">
                        <a:lnSpc>
                          <a:spcPct val="105000"/>
                        </a:lnSpc>
                        <a:spcAft>
                          <a:spcPts val="1200"/>
                        </a:spcAft>
                      </a:pPr>
                      <a:r>
                        <a:rPr lang="nl-BE" sz="1400" b="1">
                          <a:solidFill>
                            <a:schemeClr val="bg1"/>
                          </a:solidFill>
                          <a:effectLst/>
                        </a:rPr>
                        <a:t>Begrenzing gemeenschappelijke wanden</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extLst>
                  <a:ext uri="{0D108BD9-81ED-4DB2-BD59-A6C34878D82A}">
                    <a16:rowId xmlns:a16="http://schemas.microsoft.com/office/drawing/2014/main" val="3546157400"/>
                  </a:ext>
                </a:extLst>
              </a:tr>
              <a:tr h="211308">
                <a:tc vMerge="1">
                  <a:txBody>
                    <a:bodyPr/>
                    <a:lstStyle/>
                    <a:p>
                      <a:endParaRPr lang="nl-BE"/>
                    </a:p>
                  </a:txBody>
                  <a:tcPr/>
                </a:tc>
                <a:tc rowSpan="2">
                  <a:txBody>
                    <a:bodyPr/>
                    <a:lstStyle/>
                    <a:p>
                      <a:pPr marL="342900" lvl="0" indent="-342900" algn="l">
                        <a:lnSpc>
                          <a:spcPct val="105000"/>
                        </a:lnSpc>
                        <a:buFont typeface="Symbol" panose="05050102010706020507" pitchFamily="18" charset="2"/>
                        <a:buChar char=""/>
                      </a:pPr>
                      <a:r>
                        <a:rPr lang="nl-BE" sz="1400">
                          <a:effectLst/>
                        </a:rPr>
                        <a:t>EPC GD aanwezig </a:t>
                      </a:r>
                    </a:p>
                    <a:p>
                      <a:pPr marL="0" lvl="0" indent="0" algn="l">
                        <a:lnSpc>
                          <a:spcPct val="105000"/>
                        </a:lnSpc>
                        <a:buFont typeface="Symbol" panose="05050102010706020507" pitchFamily="18" charset="2"/>
                        <a:buNone/>
                      </a:pPr>
                      <a:r>
                        <a:rPr lang="nl-BE" sz="1400">
                          <a:effectLst/>
                          <a:sym typeface="Wingdings" panose="05000000000000000000" pitchFamily="2" charset="2"/>
                        </a:rPr>
                        <a:t></a:t>
                      </a:r>
                      <a:r>
                        <a:rPr lang="nl-BE" sz="1400">
                          <a:effectLst/>
                        </a:rPr>
                        <a:t> BV gebouw gekend</a:t>
                      </a:r>
                    </a:p>
                    <a:p>
                      <a:pPr marL="342900" lvl="0" indent="-342900" algn="l">
                        <a:lnSpc>
                          <a:spcPct val="105000"/>
                        </a:lnSpc>
                        <a:buFont typeface="Symbol" panose="05050102010706020507" pitchFamily="18" charset="2"/>
                        <a:buChar char=""/>
                      </a:pPr>
                      <a:r>
                        <a:rPr lang="nl-BE" sz="1400">
                          <a:effectLst/>
                        </a:rPr>
                        <a:t>EPC GD niet aanwezig </a:t>
                      </a:r>
                    </a:p>
                    <a:p>
                      <a:pPr marL="154305" indent="-228600" algn="l">
                        <a:lnSpc>
                          <a:spcPct val="105000"/>
                        </a:lnSpc>
                        <a:spcAft>
                          <a:spcPts val="1200"/>
                        </a:spcAft>
                      </a:pPr>
                      <a:r>
                        <a:rPr lang="nl-BE" sz="1400">
                          <a:effectLst/>
                          <a:sym typeface="Wingdings" panose="05000000000000000000" pitchFamily="2" charset="2"/>
                        </a:rPr>
                        <a:t></a:t>
                      </a:r>
                      <a:r>
                        <a:rPr lang="nl-BE" sz="1400">
                          <a:effectLst/>
                        </a:rPr>
                        <a:t> stappenplan bepaling BV gebouw </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a:txBody>
                    <a:bodyPr/>
                    <a:lstStyle/>
                    <a:p>
                      <a:pPr algn="just">
                        <a:lnSpc>
                          <a:spcPct val="105000"/>
                        </a:lnSpc>
                        <a:spcAft>
                          <a:spcPts val="1200"/>
                        </a:spcAft>
                      </a:pPr>
                      <a:r>
                        <a:rPr lang="nl-BE" sz="1400">
                          <a:effectLst/>
                        </a:rPr>
                        <a:t>Ja</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a:txBody>
                    <a:bodyPr/>
                    <a:lstStyle/>
                    <a:p>
                      <a:pPr algn="just">
                        <a:lnSpc>
                          <a:spcPct val="105000"/>
                        </a:lnSpc>
                        <a:spcAft>
                          <a:spcPts val="1200"/>
                        </a:spcAft>
                      </a:pPr>
                      <a:r>
                        <a:rPr lang="nl-BE" sz="1400">
                          <a:effectLst/>
                        </a:rPr>
                        <a:t>AVR</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extLst>
                  <a:ext uri="{0D108BD9-81ED-4DB2-BD59-A6C34878D82A}">
                    <a16:rowId xmlns:a16="http://schemas.microsoft.com/office/drawing/2014/main" val="391836247"/>
                  </a:ext>
                </a:extLst>
              </a:tr>
              <a:tr h="952886">
                <a:tc vMerge="1">
                  <a:txBody>
                    <a:bodyPr/>
                    <a:lstStyle/>
                    <a:p>
                      <a:endParaRPr lang="nl-BE"/>
                    </a:p>
                  </a:txBody>
                  <a:tcPr/>
                </a:tc>
                <a:tc vMerge="1">
                  <a:txBody>
                    <a:bodyPr/>
                    <a:lstStyle/>
                    <a:p>
                      <a:endParaRPr lang="nl-BE"/>
                    </a:p>
                  </a:txBody>
                  <a:tcPr/>
                </a:tc>
                <a:tc>
                  <a:txBody>
                    <a:bodyPr/>
                    <a:lstStyle/>
                    <a:p>
                      <a:pPr algn="just">
                        <a:lnSpc>
                          <a:spcPct val="105000"/>
                        </a:lnSpc>
                        <a:spcAft>
                          <a:spcPts val="1200"/>
                        </a:spcAft>
                      </a:pPr>
                      <a:r>
                        <a:rPr lang="nl-BE" sz="1400">
                          <a:effectLst/>
                        </a:rPr>
                        <a:t>Nee</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a:txBody>
                    <a:bodyPr/>
                    <a:lstStyle/>
                    <a:p>
                      <a:pPr algn="just">
                        <a:lnSpc>
                          <a:spcPct val="105000"/>
                        </a:lnSpc>
                        <a:spcAft>
                          <a:spcPts val="1200"/>
                        </a:spcAft>
                      </a:pPr>
                      <a:r>
                        <a:rPr lang="nl-BE" sz="1400">
                          <a:effectLst/>
                        </a:rPr>
                        <a:t>AOR of kelder</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extLst>
                  <a:ext uri="{0D108BD9-81ED-4DB2-BD59-A6C34878D82A}">
                    <a16:rowId xmlns:a16="http://schemas.microsoft.com/office/drawing/2014/main" val="3545049038"/>
                  </a:ext>
                </a:extLst>
              </a:tr>
              <a:tr h="525498">
                <a:tc rowSpan="2">
                  <a:txBody>
                    <a:bodyPr/>
                    <a:lstStyle/>
                    <a:p>
                      <a:pPr algn="just">
                        <a:lnSpc>
                          <a:spcPct val="105000"/>
                        </a:lnSpc>
                        <a:spcAft>
                          <a:spcPts val="1200"/>
                        </a:spcAft>
                      </a:pPr>
                      <a:r>
                        <a:rPr lang="nl-BE" sz="1400" b="1">
                          <a:solidFill>
                            <a:schemeClr val="bg1"/>
                          </a:solidFill>
                          <a:effectLst/>
                        </a:rPr>
                        <a:t>Ruimte in een aangrenzend gebouw op het eigen perceel</a:t>
                      </a:r>
                    </a:p>
                    <a:p>
                      <a:pPr algn="l">
                        <a:lnSpc>
                          <a:spcPct val="105000"/>
                        </a:lnSpc>
                        <a:spcAft>
                          <a:spcPts val="1200"/>
                        </a:spcAft>
                      </a:pPr>
                      <a:r>
                        <a:rPr lang="nl-BE" sz="1400" b="0">
                          <a:solidFill>
                            <a:schemeClr val="bg1"/>
                          </a:solidFill>
                          <a:effectLst/>
                        </a:rPr>
                        <a:t>(Thuis)kantoor, hobbyruimte, </a:t>
                      </a:r>
                      <a:r>
                        <a:rPr lang="nl-BE" sz="1400" b="0" err="1">
                          <a:solidFill>
                            <a:schemeClr val="bg1"/>
                          </a:solidFill>
                          <a:effectLst/>
                        </a:rPr>
                        <a:t>poolhouse</a:t>
                      </a:r>
                      <a:r>
                        <a:rPr lang="nl-BE" sz="1400" b="0">
                          <a:solidFill>
                            <a:schemeClr val="bg1"/>
                          </a:solidFill>
                          <a:effectLst/>
                        </a:rPr>
                        <a:t>, atelier, garage, tuinkamer, …</a:t>
                      </a:r>
                      <a:endParaRPr lang="nl-BE" sz="1400" b="0">
                        <a:solidFill>
                          <a:schemeClr val="bg1"/>
                        </a:solidFill>
                        <a:effectLst/>
                        <a:latin typeface="Calibri" panose="020F0502020204030204" pitchFamily="34" charset="0"/>
                        <a:cs typeface="Times New Roman" panose="02020603050405020304" pitchFamily="18" charset="0"/>
                      </a:endParaRPr>
                    </a:p>
                  </a:txBody>
                  <a:tcPr marL="53781" marR="53781" marT="0" marB="0">
                    <a:solidFill>
                      <a:schemeClr val="accent1"/>
                    </a:solidFill>
                  </a:tcPr>
                </a:tc>
                <a:tc gridSpan="2">
                  <a:txBody>
                    <a:bodyPr/>
                    <a:lstStyle/>
                    <a:p>
                      <a:pPr algn="just">
                        <a:lnSpc>
                          <a:spcPct val="105000"/>
                        </a:lnSpc>
                        <a:spcAft>
                          <a:spcPts val="1200"/>
                        </a:spcAft>
                      </a:pPr>
                      <a:r>
                        <a:rPr lang="nl-BE" sz="1400" b="1">
                          <a:solidFill>
                            <a:schemeClr val="bg1"/>
                          </a:solidFill>
                          <a:effectLst/>
                        </a:rPr>
                        <a:t>Vaststellingen nodig?</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tc hMerge="1">
                  <a:txBody>
                    <a:bodyPr/>
                    <a:lstStyle/>
                    <a:p>
                      <a:endParaRPr lang="nl-BE"/>
                    </a:p>
                  </a:txBody>
                  <a:tcPr/>
                </a:tc>
                <a:tc>
                  <a:txBody>
                    <a:bodyPr/>
                    <a:lstStyle/>
                    <a:p>
                      <a:pPr algn="just">
                        <a:lnSpc>
                          <a:spcPct val="105000"/>
                        </a:lnSpc>
                        <a:spcAft>
                          <a:spcPts val="1200"/>
                        </a:spcAft>
                      </a:pPr>
                      <a:r>
                        <a:rPr lang="nl-BE" sz="1400" b="1">
                          <a:solidFill>
                            <a:schemeClr val="bg1"/>
                          </a:solidFill>
                          <a:effectLst/>
                        </a:rPr>
                        <a:t>Begrenzing gemeenschappelijke wanden</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extLst>
                  <a:ext uri="{0D108BD9-81ED-4DB2-BD59-A6C34878D82A}">
                    <a16:rowId xmlns:a16="http://schemas.microsoft.com/office/drawing/2014/main" val="2013539991"/>
                  </a:ext>
                </a:extLst>
              </a:tr>
              <a:tr h="703055">
                <a:tc vMerge="1">
                  <a:txBody>
                    <a:bodyPr/>
                    <a:lstStyle/>
                    <a:p>
                      <a:pPr algn="l">
                        <a:lnSpc>
                          <a:spcPct val="105000"/>
                        </a:lnSpc>
                        <a:spcAft>
                          <a:spcPts val="1200"/>
                        </a:spcAft>
                      </a:pPr>
                      <a:r>
                        <a:rPr lang="nl-BE" sz="1400" b="0">
                          <a:effectLst/>
                        </a:rPr>
                        <a:t>(Thuis)kantoor, hobbyruimte, </a:t>
                      </a:r>
                      <a:r>
                        <a:rPr lang="nl-BE" sz="1400" b="0" err="1">
                          <a:effectLst/>
                        </a:rPr>
                        <a:t>poolhouse</a:t>
                      </a:r>
                      <a:r>
                        <a:rPr lang="nl-BE" sz="1400" b="0">
                          <a:effectLst/>
                        </a:rPr>
                        <a:t>, atelier, garage, tuinkamer, …</a:t>
                      </a:r>
                      <a:endParaRPr lang="nl-BE"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tc>
                <a:tc gridSpan="2">
                  <a:txBody>
                    <a:bodyPr/>
                    <a:lstStyle/>
                    <a:p>
                      <a:pPr algn="just">
                        <a:lnSpc>
                          <a:spcPct val="105000"/>
                        </a:lnSpc>
                        <a:spcAft>
                          <a:spcPts val="1200"/>
                        </a:spcAft>
                      </a:pPr>
                      <a:r>
                        <a:rPr lang="nl-BE" sz="1400">
                          <a:effectLst/>
                        </a:rPr>
                        <a:t>Ja</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hMerge="1">
                  <a:txBody>
                    <a:bodyPr/>
                    <a:lstStyle/>
                    <a:p>
                      <a:endParaRPr lang="nl-BE"/>
                    </a:p>
                  </a:txBody>
                  <a:tcPr/>
                </a:tc>
                <a:tc>
                  <a:txBody>
                    <a:bodyPr/>
                    <a:lstStyle/>
                    <a:p>
                      <a:pPr algn="just">
                        <a:lnSpc>
                          <a:spcPct val="105000"/>
                        </a:lnSpc>
                        <a:spcAft>
                          <a:spcPts val="1200"/>
                        </a:spcAft>
                      </a:pPr>
                      <a:r>
                        <a:rPr lang="nl-BE" sz="1400" dirty="0">
                          <a:effectLst/>
                        </a:rPr>
                        <a:t>AOR of AVR, afhankelijk of aangrenzend gebouw geklimatiseerd is voor menselijke activiteit</a:t>
                      </a:r>
                    </a:p>
                    <a:p>
                      <a:pPr algn="just">
                        <a:lnSpc>
                          <a:spcPct val="105000"/>
                        </a:lnSpc>
                        <a:spcAft>
                          <a:spcPts val="1200"/>
                        </a:spcAft>
                      </a:pPr>
                      <a:r>
                        <a:rPr lang="nl-BE" sz="1400" dirty="0">
                          <a:effectLst/>
                          <a:latin typeface="Calibri" panose="020F0502020204030204" pitchFamily="34" charset="0"/>
                          <a:ea typeface="Times New Roman" panose="02020603050405020304" pitchFamily="18" charset="0"/>
                          <a:cs typeface="Times New Roman" panose="02020603050405020304" pitchFamily="18" charset="0"/>
                        </a:rPr>
                        <a:t>(of onderstaande aannames in geval toegang niet mogelijk is)</a:t>
                      </a:r>
                    </a:p>
                  </a:txBody>
                  <a:tcPr marL="53781" marR="53781" marT="0" marB="0">
                    <a:solidFill>
                      <a:schemeClr val="accent1">
                        <a:lumMod val="20000"/>
                        <a:lumOff val="80000"/>
                      </a:schemeClr>
                    </a:solidFill>
                  </a:tcPr>
                </a:tc>
                <a:extLst>
                  <a:ext uri="{0D108BD9-81ED-4DB2-BD59-A6C34878D82A}">
                    <a16:rowId xmlns:a16="http://schemas.microsoft.com/office/drawing/2014/main" val="2007086004"/>
                  </a:ext>
                </a:extLst>
              </a:tr>
              <a:tr h="525498">
                <a:tc>
                  <a:txBody>
                    <a:bodyPr/>
                    <a:lstStyle/>
                    <a:p>
                      <a:pPr algn="just">
                        <a:lnSpc>
                          <a:spcPct val="105000"/>
                        </a:lnSpc>
                        <a:spcAft>
                          <a:spcPts val="1200"/>
                        </a:spcAft>
                      </a:pPr>
                      <a:r>
                        <a:rPr lang="nl-BE" sz="1400" b="1">
                          <a:solidFill>
                            <a:schemeClr val="bg1"/>
                          </a:solidFill>
                          <a:effectLst/>
                        </a:rPr>
                        <a:t>Ruimte op de perceelsgrens</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tc gridSpan="2">
                  <a:txBody>
                    <a:bodyPr/>
                    <a:lstStyle/>
                    <a:p>
                      <a:pPr algn="just">
                        <a:lnSpc>
                          <a:spcPct val="105000"/>
                        </a:lnSpc>
                        <a:spcAft>
                          <a:spcPts val="1200"/>
                        </a:spcAft>
                      </a:pPr>
                      <a:r>
                        <a:rPr lang="nl-BE" sz="1400" b="1">
                          <a:solidFill>
                            <a:schemeClr val="bg1"/>
                          </a:solidFill>
                          <a:effectLst/>
                        </a:rPr>
                        <a:t>Vaststellingen nodig?</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tc hMerge="1">
                  <a:txBody>
                    <a:bodyPr/>
                    <a:lstStyle/>
                    <a:p>
                      <a:endParaRPr lang="nl-BE"/>
                    </a:p>
                  </a:txBody>
                  <a:tcPr/>
                </a:tc>
                <a:tc>
                  <a:txBody>
                    <a:bodyPr/>
                    <a:lstStyle/>
                    <a:p>
                      <a:pPr algn="just">
                        <a:lnSpc>
                          <a:spcPct val="105000"/>
                        </a:lnSpc>
                        <a:spcAft>
                          <a:spcPts val="1200"/>
                        </a:spcAft>
                      </a:pPr>
                      <a:r>
                        <a:rPr lang="nl-BE" sz="1400" b="1">
                          <a:solidFill>
                            <a:schemeClr val="bg1"/>
                          </a:solidFill>
                          <a:effectLst/>
                        </a:rPr>
                        <a:t>Begrenzing gemeenschappelijke wanden</a:t>
                      </a:r>
                      <a:endParaRPr lang="nl-BE" sz="14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solidFill>
                  </a:tcPr>
                </a:tc>
                <a:extLst>
                  <a:ext uri="{0D108BD9-81ED-4DB2-BD59-A6C34878D82A}">
                    <a16:rowId xmlns:a16="http://schemas.microsoft.com/office/drawing/2014/main" val="4276689884"/>
                  </a:ext>
                </a:extLst>
              </a:tr>
              <a:tr h="211308">
                <a:tc>
                  <a:txBody>
                    <a:bodyPr/>
                    <a:lstStyle/>
                    <a:p>
                      <a:pPr algn="just">
                        <a:lnSpc>
                          <a:spcPct val="105000"/>
                        </a:lnSpc>
                        <a:spcAft>
                          <a:spcPts val="1200"/>
                        </a:spcAft>
                      </a:pPr>
                      <a:r>
                        <a:rPr lang="nl-BE" sz="1400">
                          <a:effectLst/>
                        </a:rPr>
                        <a:t>Wooneenheid</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rowSpan="2" gridSpan="2">
                  <a:txBody>
                    <a:bodyPr/>
                    <a:lstStyle/>
                    <a:p>
                      <a:pPr algn="just">
                        <a:lnSpc>
                          <a:spcPct val="105000"/>
                        </a:lnSpc>
                        <a:spcAft>
                          <a:spcPts val="1200"/>
                        </a:spcAft>
                      </a:pPr>
                      <a:r>
                        <a:rPr lang="nl-BE" sz="1400">
                          <a:effectLst/>
                        </a:rPr>
                        <a:t>Aanname primeert op vaststelling</a:t>
                      </a:r>
                    </a:p>
                  </a:txBody>
                  <a:tcPr marL="53781" marR="53781" marT="0" marB="0">
                    <a:solidFill>
                      <a:schemeClr val="accent1">
                        <a:lumMod val="20000"/>
                        <a:lumOff val="80000"/>
                      </a:schemeClr>
                    </a:solidFill>
                  </a:tcPr>
                </a:tc>
                <a:tc rowSpan="2" hMerge="1">
                  <a:txBody>
                    <a:bodyPr/>
                    <a:lstStyle/>
                    <a:p>
                      <a:endParaRPr lang="nl-BE"/>
                    </a:p>
                  </a:txBody>
                  <a:tcPr/>
                </a:tc>
                <a:tc rowSpan="2">
                  <a:txBody>
                    <a:bodyPr/>
                    <a:lstStyle/>
                    <a:p>
                      <a:pPr algn="just">
                        <a:lnSpc>
                          <a:spcPct val="105000"/>
                        </a:lnSpc>
                        <a:spcAft>
                          <a:spcPts val="1200"/>
                        </a:spcAft>
                      </a:pPr>
                      <a:r>
                        <a:rPr lang="nl-BE" sz="1400">
                          <a:effectLst/>
                        </a:rPr>
                        <a:t>AVR</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extLst>
                  <a:ext uri="{0D108BD9-81ED-4DB2-BD59-A6C34878D82A}">
                    <a16:rowId xmlns:a16="http://schemas.microsoft.com/office/drawing/2014/main" val="173359942"/>
                  </a:ext>
                </a:extLst>
              </a:tr>
              <a:tr h="1211899">
                <a:tc>
                  <a:txBody>
                    <a:bodyPr/>
                    <a:lstStyle/>
                    <a:p>
                      <a:pPr algn="just">
                        <a:lnSpc>
                          <a:spcPct val="105000"/>
                        </a:lnSpc>
                        <a:spcAft>
                          <a:spcPts val="1200"/>
                        </a:spcAft>
                      </a:pPr>
                      <a:r>
                        <a:rPr lang="nl-BE" sz="1400">
                          <a:effectLst/>
                        </a:rPr>
                        <a:t>Niet-residentiële bestemming </a:t>
                      </a:r>
                    </a:p>
                    <a:p>
                      <a:pPr algn="just">
                        <a:lnSpc>
                          <a:spcPct val="105000"/>
                        </a:lnSpc>
                        <a:spcAft>
                          <a:spcPts val="1200"/>
                        </a:spcAft>
                      </a:pPr>
                      <a:r>
                        <a:rPr lang="nl-BE" sz="1400">
                          <a:effectLst/>
                        </a:rPr>
                        <a:t>met kantoor-, onderwijs-, gezondheids-, handel-, sport-, bijeenkomst- of logeerfuncties</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gridSpan="2" vMerge="1">
                  <a:txBody>
                    <a:bodyPr/>
                    <a:lstStyle/>
                    <a:p>
                      <a:endParaRPr lang="nl-BE"/>
                    </a:p>
                  </a:txBody>
                  <a:tcPr/>
                </a:tc>
                <a:tc hMerge="1" vMerge="1">
                  <a:txBody>
                    <a:bodyPr/>
                    <a:lstStyle/>
                    <a:p>
                      <a:endParaRPr lang="nl-BE"/>
                    </a:p>
                  </a:txBody>
                  <a:tcPr/>
                </a:tc>
                <a:tc vMerge="1">
                  <a:txBody>
                    <a:bodyPr/>
                    <a:lstStyle/>
                    <a:p>
                      <a:endParaRPr lang="nl-BE"/>
                    </a:p>
                  </a:txBody>
                  <a:tcPr/>
                </a:tc>
                <a:extLst>
                  <a:ext uri="{0D108BD9-81ED-4DB2-BD59-A6C34878D82A}">
                    <a16:rowId xmlns:a16="http://schemas.microsoft.com/office/drawing/2014/main" val="1242648763"/>
                  </a:ext>
                </a:extLst>
              </a:tr>
              <a:tr h="1058169">
                <a:tc>
                  <a:txBody>
                    <a:bodyPr/>
                    <a:lstStyle/>
                    <a:p>
                      <a:pPr algn="just">
                        <a:lnSpc>
                          <a:spcPct val="105000"/>
                        </a:lnSpc>
                        <a:spcAft>
                          <a:spcPts val="1200"/>
                        </a:spcAft>
                      </a:pPr>
                      <a:r>
                        <a:rPr lang="nl-BE" sz="1400">
                          <a:effectLst/>
                        </a:rPr>
                        <a:t>Bij een andere bestemming of bij twijfel over de bestemming van het aangrenzende gebouw op de perceelsgrens</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gridSpan="2">
                  <a:txBody>
                    <a:bodyPr/>
                    <a:lstStyle/>
                    <a:p>
                      <a:pPr algn="just">
                        <a:lnSpc>
                          <a:spcPct val="105000"/>
                        </a:lnSpc>
                        <a:spcAft>
                          <a:spcPts val="1200"/>
                        </a:spcAft>
                      </a:pPr>
                      <a:r>
                        <a:rPr lang="nl-BE" sz="1400">
                          <a:effectLst/>
                        </a:rPr>
                        <a:t>Aanname primeert op vaststelling</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hMerge="1">
                  <a:txBody>
                    <a:bodyPr/>
                    <a:lstStyle/>
                    <a:p>
                      <a:endParaRPr lang="nl-BE"/>
                    </a:p>
                  </a:txBody>
                  <a:tcPr/>
                </a:tc>
                <a:tc>
                  <a:txBody>
                    <a:bodyPr/>
                    <a:lstStyle/>
                    <a:p>
                      <a:pPr algn="just">
                        <a:lnSpc>
                          <a:spcPct val="105000"/>
                        </a:lnSpc>
                        <a:spcAft>
                          <a:spcPts val="1200"/>
                        </a:spcAft>
                      </a:pPr>
                      <a:r>
                        <a:rPr lang="nl-BE" sz="1400">
                          <a:effectLst/>
                        </a:rPr>
                        <a:t>AOR</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extLst>
                  <a:ext uri="{0D108BD9-81ED-4DB2-BD59-A6C34878D82A}">
                    <a16:rowId xmlns:a16="http://schemas.microsoft.com/office/drawing/2014/main" val="1000729021"/>
                  </a:ext>
                </a:extLst>
              </a:tr>
              <a:tr h="211308">
                <a:tc>
                  <a:txBody>
                    <a:bodyPr/>
                    <a:lstStyle/>
                    <a:p>
                      <a:pPr algn="just">
                        <a:lnSpc>
                          <a:spcPct val="105000"/>
                        </a:lnSpc>
                        <a:spcAft>
                          <a:spcPts val="1200"/>
                        </a:spcAft>
                      </a:pPr>
                      <a:r>
                        <a:rPr lang="nl-BE" sz="1400">
                          <a:effectLst/>
                        </a:rPr>
                        <a:t>Ondergronds</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gridSpan="2">
                  <a:txBody>
                    <a:bodyPr/>
                    <a:lstStyle/>
                    <a:p>
                      <a:pPr algn="just">
                        <a:lnSpc>
                          <a:spcPct val="105000"/>
                        </a:lnSpc>
                        <a:spcAft>
                          <a:spcPts val="1200"/>
                        </a:spcAft>
                      </a:pPr>
                      <a:r>
                        <a:rPr lang="nl-BE" sz="1400">
                          <a:effectLst/>
                        </a:rPr>
                        <a:t>Aanname primeert op vaststelling</a:t>
                      </a:r>
                      <a:endParaRPr lang="nl-BE"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tc hMerge="1">
                  <a:txBody>
                    <a:bodyPr/>
                    <a:lstStyle/>
                    <a:p>
                      <a:endParaRPr lang="nl-BE"/>
                    </a:p>
                  </a:txBody>
                  <a:tcPr/>
                </a:tc>
                <a:tc>
                  <a:txBody>
                    <a:bodyPr/>
                    <a:lstStyle/>
                    <a:p>
                      <a:pPr algn="just">
                        <a:lnSpc>
                          <a:spcPct val="105000"/>
                        </a:lnSpc>
                        <a:spcAft>
                          <a:spcPts val="1200"/>
                        </a:spcAft>
                      </a:pPr>
                      <a:r>
                        <a:rPr lang="nl-BE" sz="1400" dirty="0">
                          <a:effectLst/>
                        </a:rPr>
                        <a:t>grond</a:t>
                      </a:r>
                      <a:endParaRPr lang="nl-BE"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781" marR="53781" marT="0" marB="0">
                    <a:solidFill>
                      <a:schemeClr val="accent1">
                        <a:lumMod val="20000"/>
                        <a:lumOff val="80000"/>
                      </a:schemeClr>
                    </a:solidFill>
                  </a:tcPr>
                </a:tc>
                <a:extLst>
                  <a:ext uri="{0D108BD9-81ED-4DB2-BD59-A6C34878D82A}">
                    <a16:rowId xmlns:a16="http://schemas.microsoft.com/office/drawing/2014/main" val="1586487327"/>
                  </a:ext>
                </a:extLst>
              </a:tr>
            </a:tbl>
          </a:graphicData>
        </a:graphic>
      </p:graphicFrame>
    </p:spTree>
    <p:extLst>
      <p:ext uri="{BB962C8B-B14F-4D97-AF65-F5344CB8AC3E}">
        <p14:creationId xmlns:p14="http://schemas.microsoft.com/office/powerpoint/2010/main" val="300520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3FF8A-9439-4E29-A0B7-5F8A3FA7EB3D}"/>
              </a:ext>
            </a:extLst>
          </p:cNvPr>
          <p:cNvSpPr>
            <a:spLocks noGrp="1"/>
          </p:cNvSpPr>
          <p:nvPr>
            <p:ph type="title"/>
          </p:nvPr>
        </p:nvSpPr>
        <p:spPr/>
        <p:txBody>
          <a:bodyPr/>
          <a:lstStyle/>
          <a:p>
            <a:r>
              <a:rPr lang="nl-BE"/>
              <a:t>Deel IV: BV, BVO, gebouwschil</a:t>
            </a:r>
          </a:p>
        </p:txBody>
      </p:sp>
      <p:sp>
        <p:nvSpPr>
          <p:cNvPr id="3" name="Tijdelijke aanduiding voor inhoud 2">
            <a:extLst>
              <a:ext uri="{FF2B5EF4-FFF2-40B4-BE49-F238E27FC236}">
                <a16:creationId xmlns:a16="http://schemas.microsoft.com/office/drawing/2014/main" id="{AE492FD4-3CE0-4F93-94E8-00B3EEFE66A3}"/>
              </a:ext>
            </a:extLst>
          </p:cNvPr>
          <p:cNvSpPr>
            <a:spLocks noGrp="1"/>
          </p:cNvSpPr>
          <p:nvPr>
            <p:ph sz="half" idx="10"/>
          </p:nvPr>
        </p:nvSpPr>
        <p:spPr/>
        <p:txBody>
          <a:bodyPr/>
          <a:lstStyle/>
          <a:p>
            <a:r>
              <a:rPr lang="nl-BE"/>
              <a:t>Begrenzing grond bij gevels (verduidelijking)</a:t>
            </a:r>
          </a:p>
          <a:p>
            <a:pPr lvl="1"/>
            <a:r>
              <a:rPr lang="nl-BE"/>
              <a:t>Alleen als er voldoende grondmassa aanwezig is =&gt; positieve thermische invloed</a:t>
            </a:r>
          </a:p>
          <a:p>
            <a:pPr lvl="2"/>
            <a:r>
              <a:rPr lang="nl-BE"/>
              <a:t>Vb. voorgevel grenst aan plantenbak =&gt; begrenzing buiten</a:t>
            </a:r>
          </a:p>
          <a:p>
            <a:pPr lvl="1"/>
            <a:endParaRPr lang="nl-BE"/>
          </a:p>
          <a:p>
            <a:pPr lvl="3"/>
            <a:endParaRPr lang="nl-BE"/>
          </a:p>
        </p:txBody>
      </p:sp>
      <p:pic>
        <p:nvPicPr>
          <p:cNvPr id="4" name="Image 44" descr="img_6.4">
            <a:extLst>
              <a:ext uri="{FF2B5EF4-FFF2-40B4-BE49-F238E27FC236}">
                <a16:creationId xmlns:a16="http://schemas.microsoft.com/office/drawing/2014/main" id="{299722C5-1465-400A-9485-4C18396541DF}"/>
              </a:ext>
            </a:extLst>
          </p:cNvPr>
          <p:cNvPicPr/>
          <p:nvPr/>
        </p:nvPicPr>
        <p:blipFill rotWithShape="1">
          <a:blip r:embed="rId2"/>
          <a:srcRect t="2946"/>
          <a:stretch/>
        </p:blipFill>
        <p:spPr bwMode="auto">
          <a:xfrm>
            <a:off x="3811268" y="3429000"/>
            <a:ext cx="4569460" cy="2555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10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p:txBody>
          <a:bodyPr/>
          <a:lstStyle/>
          <a:p>
            <a:r>
              <a:rPr lang="nl-BE"/>
              <a:t>Isolatie meten</a:t>
            </a:r>
          </a:p>
          <a:p>
            <a:pPr lvl="1"/>
            <a:r>
              <a:rPr lang="nl-BE"/>
              <a:t>Met een priem</a:t>
            </a:r>
          </a:p>
          <a:p>
            <a:pPr lvl="2"/>
            <a:r>
              <a:rPr lang="nl-BE"/>
              <a:t>Bij alle type isolatiematerialen toegelaten</a:t>
            </a:r>
          </a:p>
          <a:p>
            <a:pPr lvl="2"/>
            <a:r>
              <a:rPr lang="nl-BE"/>
              <a:t>Ook isolatie met vezelachtige structuur</a:t>
            </a:r>
          </a:p>
          <a:p>
            <a:pPr lvl="1"/>
            <a:r>
              <a:rPr lang="nl-BE"/>
              <a:t>Samendrukbaar materiaal</a:t>
            </a:r>
          </a:p>
          <a:p>
            <a:pPr lvl="2"/>
            <a:r>
              <a:rPr lang="nl-BE"/>
              <a:t>Gemiddelde dikte</a:t>
            </a:r>
          </a:p>
        </p:txBody>
      </p:sp>
    </p:spTree>
    <p:extLst>
      <p:ext uri="{BB962C8B-B14F-4D97-AF65-F5344CB8AC3E}">
        <p14:creationId xmlns:p14="http://schemas.microsoft.com/office/powerpoint/2010/main" val="8941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p:txBody>
          <a:bodyPr/>
          <a:lstStyle/>
          <a:p>
            <a:r>
              <a:rPr lang="nl-BE"/>
              <a:t>Aannames (verduidelijking)</a:t>
            </a:r>
          </a:p>
          <a:p>
            <a:pPr lvl="1"/>
            <a:r>
              <a:rPr lang="nl-BE"/>
              <a:t>Aanname ‘isolatie aanwezig’ bij elektrische verwarming</a:t>
            </a:r>
          </a:p>
          <a:p>
            <a:pPr lvl="2"/>
            <a:r>
              <a:rPr lang="nl-BE"/>
              <a:t>Ook bij EPC GD</a:t>
            </a:r>
          </a:p>
          <a:p>
            <a:pPr lvl="3"/>
            <a:r>
              <a:rPr lang="nl-BE"/>
              <a:t>Vraag info op bij gebouwbeheerder/syndicus</a:t>
            </a:r>
          </a:p>
          <a:p>
            <a:pPr lvl="3"/>
            <a:r>
              <a:rPr lang="nl-BE"/>
              <a:t>Indicaties van elektrische verwarming op plannen, facturen, visuele inspectie, …</a:t>
            </a:r>
          </a:p>
        </p:txBody>
      </p:sp>
    </p:spTree>
    <p:extLst>
      <p:ext uri="{BB962C8B-B14F-4D97-AF65-F5344CB8AC3E}">
        <p14:creationId xmlns:p14="http://schemas.microsoft.com/office/powerpoint/2010/main" val="2872981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p:txBody>
          <a:bodyPr/>
          <a:lstStyle/>
          <a:p>
            <a:pPr lvl="1"/>
            <a:r>
              <a:rPr lang="nl-BE"/>
              <a:t>Inspectietips</a:t>
            </a:r>
          </a:p>
          <a:p>
            <a:pPr lvl="2"/>
            <a:r>
              <a:rPr lang="nl-BE"/>
              <a:t>≠ aannames</a:t>
            </a:r>
          </a:p>
          <a:p>
            <a:pPr lvl="2"/>
            <a:r>
              <a:rPr lang="nl-BE"/>
              <a:t>Bouwjaar geeft indicatie van aanwezigheid isolatie of luchtlaag</a:t>
            </a:r>
          </a:p>
          <a:p>
            <a:pPr lvl="2"/>
            <a:r>
              <a:rPr lang="nl-BE"/>
              <a:t>Verder onderzoek naar opbouw schildelen nodig</a:t>
            </a:r>
          </a:p>
          <a:p>
            <a:pPr lvl="1"/>
            <a:endParaRPr lang="nl-BE"/>
          </a:p>
        </p:txBody>
      </p:sp>
      <p:grpSp>
        <p:nvGrpSpPr>
          <p:cNvPr id="11" name="Groep 10">
            <a:extLst>
              <a:ext uri="{FF2B5EF4-FFF2-40B4-BE49-F238E27FC236}">
                <a16:creationId xmlns:a16="http://schemas.microsoft.com/office/drawing/2014/main" id="{FF852DBC-BC28-44D1-B8F2-64A68B174042}"/>
              </a:ext>
            </a:extLst>
          </p:cNvPr>
          <p:cNvGrpSpPr/>
          <p:nvPr/>
        </p:nvGrpSpPr>
        <p:grpSpPr>
          <a:xfrm>
            <a:off x="838198" y="3375605"/>
            <a:ext cx="10396006" cy="3218661"/>
            <a:chOff x="838198" y="3375605"/>
            <a:chExt cx="10396006" cy="3218661"/>
          </a:xfrm>
        </p:grpSpPr>
        <p:pic>
          <p:nvPicPr>
            <p:cNvPr id="5" name="Afbeelding 4">
              <a:extLst>
                <a:ext uri="{FF2B5EF4-FFF2-40B4-BE49-F238E27FC236}">
                  <a16:creationId xmlns:a16="http://schemas.microsoft.com/office/drawing/2014/main" id="{C8BFB65A-E952-4C40-ABF5-E542694AAF2A}"/>
                </a:ext>
              </a:extLst>
            </p:cNvPr>
            <p:cNvPicPr>
              <a:picLocks noChangeAspect="1"/>
            </p:cNvPicPr>
            <p:nvPr/>
          </p:nvPicPr>
          <p:blipFill>
            <a:blip r:embed="rId2"/>
            <a:stretch>
              <a:fillRect/>
            </a:stretch>
          </p:blipFill>
          <p:spPr>
            <a:xfrm>
              <a:off x="838198" y="3375605"/>
              <a:ext cx="10396006" cy="3218661"/>
            </a:xfrm>
            <a:prstGeom prst="rect">
              <a:avLst/>
            </a:prstGeom>
          </p:spPr>
        </p:pic>
        <p:sp>
          <p:nvSpPr>
            <p:cNvPr id="6" name="Ovaal 5">
              <a:extLst>
                <a:ext uri="{FF2B5EF4-FFF2-40B4-BE49-F238E27FC236}">
                  <a16:creationId xmlns:a16="http://schemas.microsoft.com/office/drawing/2014/main" id="{1E54D214-EB34-4065-96A1-FEB80FCDACDD}"/>
                </a:ext>
              </a:extLst>
            </p:cNvPr>
            <p:cNvSpPr/>
            <p:nvPr/>
          </p:nvSpPr>
          <p:spPr>
            <a:xfrm>
              <a:off x="2619022" y="4820356"/>
              <a:ext cx="756356" cy="451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a:extLst>
                <a:ext uri="{FF2B5EF4-FFF2-40B4-BE49-F238E27FC236}">
                  <a16:creationId xmlns:a16="http://schemas.microsoft.com/office/drawing/2014/main" id="{56B6F996-B6DD-4C3E-A726-EC9DFB8CA9AC}"/>
                </a:ext>
              </a:extLst>
            </p:cNvPr>
            <p:cNvSpPr/>
            <p:nvPr/>
          </p:nvSpPr>
          <p:spPr>
            <a:xfrm>
              <a:off x="3375378" y="5118141"/>
              <a:ext cx="756356" cy="451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a:extLst>
                <a:ext uri="{FF2B5EF4-FFF2-40B4-BE49-F238E27FC236}">
                  <a16:creationId xmlns:a16="http://schemas.microsoft.com/office/drawing/2014/main" id="{B8AC8214-C5AF-4C78-B9D5-BEFD1989A32E}"/>
                </a:ext>
              </a:extLst>
            </p:cNvPr>
            <p:cNvSpPr/>
            <p:nvPr/>
          </p:nvSpPr>
          <p:spPr>
            <a:xfrm>
              <a:off x="2105378" y="6106707"/>
              <a:ext cx="756356" cy="451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al 9">
              <a:extLst>
                <a:ext uri="{FF2B5EF4-FFF2-40B4-BE49-F238E27FC236}">
                  <a16:creationId xmlns:a16="http://schemas.microsoft.com/office/drawing/2014/main" id="{9985238A-A328-4682-BCD0-7DC3DEAE16DB}"/>
                </a:ext>
              </a:extLst>
            </p:cNvPr>
            <p:cNvSpPr/>
            <p:nvPr/>
          </p:nvSpPr>
          <p:spPr>
            <a:xfrm>
              <a:off x="4255911" y="5776320"/>
              <a:ext cx="756356" cy="451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285922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a:xfrm>
            <a:off x="838198" y="1484784"/>
            <a:ext cx="10687758" cy="5037474"/>
          </a:xfrm>
        </p:spPr>
        <p:txBody>
          <a:bodyPr/>
          <a:lstStyle/>
          <a:p>
            <a:r>
              <a:rPr lang="nl-BE"/>
              <a:t>Beglazing</a:t>
            </a:r>
          </a:p>
          <a:p>
            <a:pPr lvl="1"/>
            <a:r>
              <a:rPr lang="nl-BE"/>
              <a:t>HR-glas: uitsluitingscriterium voor niet-rechthoekige vensters</a:t>
            </a:r>
          </a:p>
          <a:p>
            <a:pPr lvl="2"/>
            <a:r>
              <a:rPr lang="nl-BE"/>
              <a:t>Verwijderd uit IP</a:t>
            </a:r>
          </a:p>
          <a:p>
            <a:pPr lvl="2"/>
            <a:r>
              <a:rPr lang="nl-BE"/>
              <a:t>Zorgde voor meer verwarring dan hulp</a:t>
            </a:r>
          </a:p>
        </p:txBody>
      </p:sp>
      <p:pic>
        <p:nvPicPr>
          <p:cNvPr id="10" name="Afbeelding 9">
            <a:extLst>
              <a:ext uri="{FF2B5EF4-FFF2-40B4-BE49-F238E27FC236}">
                <a16:creationId xmlns:a16="http://schemas.microsoft.com/office/drawing/2014/main" id="{045CF0A8-6591-4BBF-8601-192D76B22AB7}"/>
              </a:ext>
            </a:extLst>
          </p:cNvPr>
          <p:cNvPicPr>
            <a:picLocks noChangeAspect="1"/>
          </p:cNvPicPr>
          <p:nvPr/>
        </p:nvPicPr>
        <p:blipFill>
          <a:blip r:embed="rId2"/>
          <a:stretch>
            <a:fillRect/>
          </a:stretch>
        </p:blipFill>
        <p:spPr>
          <a:xfrm>
            <a:off x="6547554" y="3125184"/>
            <a:ext cx="5159023" cy="3397074"/>
          </a:xfrm>
          <a:prstGeom prst="rect">
            <a:avLst/>
          </a:prstGeom>
        </p:spPr>
      </p:pic>
      <p:cxnSp>
        <p:nvCxnSpPr>
          <p:cNvPr id="13" name="Rechte verbindingslijn 12">
            <a:extLst>
              <a:ext uri="{FF2B5EF4-FFF2-40B4-BE49-F238E27FC236}">
                <a16:creationId xmlns:a16="http://schemas.microsoft.com/office/drawing/2014/main" id="{3ED401D7-542A-478A-A92C-B9F1BD69F637}"/>
              </a:ext>
            </a:extLst>
          </p:cNvPr>
          <p:cNvCxnSpPr>
            <a:cxnSpLocks/>
          </p:cNvCxnSpPr>
          <p:nvPr/>
        </p:nvCxnSpPr>
        <p:spPr>
          <a:xfrm>
            <a:off x="6807200" y="3125184"/>
            <a:ext cx="4718756" cy="32561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7BEAD25-F4FB-44CA-82F0-36C247E64E56}"/>
              </a:ext>
            </a:extLst>
          </p:cNvPr>
          <p:cNvCxnSpPr>
            <a:cxnSpLocks/>
          </p:cNvCxnSpPr>
          <p:nvPr/>
        </p:nvCxnSpPr>
        <p:spPr>
          <a:xfrm flipV="1">
            <a:off x="6807200" y="3125185"/>
            <a:ext cx="4546600" cy="325614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73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p:txBody>
          <a:bodyPr/>
          <a:lstStyle/>
          <a:p>
            <a:pPr lvl="1"/>
            <a:r>
              <a:rPr lang="nl-BE" err="1"/>
              <a:t>Meerwandige</a:t>
            </a:r>
            <a:r>
              <a:rPr lang="nl-BE"/>
              <a:t> koepels</a:t>
            </a:r>
          </a:p>
          <a:p>
            <a:pPr lvl="2"/>
            <a:r>
              <a:rPr lang="nl-BE"/>
              <a:t>Spouwbreedte is variabel</a:t>
            </a:r>
          </a:p>
          <a:p>
            <a:pPr lvl="2"/>
            <a:r>
              <a:rPr lang="nl-BE"/>
              <a:t>Niet nodig om spouwbreedte van 30mm na te gaan</a:t>
            </a:r>
          </a:p>
          <a:p>
            <a:pPr lvl="2"/>
            <a:r>
              <a:rPr lang="nl-BE"/>
              <a:t>Let op!</a:t>
            </a:r>
          </a:p>
          <a:p>
            <a:pPr lvl="3"/>
            <a:r>
              <a:rPr lang="nl-BE"/>
              <a:t>Beglazing:</a:t>
            </a:r>
          </a:p>
          <a:p>
            <a:pPr lvl="4"/>
            <a:r>
              <a:rPr lang="nl-BE"/>
              <a:t>Als geen dwarse verbindingen aanwezig =&gt; geen polycarbonaatplaten!</a:t>
            </a:r>
          </a:p>
          <a:p>
            <a:pPr lvl="4"/>
            <a:r>
              <a:rPr lang="nl-BE"/>
              <a:t>Meestal als dubbel glas in te voeren</a:t>
            </a:r>
          </a:p>
          <a:p>
            <a:pPr lvl="3"/>
            <a:r>
              <a:rPr lang="nl-BE"/>
              <a:t>Profiel:</a:t>
            </a:r>
          </a:p>
          <a:p>
            <a:pPr lvl="4"/>
            <a:r>
              <a:rPr lang="nl-BE"/>
              <a:t>Meestal een kunststof profiel</a:t>
            </a:r>
          </a:p>
          <a:p>
            <a:pPr lvl="4"/>
            <a:r>
              <a:rPr lang="nl-BE"/>
              <a:t>Soms langs binnen afgewerkt =&gt; profiel langs buiten vaststellen</a:t>
            </a:r>
          </a:p>
        </p:txBody>
      </p:sp>
      <p:pic>
        <p:nvPicPr>
          <p:cNvPr id="7" name="Afbeelding 6">
            <a:extLst>
              <a:ext uri="{FF2B5EF4-FFF2-40B4-BE49-F238E27FC236}">
                <a16:creationId xmlns:a16="http://schemas.microsoft.com/office/drawing/2014/main" id="{98274EEA-630C-40D9-B735-C68957F327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83466" y="4825671"/>
            <a:ext cx="5106837" cy="1799872"/>
          </a:xfrm>
          <a:prstGeom prst="rect">
            <a:avLst/>
          </a:prstGeom>
          <a:noFill/>
          <a:ln>
            <a:noFill/>
          </a:ln>
        </p:spPr>
      </p:pic>
      <p:pic>
        <p:nvPicPr>
          <p:cNvPr id="8" name="Tijdelijke aanduiding voor inhoud 4" descr="Afbeelding met tekst, visitekaartje, envelop, fotolijstje&#10;&#10;Automatisch gegenereerde beschrijving">
            <a:extLst>
              <a:ext uri="{FF2B5EF4-FFF2-40B4-BE49-F238E27FC236}">
                <a16:creationId xmlns:a16="http://schemas.microsoft.com/office/drawing/2014/main" id="{60B0EF4C-B7AE-45E9-8C41-2D143FC320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35571" y="4928956"/>
            <a:ext cx="3029229" cy="1696587"/>
          </a:xfrm>
          <a:prstGeom prst="rect">
            <a:avLst/>
          </a:prstGeom>
        </p:spPr>
      </p:pic>
    </p:spTree>
    <p:extLst>
      <p:ext uri="{BB962C8B-B14F-4D97-AF65-F5344CB8AC3E}">
        <p14:creationId xmlns:p14="http://schemas.microsoft.com/office/powerpoint/2010/main" val="2100929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p:txBody>
          <a:bodyPr/>
          <a:lstStyle/>
          <a:p>
            <a:r>
              <a:rPr lang="nl-BE"/>
              <a:t>Zonwering</a:t>
            </a:r>
          </a:p>
          <a:p>
            <a:pPr lvl="1"/>
            <a:r>
              <a:rPr lang="nl-BE"/>
              <a:t>Zonwerende folie</a:t>
            </a:r>
          </a:p>
          <a:p>
            <a:pPr lvl="2"/>
            <a:r>
              <a:rPr lang="nl-BE"/>
              <a:t>Ook zonwerende folie op buitenzijde glas</a:t>
            </a:r>
          </a:p>
          <a:p>
            <a:pPr lvl="2"/>
            <a:r>
              <a:rPr lang="nl-BE"/>
              <a:t>Moet glas volledig bedekken</a:t>
            </a:r>
          </a:p>
          <a:p>
            <a:pPr lvl="2"/>
            <a:r>
              <a:rPr lang="nl-BE"/>
              <a:t>= vaste zonwering</a:t>
            </a:r>
          </a:p>
          <a:p>
            <a:pPr lvl="1"/>
            <a:r>
              <a:rPr lang="nl-BE"/>
              <a:t>Automatische zonwering</a:t>
            </a:r>
          </a:p>
          <a:p>
            <a:pPr lvl="2"/>
            <a:r>
              <a:rPr lang="nl-BE"/>
              <a:t>Verduidelijking, zit reeds in software</a:t>
            </a:r>
          </a:p>
          <a:p>
            <a:pPr lvl="2"/>
            <a:r>
              <a:rPr lang="nl-BE"/>
              <a:t>Bij KNR</a:t>
            </a:r>
          </a:p>
          <a:p>
            <a:pPr lvl="2"/>
            <a:r>
              <a:rPr lang="nl-BE"/>
              <a:t>Onderscheid</a:t>
            </a:r>
          </a:p>
          <a:p>
            <a:pPr lvl="3"/>
            <a:r>
              <a:rPr lang="nl-BE"/>
              <a:t>Enkel werkzaam tijdens weekdagen</a:t>
            </a:r>
          </a:p>
          <a:p>
            <a:pPr lvl="3"/>
            <a:r>
              <a:rPr lang="nl-BE"/>
              <a:t>Zowel tijdens weekdagen als in weekend</a:t>
            </a:r>
          </a:p>
        </p:txBody>
      </p:sp>
    </p:spTree>
    <p:extLst>
      <p:ext uri="{BB962C8B-B14F-4D97-AF65-F5344CB8AC3E}">
        <p14:creationId xmlns:p14="http://schemas.microsoft.com/office/powerpoint/2010/main" val="1218466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E4124-5B7D-427F-9CA8-190B87D38543}"/>
              </a:ext>
            </a:extLst>
          </p:cNvPr>
          <p:cNvSpPr>
            <a:spLocks noGrp="1"/>
          </p:cNvSpPr>
          <p:nvPr>
            <p:ph type="title"/>
          </p:nvPr>
        </p:nvSpPr>
        <p:spPr/>
        <p:txBody>
          <a:bodyPr/>
          <a:lstStyle/>
          <a:p>
            <a:r>
              <a:rPr lang="nl-BE"/>
              <a:t>Deel V: eigenschappen gebouwschil</a:t>
            </a:r>
          </a:p>
        </p:txBody>
      </p:sp>
      <p:sp>
        <p:nvSpPr>
          <p:cNvPr id="3" name="Tijdelijke aanduiding voor inhoud 2">
            <a:extLst>
              <a:ext uri="{FF2B5EF4-FFF2-40B4-BE49-F238E27FC236}">
                <a16:creationId xmlns:a16="http://schemas.microsoft.com/office/drawing/2014/main" id="{E7CEB2AC-FBF3-470E-8309-0598D35F77AB}"/>
              </a:ext>
            </a:extLst>
          </p:cNvPr>
          <p:cNvSpPr>
            <a:spLocks noGrp="1"/>
          </p:cNvSpPr>
          <p:nvPr>
            <p:ph sz="half" idx="10"/>
          </p:nvPr>
        </p:nvSpPr>
        <p:spPr/>
        <p:txBody>
          <a:bodyPr/>
          <a:lstStyle/>
          <a:p>
            <a:r>
              <a:rPr lang="nl-BE"/>
              <a:t>Profieldikte meten</a:t>
            </a:r>
          </a:p>
          <a:p>
            <a:pPr lvl="1"/>
            <a:r>
              <a:rPr lang="nl-BE"/>
              <a:t>Buitendeuren</a:t>
            </a:r>
          </a:p>
          <a:p>
            <a:pPr lvl="2"/>
            <a:r>
              <a:rPr lang="nl-BE"/>
              <a:t>Profieldikte vaste kader</a:t>
            </a:r>
          </a:p>
          <a:p>
            <a:pPr lvl="1"/>
            <a:r>
              <a:rPr lang="nl-BE"/>
              <a:t>Hefschuiframen</a:t>
            </a:r>
          </a:p>
          <a:p>
            <a:pPr lvl="2"/>
            <a:r>
              <a:rPr lang="nl-BE"/>
              <a:t>Profieldikte opengeschoven schuifvleugel</a:t>
            </a:r>
          </a:p>
          <a:p>
            <a:pPr lvl="1"/>
            <a:r>
              <a:rPr lang="nl-BE" u="sng"/>
              <a:t>Binnendeuren</a:t>
            </a:r>
          </a:p>
          <a:p>
            <a:pPr lvl="2"/>
            <a:r>
              <a:rPr lang="nl-BE"/>
              <a:t>Profieldikte opendraaiende deurvleugel</a:t>
            </a:r>
          </a:p>
          <a:p>
            <a:pPr marL="576000" lvl="2" indent="0">
              <a:buNone/>
            </a:pPr>
            <a:endParaRPr lang="nl-BE"/>
          </a:p>
        </p:txBody>
      </p:sp>
    </p:spTree>
    <p:extLst>
      <p:ext uri="{BB962C8B-B14F-4D97-AF65-F5344CB8AC3E}">
        <p14:creationId xmlns:p14="http://schemas.microsoft.com/office/powerpoint/2010/main" val="2011665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0641A-0A5E-4308-BAE4-9AE9B851F084}"/>
              </a:ext>
            </a:extLst>
          </p:cNvPr>
          <p:cNvSpPr>
            <a:spLocks noGrp="1"/>
          </p:cNvSpPr>
          <p:nvPr>
            <p:ph type="title"/>
          </p:nvPr>
        </p:nvSpPr>
        <p:spPr/>
        <p:txBody>
          <a:bodyPr/>
          <a:lstStyle/>
          <a:p>
            <a:r>
              <a:rPr lang="nl-BE"/>
              <a:t>Deel VI: ruimteverwarming</a:t>
            </a:r>
          </a:p>
        </p:txBody>
      </p:sp>
      <p:sp>
        <p:nvSpPr>
          <p:cNvPr id="3" name="Tijdelijke aanduiding voor inhoud 2">
            <a:extLst>
              <a:ext uri="{FF2B5EF4-FFF2-40B4-BE49-F238E27FC236}">
                <a16:creationId xmlns:a16="http://schemas.microsoft.com/office/drawing/2014/main" id="{5EF823FF-B0D8-4727-91AB-8F86DA8EFE11}"/>
              </a:ext>
            </a:extLst>
          </p:cNvPr>
          <p:cNvSpPr>
            <a:spLocks noGrp="1"/>
          </p:cNvSpPr>
          <p:nvPr>
            <p:ph sz="half" idx="10"/>
          </p:nvPr>
        </p:nvSpPr>
        <p:spPr/>
        <p:txBody>
          <a:bodyPr lIns="91440" tIns="45720" rIns="91440" bIns="0" anchor="t"/>
          <a:lstStyle/>
          <a:p>
            <a:pPr indent="-287655"/>
            <a:r>
              <a:rPr lang="nl-BE"/>
              <a:t>Bewijsstukken</a:t>
            </a:r>
            <a:endParaRPr lang="en-US"/>
          </a:p>
          <a:p>
            <a:pPr marL="575945" lvl="1" indent="-287655"/>
            <a:r>
              <a:rPr lang="nl-BE"/>
              <a:t>Elektriciteitskeuring </a:t>
            </a:r>
            <a:endParaRPr lang="nl-BE">
              <a:cs typeface="Calibri"/>
            </a:endParaRPr>
          </a:p>
          <a:p>
            <a:pPr marL="863945" lvl="2" indent="-287655"/>
            <a:r>
              <a:rPr lang="nl-BE" altLang="nl-BE"/>
              <a:t>Kan informatie geven over het </a:t>
            </a:r>
            <a:r>
              <a:rPr lang="nl-BE" altLang="nl-BE" b="1"/>
              <a:t>al dan niet definitief buiten werking </a:t>
            </a:r>
            <a:r>
              <a:rPr lang="nl-BE" altLang="nl-BE"/>
              <a:t>gesteld zijn van een elektrisch vloerverwarmingssysteem </a:t>
            </a:r>
            <a:endParaRPr lang="nl-BE" altLang="nl-BE" sz="1500">
              <a:cs typeface="Calibri"/>
            </a:endParaRPr>
          </a:p>
          <a:p>
            <a:pPr marL="863945" lvl="2" indent="-287655"/>
            <a:r>
              <a:rPr lang="nl-BE" altLang="nl-BE"/>
              <a:t>Indien buiten werking, dan niet in EPC in te voeren</a:t>
            </a:r>
          </a:p>
          <a:p>
            <a:pPr marL="575945" lvl="1" indent="-287655"/>
            <a:r>
              <a:rPr lang="nl-BE">
                <a:cs typeface="Calibri"/>
              </a:rPr>
              <a:t>Technische fiches en productinformatie </a:t>
            </a:r>
          </a:p>
          <a:p>
            <a:pPr marL="863945" lvl="2" indent="-287655"/>
            <a:r>
              <a:rPr lang="nl-BE">
                <a:cs typeface="Calibri"/>
              </a:rPr>
              <a:t>Opgesteld volgens EU-verordening 813/2013 (</a:t>
            </a:r>
            <a:r>
              <a:rPr lang="nl-BE" err="1">
                <a:cs typeface="Calibri"/>
              </a:rPr>
              <a:t>ecodesign</a:t>
            </a:r>
            <a:r>
              <a:rPr lang="nl-BE">
                <a:cs typeface="Calibri"/>
              </a:rPr>
              <a:t>) </a:t>
            </a:r>
            <a:r>
              <a:rPr lang="nl-BE">
                <a:cs typeface="Calibri"/>
                <a:sym typeface="Wingdings" panose="05000000000000000000" pitchFamily="2" charset="2"/>
              </a:rPr>
              <a:t> aanvaard bewijs voor testrendement</a:t>
            </a:r>
          </a:p>
          <a:p>
            <a:pPr marL="863945" lvl="2" indent="-287655"/>
            <a:r>
              <a:rPr lang="nl-BE">
                <a:cs typeface="Calibri"/>
                <a:sym typeface="Wingdings" panose="05000000000000000000" pitchFamily="2" charset="2"/>
              </a:rPr>
              <a:t>Let op: </a:t>
            </a:r>
            <a:r>
              <a:rPr lang="nl-NL">
                <a:effectLst/>
                <a:latin typeface="Calibri" panose="020F0502020204030204" pitchFamily="34" charset="0"/>
                <a:ea typeface="Times New Roman" panose="02020603050405020304" pitchFamily="18" charset="0"/>
                <a:cs typeface="Times New Roman" panose="02020603050405020304" pitchFamily="18" charset="0"/>
              </a:rPr>
              <a:t>rendement bij 30%-deellast en </a:t>
            </a:r>
          </a:p>
          <a:p>
            <a:pPr marL="576290" lvl="2" indent="0">
              <a:buNone/>
            </a:pPr>
            <a:r>
              <a:rPr lang="nl-NL">
                <a:latin typeface="Calibri" panose="020F0502020204030204" pitchFamily="34" charset="0"/>
                <a:ea typeface="Times New Roman" panose="02020603050405020304" pitchFamily="18" charset="0"/>
                <a:cs typeface="Times New Roman" panose="02020603050405020304" pitchFamily="18" charset="0"/>
              </a:rPr>
              <a:t>     </a:t>
            </a:r>
            <a:r>
              <a:rPr lang="nl-NL">
                <a:effectLst/>
                <a:latin typeface="Calibri" panose="020F0502020204030204" pitchFamily="34" charset="0"/>
                <a:ea typeface="Times New Roman" panose="02020603050405020304" pitchFamily="18" charset="0"/>
                <a:cs typeface="Times New Roman" panose="02020603050405020304" pitchFamily="18" charset="0"/>
              </a:rPr>
              <a:t>laagtemperatuurregime standaard uitgedrukt </a:t>
            </a:r>
          </a:p>
          <a:p>
            <a:pPr marL="576290" lvl="2" indent="0">
              <a:buNone/>
            </a:pPr>
            <a:r>
              <a:rPr lang="nl-NL">
                <a:latin typeface="Calibri" panose="020F0502020204030204" pitchFamily="34" charset="0"/>
                <a:ea typeface="Times New Roman" panose="02020603050405020304" pitchFamily="18" charset="0"/>
                <a:cs typeface="Times New Roman" panose="02020603050405020304" pitchFamily="18" charset="0"/>
              </a:rPr>
              <a:t>     </a:t>
            </a:r>
            <a:r>
              <a:rPr lang="nl-NL">
                <a:effectLst/>
                <a:latin typeface="Calibri" panose="020F0502020204030204" pitchFamily="34" charset="0"/>
                <a:ea typeface="Times New Roman" panose="02020603050405020304" pitchFamily="18" charset="0"/>
                <a:cs typeface="Times New Roman" panose="02020603050405020304" pitchFamily="18" charset="0"/>
              </a:rPr>
              <a:t>t.o.v. de </a:t>
            </a:r>
            <a:r>
              <a:rPr lang="nl-NL" b="1">
                <a:effectLst/>
                <a:latin typeface="Calibri" panose="020F0502020204030204" pitchFamily="34" charset="0"/>
                <a:ea typeface="Times New Roman" panose="02020603050405020304" pitchFamily="18" charset="0"/>
                <a:cs typeface="Times New Roman" panose="02020603050405020304" pitchFamily="18" charset="0"/>
              </a:rPr>
              <a:t>bovenste verbrandingswaarde</a:t>
            </a:r>
            <a:endParaRPr lang="nl-BE" b="1">
              <a:cs typeface="Calibri"/>
            </a:endParaRPr>
          </a:p>
          <a:p>
            <a:pPr marL="288290" lvl="1" indent="0">
              <a:buNone/>
            </a:pPr>
            <a:endParaRPr lang="nl-BE">
              <a:cs typeface="Calibri"/>
            </a:endParaRPr>
          </a:p>
          <a:p>
            <a:pPr marL="287655" lvl="1" indent="0">
              <a:buNone/>
            </a:pPr>
            <a:endParaRPr lang="nl-BE">
              <a:cs typeface="Calibri"/>
            </a:endParaRPr>
          </a:p>
          <a:p>
            <a:pPr marL="287655" lvl="1" indent="0">
              <a:buNone/>
            </a:pPr>
            <a:endParaRPr lang="nl-BE">
              <a:cs typeface="Calibri"/>
            </a:endParaRPr>
          </a:p>
          <a:p>
            <a:pPr marL="575945" lvl="1" indent="-287655"/>
            <a:endParaRPr lang="nl-BE">
              <a:cs typeface="Calibri"/>
            </a:endParaRPr>
          </a:p>
        </p:txBody>
      </p:sp>
      <p:pic>
        <p:nvPicPr>
          <p:cNvPr id="7" name="Afbeelding 6">
            <a:extLst>
              <a:ext uri="{FF2B5EF4-FFF2-40B4-BE49-F238E27FC236}">
                <a16:creationId xmlns:a16="http://schemas.microsoft.com/office/drawing/2014/main" id="{A70128E2-2A9C-4417-95E7-AC72128297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01155" y="4121950"/>
            <a:ext cx="3584369" cy="2736050"/>
          </a:xfrm>
          <a:prstGeom prst="rect">
            <a:avLst/>
          </a:prstGeom>
          <a:noFill/>
          <a:ln>
            <a:noFill/>
          </a:ln>
        </p:spPr>
      </p:pic>
      <p:sp>
        <p:nvSpPr>
          <p:cNvPr id="8" name="Rechthoek 7">
            <a:extLst>
              <a:ext uri="{FF2B5EF4-FFF2-40B4-BE49-F238E27FC236}">
                <a16:creationId xmlns:a16="http://schemas.microsoft.com/office/drawing/2014/main" id="{8FC0D3FE-7019-4E09-8344-9886B646DCCD}"/>
              </a:ext>
            </a:extLst>
          </p:cNvPr>
          <p:cNvSpPr/>
          <p:nvPr/>
        </p:nvSpPr>
        <p:spPr>
          <a:xfrm>
            <a:off x="7001155" y="4121950"/>
            <a:ext cx="2648454" cy="353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3901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0641A-0A5E-4308-BAE4-9AE9B851F084}"/>
              </a:ext>
            </a:extLst>
          </p:cNvPr>
          <p:cNvSpPr>
            <a:spLocks noGrp="1"/>
          </p:cNvSpPr>
          <p:nvPr>
            <p:ph type="title"/>
          </p:nvPr>
        </p:nvSpPr>
        <p:spPr/>
        <p:txBody>
          <a:bodyPr/>
          <a:lstStyle/>
          <a:p>
            <a:r>
              <a:rPr lang="nl-BE" dirty="0"/>
              <a:t>Oude deel I (toepassingsgebied)?</a:t>
            </a:r>
          </a:p>
        </p:txBody>
      </p:sp>
      <p:sp>
        <p:nvSpPr>
          <p:cNvPr id="3" name="Tijdelijke aanduiding voor inhoud 2">
            <a:extLst>
              <a:ext uri="{FF2B5EF4-FFF2-40B4-BE49-F238E27FC236}">
                <a16:creationId xmlns:a16="http://schemas.microsoft.com/office/drawing/2014/main" id="{5EF823FF-B0D8-4727-91AB-8F86DA8EFE11}"/>
              </a:ext>
            </a:extLst>
          </p:cNvPr>
          <p:cNvSpPr>
            <a:spLocks noGrp="1"/>
          </p:cNvSpPr>
          <p:nvPr>
            <p:ph sz="half" idx="10"/>
          </p:nvPr>
        </p:nvSpPr>
        <p:spPr/>
        <p:txBody>
          <a:bodyPr lIns="91440" tIns="45720" rIns="91440" bIns="0" anchor="t"/>
          <a:lstStyle/>
          <a:p>
            <a:pPr indent="-287655"/>
            <a:r>
              <a:rPr lang="nl-BE" dirty="0"/>
              <a:t>Toepassingsgebied EPC =&gt; naar </a:t>
            </a:r>
            <a:r>
              <a:rPr lang="nl-BE" u="sng" dirty="0"/>
              <a:t>website</a:t>
            </a:r>
          </a:p>
          <a:p>
            <a:pPr lvl="1" indent="-287655"/>
            <a:r>
              <a:rPr lang="nl-BE" altLang="nl-BE" dirty="0"/>
              <a:t>Voornamelijk herhaling en verdere verduidelijking van regelgeving</a:t>
            </a:r>
          </a:p>
          <a:p>
            <a:pPr lvl="2" indent="-287655"/>
            <a:r>
              <a:rPr lang="nl-BE" altLang="nl-BE" dirty="0"/>
              <a:t>Info kan in loop van het jaar updates krijgen door wijzigingen in regelgeving</a:t>
            </a:r>
          </a:p>
          <a:p>
            <a:pPr lvl="2" indent="-287655"/>
            <a:r>
              <a:rPr lang="nl-BE" altLang="nl-BE" dirty="0"/>
              <a:t>Toegankelijke info voor zowel energiedeskundige, eigenaar, makelaar, notaris, …</a:t>
            </a:r>
            <a:endParaRPr lang="nl-BE" altLang="nl-BE" u="sng" dirty="0"/>
          </a:p>
          <a:p>
            <a:pPr lvl="1" indent="-287655"/>
            <a:r>
              <a:rPr lang="nl-BE" altLang="nl-BE" dirty="0"/>
              <a:t>Identificatie van het te certificeren gebouw(eenheid) =&gt; apart document</a:t>
            </a:r>
          </a:p>
          <a:p>
            <a:pPr lvl="2" indent="-287655"/>
            <a:r>
              <a:rPr lang="nl-BE" altLang="nl-BE" dirty="0"/>
              <a:t>‘Wegwijs in het EPC per gebouw(eenheid)’ =&gt; wanneer moet welk EPC opgemaakt worden?</a:t>
            </a:r>
          </a:p>
          <a:p>
            <a:pPr lvl="1" indent="-287655"/>
            <a:r>
              <a:rPr lang="nl-BE" altLang="nl-BE" dirty="0"/>
              <a:t>Overige zaken toepassingsgebied =&gt; op webpagina’s</a:t>
            </a:r>
          </a:p>
          <a:p>
            <a:pPr lvl="2" indent="-287655"/>
            <a:r>
              <a:rPr lang="nl-BE" altLang="nl-BE" dirty="0"/>
              <a:t>Wanneer opmaak EPC verplicht</a:t>
            </a:r>
          </a:p>
          <a:p>
            <a:pPr lvl="2" indent="-287655"/>
            <a:r>
              <a:rPr lang="nl-BE" altLang="nl-BE" dirty="0"/>
              <a:t>Geldigheid EPC</a:t>
            </a:r>
          </a:p>
          <a:p>
            <a:pPr lvl="2" indent="-287655"/>
            <a:r>
              <a:rPr lang="nl-BE" altLang="nl-BE" dirty="0"/>
              <a:t>Advertentieplicht</a:t>
            </a:r>
          </a:p>
          <a:p>
            <a:pPr lvl="1" indent="-287655"/>
            <a:endParaRPr lang="nl-BE" altLang="nl-BE" dirty="0"/>
          </a:p>
          <a:p>
            <a:pPr marL="575945" lvl="1" indent="-287655"/>
            <a:endParaRPr lang="nl-BE" dirty="0">
              <a:cs typeface="Calibri"/>
            </a:endParaRPr>
          </a:p>
          <a:p>
            <a:pPr marL="575945" lvl="1" indent="-287655"/>
            <a:endParaRPr lang="nl-BE" dirty="0">
              <a:cs typeface="Calibri"/>
            </a:endParaRPr>
          </a:p>
          <a:p>
            <a:pPr marL="288290" lvl="1" indent="0">
              <a:buNone/>
            </a:pPr>
            <a:endParaRPr lang="nl-BE" dirty="0">
              <a:cs typeface="Calibri"/>
            </a:endParaRPr>
          </a:p>
          <a:p>
            <a:pPr marL="287655" lvl="1" indent="0">
              <a:buNone/>
            </a:pPr>
            <a:endParaRPr lang="nl-BE" dirty="0">
              <a:cs typeface="Calibri"/>
            </a:endParaRPr>
          </a:p>
          <a:p>
            <a:pPr marL="287655" lvl="1" indent="0">
              <a:buNone/>
            </a:pPr>
            <a:endParaRPr lang="nl-BE" dirty="0">
              <a:cs typeface="Calibri"/>
            </a:endParaRPr>
          </a:p>
          <a:p>
            <a:pPr marL="575945" lvl="1" indent="-287655"/>
            <a:endParaRPr lang="nl-BE" dirty="0">
              <a:cs typeface="Calibri"/>
            </a:endParaRPr>
          </a:p>
        </p:txBody>
      </p:sp>
    </p:spTree>
    <p:extLst>
      <p:ext uri="{BB962C8B-B14F-4D97-AF65-F5344CB8AC3E}">
        <p14:creationId xmlns:p14="http://schemas.microsoft.com/office/powerpoint/2010/main" val="620339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CB69E-2798-41BF-B20B-215D9C2DEBB7}"/>
              </a:ext>
            </a:extLst>
          </p:cNvPr>
          <p:cNvSpPr>
            <a:spLocks noGrp="1"/>
          </p:cNvSpPr>
          <p:nvPr>
            <p:ph type="title"/>
          </p:nvPr>
        </p:nvSpPr>
        <p:spPr/>
        <p:txBody>
          <a:bodyPr/>
          <a:lstStyle/>
          <a:p>
            <a:r>
              <a:rPr lang="nl-BE"/>
              <a:t>Deel VI: ruimteverwarming</a:t>
            </a:r>
          </a:p>
        </p:txBody>
      </p:sp>
      <p:sp>
        <p:nvSpPr>
          <p:cNvPr id="3" name="Tijdelijke aanduiding voor inhoud 2">
            <a:extLst>
              <a:ext uri="{FF2B5EF4-FFF2-40B4-BE49-F238E27FC236}">
                <a16:creationId xmlns:a16="http://schemas.microsoft.com/office/drawing/2014/main" id="{A34300D8-F352-402D-BB23-A1029BC72CE1}"/>
              </a:ext>
            </a:extLst>
          </p:cNvPr>
          <p:cNvSpPr>
            <a:spLocks noGrp="1"/>
          </p:cNvSpPr>
          <p:nvPr>
            <p:ph sz="half" idx="10"/>
          </p:nvPr>
        </p:nvSpPr>
        <p:spPr/>
        <p:txBody>
          <a:bodyPr lIns="91440" tIns="45720" rIns="91440" bIns="0" anchor="t"/>
          <a:lstStyle/>
          <a:p>
            <a:pPr indent="-287655"/>
            <a:r>
              <a:rPr lang="nl-BE"/>
              <a:t>Stappenplan - Bepaling ruimteverwarmingsclusters (RC) </a:t>
            </a:r>
          </a:p>
          <a:p>
            <a:pPr lvl="1" indent="-287655"/>
            <a:r>
              <a:rPr lang="nl-BE"/>
              <a:t>Stap 3: Onverwarmde ruimtes</a:t>
            </a:r>
            <a:endParaRPr lang="en-US"/>
          </a:p>
          <a:p>
            <a:pPr marL="575945" lvl="1" indent="-287655">
              <a:spcAft>
                <a:spcPts val="600"/>
              </a:spcAft>
            </a:pPr>
            <a:r>
              <a:rPr lang="nl-NL"/>
              <a:t>Elke ruimte die noch direct noch indirect verwarmd is en een netto vloeroppervlakte (zie deel IV) heeft ≤ 6 m² </a:t>
            </a:r>
            <a:r>
              <a:rPr lang="nl-NL">
                <a:solidFill>
                  <a:schemeClr val="bg1">
                    <a:lumMod val="50000"/>
                  </a:schemeClr>
                </a:solidFill>
              </a:rPr>
              <a:t>of</a:t>
            </a:r>
            <a:r>
              <a:rPr lang="nl-NL">
                <a:solidFill>
                  <a:schemeClr val="accent4">
                    <a:lumMod val="75000"/>
                  </a:schemeClr>
                </a:solidFill>
              </a:rPr>
              <a:t> ontoegankelijk</a:t>
            </a:r>
            <a:r>
              <a:rPr lang="nl-NL"/>
              <a:t> is, moet toegewezen worden aan RC waarmee het grootste </a:t>
            </a:r>
            <a:r>
              <a:rPr lang="nl-NL" err="1"/>
              <a:t>ongeïsoleerde</a:t>
            </a:r>
            <a:r>
              <a:rPr lang="nl-NL"/>
              <a:t> scheidingsoppervlak deelt</a:t>
            </a:r>
            <a:endParaRPr lang="nl-BE">
              <a:cs typeface="Calibri"/>
            </a:endParaRPr>
          </a:p>
          <a:p>
            <a:pPr marL="575945" lvl="1" indent="-287655">
              <a:spcAft>
                <a:spcPts val="600"/>
              </a:spcAft>
            </a:pPr>
            <a:r>
              <a:rPr lang="nl-NL">
                <a:latin typeface="Calibri"/>
                <a:ea typeface="Times New Roman" panose="02020603050405020304" pitchFamily="18" charset="0"/>
                <a:cs typeface="Calibri"/>
              </a:rPr>
              <a:t>Voorbeelden onverwarmde ruimtes </a:t>
            </a:r>
            <a:r>
              <a:rPr lang="nl-NL">
                <a:ea typeface="+mj-lt"/>
                <a:cs typeface="+mj-lt"/>
              </a:rPr>
              <a:t>≤ 6 m²</a:t>
            </a:r>
            <a:endParaRPr lang="nl-BE" sz="1000" i="1">
              <a:solidFill>
                <a:srgbClr val="595959"/>
              </a:solidFill>
              <a:latin typeface="Calibri"/>
              <a:ea typeface="Times New Roman" panose="02020603050405020304" pitchFamily="18" charset="0"/>
              <a:cs typeface="Times New Roman"/>
            </a:endParaRPr>
          </a:p>
          <a:p>
            <a:pPr marL="863600" lvl="2" indent="-287655">
              <a:spcAft>
                <a:spcPts val="600"/>
              </a:spcAft>
            </a:pPr>
            <a:r>
              <a:rPr lang="nl-BE" i="1">
                <a:ea typeface="+mj-lt"/>
                <a:cs typeface="+mj-lt"/>
              </a:rPr>
              <a:t>Zoldertip met netto vloeroppervlakte 5 m², gelegen binnen BV en toegankelijk via luik</a:t>
            </a:r>
          </a:p>
          <a:p>
            <a:pPr marL="863600" lvl="2" indent="-287655">
              <a:spcAft>
                <a:spcPts val="600"/>
              </a:spcAft>
            </a:pPr>
            <a:r>
              <a:rPr lang="nl-BE" i="1">
                <a:ea typeface="+mj-lt"/>
                <a:cs typeface="+mj-lt"/>
              </a:rPr>
              <a:t>Toilet met netto vloeroppervlakte 3 m² en enkel toegankelijk via onverwarmde gang</a:t>
            </a:r>
            <a:endParaRPr lang="nl-NL" i="1">
              <a:ea typeface="+mj-lt"/>
              <a:cs typeface="+mj-lt"/>
            </a:endParaRPr>
          </a:p>
          <a:p>
            <a:pPr marL="575945" lvl="1" indent="-287655">
              <a:spcAft>
                <a:spcPts val="600"/>
              </a:spcAft>
            </a:pPr>
            <a:r>
              <a:rPr lang="nl-NL">
                <a:latin typeface="Calibri"/>
                <a:cs typeface="Calibri"/>
              </a:rPr>
              <a:t>Voorbeelden </a:t>
            </a:r>
            <a:r>
              <a:rPr lang="nl-NL">
                <a:solidFill>
                  <a:schemeClr val="accent4">
                    <a:lumMod val="75000"/>
                  </a:schemeClr>
                </a:solidFill>
                <a:latin typeface="Calibri"/>
                <a:cs typeface="Calibri"/>
              </a:rPr>
              <a:t>ontoegankelijke</a:t>
            </a:r>
            <a:r>
              <a:rPr lang="nl-NL">
                <a:latin typeface="Calibri"/>
                <a:cs typeface="Calibri"/>
              </a:rPr>
              <a:t> ruimtes</a:t>
            </a:r>
          </a:p>
          <a:p>
            <a:pPr marL="863600" lvl="2" indent="-287655">
              <a:spcAft>
                <a:spcPts val="600"/>
              </a:spcAft>
            </a:pPr>
            <a:r>
              <a:rPr lang="nl-NL" i="1">
                <a:ea typeface="+mj-lt"/>
                <a:cs typeface="+mj-lt"/>
              </a:rPr>
              <a:t>Zolder(tip) die binnen het BV gelegen en niet toegankelijk is</a:t>
            </a:r>
            <a:endParaRPr lang="nl-BE" i="1">
              <a:ea typeface="+mj-lt"/>
              <a:cs typeface="+mj-lt"/>
            </a:endParaRPr>
          </a:p>
          <a:p>
            <a:pPr marL="863600" lvl="2" indent="-287655">
              <a:spcAft>
                <a:spcPts val="600"/>
              </a:spcAft>
            </a:pPr>
            <a:r>
              <a:rPr lang="nl-NL" i="1">
                <a:ea typeface="+mj-lt"/>
                <a:cs typeface="+mj-lt"/>
              </a:rPr>
              <a:t>Zijdelingse </a:t>
            </a:r>
            <a:r>
              <a:rPr lang="nl-NL" i="1" err="1">
                <a:ea typeface="+mj-lt"/>
                <a:cs typeface="+mj-lt"/>
              </a:rPr>
              <a:t>daktippen</a:t>
            </a:r>
            <a:r>
              <a:rPr lang="nl-NL" i="1">
                <a:ea typeface="+mj-lt"/>
                <a:cs typeface="+mj-lt"/>
              </a:rPr>
              <a:t> die niet toegankelijk zijn</a:t>
            </a:r>
            <a:endParaRPr lang="nl-BE" i="1">
              <a:ea typeface="+mj-lt"/>
              <a:cs typeface="+mj-lt"/>
            </a:endParaRPr>
          </a:p>
          <a:p>
            <a:pPr indent="0" algn="just">
              <a:lnSpc>
                <a:spcPts val="1600"/>
              </a:lnSpc>
              <a:spcAft>
                <a:spcPts val="1200"/>
              </a:spcAft>
              <a:buNone/>
            </a:pPr>
            <a:br>
              <a:rPr lang="nl-BE" sz="1100">
                <a:effectLst/>
                <a:latin typeface="Calibri" panose="020F0502020204030204" pitchFamily="34" charset="0"/>
                <a:ea typeface="Times New Roman" panose="02020603050405020304" pitchFamily="18" charset="0"/>
                <a:cs typeface="Times New Roman" panose="02020603050405020304" pitchFamily="18" charset="0"/>
              </a:rPr>
            </a:br>
            <a:r>
              <a:rPr lang="nl-BE" sz="1100">
                <a:effectLst/>
                <a:latin typeface="Calibri"/>
                <a:ea typeface="Times New Roman" panose="02020603050405020304" pitchFamily="18" charset="0"/>
                <a:cs typeface="Times New Roman"/>
              </a:rPr>
              <a:t> </a:t>
            </a:r>
          </a:p>
          <a:p>
            <a:pPr marL="287655" lvl="1" indent="0">
              <a:buNone/>
            </a:pPr>
            <a:endParaRPr lang="nl-BE">
              <a:cs typeface="Calibri"/>
            </a:endParaRPr>
          </a:p>
        </p:txBody>
      </p:sp>
    </p:spTree>
    <p:extLst>
      <p:ext uri="{BB962C8B-B14F-4D97-AF65-F5344CB8AC3E}">
        <p14:creationId xmlns:p14="http://schemas.microsoft.com/office/powerpoint/2010/main" val="1808627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4602E-2CBE-4690-ACC4-358B791FDF46}"/>
              </a:ext>
            </a:extLst>
          </p:cNvPr>
          <p:cNvSpPr>
            <a:spLocks noGrp="1"/>
          </p:cNvSpPr>
          <p:nvPr>
            <p:ph type="title"/>
          </p:nvPr>
        </p:nvSpPr>
        <p:spPr/>
        <p:txBody>
          <a:bodyPr/>
          <a:lstStyle/>
          <a:p>
            <a:r>
              <a:rPr lang="nl-BE"/>
              <a:t>Deel VI: ruimteverwarming</a:t>
            </a:r>
          </a:p>
        </p:txBody>
      </p:sp>
      <p:sp>
        <p:nvSpPr>
          <p:cNvPr id="3" name="Tijdelijke aanduiding voor inhoud 2">
            <a:extLst>
              <a:ext uri="{FF2B5EF4-FFF2-40B4-BE49-F238E27FC236}">
                <a16:creationId xmlns:a16="http://schemas.microsoft.com/office/drawing/2014/main" id="{41AD40DC-A6C7-4FD1-8A06-818CB148A2CD}"/>
              </a:ext>
            </a:extLst>
          </p:cNvPr>
          <p:cNvSpPr>
            <a:spLocks noGrp="1"/>
          </p:cNvSpPr>
          <p:nvPr>
            <p:ph sz="half" idx="10"/>
          </p:nvPr>
        </p:nvSpPr>
        <p:spPr/>
        <p:txBody>
          <a:bodyPr/>
          <a:lstStyle/>
          <a:p>
            <a:r>
              <a:rPr lang="nl-BE"/>
              <a:t>Collectieve installaties</a:t>
            </a:r>
          </a:p>
          <a:p>
            <a:pPr lvl="1"/>
            <a:r>
              <a:rPr lang="nl-BE"/>
              <a:t>Bepaling (equivalente) eenheden</a:t>
            </a:r>
          </a:p>
          <a:p>
            <a:pPr lvl="2"/>
            <a:r>
              <a:rPr lang="nl-BE"/>
              <a:t>Niet-residentiële gebouwen of eenheden die </a:t>
            </a:r>
          </a:p>
          <a:p>
            <a:pPr lvl="3"/>
            <a:r>
              <a:rPr lang="nl-BE"/>
              <a:t>geen </a:t>
            </a:r>
            <a:r>
              <a:rPr lang="nl-BE" err="1"/>
              <a:t>kNR</a:t>
            </a:r>
            <a:r>
              <a:rPr lang="nl-BE"/>
              <a:t> zijn of </a:t>
            </a:r>
          </a:p>
          <a:p>
            <a:pPr lvl="3"/>
            <a:r>
              <a:rPr lang="nl-BE"/>
              <a:t>niet onder het toepassingsgebied vallen van EPC (vb. industrie)</a:t>
            </a:r>
          </a:p>
          <a:p>
            <a:pPr lvl="2"/>
            <a:r>
              <a:rPr lang="nl-BE"/>
              <a:t>Worden samen als </a:t>
            </a:r>
            <a:r>
              <a:rPr lang="nl-BE" b="1" u="sng"/>
              <a:t>één</a:t>
            </a:r>
            <a:r>
              <a:rPr lang="nl-BE"/>
              <a:t> equivalente eenheid beschouwd, ongeacht aantal of grootte </a:t>
            </a:r>
          </a:p>
          <a:p>
            <a:pPr lvl="1"/>
            <a:endParaRPr lang="nl-BE"/>
          </a:p>
          <a:p>
            <a:pPr marL="285750" lvl="1" indent="-285750">
              <a:buClr>
                <a:srgbClr val="105269"/>
              </a:buClr>
              <a:buFont typeface="Wingdings 3"/>
              <a:buChar char=""/>
            </a:pPr>
            <a:r>
              <a:rPr lang="nl-BE" sz="2000" i="1">
                <a:solidFill>
                  <a:srgbClr val="105269"/>
                </a:solidFill>
                <a:ea typeface="+mj-lt"/>
                <a:cs typeface="+mj-lt"/>
              </a:rPr>
              <a:t>Een site met een klein kantoorgebouw (&lt; 500m²), een groot kantoorgebouw (&gt; 1000m²) en een aparte opslagplaats (industrie) zijn aangesloten op eenzelfde installatie voor verwarming. </a:t>
            </a:r>
          </a:p>
          <a:p>
            <a:pPr marL="285750" lvl="1" indent="-285750">
              <a:buClr>
                <a:srgbClr val="105269"/>
              </a:buClr>
              <a:buFont typeface="Wingdings 3"/>
              <a:buChar char=""/>
            </a:pPr>
            <a:r>
              <a:rPr lang="nl-BE" sz="2000" i="1">
                <a:solidFill>
                  <a:srgbClr val="105269"/>
                </a:solidFill>
                <a:ea typeface="+mj-lt"/>
                <a:cs typeface="+mj-lt"/>
              </a:rPr>
              <a:t>De verwarmingsinstallatie wordt ingevoerd als een collectief systeem met 2 (1+1) equivalente eenheden.</a:t>
            </a:r>
          </a:p>
          <a:p>
            <a:pPr lvl="1"/>
            <a:endParaRPr lang="nl-BE"/>
          </a:p>
        </p:txBody>
      </p:sp>
    </p:spTree>
    <p:extLst>
      <p:ext uri="{BB962C8B-B14F-4D97-AF65-F5344CB8AC3E}">
        <p14:creationId xmlns:p14="http://schemas.microsoft.com/office/powerpoint/2010/main" val="3592428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CB69E-2798-41BF-B20B-215D9C2DEBB7}"/>
              </a:ext>
            </a:extLst>
          </p:cNvPr>
          <p:cNvSpPr>
            <a:spLocks noGrp="1"/>
          </p:cNvSpPr>
          <p:nvPr>
            <p:ph type="title"/>
          </p:nvPr>
        </p:nvSpPr>
        <p:spPr/>
        <p:txBody>
          <a:bodyPr lIns="91440" tIns="45720" rIns="91440" bIns="45720" anchor="t"/>
          <a:lstStyle/>
          <a:p>
            <a:r>
              <a:rPr lang="nl-BE">
                <a:latin typeface="Calibri"/>
                <a:cs typeface="Calibri"/>
              </a:rPr>
              <a:t>Deel VI: ruimteverwarming</a:t>
            </a:r>
            <a:endParaRPr lang="nl-BE"/>
          </a:p>
        </p:txBody>
      </p:sp>
      <p:sp>
        <p:nvSpPr>
          <p:cNvPr id="3" name="Tijdelijke aanduiding voor inhoud 2">
            <a:extLst>
              <a:ext uri="{FF2B5EF4-FFF2-40B4-BE49-F238E27FC236}">
                <a16:creationId xmlns:a16="http://schemas.microsoft.com/office/drawing/2014/main" id="{A34300D8-F352-402D-BB23-A1029BC72CE1}"/>
              </a:ext>
            </a:extLst>
          </p:cNvPr>
          <p:cNvSpPr>
            <a:spLocks noGrp="1"/>
          </p:cNvSpPr>
          <p:nvPr>
            <p:ph sz="half" idx="10"/>
          </p:nvPr>
        </p:nvSpPr>
        <p:spPr/>
        <p:txBody>
          <a:bodyPr lIns="91440" tIns="45720" rIns="91440" bIns="0" anchor="t"/>
          <a:lstStyle/>
          <a:p>
            <a:pPr indent="-287655"/>
            <a:r>
              <a:rPr lang="nl-BE"/>
              <a:t> Opwekkers - Reversibele warmtepompen</a:t>
            </a:r>
            <a:endParaRPr lang="en-US"/>
          </a:p>
          <a:p>
            <a:pPr marL="575945" lvl="1" indent="-287655"/>
            <a:r>
              <a:rPr lang="nl-BE"/>
              <a:t>ALTIJD invoeren als opwekker (!)</a:t>
            </a:r>
            <a:endParaRPr lang="nl-NL"/>
          </a:p>
          <a:p>
            <a:pPr marL="863600" lvl="2" indent="-287655"/>
            <a:r>
              <a:rPr lang="nl-NL"/>
              <a:t>Voor verwarming én koeling </a:t>
            </a:r>
            <a:r>
              <a:rPr lang="nl-NL">
                <a:sym typeface="Wingdings" panose="05000000000000000000" pitchFamily="2" charset="2"/>
              </a:rPr>
              <a:t>(anders niet reversibel)</a:t>
            </a:r>
            <a:endParaRPr lang="nl-NL"/>
          </a:p>
          <a:p>
            <a:pPr marL="863600" lvl="2" indent="-287655"/>
            <a:r>
              <a:rPr lang="nl-NL"/>
              <a:t>Ook als er een ander warmteafgiftetoestel aanwezig is in de ruimte waar ook de reversibele (lucht/lucht) warmtepomp is opgesteld </a:t>
            </a:r>
          </a:p>
        </p:txBody>
      </p:sp>
    </p:spTree>
    <p:extLst>
      <p:ext uri="{BB962C8B-B14F-4D97-AF65-F5344CB8AC3E}">
        <p14:creationId xmlns:p14="http://schemas.microsoft.com/office/powerpoint/2010/main" val="418176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CB69E-2798-41BF-B20B-215D9C2DEBB7}"/>
              </a:ext>
            </a:extLst>
          </p:cNvPr>
          <p:cNvSpPr>
            <a:spLocks noGrp="1"/>
          </p:cNvSpPr>
          <p:nvPr>
            <p:ph type="title"/>
          </p:nvPr>
        </p:nvSpPr>
        <p:spPr/>
        <p:txBody>
          <a:bodyPr lIns="91440" tIns="45720" rIns="91440" bIns="45720" anchor="t"/>
          <a:lstStyle/>
          <a:p>
            <a:r>
              <a:rPr lang="nl-BE">
                <a:latin typeface="Calibri"/>
                <a:cs typeface="Calibri"/>
              </a:rPr>
              <a:t>Deel VI: ruimteverwarming</a:t>
            </a:r>
            <a:endParaRPr lang="nl-BE"/>
          </a:p>
        </p:txBody>
      </p:sp>
      <p:sp>
        <p:nvSpPr>
          <p:cNvPr id="3" name="Tijdelijke aanduiding voor inhoud 2">
            <a:extLst>
              <a:ext uri="{FF2B5EF4-FFF2-40B4-BE49-F238E27FC236}">
                <a16:creationId xmlns:a16="http://schemas.microsoft.com/office/drawing/2014/main" id="{A34300D8-F352-402D-BB23-A1029BC72CE1}"/>
              </a:ext>
            </a:extLst>
          </p:cNvPr>
          <p:cNvSpPr>
            <a:spLocks noGrp="1"/>
          </p:cNvSpPr>
          <p:nvPr>
            <p:ph sz="half" idx="10"/>
          </p:nvPr>
        </p:nvSpPr>
        <p:spPr/>
        <p:txBody>
          <a:bodyPr lIns="91440" tIns="45720" rIns="91440" bIns="0" anchor="t"/>
          <a:lstStyle/>
          <a:p>
            <a:pPr indent="-287655"/>
            <a:r>
              <a:rPr lang="nl-BE"/>
              <a:t>Distributie - Leidinglengte van </a:t>
            </a:r>
            <a:r>
              <a:rPr lang="nl-BE" err="1"/>
              <a:t>ongeïsoleerde</a:t>
            </a:r>
            <a:r>
              <a:rPr lang="nl-BE"/>
              <a:t> leidingen buiten BV</a:t>
            </a:r>
          </a:p>
          <a:p>
            <a:pPr lvl="1" indent="-287655"/>
            <a:r>
              <a:rPr lang="nl-BE">
                <a:cs typeface="Calibri"/>
              </a:rPr>
              <a:t>Bepaalt distributierendement </a:t>
            </a:r>
          </a:p>
          <a:p>
            <a:pPr lvl="2" indent="-287655"/>
            <a:r>
              <a:rPr lang="nl-BE">
                <a:cs typeface="Calibri"/>
              </a:rPr>
              <a:t>Inrekenen van onbenutte/verloren warmteverliezen </a:t>
            </a:r>
          </a:p>
          <a:p>
            <a:pPr lvl="1" indent="-287655"/>
            <a:r>
              <a:rPr lang="nl-BE">
                <a:cs typeface="Calibri"/>
              </a:rPr>
              <a:t>Externe stookplaats</a:t>
            </a:r>
          </a:p>
          <a:p>
            <a:pPr lvl="2" indent="-287655"/>
            <a:r>
              <a:rPr lang="nl-BE">
                <a:cs typeface="Calibri"/>
              </a:rPr>
              <a:t>Software rekent met forfaitair distributierendement </a:t>
            </a:r>
          </a:p>
          <a:p>
            <a:pPr lvl="2" indent="-287655"/>
            <a:r>
              <a:rPr lang="nl-BE">
                <a:cs typeface="Calibri"/>
              </a:rPr>
              <a:t>GEEN inspectie meer nodig van de leidingen </a:t>
            </a:r>
          </a:p>
          <a:p>
            <a:pPr lvl="3" indent="-287655"/>
            <a:r>
              <a:rPr lang="nl-BE">
                <a:cs typeface="Calibri"/>
              </a:rPr>
              <a:t>in externe stookplaats (nieuw)</a:t>
            </a:r>
          </a:p>
          <a:p>
            <a:pPr lvl="3" indent="-287655"/>
            <a:r>
              <a:rPr lang="nl-BE">
                <a:cs typeface="Calibri"/>
              </a:rPr>
              <a:t>tussen externe stookplaats en eenheid/gebouw</a:t>
            </a:r>
          </a:p>
          <a:p>
            <a:pPr lvl="1" indent="-287655"/>
            <a:endParaRPr lang="nl-BE">
              <a:cs typeface="Calibri"/>
            </a:endParaRPr>
          </a:p>
          <a:p>
            <a:pPr lvl="1" indent="-287655"/>
            <a:endParaRPr lang="nl-NL"/>
          </a:p>
        </p:txBody>
      </p:sp>
      <p:sp>
        <p:nvSpPr>
          <p:cNvPr id="4" name="Rectangle 4">
            <a:extLst>
              <a:ext uri="{FF2B5EF4-FFF2-40B4-BE49-F238E27FC236}">
                <a16:creationId xmlns:a16="http://schemas.microsoft.com/office/drawing/2014/main" id="{D9E13EF4-A989-4E22-96A0-E72F1F261A9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0773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CB69E-2798-41BF-B20B-215D9C2DEBB7}"/>
              </a:ext>
            </a:extLst>
          </p:cNvPr>
          <p:cNvSpPr>
            <a:spLocks noGrp="1"/>
          </p:cNvSpPr>
          <p:nvPr>
            <p:ph type="title"/>
          </p:nvPr>
        </p:nvSpPr>
        <p:spPr/>
        <p:txBody>
          <a:bodyPr lIns="91440" tIns="45720" rIns="91440" bIns="45720" anchor="t"/>
          <a:lstStyle/>
          <a:p>
            <a:r>
              <a:rPr lang="nl-BE">
                <a:latin typeface="Calibri"/>
                <a:cs typeface="Calibri"/>
              </a:rPr>
              <a:t>Deel VI: ruimteverwarming</a:t>
            </a:r>
            <a:endParaRPr lang="nl-BE"/>
          </a:p>
        </p:txBody>
      </p:sp>
      <p:sp>
        <p:nvSpPr>
          <p:cNvPr id="3" name="Tijdelijke aanduiding voor inhoud 2">
            <a:extLst>
              <a:ext uri="{FF2B5EF4-FFF2-40B4-BE49-F238E27FC236}">
                <a16:creationId xmlns:a16="http://schemas.microsoft.com/office/drawing/2014/main" id="{A34300D8-F352-402D-BB23-A1029BC72CE1}"/>
              </a:ext>
            </a:extLst>
          </p:cNvPr>
          <p:cNvSpPr>
            <a:spLocks noGrp="1"/>
          </p:cNvSpPr>
          <p:nvPr>
            <p:ph sz="half" idx="10"/>
          </p:nvPr>
        </p:nvSpPr>
        <p:spPr/>
        <p:txBody>
          <a:bodyPr lIns="91440" tIns="45720" rIns="91440" bIns="0" anchor="t"/>
          <a:lstStyle/>
          <a:p>
            <a:pPr indent="-287655"/>
            <a:r>
              <a:rPr lang="nl-BE"/>
              <a:t>Pompregeling</a:t>
            </a:r>
          </a:p>
          <a:p>
            <a:pPr lvl="1" indent="-287655"/>
            <a:r>
              <a:rPr lang="nl-BE"/>
              <a:t>Bepaling hulpenergie</a:t>
            </a:r>
          </a:p>
          <a:p>
            <a:pPr lvl="1" indent="-287655"/>
            <a:r>
              <a:rPr lang="nl-BE"/>
              <a:t>Vaststelling pompregeling vereenvoudigd</a:t>
            </a:r>
          </a:p>
          <a:p>
            <a:pPr lvl="2" indent="-287655"/>
            <a:r>
              <a:rPr lang="nl-BE"/>
              <a:t>Nu ook op basis van bewijsstukken of aanname</a:t>
            </a:r>
          </a:p>
          <a:p>
            <a:pPr lvl="1" indent="-287655"/>
            <a:r>
              <a:rPr lang="nl-BE"/>
              <a:t>Aanname pompregeling AANWEZIG als</a:t>
            </a:r>
          </a:p>
          <a:p>
            <a:pPr lvl="2" indent="-287655"/>
            <a:r>
              <a:rPr lang="nl-NL"/>
              <a:t>Bij individuele ketels en warmtepompen met </a:t>
            </a:r>
            <a:r>
              <a:rPr lang="nl-NL" b="1"/>
              <a:t>referentiejaar fabricage vanaf 2000 </a:t>
            </a:r>
            <a:r>
              <a:rPr lang="nl-NL"/>
              <a:t>zonder externe circulatiepomp</a:t>
            </a:r>
          </a:p>
          <a:p>
            <a:pPr lvl="2" indent="-287655"/>
            <a:r>
              <a:rPr lang="nl-BE"/>
              <a:t>Bij individuele </a:t>
            </a:r>
            <a:r>
              <a:rPr lang="nl-BE" sz="2000"/>
              <a:t>ketels of warmtepompen met afgiftemedium ‘water’ waar de technische fiche aanwezigheid </a:t>
            </a:r>
            <a:r>
              <a:rPr lang="nl-BE" sz="2000" b="1"/>
              <a:t>modulerende pomp </a:t>
            </a:r>
            <a:r>
              <a:rPr lang="nl-BE" sz="2000"/>
              <a:t>aangeeft. Deze aanname geldt ook als de pomp zelf niet visueel kan vastgesteld worden.</a:t>
            </a:r>
          </a:p>
          <a:p>
            <a:pPr lvl="2" indent="-287655"/>
            <a:r>
              <a:rPr lang="nl-BE" sz="2000"/>
              <a:t>Bij individuele ketels of warmtepompen met afgiftemedium ‘water’ zonder externe circulatiepomp waar technische documentatie (vb. de </a:t>
            </a:r>
            <a:r>
              <a:rPr lang="nl-BE" sz="2000" b="1"/>
              <a:t>handleiding</a:t>
            </a:r>
            <a:r>
              <a:rPr lang="nl-BE" sz="2000"/>
              <a:t>) </a:t>
            </a:r>
            <a:r>
              <a:rPr lang="nl-BE"/>
              <a:t>aanwezigheid </a:t>
            </a:r>
            <a:r>
              <a:rPr lang="nl-BE" sz="2000"/>
              <a:t>pompregeling aangeeft, zelfs al kan deze uitgezet worden.</a:t>
            </a:r>
          </a:p>
          <a:p>
            <a:pPr lvl="2" indent="-287655"/>
            <a:r>
              <a:rPr lang="nl-BE" sz="2000"/>
              <a:t>Geen bewijsstukken </a:t>
            </a:r>
            <a:r>
              <a:rPr lang="nl-BE" sz="2000">
                <a:sym typeface="Wingdings" panose="05000000000000000000" pitchFamily="2" charset="2"/>
              </a:rPr>
              <a:t> warmtevraag stoppen </a:t>
            </a:r>
            <a:r>
              <a:rPr lang="nl-BE" sz="2000" err="1">
                <a:sym typeface="Wingdings" panose="05000000000000000000" pitchFamily="2" charset="2"/>
              </a:rPr>
              <a:t>thv</a:t>
            </a:r>
            <a:r>
              <a:rPr lang="nl-BE" sz="2000">
                <a:sym typeface="Wingdings" panose="05000000000000000000" pitchFamily="2" charset="2"/>
              </a:rPr>
              <a:t> kamerthermostaat </a:t>
            </a:r>
            <a:endParaRPr lang="nl-BE" sz="2000"/>
          </a:p>
          <a:p>
            <a:pPr marL="288345" lvl="1" indent="0">
              <a:buNone/>
            </a:pPr>
            <a:endParaRPr lang="nl-BE">
              <a:cs typeface="Calibri"/>
            </a:endParaRPr>
          </a:p>
          <a:p>
            <a:pPr lvl="1" indent="-287655"/>
            <a:endParaRPr lang="nl-NL"/>
          </a:p>
        </p:txBody>
      </p:sp>
      <p:sp>
        <p:nvSpPr>
          <p:cNvPr id="4" name="Rectangle 4">
            <a:extLst>
              <a:ext uri="{FF2B5EF4-FFF2-40B4-BE49-F238E27FC236}">
                <a16:creationId xmlns:a16="http://schemas.microsoft.com/office/drawing/2014/main" id="{D9E13EF4-A989-4E22-96A0-E72F1F261A9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7722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8872-21DD-4506-A9F0-DBDE658D2B72}"/>
              </a:ext>
            </a:extLst>
          </p:cNvPr>
          <p:cNvSpPr>
            <a:spLocks noGrp="1"/>
          </p:cNvSpPr>
          <p:nvPr>
            <p:ph type="title"/>
          </p:nvPr>
        </p:nvSpPr>
        <p:spPr/>
        <p:txBody>
          <a:bodyPr/>
          <a:lstStyle/>
          <a:p>
            <a:r>
              <a:rPr lang="nl-BE"/>
              <a:t>Deel VII: koeling</a:t>
            </a:r>
          </a:p>
        </p:txBody>
      </p:sp>
      <p:sp>
        <p:nvSpPr>
          <p:cNvPr id="3" name="Tijdelijke aanduiding voor inhoud 2">
            <a:extLst>
              <a:ext uri="{FF2B5EF4-FFF2-40B4-BE49-F238E27FC236}">
                <a16:creationId xmlns:a16="http://schemas.microsoft.com/office/drawing/2014/main" id="{58716EFA-FE3F-4198-87CA-0EC89D0D5118}"/>
              </a:ext>
            </a:extLst>
          </p:cNvPr>
          <p:cNvSpPr>
            <a:spLocks noGrp="1"/>
          </p:cNvSpPr>
          <p:nvPr>
            <p:ph sz="half" idx="10"/>
          </p:nvPr>
        </p:nvSpPr>
        <p:spPr/>
        <p:txBody>
          <a:bodyPr lIns="91440" tIns="45720" rIns="91440" bIns="0" anchor="t"/>
          <a:lstStyle/>
          <a:p>
            <a:pPr indent="-287655"/>
            <a:r>
              <a:rPr lang="nl-BE"/>
              <a:t>Opwekkers </a:t>
            </a:r>
            <a:endParaRPr lang="en-US"/>
          </a:p>
          <a:p>
            <a:pPr marL="575945" lvl="1" indent="-287655"/>
            <a:r>
              <a:rPr lang="nl-BE"/>
              <a:t>Bijkomende invoer eigenschappen koelmiddel</a:t>
            </a:r>
            <a:endParaRPr lang="nl-BE">
              <a:cs typeface="Calibri"/>
            </a:endParaRPr>
          </a:p>
          <a:p>
            <a:pPr marL="863600" lvl="2" indent="-287655"/>
            <a:r>
              <a:rPr lang="nl-BE"/>
              <a:t>Naam (hoofdlettergevoelig)</a:t>
            </a:r>
            <a:endParaRPr lang="nl-BE">
              <a:cs typeface="Calibri"/>
            </a:endParaRPr>
          </a:p>
          <a:p>
            <a:pPr marL="863600" lvl="2" indent="-287655"/>
            <a:r>
              <a:rPr lang="nl-BE"/>
              <a:t>Global </a:t>
            </a:r>
            <a:r>
              <a:rPr lang="nl-BE" err="1"/>
              <a:t>Potential</a:t>
            </a:r>
            <a:r>
              <a:rPr lang="nl-BE"/>
              <a:t> waarde of GWP-waarde</a:t>
            </a:r>
            <a:endParaRPr lang="nl-BE">
              <a:cs typeface="Calibri"/>
            </a:endParaRPr>
          </a:p>
          <a:p>
            <a:pPr marL="863600" lvl="2" indent="-287655"/>
            <a:r>
              <a:rPr lang="nl-BE"/>
              <a:t>Aanwezigheid </a:t>
            </a:r>
            <a:r>
              <a:rPr lang="nl-BE" err="1"/>
              <a:t>ozonlaagafbrekende</a:t>
            </a:r>
            <a:r>
              <a:rPr lang="nl-BE"/>
              <a:t> stoffen (ODP)</a:t>
            </a:r>
            <a:endParaRPr lang="nl-BE">
              <a:cs typeface="Calibri"/>
            </a:endParaRPr>
          </a:p>
          <a:p>
            <a:pPr marL="575945" lvl="1" indent="-287655"/>
            <a:r>
              <a:rPr lang="nl-BE"/>
              <a:t>Enkel bij </a:t>
            </a:r>
            <a:r>
              <a:rPr lang="nl-BE" err="1"/>
              <a:t>kNR</a:t>
            </a:r>
            <a:r>
              <a:rPr lang="nl-BE"/>
              <a:t>!</a:t>
            </a:r>
          </a:p>
          <a:p>
            <a:pPr marL="575945" lvl="1" indent="-287655"/>
            <a:r>
              <a:rPr lang="nl-BE" err="1">
                <a:cs typeface="Calibri"/>
              </a:rPr>
              <a:t>Ikv</a:t>
            </a:r>
            <a:r>
              <a:rPr lang="nl-BE">
                <a:cs typeface="Calibri"/>
              </a:rPr>
              <a:t> renovatieverplichting</a:t>
            </a:r>
          </a:p>
          <a:p>
            <a:pPr marL="575945" lvl="1" indent="-287655"/>
            <a:r>
              <a:rPr lang="nl-BE"/>
              <a:t>Informatiebronnen</a:t>
            </a:r>
            <a:endParaRPr lang="nl-BE">
              <a:cs typeface="Calibri"/>
            </a:endParaRPr>
          </a:p>
          <a:p>
            <a:pPr marL="863600" lvl="2" indent="-287655"/>
            <a:r>
              <a:rPr lang="nl-BE"/>
              <a:t>Aanvaarde bewijsstukken: kenplaat, koelaudit en bijhorend logboek</a:t>
            </a:r>
          </a:p>
          <a:p>
            <a:pPr marL="863600" lvl="2" indent="-287655"/>
            <a:r>
              <a:rPr lang="nl-BE">
                <a:cs typeface="Calibri"/>
              </a:rPr>
              <a:t>Meest voorkomende koelmiddelen zijn geïmplementeerd in software</a:t>
            </a:r>
          </a:p>
          <a:p>
            <a:pPr marL="863600" lvl="2" indent="-287655"/>
            <a:r>
              <a:rPr lang="nl-BE"/>
              <a:t>Anders op te zoeken op in bijlage Europese verordening: </a:t>
            </a:r>
            <a:r>
              <a:rPr lang="nl-BE" sz="1800">
                <a:effectLst/>
                <a:latin typeface="Calibri" panose="020F0502020204030204" pitchFamily="34" charset="0"/>
                <a:hlinkClick r:id="rId2"/>
              </a:rPr>
              <a:t>EU 517/2014</a:t>
            </a:r>
            <a:r>
              <a:rPr lang="nl-BE" sz="1800">
                <a:effectLst/>
                <a:latin typeface="Calibri" panose="020F0502020204030204" pitchFamily="34" charset="0"/>
              </a:rPr>
              <a:t> (GWP) en </a:t>
            </a:r>
            <a:r>
              <a:rPr lang="nl-BE" sz="1800">
                <a:effectLst/>
                <a:latin typeface="Calibri" panose="020F0502020204030204" pitchFamily="34" charset="0"/>
                <a:hlinkClick r:id="rId3"/>
              </a:rPr>
              <a:t>EU 1005/2009 </a:t>
            </a:r>
            <a:r>
              <a:rPr lang="nl-BE" sz="1800">
                <a:effectLst/>
                <a:latin typeface="Calibri" panose="020F0502020204030204" pitchFamily="34" charset="0"/>
              </a:rPr>
              <a:t>(ODP)</a:t>
            </a:r>
            <a:endParaRPr lang="nl-BE">
              <a:cs typeface="Calibri"/>
            </a:endParaRPr>
          </a:p>
        </p:txBody>
      </p:sp>
    </p:spTree>
    <p:extLst>
      <p:ext uri="{BB962C8B-B14F-4D97-AF65-F5344CB8AC3E}">
        <p14:creationId xmlns:p14="http://schemas.microsoft.com/office/powerpoint/2010/main" val="2501164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a:xfrm>
            <a:off x="838199" y="476672"/>
            <a:ext cx="10515601" cy="936104"/>
          </a:xfrm>
        </p:spPr>
        <p:txBody>
          <a:bodyPr/>
          <a:lstStyle/>
          <a:p>
            <a:r>
              <a:rPr lang="nl-BE"/>
              <a:t>Deel VII: koeling</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200" y="1484784"/>
            <a:ext cx="10515600" cy="5037474"/>
          </a:xfrm>
        </p:spPr>
        <p:txBody>
          <a:bodyPr/>
          <a:lstStyle/>
          <a:p>
            <a:r>
              <a:rPr lang="nl-BE"/>
              <a:t>Bepaling GWP in bijlage </a:t>
            </a:r>
            <a:r>
              <a:rPr lang="nl-BE" sz="3200">
                <a:effectLst/>
                <a:latin typeface="Calibri" panose="020F0502020204030204" pitchFamily="34" charset="0"/>
              </a:rPr>
              <a:t>EU 517/2014</a:t>
            </a:r>
            <a:endParaRPr lang="nl-BE">
              <a:cs typeface="Calibri"/>
            </a:endParaRPr>
          </a:p>
          <a:p>
            <a:r>
              <a:rPr lang="nl-BE"/>
              <a:t> Bv: GWP voor R-1234ze is 7</a:t>
            </a:r>
          </a:p>
        </p:txBody>
      </p:sp>
      <p:pic>
        <p:nvPicPr>
          <p:cNvPr id="6" name="Afbeelding 5">
            <a:extLst>
              <a:ext uri="{FF2B5EF4-FFF2-40B4-BE49-F238E27FC236}">
                <a16:creationId xmlns:a16="http://schemas.microsoft.com/office/drawing/2014/main" id="{A39C643E-8B4B-4820-B060-DD1AD4747E52}"/>
              </a:ext>
            </a:extLst>
          </p:cNvPr>
          <p:cNvPicPr>
            <a:picLocks noChangeAspect="1"/>
          </p:cNvPicPr>
          <p:nvPr/>
        </p:nvPicPr>
        <p:blipFill>
          <a:blip r:embed="rId2"/>
          <a:stretch>
            <a:fillRect/>
          </a:stretch>
        </p:blipFill>
        <p:spPr>
          <a:xfrm>
            <a:off x="697217" y="2421717"/>
            <a:ext cx="10272670" cy="4436283"/>
          </a:xfrm>
          <a:prstGeom prst="rect">
            <a:avLst/>
          </a:prstGeom>
        </p:spPr>
      </p:pic>
      <p:sp>
        <p:nvSpPr>
          <p:cNvPr id="14" name="Rechthoek 13">
            <a:extLst>
              <a:ext uri="{FF2B5EF4-FFF2-40B4-BE49-F238E27FC236}">
                <a16:creationId xmlns:a16="http://schemas.microsoft.com/office/drawing/2014/main" id="{41A26829-B152-4A55-95D6-99452409A7A8}"/>
              </a:ext>
            </a:extLst>
          </p:cNvPr>
          <p:cNvSpPr/>
          <p:nvPr/>
        </p:nvSpPr>
        <p:spPr>
          <a:xfrm>
            <a:off x="9191727" y="2831690"/>
            <a:ext cx="1398688" cy="433201"/>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6C416ADD-786A-45C6-A903-1DBD49AAF84C}"/>
              </a:ext>
            </a:extLst>
          </p:cNvPr>
          <p:cNvSpPr/>
          <p:nvPr/>
        </p:nvSpPr>
        <p:spPr>
          <a:xfrm>
            <a:off x="1453740" y="3097161"/>
            <a:ext cx="3059266" cy="315214"/>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31987F68-CAD1-4167-AEEA-91C7CF27C606}"/>
              </a:ext>
            </a:extLst>
          </p:cNvPr>
          <p:cNvSpPr/>
          <p:nvPr/>
        </p:nvSpPr>
        <p:spPr>
          <a:xfrm>
            <a:off x="1089946" y="4755632"/>
            <a:ext cx="1284544" cy="43320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4E3CD898-8645-4EDE-A0A5-59E533A038E2}"/>
              </a:ext>
            </a:extLst>
          </p:cNvPr>
          <p:cNvSpPr/>
          <p:nvPr/>
        </p:nvSpPr>
        <p:spPr>
          <a:xfrm>
            <a:off x="9305871" y="4750716"/>
            <a:ext cx="1284544" cy="43320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98518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a:xfrm>
            <a:off x="838199" y="476672"/>
            <a:ext cx="10515601" cy="936104"/>
          </a:xfrm>
        </p:spPr>
        <p:txBody>
          <a:bodyPr/>
          <a:lstStyle/>
          <a:p>
            <a:r>
              <a:rPr lang="nl-BE"/>
              <a:t>Deel VII: koeling</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200" y="1484784"/>
            <a:ext cx="10515600" cy="5037474"/>
          </a:xfrm>
        </p:spPr>
        <p:txBody>
          <a:bodyPr/>
          <a:lstStyle/>
          <a:p>
            <a:r>
              <a:rPr lang="nl-BE"/>
              <a:t>Bepaling aanwezigheid </a:t>
            </a:r>
            <a:r>
              <a:rPr lang="nl-BE" err="1"/>
              <a:t>ozonlaagafbrekende</a:t>
            </a:r>
            <a:r>
              <a:rPr lang="nl-BE"/>
              <a:t> stoffen (ODP)</a:t>
            </a:r>
          </a:p>
          <a:p>
            <a:pPr lvl="1"/>
            <a:r>
              <a:rPr lang="nl-BE"/>
              <a:t>Alle stoffen vermeld in bijlage van EU 1005/2009, bv.: R22, R-141,…</a:t>
            </a:r>
          </a:p>
        </p:txBody>
      </p:sp>
      <p:pic>
        <p:nvPicPr>
          <p:cNvPr id="22" name="Afbeelding 21">
            <a:extLst>
              <a:ext uri="{FF2B5EF4-FFF2-40B4-BE49-F238E27FC236}">
                <a16:creationId xmlns:a16="http://schemas.microsoft.com/office/drawing/2014/main" id="{5958F7B1-0BB4-4780-80D4-8AD92C8AB380}"/>
              </a:ext>
            </a:extLst>
          </p:cNvPr>
          <p:cNvPicPr>
            <a:picLocks noChangeAspect="1"/>
          </p:cNvPicPr>
          <p:nvPr/>
        </p:nvPicPr>
        <p:blipFill>
          <a:blip r:embed="rId2"/>
          <a:stretch>
            <a:fillRect/>
          </a:stretch>
        </p:blipFill>
        <p:spPr>
          <a:xfrm>
            <a:off x="2886755" y="2342243"/>
            <a:ext cx="7434185" cy="4515757"/>
          </a:xfrm>
          <a:prstGeom prst="rect">
            <a:avLst/>
          </a:prstGeom>
        </p:spPr>
      </p:pic>
      <p:sp>
        <p:nvSpPr>
          <p:cNvPr id="20" name="Rechthoek 19">
            <a:extLst>
              <a:ext uri="{FF2B5EF4-FFF2-40B4-BE49-F238E27FC236}">
                <a16:creationId xmlns:a16="http://schemas.microsoft.com/office/drawing/2014/main" id="{4E84629D-73D0-41D2-ADC3-3133925BA8D6}"/>
              </a:ext>
            </a:extLst>
          </p:cNvPr>
          <p:cNvSpPr/>
          <p:nvPr/>
        </p:nvSpPr>
        <p:spPr>
          <a:xfrm>
            <a:off x="4804229" y="2852982"/>
            <a:ext cx="1016000" cy="4005017"/>
          </a:xfrm>
          <a:prstGeom prst="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84226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p:txBody>
          <a:bodyPr/>
          <a:lstStyle/>
          <a:p>
            <a:r>
              <a:rPr lang="nl-BE"/>
              <a:t>Deel VIII: sanitair warm water</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200" y="1484784"/>
            <a:ext cx="10515600" cy="5037474"/>
          </a:xfrm>
        </p:spPr>
        <p:txBody>
          <a:bodyPr/>
          <a:lstStyle/>
          <a:p>
            <a:r>
              <a:rPr lang="nl-BE"/>
              <a:t>Bepaling bestemming installatie(s) voor SWW</a:t>
            </a:r>
          </a:p>
          <a:p>
            <a:pPr lvl="1"/>
            <a:r>
              <a:rPr lang="nl-BE"/>
              <a:t>Residentieel (verduidelijking)</a:t>
            </a:r>
            <a:endParaRPr lang="nl-BE" sz="3200"/>
          </a:p>
          <a:p>
            <a:pPr lvl="2"/>
            <a:r>
              <a:rPr lang="nl-NL">
                <a:effectLst/>
                <a:latin typeface="Calibri" panose="020F0502020204030204" pitchFamily="34" charset="0"/>
                <a:ea typeface="Times New Roman" panose="02020603050405020304" pitchFamily="18" charset="0"/>
                <a:cs typeface="Times New Roman" panose="02020603050405020304" pitchFamily="18" charset="0"/>
              </a:rPr>
              <a:t>Warm water voor wastafels (vb. in een slaapkamer)</a:t>
            </a:r>
            <a:r>
              <a:rPr lang="nl-NL">
                <a:solidFill>
                  <a:srgbClr val="984806"/>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of uitgietbakken (in berging) </a:t>
            </a:r>
            <a:r>
              <a:rPr lang="nl-NL">
                <a:effectLst/>
                <a:latin typeface="Calibri" panose="020F0502020204030204" pitchFamily="34" charset="0"/>
                <a:ea typeface="Times New Roman" panose="02020603050405020304" pitchFamily="18" charset="0"/>
                <a:cs typeface="Times New Roman" panose="02020603050405020304" pitchFamily="18" charset="0"/>
              </a:rPr>
              <a:t>enkel in te rekenen indien </a:t>
            </a:r>
            <a:r>
              <a:rPr lang="nl-NL" b="1">
                <a:effectLst/>
                <a:latin typeface="Calibri" panose="020F0502020204030204" pitchFamily="34" charset="0"/>
                <a:ea typeface="Times New Roman" panose="02020603050405020304" pitchFamily="18" charset="0"/>
                <a:cs typeface="Times New Roman" panose="02020603050405020304" pitchFamily="18" charset="0"/>
              </a:rPr>
              <a:t>geen enkele andere </a:t>
            </a:r>
            <a:r>
              <a:rPr lang="nl-NL">
                <a:effectLst/>
                <a:latin typeface="Calibri" panose="020F0502020204030204" pitchFamily="34" charset="0"/>
                <a:ea typeface="Times New Roman" panose="02020603050405020304" pitchFamily="18" charset="0"/>
                <a:cs typeface="Times New Roman" panose="02020603050405020304" pitchFamily="18" charset="0"/>
              </a:rPr>
              <a:t>installatie voor SWW aanwezig is</a:t>
            </a:r>
            <a:endParaRPr lang="nl-BE" sz="3200">
              <a:latin typeface="Calibri" panose="020F0502020204030204" pitchFamily="34" charset="0"/>
              <a:ea typeface="Times New Roman" panose="02020603050405020304" pitchFamily="18" charset="0"/>
              <a:cs typeface="Times New Roman" panose="02020603050405020304" pitchFamily="18" charset="0"/>
            </a:endParaRPr>
          </a:p>
          <a:p>
            <a:pPr lvl="3"/>
            <a:r>
              <a:rPr lang="nl-NL">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rPr>
              <a:t>wastafel </a:t>
            </a:r>
            <a:r>
              <a:rPr lang="nl-NL">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nl-NL">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rPr>
              <a:t> bestemming ‘badkamer’</a:t>
            </a:r>
          </a:p>
          <a:p>
            <a:pPr lvl="3"/>
            <a:r>
              <a:rPr lang="nl-NL">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Uitgietbak </a:t>
            </a:r>
            <a:r>
              <a:rPr lang="nl-NL">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nl-NL">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 bestemming ‘keuken’</a:t>
            </a:r>
            <a:r>
              <a:rPr lang="nl-NL">
                <a:solidFill>
                  <a:schemeClr val="bg1">
                    <a:lumMod val="6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p>
            <a:pPr lvl="2"/>
            <a:endParaRPr lang="nl-BE"/>
          </a:p>
        </p:txBody>
      </p:sp>
    </p:spTree>
    <p:extLst>
      <p:ext uri="{BB962C8B-B14F-4D97-AF65-F5344CB8AC3E}">
        <p14:creationId xmlns:p14="http://schemas.microsoft.com/office/powerpoint/2010/main" val="674072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p:txBody>
          <a:bodyPr/>
          <a:lstStyle/>
          <a:p>
            <a:r>
              <a:rPr lang="nl-BE"/>
              <a:t>Deel IX: ventilatie</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199" y="1282832"/>
            <a:ext cx="10515600" cy="5037474"/>
          </a:xfrm>
        </p:spPr>
        <p:txBody>
          <a:bodyPr/>
          <a:lstStyle/>
          <a:p>
            <a:r>
              <a:rPr lang="nl-BE"/>
              <a:t>Stappenplan – Stap 2 Bepalen van type ventilatiesysteem</a:t>
            </a:r>
          </a:p>
          <a:p>
            <a:pPr lvl="1"/>
            <a:r>
              <a:rPr lang="nl-BE"/>
              <a:t>Slecht één type installatie kan worden ingevoerd </a:t>
            </a:r>
          </a:p>
          <a:p>
            <a:pPr lvl="2"/>
            <a:r>
              <a:rPr lang="nl-BE"/>
              <a:t>‘geen’ is ook een type</a:t>
            </a:r>
          </a:p>
          <a:p>
            <a:pPr lvl="1"/>
            <a:r>
              <a:rPr lang="nl-BE"/>
              <a:t>Werkwijze bij meerdere aanwezige types</a:t>
            </a:r>
          </a:p>
          <a:p>
            <a:pPr lvl="2"/>
            <a:r>
              <a:rPr lang="nl-BE"/>
              <a:t>Deel van de eenheid geventileerd, het andere niet: </a:t>
            </a:r>
          </a:p>
          <a:p>
            <a:pPr lvl="3"/>
            <a:r>
              <a:rPr lang="nl-BE"/>
              <a:t>Ventilatiesysteem invoeren als </a:t>
            </a:r>
            <a:r>
              <a:rPr lang="nl-BE" err="1"/>
              <a:t>V</a:t>
            </a:r>
            <a:r>
              <a:rPr lang="nl-BE" baseline="-25000" err="1"/>
              <a:t>geventileerd</a:t>
            </a:r>
            <a:r>
              <a:rPr lang="nl-BE"/>
              <a:t> </a:t>
            </a:r>
            <a:r>
              <a:rPr lang="nl-BE" b="1"/>
              <a:t>&gt;</a:t>
            </a:r>
            <a:r>
              <a:rPr lang="nl-BE"/>
              <a:t> </a:t>
            </a:r>
            <a:r>
              <a:rPr lang="nl-BE" err="1"/>
              <a:t>V</a:t>
            </a:r>
            <a:r>
              <a:rPr lang="nl-BE" baseline="-25000" err="1"/>
              <a:t>niet</a:t>
            </a:r>
            <a:r>
              <a:rPr lang="nl-BE" baseline="-25000"/>
              <a:t>-geventileerd</a:t>
            </a:r>
          </a:p>
          <a:p>
            <a:pPr lvl="2"/>
            <a:r>
              <a:rPr lang="nl-BE"/>
              <a:t>Verschillende types ventilatie in geventileerde deel:</a:t>
            </a:r>
          </a:p>
          <a:p>
            <a:pPr lvl="3"/>
            <a:r>
              <a:rPr lang="nl-BE" err="1"/>
              <a:t>Obv</a:t>
            </a:r>
            <a:r>
              <a:rPr lang="nl-BE"/>
              <a:t> </a:t>
            </a:r>
            <a:r>
              <a:rPr lang="nl-BE" b="1"/>
              <a:t>grootste</a:t>
            </a:r>
            <a:r>
              <a:rPr lang="nl-BE"/>
              <a:t> aandeel van BV</a:t>
            </a:r>
          </a:p>
          <a:p>
            <a:pPr lvl="3"/>
            <a:r>
              <a:rPr lang="nl-BE"/>
              <a:t>Indien volumes gelijk, selectie volgens prioriteit</a:t>
            </a:r>
          </a:p>
          <a:p>
            <a:pPr lvl="4"/>
            <a:r>
              <a:rPr lang="nl-BE" sz="1800"/>
              <a:t>Mechanische toe- en afvoer met WTW</a:t>
            </a:r>
            <a:endParaRPr lang="nl-BE" sz="1800">
              <a:solidFill>
                <a:schemeClr val="tx1"/>
              </a:solidFill>
              <a:latin typeface="+mn-lt"/>
            </a:endParaRPr>
          </a:p>
          <a:p>
            <a:pPr lvl="4"/>
            <a:r>
              <a:rPr lang="nl-BE" sz="1800"/>
              <a:t>Mechanische toe- en afvoer zonder WTW</a:t>
            </a:r>
          </a:p>
          <a:p>
            <a:pPr lvl="4"/>
            <a:r>
              <a:rPr lang="nl-BE" sz="1800"/>
              <a:t>Mechanisch toevoer en natuurlijk afvoer</a:t>
            </a:r>
          </a:p>
          <a:p>
            <a:pPr lvl="4"/>
            <a:r>
              <a:rPr lang="nl-BE" sz="1800"/>
              <a:t>Natuurlijke toevoer en mechanische afvoer</a:t>
            </a:r>
          </a:p>
          <a:p>
            <a:pPr lvl="4"/>
            <a:r>
              <a:rPr lang="nl-BE" sz="1800"/>
              <a:t>Natuurlijke toe- en afvoer </a:t>
            </a:r>
          </a:p>
          <a:p>
            <a:pPr lvl="4"/>
            <a:r>
              <a:rPr lang="nl-BE" sz="1800"/>
              <a:t>Geen of Onvolledig </a:t>
            </a:r>
          </a:p>
          <a:p>
            <a:pPr lvl="2"/>
            <a:r>
              <a:rPr lang="nl-BE"/>
              <a:t>Onvolledige installaties? </a:t>
            </a:r>
          </a:p>
          <a:p>
            <a:pPr lvl="3"/>
            <a:r>
              <a:rPr lang="nl-BE"/>
              <a:t>Enkel indien geen volledige systeem aanwezig</a:t>
            </a:r>
          </a:p>
        </p:txBody>
      </p:sp>
    </p:spTree>
    <p:extLst>
      <p:ext uri="{BB962C8B-B14F-4D97-AF65-F5344CB8AC3E}">
        <p14:creationId xmlns:p14="http://schemas.microsoft.com/office/powerpoint/2010/main" val="361546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676275" y="476672"/>
            <a:ext cx="10677525"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a:xfrm>
            <a:off x="838197" y="1484784"/>
            <a:ext cx="10295968" cy="5037474"/>
          </a:xfrm>
        </p:spPr>
        <p:txBody>
          <a:bodyPr/>
          <a:lstStyle/>
          <a:p>
            <a:r>
              <a:rPr lang="nl-BE" dirty="0"/>
              <a:t>Opbouw document</a:t>
            </a:r>
          </a:p>
          <a:p>
            <a:pPr lvl="1" indent="-287655"/>
            <a:r>
              <a:rPr lang="nl-BE" dirty="0"/>
              <a:t>EPC per gebouweenheid</a:t>
            </a:r>
          </a:p>
          <a:p>
            <a:pPr lvl="2" indent="-287655"/>
            <a:r>
              <a:rPr lang="nl-BE" dirty="0"/>
              <a:t>1. </a:t>
            </a:r>
            <a:r>
              <a:rPr lang="nl-BE" altLang="nl-BE" dirty="0"/>
              <a:t>Identificeer gebouw</a:t>
            </a:r>
          </a:p>
          <a:p>
            <a:pPr lvl="2" indent="-287655"/>
            <a:r>
              <a:rPr lang="nl-BE" altLang="nl-BE" dirty="0"/>
              <a:t>2. Identificeer gebouweenheid</a:t>
            </a:r>
          </a:p>
          <a:p>
            <a:pPr lvl="2" indent="-287655"/>
            <a:r>
              <a:rPr lang="nl-BE" altLang="nl-BE" dirty="0"/>
              <a:t>3. Bepaal (hoofd)bestemming</a:t>
            </a:r>
          </a:p>
          <a:p>
            <a:pPr lvl="2" indent="-287655"/>
            <a:r>
              <a:rPr lang="nl-BE" altLang="nl-BE" dirty="0"/>
              <a:t>4. Type EPC</a:t>
            </a:r>
          </a:p>
          <a:p>
            <a:pPr lvl="1" indent="-287655"/>
            <a:r>
              <a:rPr lang="nl-BE" altLang="nl-BE" dirty="0"/>
              <a:t>EPC per gebouw</a:t>
            </a:r>
          </a:p>
          <a:p>
            <a:pPr lvl="2" indent="-287655"/>
            <a:r>
              <a:rPr lang="nl-BE" altLang="nl-BE" dirty="0"/>
              <a:t>Beslissingsregels gebouwafbakening</a:t>
            </a:r>
          </a:p>
          <a:p>
            <a:pPr lvl="1" indent="-287655"/>
            <a:endParaRPr lang="nl-BE" altLang="nl-BE" dirty="0"/>
          </a:p>
          <a:p>
            <a:pPr lvl="1"/>
            <a:endParaRPr lang="nl-BE" dirty="0"/>
          </a:p>
        </p:txBody>
      </p:sp>
    </p:spTree>
    <p:extLst>
      <p:ext uri="{BB962C8B-B14F-4D97-AF65-F5344CB8AC3E}">
        <p14:creationId xmlns:p14="http://schemas.microsoft.com/office/powerpoint/2010/main" val="395049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p:txBody>
          <a:bodyPr/>
          <a:lstStyle/>
          <a:p>
            <a:r>
              <a:rPr lang="nl-BE"/>
              <a:t>Deel IX: ventilatie</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200" y="1484784"/>
            <a:ext cx="10515600" cy="5037474"/>
          </a:xfrm>
        </p:spPr>
        <p:txBody>
          <a:bodyPr/>
          <a:lstStyle/>
          <a:p>
            <a:r>
              <a:rPr lang="nl-BE"/>
              <a:t>Bijzonder ventilatiesysteem</a:t>
            </a:r>
          </a:p>
          <a:p>
            <a:pPr lvl="1"/>
            <a:r>
              <a:rPr lang="nl-NL"/>
              <a:t>Lokale decentrale </a:t>
            </a:r>
            <a:r>
              <a:rPr lang="nl-NL" err="1"/>
              <a:t>ventilatieunits</a:t>
            </a:r>
            <a:r>
              <a:rPr lang="nl-NL"/>
              <a:t>, waarbij mechanische toevoer en afvoer </a:t>
            </a:r>
            <a:r>
              <a:rPr lang="nl-NL" b="1"/>
              <a:t>alternerend</a:t>
            </a:r>
            <a:r>
              <a:rPr lang="nl-NL"/>
              <a:t> gebeurt. </a:t>
            </a:r>
          </a:p>
          <a:p>
            <a:pPr lvl="1"/>
            <a:r>
              <a:rPr lang="nl-NL"/>
              <a:t>Hoewel ventilatoren niet continu draaien, is systeem wel continu in werking </a:t>
            </a:r>
          </a:p>
          <a:p>
            <a:pPr lvl="1"/>
            <a:r>
              <a:rPr lang="nl-BE"/>
              <a:t>In te voeren als ‘Mechanische toevoer en afvoer’</a:t>
            </a:r>
          </a:p>
          <a:p>
            <a:pPr lvl="2"/>
            <a:r>
              <a:rPr lang="nl-BE"/>
              <a:t>Bepaal met of zonder warmterecuperatie </a:t>
            </a:r>
          </a:p>
          <a:p>
            <a:pPr lvl="1"/>
            <a:endParaRPr lang="nl-BE"/>
          </a:p>
          <a:p>
            <a:pPr lvl="1"/>
            <a:endParaRPr lang="nl-BE"/>
          </a:p>
        </p:txBody>
      </p:sp>
    </p:spTree>
    <p:extLst>
      <p:ext uri="{BB962C8B-B14F-4D97-AF65-F5344CB8AC3E}">
        <p14:creationId xmlns:p14="http://schemas.microsoft.com/office/powerpoint/2010/main" val="996516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p:txBody>
          <a:bodyPr/>
          <a:lstStyle/>
          <a:p>
            <a:r>
              <a:rPr lang="nl-BE"/>
              <a:t>Deel X: zonne-energie</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200" y="1484784"/>
            <a:ext cx="10515600" cy="5037474"/>
          </a:xfrm>
        </p:spPr>
        <p:txBody>
          <a:bodyPr/>
          <a:lstStyle/>
          <a:p>
            <a:r>
              <a:rPr lang="nl-BE"/>
              <a:t>Zonnekaart</a:t>
            </a:r>
          </a:p>
          <a:p>
            <a:pPr lvl="1"/>
            <a:r>
              <a:rPr lang="nl-BE"/>
              <a:t>Houdt geen rekening met aanwezige dakvlakvensters en reeds bestaande installaties op zonne-energie</a:t>
            </a:r>
          </a:p>
          <a:p>
            <a:pPr lvl="2"/>
            <a:r>
              <a:rPr lang="nl-BE"/>
              <a:t>Zelf aanpassingen mogelijk in zonnekaart via ‘ontwerp aanpassen’</a:t>
            </a:r>
          </a:p>
          <a:p>
            <a:pPr lvl="1"/>
            <a:r>
              <a:rPr lang="nl-BE"/>
              <a:t>Codering oriëntatie</a:t>
            </a:r>
          </a:p>
          <a:p>
            <a:pPr lvl="2"/>
            <a:r>
              <a:rPr lang="nl-BE"/>
              <a:t>N = 90°</a:t>
            </a:r>
          </a:p>
          <a:p>
            <a:pPr lvl="2"/>
            <a:r>
              <a:rPr lang="nl-BE"/>
              <a:t>O = 0°</a:t>
            </a:r>
          </a:p>
          <a:p>
            <a:pPr lvl="2"/>
            <a:r>
              <a:rPr lang="nl-BE"/>
              <a:t>Z = 270°</a:t>
            </a:r>
          </a:p>
          <a:p>
            <a:pPr lvl="2"/>
            <a:r>
              <a:rPr lang="nl-BE"/>
              <a:t>W = 180°</a:t>
            </a:r>
          </a:p>
        </p:txBody>
      </p:sp>
    </p:spTree>
    <p:extLst>
      <p:ext uri="{BB962C8B-B14F-4D97-AF65-F5344CB8AC3E}">
        <p14:creationId xmlns:p14="http://schemas.microsoft.com/office/powerpoint/2010/main" val="3152577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p:txBody>
          <a:bodyPr/>
          <a:lstStyle/>
          <a:p>
            <a:r>
              <a:rPr lang="nl-BE"/>
              <a:t>Deel X: zonne-energie</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200" y="1484784"/>
            <a:ext cx="10515600" cy="5037474"/>
          </a:xfrm>
        </p:spPr>
        <p:txBody>
          <a:bodyPr/>
          <a:lstStyle/>
          <a:p>
            <a:r>
              <a:rPr lang="nl-BE"/>
              <a:t>Niet-gebouw gebonden PV panelen</a:t>
            </a:r>
          </a:p>
          <a:p>
            <a:pPr lvl="1"/>
            <a:r>
              <a:rPr lang="nl-BE"/>
              <a:t>Mogen ingerekend worden op voorwaarde dat</a:t>
            </a:r>
          </a:p>
          <a:p>
            <a:pPr lvl="2"/>
            <a:r>
              <a:rPr lang="nl-BE"/>
              <a:t>Op eigen perceel </a:t>
            </a:r>
          </a:p>
          <a:p>
            <a:pPr lvl="2"/>
            <a:r>
              <a:rPr lang="nl-BE"/>
              <a:t>Op </a:t>
            </a:r>
            <a:r>
              <a:rPr lang="nl-BE" b="1"/>
              <a:t>aangrenzend</a:t>
            </a:r>
            <a:r>
              <a:rPr lang="nl-BE"/>
              <a:t> perceel </a:t>
            </a:r>
            <a:r>
              <a:rPr lang="nl-BE" b="1"/>
              <a:t>van dezelfde eigenaar</a:t>
            </a:r>
            <a:endParaRPr lang="nl-BE"/>
          </a:p>
        </p:txBody>
      </p:sp>
    </p:spTree>
    <p:extLst>
      <p:ext uri="{BB962C8B-B14F-4D97-AF65-F5344CB8AC3E}">
        <p14:creationId xmlns:p14="http://schemas.microsoft.com/office/powerpoint/2010/main" val="4067453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FDA41-EA7A-4981-A523-77597BEEF456}"/>
              </a:ext>
            </a:extLst>
          </p:cNvPr>
          <p:cNvSpPr>
            <a:spLocks noGrp="1"/>
          </p:cNvSpPr>
          <p:nvPr>
            <p:ph type="title"/>
          </p:nvPr>
        </p:nvSpPr>
        <p:spPr/>
        <p:txBody>
          <a:bodyPr/>
          <a:lstStyle/>
          <a:p>
            <a:r>
              <a:rPr lang="nl-BE"/>
              <a:t>Deel XI: verlichting</a:t>
            </a:r>
          </a:p>
        </p:txBody>
      </p:sp>
      <p:sp>
        <p:nvSpPr>
          <p:cNvPr id="3" name="Tijdelijke aanduiding voor inhoud 2">
            <a:extLst>
              <a:ext uri="{FF2B5EF4-FFF2-40B4-BE49-F238E27FC236}">
                <a16:creationId xmlns:a16="http://schemas.microsoft.com/office/drawing/2014/main" id="{2F81619E-D3E6-4877-9D4F-A611DE2E564C}"/>
              </a:ext>
            </a:extLst>
          </p:cNvPr>
          <p:cNvSpPr>
            <a:spLocks noGrp="1"/>
          </p:cNvSpPr>
          <p:nvPr>
            <p:ph sz="half" idx="10"/>
          </p:nvPr>
        </p:nvSpPr>
        <p:spPr>
          <a:xfrm>
            <a:off x="838199" y="1484784"/>
            <a:ext cx="10898394" cy="5037474"/>
          </a:xfrm>
        </p:spPr>
        <p:txBody>
          <a:bodyPr/>
          <a:lstStyle/>
          <a:p>
            <a:r>
              <a:rPr lang="nl-BE"/>
              <a:t>Stappenplan – Stap 8 Geïnstalleerd vermogen hoofdverlichting</a:t>
            </a:r>
          </a:p>
          <a:p>
            <a:pPr lvl="1"/>
            <a:r>
              <a:rPr lang="nl-BE"/>
              <a:t>Alleen op basis van aanvaard bewijsstuk</a:t>
            </a:r>
          </a:p>
          <a:p>
            <a:pPr lvl="2"/>
            <a:r>
              <a:rPr lang="nl-NL"/>
              <a:t>Verlichtingsstudie + factuur of fotografisch dossier</a:t>
            </a:r>
          </a:p>
          <a:p>
            <a:pPr lvl="2"/>
            <a:r>
              <a:rPr lang="nl-NL"/>
              <a:t>Aanvraag </a:t>
            </a:r>
            <a:r>
              <a:rPr lang="nl-NL" err="1"/>
              <a:t>relightingpremie</a:t>
            </a:r>
            <a:r>
              <a:rPr lang="nl-NL"/>
              <a:t> + factuur of goedkeuring premie</a:t>
            </a:r>
          </a:p>
          <a:p>
            <a:pPr lvl="2"/>
            <a:r>
              <a:rPr lang="nl-NL"/>
              <a:t>Technische plannen</a:t>
            </a:r>
            <a:endParaRPr lang="nl-BE"/>
          </a:p>
          <a:p>
            <a:pPr lvl="1"/>
            <a:r>
              <a:rPr lang="nl-BE"/>
              <a:t>Nooit vermogens van individuele lampen via inspectie vaststellen en optellen</a:t>
            </a:r>
          </a:p>
        </p:txBody>
      </p:sp>
    </p:spTree>
    <p:extLst>
      <p:ext uri="{BB962C8B-B14F-4D97-AF65-F5344CB8AC3E}">
        <p14:creationId xmlns:p14="http://schemas.microsoft.com/office/powerpoint/2010/main" val="2568175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1730A-6505-41F4-A9E9-6F74CFACCBF2}"/>
              </a:ext>
            </a:extLst>
          </p:cNvPr>
          <p:cNvSpPr>
            <a:spLocks noGrp="1"/>
          </p:cNvSpPr>
          <p:nvPr>
            <p:ph type="title"/>
          </p:nvPr>
        </p:nvSpPr>
        <p:spPr/>
        <p:txBody>
          <a:bodyPr/>
          <a:lstStyle/>
          <a:p>
            <a:r>
              <a:rPr lang="nl-BE"/>
              <a:t>Deel XI: verlichting</a:t>
            </a:r>
          </a:p>
        </p:txBody>
      </p:sp>
      <p:sp>
        <p:nvSpPr>
          <p:cNvPr id="3" name="Tijdelijke aanduiding voor inhoud 2">
            <a:extLst>
              <a:ext uri="{FF2B5EF4-FFF2-40B4-BE49-F238E27FC236}">
                <a16:creationId xmlns:a16="http://schemas.microsoft.com/office/drawing/2014/main" id="{FBC290E9-A226-4389-96A4-D9B9EF92BFC8}"/>
              </a:ext>
            </a:extLst>
          </p:cNvPr>
          <p:cNvSpPr>
            <a:spLocks noGrp="1"/>
          </p:cNvSpPr>
          <p:nvPr>
            <p:ph sz="half" idx="10"/>
          </p:nvPr>
        </p:nvSpPr>
        <p:spPr/>
        <p:txBody>
          <a:bodyPr lIns="91440" tIns="45720" rIns="91440" bIns="0" anchor="t"/>
          <a:lstStyle/>
          <a:p>
            <a:pPr indent="-287655"/>
            <a:r>
              <a:rPr lang="nl-BE"/>
              <a:t>Types regeling in functie van beschikbaarheid van daglicht</a:t>
            </a:r>
            <a:endParaRPr lang="en-US"/>
          </a:p>
          <a:p>
            <a:pPr marL="575945" lvl="1" indent="-287655"/>
            <a:r>
              <a:rPr lang="nl-BE"/>
              <a:t>Automatisch</a:t>
            </a:r>
            <a:endParaRPr lang="nl-BE">
              <a:cs typeface="Calibri"/>
            </a:endParaRPr>
          </a:p>
          <a:p>
            <a:pPr marL="863600" lvl="2" indent="-287655"/>
            <a:r>
              <a:rPr lang="nl-BE"/>
              <a:t>Zonder tussenkomst gebouwgebruikers, op basis van daglichtsensor</a:t>
            </a:r>
            <a:endParaRPr lang="nl-BE">
              <a:cs typeface="Calibri"/>
            </a:endParaRPr>
          </a:p>
          <a:p>
            <a:pPr marL="575945" lvl="1" indent="-287655"/>
            <a:r>
              <a:rPr lang="nl-BE"/>
              <a:t>Manueel</a:t>
            </a:r>
          </a:p>
          <a:p>
            <a:pPr marL="863945" lvl="2" indent="-287655"/>
            <a:r>
              <a:rPr lang="nl-BE">
                <a:cs typeface="Calibri"/>
              </a:rPr>
              <a:t>Gebouwgebruiker fungeert als ‘daglichtsensor’</a:t>
            </a:r>
          </a:p>
          <a:p>
            <a:pPr marL="863600" lvl="2" indent="-287655"/>
            <a:r>
              <a:rPr lang="nl-BE"/>
              <a:t>Manueel dimmen of uitschakelen van verlichting </a:t>
            </a:r>
            <a:endParaRPr lang="nl-BE">
              <a:cs typeface="Calibri"/>
            </a:endParaRPr>
          </a:p>
          <a:p>
            <a:pPr marL="863600" lvl="2" indent="-287655"/>
            <a:r>
              <a:rPr lang="nl-BE"/>
              <a:t>Elke ruimte met daglichttoetreding (= vensters) én (dim)schakelaar voor verlichting</a:t>
            </a:r>
            <a:endParaRPr lang="nl-BE">
              <a:cs typeface="Calibri"/>
            </a:endParaRPr>
          </a:p>
          <a:p>
            <a:pPr marL="575945" lvl="1" indent="-287655"/>
            <a:r>
              <a:rPr lang="nl-BE"/>
              <a:t>Geen</a:t>
            </a:r>
            <a:endParaRPr lang="nl-BE">
              <a:cs typeface="Calibri"/>
            </a:endParaRPr>
          </a:p>
          <a:p>
            <a:pPr marL="863600" lvl="2" indent="-287655"/>
            <a:r>
              <a:rPr lang="nl-BE"/>
              <a:t>Geen manuele of automatische regeling en/of geen daglichttoetreding</a:t>
            </a:r>
            <a:endParaRPr lang="nl-BE">
              <a:cs typeface="Calibri"/>
            </a:endParaRPr>
          </a:p>
          <a:p>
            <a:pPr marL="863600" lvl="2" indent="-287655"/>
            <a:r>
              <a:rPr lang="nl-BE"/>
              <a:t>Bijvoorbeeld:</a:t>
            </a:r>
            <a:endParaRPr lang="nl-BE">
              <a:cs typeface="Calibri"/>
            </a:endParaRPr>
          </a:p>
          <a:p>
            <a:pPr marL="1151890" lvl="3" indent="-287655"/>
            <a:r>
              <a:rPr lang="nl-BE"/>
              <a:t>Ruimte met aan/uit schakelaar en vensters die alleen uitkomen op de gang</a:t>
            </a:r>
            <a:endParaRPr lang="nl-BE">
              <a:cs typeface="Calibri"/>
            </a:endParaRPr>
          </a:p>
          <a:p>
            <a:pPr marL="1151890" lvl="3" indent="-287655"/>
            <a:r>
              <a:rPr lang="nl-BE"/>
              <a:t>Ruimtes zonder manuele schakelaar en verlichting uitsluitend op basis van aanwezigheid</a:t>
            </a:r>
            <a:endParaRPr lang="nl-BE">
              <a:cs typeface="Calibri"/>
            </a:endParaRPr>
          </a:p>
          <a:p>
            <a:pPr marL="863600" lvl="2" indent="-287655"/>
            <a:endParaRPr lang="nl-BE">
              <a:cs typeface="Calibri"/>
            </a:endParaRPr>
          </a:p>
        </p:txBody>
      </p:sp>
    </p:spTree>
    <p:extLst>
      <p:ext uri="{BB962C8B-B14F-4D97-AF65-F5344CB8AC3E}">
        <p14:creationId xmlns:p14="http://schemas.microsoft.com/office/powerpoint/2010/main" val="1529270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 en dianummer">
            <a:extLst>
              <a:ext uri="{FF2B5EF4-FFF2-40B4-BE49-F238E27FC236}">
                <a16:creationId xmlns:a16="http://schemas.microsoft.com/office/drawing/2014/main" id="{F274080C-5221-4DA6-BD32-36149835F203}"/>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a:solidFill>
                  <a:srgbClr val="105269"/>
                </a:solidFill>
              </a:rPr>
              <a:pPr algn="r"/>
              <a:t>55</a:t>
            </a:fld>
            <a:endParaRPr lang="nl-BE" sz="1100">
              <a:solidFill>
                <a:srgbClr val="105269"/>
              </a:solidFill>
            </a:endParaRPr>
          </a:p>
        </p:txBody>
      </p:sp>
      <p:sp>
        <p:nvSpPr>
          <p:cNvPr id="6" name="titel">
            <a:extLst>
              <a:ext uri="{FF2B5EF4-FFF2-40B4-BE49-F238E27FC236}">
                <a16:creationId xmlns:a16="http://schemas.microsoft.com/office/drawing/2014/main" id="{25BE970F-1D9E-45FF-A9B6-CEF7F717B771}"/>
              </a:ext>
            </a:extLst>
          </p:cNvPr>
          <p:cNvSpPr txBox="1">
            <a:spLocks/>
          </p:cNvSpPr>
          <p:nvPr/>
        </p:nvSpPr>
        <p:spPr>
          <a:xfrm>
            <a:off x="1080000" y="2348880"/>
            <a:ext cx="10080000" cy="1247702"/>
          </a:xfrm>
          <a:prstGeom prst="rect">
            <a:avLst/>
          </a:prstGeom>
        </p:spPr>
        <p:txBody>
          <a:bodyPr>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NL" sz="4800"/>
              <a:t>Nieuwigheden software</a:t>
            </a:r>
            <a:endParaRPr lang="nl-BE" sz="3700"/>
          </a:p>
        </p:txBody>
      </p:sp>
    </p:spTree>
    <p:extLst>
      <p:ext uri="{BB962C8B-B14F-4D97-AF65-F5344CB8AC3E}">
        <p14:creationId xmlns:p14="http://schemas.microsoft.com/office/powerpoint/2010/main" val="1861991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11D53-7163-49F7-980E-36C669CD9FC5}"/>
              </a:ext>
            </a:extLst>
          </p:cNvPr>
          <p:cNvSpPr>
            <a:spLocks noGrp="1"/>
          </p:cNvSpPr>
          <p:nvPr>
            <p:ph type="title"/>
          </p:nvPr>
        </p:nvSpPr>
        <p:spPr/>
        <p:txBody>
          <a:bodyPr/>
          <a:lstStyle/>
          <a:p>
            <a:r>
              <a:rPr lang="nl-BE"/>
              <a:t>Nieuwigheden software &amp; certificaat</a:t>
            </a:r>
          </a:p>
        </p:txBody>
      </p:sp>
      <p:sp>
        <p:nvSpPr>
          <p:cNvPr id="3" name="Tijdelijke aanduiding voor inhoud 2">
            <a:extLst>
              <a:ext uri="{FF2B5EF4-FFF2-40B4-BE49-F238E27FC236}">
                <a16:creationId xmlns:a16="http://schemas.microsoft.com/office/drawing/2014/main" id="{7F8DAD8E-EFD2-4C20-AAEC-62FCC3C4735A}"/>
              </a:ext>
            </a:extLst>
          </p:cNvPr>
          <p:cNvSpPr>
            <a:spLocks noGrp="1"/>
          </p:cNvSpPr>
          <p:nvPr>
            <p:ph sz="half" idx="10"/>
          </p:nvPr>
        </p:nvSpPr>
        <p:spPr/>
        <p:txBody>
          <a:bodyPr/>
          <a:lstStyle/>
          <a:p>
            <a:r>
              <a:rPr lang="nl-BE"/>
              <a:t>Simulaties (al sinds september 2021)</a:t>
            </a:r>
          </a:p>
          <a:p>
            <a:r>
              <a:rPr lang="nl-BE"/>
              <a:t>Bewijsstukken aanvinken</a:t>
            </a:r>
          </a:p>
          <a:p>
            <a:r>
              <a:rPr lang="nl-BE"/>
              <a:t>Renovatieverplichting </a:t>
            </a:r>
            <a:r>
              <a:rPr lang="nl-BE" err="1"/>
              <a:t>kNR</a:t>
            </a:r>
            <a:r>
              <a:rPr lang="nl-BE"/>
              <a:t>: extra invoer nodig</a:t>
            </a:r>
          </a:p>
          <a:p>
            <a:r>
              <a:rPr lang="nl-BE"/>
              <a:t>Aanbevelingen EPC</a:t>
            </a:r>
          </a:p>
          <a:p>
            <a:r>
              <a:rPr lang="nl-BE"/>
              <a:t>Bescherming privacy ED: enkel postcode en gemeente</a:t>
            </a:r>
          </a:p>
        </p:txBody>
      </p:sp>
    </p:spTree>
    <p:extLst>
      <p:ext uri="{BB962C8B-B14F-4D97-AF65-F5344CB8AC3E}">
        <p14:creationId xmlns:p14="http://schemas.microsoft.com/office/powerpoint/2010/main" val="1175271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11D53-7163-49F7-980E-36C669CD9FC5}"/>
              </a:ext>
            </a:extLst>
          </p:cNvPr>
          <p:cNvSpPr>
            <a:spLocks noGrp="1"/>
          </p:cNvSpPr>
          <p:nvPr>
            <p:ph type="title"/>
          </p:nvPr>
        </p:nvSpPr>
        <p:spPr/>
        <p:txBody>
          <a:bodyPr/>
          <a:lstStyle/>
          <a:p>
            <a:r>
              <a:rPr lang="nl-BE"/>
              <a:t>Simulaties</a:t>
            </a:r>
          </a:p>
        </p:txBody>
      </p:sp>
      <p:sp>
        <p:nvSpPr>
          <p:cNvPr id="3" name="Tijdelijke aanduiding voor inhoud 2">
            <a:extLst>
              <a:ext uri="{FF2B5EF4-FFF2-40B4-BE49-F238E27FC236}">
                <a16:creationId xmlns:a16="http://schemas.microsoft.com/office/drawing/2014/main" id="{7F8DAD8E-EFD2-4C20-AAEC-62FCC3C4735A}"/>
              </a:ext>
            </a:extLst>
          </p:cNvPr>
          <p:cNvSpPr>
            <a:spLocks noGrp="1"/>
          </p:cNvSpPr>
          <p:nvPr>
            <p:ph sz="half" idx="10"/>
          </p:nvPr>
        </p:nvSpPr>
        <p:spPr/>
        <p:txBody>
          <a:bodyPr/>
          <a:lstStyle/>
          <a:p>
            <a:r>
              <a:rPr lang="nl-BE"/>
              <a:t>Sinds september 2021: </a:t>
            </a:r>
          </a:p>
          <a:p>
            <a:pPr lvl="1"/>
            <a:r>
              <a:rPr lang="nl-BE"/>
              <a:t>Geen enkele impact op officiële EPC</a:t>
            </a:r>
          </a:p>
          <a:p>
            <a:pPr lvl="1"/>
            <a:r>
              <a:rPr lang="nl-BE"/>
              <a:t>Is complete kopie van alle functionaliteiten, uiteraard behalve Indienen</a:t>
            </a:r>
          </a:p>
          <a:p>
            <a:endParaRPr lang="nl-BE"/>
          </a:p>
        </p:txBody>
      </p:sp>
      <p:pic>
        <p:nvPicPr>
          <p:cNvPr id="5" name="Afbeelding 4">
            <a:extLst>
              <a:ext uri="{FF2B5EF4-FFF2-40B4-BE49-F238E27FC236}">
                <a16:creationId xmlns:a16="http://schemas.microsoft.com/office/drawing/2014/main" id="{326C2A1F-691F-4F06-B68B-57D55ABA73F9}"/>
              </a:ext>
            </a:extLst>
          </p:cNvPr>
          <p:cNvPicPr>
            <a:picLocks noChangeAspect="1"/>
          </p:cNvPicPr>
          <p:nvPr/>
        </p:nvPicPr>
        <p:blipFill>
          <a:blip r:embed="rId2"/>
          <a:stretch>
            <a:fillRect/>
          </a:stretch>
        </p:blipFill>
        <p:spPr>
          <a:xfrm>
            <a:off x="2773181" y="2820788"/>
            <a:ext cx="7307870" cy="4120339"/>
          </a:xfrm>
          <a:prstGeom prst="rect">
            <a:avLst/>
          </a:prstGeom>
        </p:spPr>
      </p:pic>
    </p:spTree>
    <p:extLst>
      <p:ext uri="{BB962C8B-B14F-4D97-AF65-F5344CB8AC3E}">
        <p14:creationId xmlns:p14="http://schemas.microsoft.com/office/powerpoint/2010/main" val="476897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8AA5B-1804-41A6-A64A-6DBEBF847057}"/>
              </a:ext>
            </a:extLst>
          </p:cNvPr>
          <p:cNvSpPr>
            <a:spLocks noGrp="1"/>
          </p:cNvSpPr>
          <p:nvPr>
            <p:ph type="title"/>
          </p:nvPr>
        </p:nvSpPr>
        <p:spPr/>
        <p:txBody>
          <a:bodyPr/>
          <a:lstStyle/>
          <a:p>
            <a:r>
              <a:rPr lang="nl-BE"/>
              <a:t>Bewijsstukken aanvinken</a:t>
            </a:r>
          </a:p>
        </p:txBody>
      </p:sp>
      <p:sp>
        <p:nvSpPr>
          <p:cNvPr id="3" name="Tijdelijke aanduiding voor inhoud 2">
            <a:extLst>
              <a:ext uri="{FF2B5EF4-FFF2-40B4-BE49-F238E27FC236}">
                <a16:creationId xmlns:a16="http://schemas.microsoft.com/office/drawing/2014/main" id="{BC35B62A-F41F-422D-82AB-337799C29FF1}"/>
              </a:ext>
            </a:extLst>
          </p:cNvPr>
          <p:cNvSpPr>
            <a:spLocks noGrp="1"/>
          </p:cNvSpPr>
          <p:nvPr>
            <p:ph sz="half" idx="10"/>
          </p:nvPr>
        </p:nvSpPr>
        <p:spPr>
          <a:xfrm>
            <a:off x="838197" y="1484784"/>
            <a:ext cx="11067475" cy="5037474"/>
          </a:xfrm>
        </p:spPr>
        <p:txBody>
          <a:bodyPr/>
          <a:lstStyle/>
          <a:p>
            <a:r>
              <a:rPr lang="nl-NL"/>
              <a:t>NU:</a:t>
            </a:r>
          </a:p>
          <a:p>
            <a:pPr lvl="1"/>
            <a:r>
              <a:rPr lang="nl-NL" sz="2200"/>
              <a:t>EPC geeft geen informatie over of en welke bewijsstukken gebruikt zijn</a:t>
            </a:r>
          </a:p>
          <a:p>
            <a:pPr lvl="1"/>
            <a:r>
              <a:rPr lang="nl-NL" sz="2200"/>
              <a:t>Gezien 2050 doelstelling, financiering, verplichting: belang bewijsstukken zal toenemen</a:t>
            </a:r>
          </a:p>
          <a:p>
            <a:pPr lvl="1"/>
            <a:r>
              <a:rPr lang="nl-NL" sz="2200"/>
              <a:t>EPC opgemaakt mét bewijsstukken onderscheidt zich momenteel niet van een EPC opgemaakt zonder bewijsstukken</a:t>
            </a:r>
          </a:p>
          <a:p>
            <a:pPr lvl="1"/>
            <a:endParaRPr lang="nl-NL"/>
          </a:p>
          <a:p>
            <a:r>
              <a:rPr lang="nl-NL"/>
              <a:t>VANAF jan 2022: </a:t>
            </a:r>
          </a:p>
          <a:p>
            <a:pPr lvl="1"/>
            <a:r>
              <a:rPr lang="nl-NL" sz="2200"/>
              <a:t>Nieuw tabblad ‘Bewijsstukken’</a:t>
            </a:r>
          </a:p>
          <a:p>
            <a:pPr lvl="1"/>
            <a:r>
              <a:rPr lang="nl-NL" sz="2200"/>
              <a:t>ED duidt aan welke </a:t>
            </a:r>
            <a:r>
              <a:rPr lang="nl-NL" sz="2200" u="sng"/>
              <a:t>door het IP aanvaarde </a:t>
            </a:r>
            <a:r>
              <a:rPr lang="nl-NL" sz="2200"/>
              <a:t>bewijsstukken hij </a:t>
            </a:r>
            <a:r>
              <a:rPr lang="nl-NL" sz="2200" u="sng"/>
              <a:t>gebruikt</a:t>
            </a:r>
            <a:r>
              <a:rPr lang="nl-NL" sz="2200"/>
              <a:t> heeft bij opmaak EPC. Wordt 1-op-1 getoond op certificaat.</a:t>
            </a:r>
          </a:p>
          <a:p>
            <a:pPr lvl="1"/>
            <a:r>
              <a:rPr lang="nl-NL" sz="2200"/>
              <a:t>≠ aanstiplijst !!: </a:t>
            </a:r>
          </a:p>
          <a:p>
            <a:pPr lvl="2"/>
            <a:r>
              <a:rPr lang="nl-NL" sz="1700"/>
              <a:t>eigenaar duidt aan welke bewijsstukken hij </a:t>
            </a:r>
            <a:r>
              <a:rPr lang="nl-NL" sz="1700" u="sng"/>
              <a:t>beschikbaar</a:t>
            </a:r>
            <a:r>
              <a:rPr lang="nl-NL" sz="1700"/>
              <a:t> heeft. </a:t>
            </a:r>
          </a:p>
          <a:p>
            <a:pPr lvl="2"/>
            <a:r>
              <a:rPr lang="nl-NL" sz="1700"/>
              <a:t>mogelijk dat aanstiplijst veel meer documenten bevat, maar dat er slechts een beperkt aantal voldoet aan de voorwaarden om als bewijsstuk te mogen gebruikt worden. Het is dit beperkte aantal dat de ED zal aanvinken. </a:t>
            </a:r>
            <a:endParaRPr lang="nl-BE" sz="1700"/>
          </a:p>
        </p:txBody>
      </p:sp>
    </p:spTree>
    <p:extLst>
      <p:ext uri="{BB962C8B-B14F-4D97-AF65-F5344CB8AC3E}">
        <p14:creationId xmlns:p14="http://schemas.microsoft.com/office/powerpoint/2010/main" val="4274423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3C5A099-B84C-4CC2-9859-76216CA9B97F}"/>
              </a:ext>
            </a:extLst>
          </p:cNvPr>
          <p:cNvPicPr>
            <a:picLocks noChangeAspect="1"/>
          </p:cNvPicPr>
          <p:nvPr/>
        </p:nvPicPr>
        <p:blipFill>
          <a:blip r:embed="rId2"/>
          <a:stretch>
            <a:fillRect/>
          </a:stretch>
        </p:blipFill>
        <p:spPr>
          <a:xfrm>
            <a:off x="2798956" y="131269"/>
            <a:ext cx="7638585" cy="5233219"/>
          </a:xfrm>
          <a:prstGeom prst="rect">
            <a:avLst/>
          </a:prstGeom>
        </p:spPr>
      </p:pic>
      <p:pic>
        <p:nvPicPr>
          <p:cNvPr id="11" name="Afbeelding 10">
            <a:extLst>
              <a:ext uri="{FF2B5EF4-FFF2-40B4-BE49-F238E27FC236}">
                <a16:creationId xmlns:a16="http://schemas.microsoft.com/office/drawing/2014/main" id="{F295434C-4E0A-472C-8B0E-9B8414D2C990}"/>
              </a:ext>
            </a:extLst>
          </p:cNvPr>
          <p:cNvPicPr>
            <a:picLocks noChangeAspect="1"/>
          </p:cNvPicPr>
          <p:nvPr/>
        </p:nvPicPr>
        <p:blipFill>
          <a:blip r:embed="rId3"/>
          <a:stretch>
            <a:fillRect/>
          </a:stretch>
        </p:blipFill>
        <p:spPr>
          <a:xfrm>
            <a:off x="2754351" y="5300568"/>
            <a:ext cx="7704000" cy="1064368"/>
          </a:xfrm>
          <a:prstGeom prst="rect">
            <a:avLst/>
          </a:prstGeom>
        </p:spPr>
      </p:pic>
    </p:spTree>
    <p:extLst>
      <p:ext uri="{BB962C8B-B14F-4D97-AF65-F5344CB8AC3E}">
        <p14:creationId xmlns:p14="http://schemas.microsoft.com/office/powerpoint/2010/main" val="259732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704851" y="476672"/>
            <a:ext cx="10648950"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a:xfrm>
            <a:off x="838197" y="1484784"/>
            <a:ext cx="6081891" cy="5037474"/>
          </a:xfrm>
        </p:spPr>
        <p:txBody>
          <a:bodyPr/>
          <a:lstStyle/>
          <a:p>
            <a:r>
              <a:rPr lang="nl-BE"/>
              <a:t>Hoe gebouwen identificeren?</a:t>
            </a:r>
          </a:p>
          <a:p>
            <a:pPr lvl="1"/>
            <a:r>
              <a:rPr lang="nl-BE"/>
              <a:t>Kijk naar kaart Grootschalig Referentie Bestand</a:t>
            </a:r>
          </a:p>
          <a:p>
            <a:pPr lvl="2"/>
            <a:r>
              <a:rPr lang="nl-BE"/>
              <a:t>Energieprestatiedatabank</a:t>
            </a:r>
          </a:p>
          <a:p>
            <a:pPr lvl="2"/>
            <a:r>
              <a:rPr lang="nl-BE"/>
              <a:t>Website </a:t>
            </a:r>
            <a:r>
              <a:rPr lang="nl-BE" err="1"/>
              <a:t>Geopunt</a:t>
            </a:r>
            <a:endParaRPr lang="nl-BE"/>
          </a:p>
          <a:p>
            <a:pPr lvl="1"/>
            <a:r>
              <a:rPr lang="nl-BE"/>
              <a:t>Bij twijfel over correctheid </a:t>
            </a:r>
            <a:r>
              <a:rPr lang="nl-BE" dirty="0"/>
              <a:t>gebouwafbakening</a:t>
            </a:r>
            <a:endParaRPr lang="nl-BE"/>
          </a:p>
          <a:p>
            <a:pPr lvl="2"/>
            <a:r>
              <a:rPr lang="nl-BE"/>
              <a:t>Beslissingsregels volgen</a:t>
            </a:r>
          </a:p>
          <a:p>
            <a:pPr lvl="2"/>
            <a:r>
              <a:rPr lang="nl-BE"/>
              <a:t>Daarna pas contact opnemen met VEKA</a:t>
            </a:r>
          </a:p>
          <a:p>
            <a:pPr lvl="3"/>
            <a:r>
              <a:rPr lang="nl-BE"/>
              <a:t>Plannen, schetsen of foto’s toevoegen</a:t>
            </a:r>
          </a:p>
        </p:txBody>
      </p:sp>
      <p:pic>
        <p:nvPicPr>
          <p:cNvPr id="4" name="Afbeelding 3">
            <a:extLst>
              <a:ext uri="{FF2B5EF4-FFF2-40B4-BE49-F238E27FC236}">
                <a16:creationId xmlns:a16="http://schemas.microsoft.com/office/drawing/2014/main" id="{B020BA3A-422F-4929-8104-15FE8B9D6F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25677" y="2408174"/>
            <a:ext cx="5005073" cy="2784715"/>
          </a:xfrm>
          <a:prstGeom prst="rect">
            <a:avLst/>
          </a:prstGeom>
        </p:spPr>
      </p:pic>
    </p:spTree>
    <p:extLst>
      <p:ext uri="{BB962C8B-B14F-4D97-AF65-F5344CB8AC3E}">
        <p14:creationId xmlns:p14="http://schemas.microsoft.com/office/powerpoint/2010/main" val="2223192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14FEF61-5D4E-4C2A-8834-4C12C95B864C}"/>
              </a:ext>
            </a:extLst>
          </p:cNvPr>
          <p:cNvPicPr>
            <a:picLocks noChangeAspect="1"/>
          </p:cNvPicPr>
          <p:nvPr/>
        </p:nvPicPr>
        <p:blipFill>
          <a:blip r:embed="rId2"/>
          <a:stretch>
            <a:fillRect/>
          </a:stretch>
        </p:blipFill>
        <p:spPr>
          <a:xfrm>
            <a:off x="3007737" y="330204"/>
            <a:ext cx="5474562" cy="5980545"/>
          </a:xfrm>
          <a:prstGeom prst="rect">
            <a:avLst/>
          </a:prstGeom>
          <a:ln>
            <a:noFill/>
          </a:ln>
          <a:effectLst>
            <a:outerShdw blurRad="292100" dist="139700" dir="2700000" algn="tl" rotWithShape="0">
              <a:srgbClr val="333333">
                <a:alpha val="65000"/>
              </a:srgbClr>
            </a:outerShdw>
          </a:effectLst>
        </p:spPr>
      </p:pic>
      <p:sp>
        <p:nvSpPr>
          <p:cNvPr id="6" name="Rechthoek 5">
            <a:extLst>
              <a:ext uri="{FF2B5EF4-FFF2-40B4-BE49-F238E27FC236}">
                <a16:creationId xmlns:a16="http://schemas.microsoft.com/office/drawing/2014/main" id="{064868F4-6909-4A25-994B-08A42808B34C}"/>
              </a:ext>
            </a:extLst>
          </p:cNvPr>
          <p:cNvSpPr/>
          <p:nvPr/>
        </p:nvSpPr>
        <p:spPr>
          <a:xfrm>
            <a:off x="3371273" y="2410691"/>
            <a:ext cx="5015345" cy="20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B67081F1-6741-4A3D-AE7F-566C3635847F}"/>
              </a:ext>
            </a:extLst>
          </p:cNvPr>
          <p:cNvSpPr/>
          <p:nvPr/>
        </p:nvSpPr>
        <p:spPr>
          <a:xfrm>
            <a:off x="5840699" y="5527963"/>
            <a:ext cx="2641600" cy="337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20470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3782AFD-83A3-437B-9258-6EF83F2F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1" y="2521528"/>
            <a:ext cx="5201154" cy="4158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60F11C0-35BD-491C-8F79-806442FF5C04}"/>
              </a:ext>
            </a:extLst>
          </p:cNvPr>
          <p:cNvSpPr txBox="1"/>
          <p:nvPr/>
        </p:nvSpPr>
        <p:spPr>
          <a:xfrm>
            <a:off x="8220364" y="1209964"/>
            <a:ext cx="1717964" cy="1200329"/>
          </a:xfrm>
          <a:prstGeom prst="rect">
            <a:avLst/>
          </a:prstGeom>
          <a:noFill/>
        </p:spPr>
        <p:txBody>
          <a:bodyPr wrap="square" rtlCol="0">
            <a:spAutoFit/>
          </a:bodyPr>
          <a:lstStyle/>
          <a:p>
            <a:r>
              <a:rPr lang="nl-BE"/>
              <a:t>Indien ED heeft aangeduid ‘Geen geldige bewijsstukken’:</a:t>
            </a:r>
          </a:p>
        </p:txBody>
      </p:sp>
      <p:pic>
        <p:nvPicPr>
          <p:cNvPr id="6" name="Afbeelding 5">
            <a:extLst>
              <a:ext uri="{FF2B5EF4-FFF2-40B4-BE49-F238E27FC236}">
                <a16:creationId xmlns:a16="http://schemas.microsoft.com/office/drawing/2014/main" id="{8F60F491-D183-455A-BC24-5B08F763DC09}"/>
              </a:ext>
            </a:extLst>
          </p:cNvPr>
          <p:cNvPicPr>
            <a:picLocks noChangeAspect="1"/>
          </p:cNvPicPr>
          <p:nvPr/>
        </p:nvPicPr>
        <p:blipFill>
          <a:blip r:embed="rId3"/>
          <a:stretch>
            <a:fillRect/>
          </a:stretch>
        </p:blipFill>
        <p:spPr>
          <a:xfrm>
            <a:off x="467889" y="565728"/>
            <a:ext cx="5311004" cy="6206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2486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8872-21DD-4506-A9F0-DBDE658D2B72}"/>
              </a:ext>
            </a:extLst>
          </p:cNvPr>
          <p:cNvSpPr>
            <a:spLocks noGrp="1"/>
          </p:cNvSpPr>
          <p:nvPr>
            <p:ph type="title"/>
          </p:nvPr>
        </p:nvSpPr>
        <p:spPr/>
        <p:txBody>
          <a:bodyPr lIns="91440" tIns="45720" rIns="91440" bIns="45720" anchor="t"/>
          <a:lstStyle/>
          <a:p>
            <a:r>
              <a:rPr lang="nl-BE" sz="4400">
                <a:latin typeface="Calibri"/>
                <a:cs typeface="Calibri"/>
              </a:rPr>
              <a:t>Renovatieverplichting : extra invoer nodig</a:t>
            </a:r>
          </a:p>
        </p:txBody>
      </p:sp>
      <p:sp>
        <p:nvSpPr>
          <p:cNvPr id="3" name="Tijdelijke aanduiding voor inhoud 2">
            <a:extLst>
              <a:ext uri="{FF2B5EF4-FFF2-40B4-BE49-F238E27FC236}">
                <a16:creationId xmlns:a16="http://schemas.microsoft.com/office/drawing/2014/main" id="{58716EFA-FE3F-4198-87CA-0EC89D0D5118}"/>
              </a:ext>
            </a:extLst>
          </p:cNvPr>
          <p:cNvSpPr>
            <a:spLocks noGrp="1"/>
          </p:cNvSpPr>
          <p:nvPr>
            <p:ph sz="half" idx="10"/>
          </p:nvPr>
        </p:nvSpPr>
        <p:spPr/>
        <p:txBody>
          <a:bodyPr lIns="91440" tIns="45720" rIns="91440" bIns="0" anchor="t"/>
          <a:lstStyle/>
          <a:p>
            <a:pPr indent="-287655"/>
            <a:r>
              <a:rPr lang="nl-BE"/>
              <a:t>Informatie voor potentiële koper en huurder</a:t>
            </a:r>
            <a:endParaRPr lang="en-US"/>
          </a:p>
          <a:p>
            <a:pPr indent="-287655"/>
            <a:r>
              <a:rPr lang="nl-BE"/>
              <a:t>+ in kader van renovatieverplichting NR </a:t>
            </a:r>
            <a:endParaRPr lang="nl-BE">
              <a:cs typeface="Calibri"/>
            </a:endParaRPr>
          </a:p>
          <a:p>
            <a:pPr marL="575945" lvl="1" indent="-287655"/>
            <a:r>
              <a:rPr lang="nl-BE"/>
              <a:t>Input in EPC voor handhaving maatregelenpakket</a:t>
            </a:r>
            <a:endParaRPr lang="nl-BE">
              <a:cs typeface="Calibri"/>
            </a:endParaRPr>
          </a:p>
          <a:p>
            <a:pPr marL="863600" lvl="2" indent="-287655"/>
            <a:r>
              <a:rPr lang="nl-BE"/>
              <a:t>Dakisolatie</a:t>
            </a:r>
            <a:endParaRPr lang="nl-BE">
              <a:cs typeface="Calibri"/>
            </a:endParaRPr>
          </a:p>
          <a:p>
            <a:pPr marL="863600" lvl="2" indent="-287655"/>
            <a:r>
              <a:rPr lang="nl-BE"/>
              <a:t>Vensters</a:t>
            </a:r>
            <a:endParaRPr lang="nl-BE">
              <a:cs typeface="Calibri"/>
            </a:endParaRPr>
          </a:p>
          <a:p>
            <a:pPr marL="863600" lvl="2" indent="-287655"/>
            <a:r>
              <a:rPr lang="nl-BE"/>
              <a:t>Opwekkers voor ruimteverwarming</a:t>
            </a:r>
            <a:endParaRPr lang="nl-BE">
              <a:cs typeface="Calibri"/>
            </a:endParaRPr>
          </a:p>
          <a:p>
            <a:pPr marL="863600" lvl="2" indent="-287655"/>
            <a:r>
              <a:rPr lang="nl-BE"/>
              <a:t>Opwekkers voor koeling – niet voor EPC residentieel</a:t>
            </a:r>
            <a:endParaRPr lang="nl-BE" b="1">
              <a:cs typeface="Calibri"/>
            </a:endParaRPr>
          </a:p>
        </p:txBody>
      </p:sp>
    </p:spTree>
    <p:extLst>
      <p:ext uri="{BB962C8B-B14F-4D97-AF65-F5344CB8AC3E}">
        <p14:creationId xmlns:p14="http://schemas.microsoft.com/office/powerpoint/2010/main" val="1692075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716EFA-FE3F-4198-87CA-0EC89D0D5118}"/>
              </a:ext>
            </a:extLst>
          </p:cNvPr>
          <p:cNvSpPr>
            <a:spLocks noGrp="1"/>
          </p:cNvSpPr>
          <p:nvPr>
            <p:ph sz="half" idx="10"/>
          </p:nvPr>
        </p:nvSpPr>
        <p:spPr/>
        <p:txBody>
          <a:bodyPr/>
          <a:lstStyle/>
          <a:p>
            <a:r>
              <a:rPr lang="nl-BE"/>
              <a:t>Controle dakisolatie en vensters</a:t>
            </a:r>
          </a:p>
          <a:p>
            <a:pPr lvl="1"/>
            <a:r>
              <a:rPr lang="nl-BE"/>
              <a:t>Invoer detailinfo dakisolatie mogelijk, ook als U-waarde schildeel of R-waarde isolatie gekend is</a:t>
            </a:r>
          </a:p>
          <a:p>
            <a:pPr lvl="1"/>
            <a:r>
              <a:rPr lang="nl-BE"/>
              <a:t>Invoer hoofdtype beglazing verplicht, ook als U-waarde en g-waarde beglazing gekend is</a:t>
            </a:r>
          </a:p>
          <a:p>
            <a:pPr marL="288000" lvl="1" indent="0">
              <a:buNone/>
            </a:pPr>
            <a:endParaRPr lang="nl-BE"/>
          </a:p>
          <a:p>
            <a:pPr lvl="1"/>
            <a:endParaRPr lang="nl-BE"/>
          </a:p>
        </p:txBody>
      </p:sp>
      <p:sp>
        <p:nvSpPr>
          <p:cNvPr id="7" name="Titel 1">
            <a:extLst>
              <a:ext uri="{FF2B5EF4-FFF2-40B4-BE49-F238E27FC236}">
                <a16:creationId xmlns:a16="http://schemas.microsoft.com/office/drawing/2014/main" id="{CA445FB6-86A5-437E-822E-2FD85F314F61}"/>
              </a:ext>
            </a:extLst>
          </p:cNvPr>
          <p:cNvSpPr>
            <a:spLocks noGrp="1"/>
          </p:cNvSpPr>
          <p:nvPr>
            <p:ph type="title"/>
          </p:nvPr>
        </p:nvSpPr>
        <p:spPr>
          <a:xfrm>
            <a:off x="838199" y="476672"/>
            <a:ext cx="10515601" cy="936104"/>
          </a:xfrm>
        </p:spPr>
        <p:txBody>
          <a:bodyPr lIns="91440" tIns="45720" rIns="91440" bIns="45720" anchor="t"/>
          <a:lstStyle/>
          <a:p>
            <a:r>
              <a:rPr lang="nl-BE" sz="4400">
                <a:latin typeface="Calibri"/>
                <a:cs typeface="Calibri"/>
              </a:rPr>
              <a:t>Renovatieverplichting: extra invoer nodig</a:t>
            </a:r>
          </a:p>
        </p:txBody>
      </p:sp>
      <p:pic>
        <p:nvPicPr>
          <p:cNvPr id="2" name="Picture 3">
            <a:extLst>
              <a:ext uri="{FF2B5EF4-FFF2-40B4-BE49-F238E27FC236}">
                <a16:creationId xmlns:a16="http://schemas.microsoft.com/office/drawing/2014/main" id="{B183235D-8503-40AF-8928-5B614257E444}"/>
              </a:ext>
            </a:extLst>
          </p:cNvPr>
          <p:cNvPicPr>
            <a:picLocks noChangeAspect="1"/>
          </p:cNvPicPr>
          <p:nvPr/>
        </p:nvPicPr>
        <p:blipFill>
          <a:blip r:embed="rId2"/>
          <a:stretch>
            <a:fillRect/>
          </a:stretch>
        </p:blipFill>
        <p:spPr>
          <a:xfrm>
            <a:off x="1930400" y="3586869"/>
            <a:ext cx="7246815" cy="2732260"/>
          </a:xfrm>
          <a:prstGeom prst="rect">
            <a:avLst/>
          </a:prstGeom>
        </p:spPr>
      </p:pic>
      <p:sp>
        <p:nvSpPr>
          <p:cNvPr id="6" name="Arrow: Right 5">
            <a:extLst>
              <a:ext uri="{FF2B5EF4-FFF2-40B4-BE49-F238E27FC236}">
                <a16:creationId xmlns:a16="http://schemas.microsoft.com/office/drawing/2014/main" id="{94988478-6C1A-4F92-B762-90194A04F4A9}"/>
              </a:ext>
            </a:extLst>
          </p:cNvPr>
          <p:cNvSpPr/>
          <p:nvPr/>
        </p:nvSpPr>
        <p:spPr>
          <a:xfrm>
            <a:off x="2783488" y="5873222"/>
            <a:ext cx="791308" cy="302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344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716EFA-FE3F-4198-87CA-0EC89D0D5118}"/>
              </a:ext>
            </a:extLst>
          </p:cNvPr>
          <p:cNvSpPr>
            <a:spLocks noGrp="1"/>
          </p:cNvSpPr>
          <p:nvPr>
            <p:ph sz="half" idx="10"/>
          </p:nvPr>
        </p:nvSpPr>
        <p:spPr/>
        <p:txBody>
          <a:bodyPr/>
          <a:lstStyle/>
          <a:p>
            <a:r>
              <a:rPr lang="nl-BE"/>
              <a:t>Controle centrale opwekkers voor ruimteverwarming</a:t>
            </a:r>
          </a:p>
          <a:p>
            <a:pPr lvl="1"/>
            <a:r>
              <a:rPr lang="nl-BE"/>
              <a:t> Bijkomende invoerveld ‘referentiejaar fabricage’</a:t>
            </a:r>
          </a:p>
          <a:p>
            <a:pPr lvl="2"/>
            <a:r>
              <a:rPr lang="nl-BE"/>
              <a:t>WKK</a:t>
            </a:r>
          </a:p>
          <a:p>
            <a:pPr lvl="2"/>
            <a:r>
              <a:rPr lang="nl-BE"/>
              <a:t>Warmtepomp</a:t>
            </a:r>
          </a:p>
          <a:p>
            <a:pPr lvl="2"/>
            <a:r>
              <a:rPr lang="nl-BE"/>
              <a:t>Elektrische weerstandsverwarming (in centrale installatie)</a:t>
            </a:r>
          </a:p>
        </p:txBody>
      </p:sp>
      <p:sp>
        <p:nvSpPr>
          <p:cNvPr id="7" name="Titel 1">
            <a:extLst>
              <a:ext uri="{FF2B5EF4-FFF2-40B4-BE49-F238E27FC236}">
                <a16:creationId xmlns:a16="http://schemas.microsoft.com/office/drawing/2014/main" id="{2340ED11-D199-4475-9512-E4792E7E0CAB}"/>
              </a:ext>
            </a:extLst>
          </p:cNvPr>
          <p:cNvSpPr>
            <a:spLocks noGrp="1"/>
          </p:cNvSpPr>
          <p:nvPr>
            <p:ph type="title"/>
          </p:nvPr>
        </p:nvSpPr>
        <p:spPr>
          <a:xfrm>
            <a:off x="838199" y="476672"/>
            <a:ext cx="10515601" cy="936104"/>
          </a:xfrm>
        </p:spPr>
        <p:txBody>
          <a:bodyPr lIns="91440" tIns="45720" rIns="91440" bIns="45720" anchor="t"/>
          <a:lstStyle/>
          <a:p>
            <a:r>
              <a:rPr lang="nl-BE" sz="4400">
                <a:latin typeface="Calibri"/>
                <a:cs typeface="Calibri"/>
              </a:rPr>
              <a:t>Renovatieverplichting: extra invoer nodig</a:t>
            </a:r>
          </a:p>
        </p:txBody>
      </p:sp>
      <p:pic>
        <p:nvPicPr>
          <p:cNvPr id="2" name="Picture 3">
            <a:extLst>
              <a:ext uri="{FF2B5EF4-FFF2-40B4-BE49-F238E27FC236}">
                <a16:creationId xmlns:a16="http://schemas.microsoft.com/office/drawing/2014/main" id="{28D27836-9499-4B85-AAB8-75E1412788C9}"/>
              </a:ext>
            </a:extLst>
          </p:cNvPr>
          <p:cNvPicPr>
            <a:picLocks noChangeAspect="1"/>
          </p:cNvPicPr>
          <p:nvPr/>
        </p:nvPicPr>
        <p:blipFill>
          <a:blip r:embed="rId2"/>
          <a:stretch>
            <a:fillRect/>
          </a:stretch>
        </p:blipFill>
        <p:spPr>
          <a:xfrm>
            <a:off x="1305169" y="3254761"/>
            <a:ext cx="8331200" cy="2732172"/>
          </a:xfrm>
          <a:prstGeom prst="rect">
            <a:avLst/>
          </a:prstGeom>
        </p:spPr>
      </p:pic>
      <p:sp>
        <p:nvSpPr>
          <p:cNvPr id="4" name="Arrow: Right 3">
            <a:extLst>
              <a:ext uri="{FF2B5EF4-FFF2-40B4-BE49-F238E27FC236}">
                <a16:creationId xmlns:a16="http://schemas.microsoft.com/office/drawing/2014/main" id="{B342EE00-F860-4200-9279-E21A439699F3}"/>
              </a:ext>
            </a:extLst>
          </p:cNvPr>
          <p:cNvSpPr/>
          <p:nvPr/>
        </p:nvSpPr>
        <p:spPr>
          <a:xfrm>
            <a:off x="3281719" y="5560607"/>
            <a:ext cx="791308" cy="302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030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716EFA-FE3F-4198-87CA-0EC89D0D5118}"/>
              </a:ext>
            </a:extLst>
          </p:cNvPr>
          <p:cNvSpPr>
            <a:spLocks noGrp="1"/>
          </p:cNvSpPr>
          <p:nvPr>
            <p:ph sz="half" idx="10"/>
          </p:nvPr>
        </p:nvSpPr>
        <p:spPr/>
        <p:txBody>
          <a:bodyPr lIns="91440" tIns="45720" rIns="91440" bIns="0" anchor="t"/>
          <a:lstStyle/>
          <a:p>
            <a:pPr indent="-287655"/>
            <a:r>
              <a:rPr lang="nl-BE"/>
              <a:t>Controle opwekkers voor koeling – bij EPC </a:t>
            </a:r>
            <a:r>
              <a:rPr lang="nl-BE" err="1"/>
              <a:t>kNR</a:t>
            </a:r>
            <a:r>
              <a:rPr lang="nl-BE"/>
              <a:t> en EPC GD!</a:t>
            </a:r>
            <a:endParaRPr lang="nl-BE" b="1">
              <a:cs typeface="Calibri"/>
            </a:endParaRPr>
          </a:p>
          <a:p>
            <a:pPr marL="575945" lvl="1" indent="-287655"/>
            <a:r>
              <a:rPr lang="nl-BE"/>
              <a:t>Bijkomende invoer voor gebruikt koelmiddel, indien gekend</a:t>
            </a:r>
            <a:endParaRPr lang="nl-BE">
              <a:cs typeface="Calibri"/>
            </a:endParaRPr>
          </a:p>
          <a:p>
            <a:pPr marL="863600" lvl="2" indent="-287655"/>
            <a:r>
              <a:rPr lang="nl-BE">
                <a:latin typeface="Calibri"/>
                <a:cs typeface="Times New Roman"/>
              </a:rPr>
              <a:t>Ofwel keuze uit voorgeprogrammeerde lijst meest voorkomende koelmiddelen</a:t>
            </a:r>
          </a:p>
          <a:p>
            <a:pPr marL="863600" lvl="2" indent="-287655"/>
            <a:r>
              <a:rPr lang="nl-BE">
                <a:latin typeface="Calibri"/>
                <a:ea typeface="Times New Roman" panose="02020603050405020304" pitchFamily="18" charset="0"/>
                <a:cs typeface="Times New Roman"/>
              </a:rPr>
              <a:t>Ofwel invoer informatie </a:t>
            </a:r>
          </a:p>
          <a:p>
            <a:pPr marL="1151890" lvl="3" indent="-287655"/>
            <a:r>
              <a:rPr lang="nl-BE">
                <a:latin typeface="Calibri"/>
                <a:ea typeface="Times New Roman" panose="02020603050405020304" pitchFamily="18" charset="0"/>
                <a:cs typeface="Times New Roman"/>
              </a:rPr>
              <a:t>Naam </a:t>
            </a:r>
            <a:endParaRPr lang="nl-BE">
              <a:cs typeface="Calibri"/>
            </a:endParaRPr>
          </a:p>
          <a:p>
            <a:pPr marL="1151890" lvl="3" indent="-287655"/>
            <a:r>
              <a:rPr lang="nl-BE">
                <a:latin typeface="Calibri"/>
                <a:ea typeface="Times New Roman" panose="02020603050405020304" pitchFamily="18" charset="0"/>
                <a:cs typeface="Times New Roman"/>
              </a:rPr>
              <a:t>G</a:t>
            </a:r>
            <a:r>
              <a:rPr lang="nl-BE">
                <a:effectLst/>
                <a:latin typeface="Calibri"/>
                <a:ea typeface="Times New Roman" panose="02020603050405020304" pitchFamily="18" charset="0"/>
                <a:cs typeface="Times New Roman"/>
              </a:rPr>
              <a:t>lobal </a:t>
            </a:r>
            <a:r>
              <a:rPr lang="nl-BE" err="1">
                <a:effectLst/>
                <a:latin typeface="Calibri"/>
                <a:ea typeface="Times New Roman" panose="02020603050405020304" pitchFamily="18" charset="0"/>
                <a:cs typeface="Times New Roman"/>
              </a:rPr>
              <a:t>Potential</a:t>
            </a:r>
            <a:r>
              <a:rPr lang="nl-BE">
                <a:effectLst/>
                <a:latin typeface="Calibri"/>
                <a:ea typeface="Times New Roman" panose="02020603050405020304" pitchFamily="18" charset="0"/>
                <a:cs typeface="Times New Roman"/>
              </a:rPr>
              <a:t> waarde (GWP-waarde)</a:t>
            </a:r>
            <a:r>
              <a:rPr lang="nl-BE">
                <a:latin typeface="Calibri"/>
                <a:ea typeface="Times New Roman" panose="02020603050405020304" pitchFamily="18" charset="0"/>
                <a:cs typeface="Times New Roman"/>
              </a:rPr>
              <a:t> </a:t>
            </a:r>
            <a:endParaRPr lang="nl-BE">
              <a:effectLst/>
              <a:latin typeface="Calibri" panose="020F0502020204030204" pitchFamily="34" charset="0"/>
              <a:ea typeface="Times New Roman" panose="02020603050405020304" pitchFamily="18" charset="0"/>
              <a:cs typeface="Times New Roman" panose="02020603050405020304" pitchFamily="18" charset="0"/>
            </a:endParaRPr>
          </a:p>
          <a:p>
            <a:pPr marL="863600" lvl="2" indent="-287655"/>
            <a:r>
              <a:rPr lang="nl-BE">
                <a:latin typeface="Calibri"/>
                <a:ea typeface="Times New Roman" panose="02020603050405020304" pitchFamily="18" charset="0"/>
                <a:cs typeface="Times New Roman"/>
              </a:rPr>
              <a:t>A</a:t>
            </a:r>
            <a:r>
              <a:rPr lang="nl-BE">
                <a:effectLst/>
                <a:latin typeface="Calibri"/>
                <a:ea typeface="Times New Roman" panose="02020603050405020304" pitchFamily="18" charset="0"/>
                <a:cs typeface="Times New Roman"/>
              </a:rPr>
              <a:t>anwezigheid van </a:t>
            </a:r>
            <a:r>
              <a:rPr lang="nl-BE" err="1">
                <a:effectLst/>
                <a:latin typeface="Calibri"/>
                <a:ea typeface="Times New Roman" panose="02020603050405020304" pitchFamily="18" charset="0"/>
                <a:cs typeface="Times New Roman"/>
              </a:rPr>
              <a:t>ozonlaagafbrekende</a:t>
            </a:r>
            <a:r>
              <a:rPr lang="nl-BE">
                <a:effectLst/>
                <a:latin typeface="Calibri"/>
                <a:ea typeface="Times New Roman" panose="02020603050405020304" pitchFamily="18" charset="0"/>
                <a:cs typeface="Times New Roman"/>
              </a:rPr>
              <a:t> stoffen (ODP)</a:t>
            </a:r>
          </a:p>
        </p:txBody>
      </p:sp>
      <p:sp>
        <p:nvSpPr>
          <p:cNvPr id="6" name="Titel 1">
            <a:extLst>
              <a:ext uri="{FF2B5EF4-FFF2-40B4-BE49-F238E27FC236}">
                <a16:creationId xmlns:a16="http://schemas.microsoft.com/office/drawing/2014/main" id="{3BC01580-E57A-40FA-9191-5283C961F5B7}"/>
              </a:ext>
            </a:extLst>
          </p:cNvPr>
          <p:cNvSpPr>
            <a:spLocks noGrp="1"/>
          </p:cNvSpPr>
          <p:nvPr>
            <p:ph type="title"/>
          </p:nvPr>
        </p:nvSpPr>
        <p:spPr>
          <a:xfrm>
            <a:off x="838199" y="476672"/>
            <a:ext cx="10515601" cy="936104"/>
          </a:xfrm>
        </p:spPr>
        <p:txBody>
          <a:bodyPr lIns="91440" tIns="45720" rIns="91440" bIns="45720" anchor="t"/>
          <a:lstStyle/>
          <a:p>
            <a:r>
              <a:rPr lang="nl-BE" sz="4400">
                <a:latin typeface="Calibri"/>
                <a:cs typeface="Calibri"/>
              </a:rPr>
              <a:t>Renovatieverplichting: extra invoer nodig</a:t>
            </a:r>
          </a:p>
        </p:txBody>
      </p:sp>
      <p:pic>
        <p:nvPicPr>
          <p:cNvPr id="2" name="Picture 3">
            <a:extLst>
              <a:ext uri="{FF2B5EF4-FFF2-40B4-BE49-F238E27FC236}">
                <a16:creationId xmlns:a16="http://schemas.microsoft.com/office/drawing/2014/main" id="{D661D550-4572-4A52-A26D-669879FAD70F}"/>
              </a:ext>
            </a:extLst>
          </p:cNvPr>
          <p:cNvPicPr>
            <a:picLocks noChangeAspect="1"/>
          </p:cNvPicPr>
          <p:nvPr/>
        </p:nvPicPr>
        <p:blipFill>
          <a:blip r:embed="rId2"/>
          <a:stretch>
            <a:fillRect/>
          </a:stretch>
        </p:blipFill>
        <p:spPr>
          <a:xfrm>
            <a:off x="6422189" y="4005032"/>
            <a:ext cx="5590674" cy="2711411"/>
          </a:xfrm>
          <a:prstGeom prst="rect">
            <a:avLst/>
          </a:prstGeom>
        </p:spPr>
      </p:pic>
      <p:pic>
        <p:nvPicPr>
          <p:cNvPr id="5" name="Picture 6">
            <a:extLst>
              <a:ext uri="{FF2B5EF4-FFF2-40B4-BE49-F238E27FC236}">
                <a16:creationId xmlns:a16="http://schemas.microsoft.com/office/drawing/2014/main" id="{4E01776D-7CF5-4BBA-B11E-3B0EEA218627}"/>
              </a:ext>
            </a:extLst>
          </p:cNvPr>
          <p:cNvPicPr>
            <a:picLocks noChangeAspect="1"/>
          </p:cNvPicPr>
          <p:nvPr/>
        </p:nvPicPr>
        <p:blipFill rotWithShape="1">
          <a:blip r:embed="rId3"/>
          <a:srcRect l="7004" t="22414" r="28780" b="15517"/>
          <a:stretch/>
        </p:blipFill>
        <p:spPr>
          <a:xfrm>
            <a:off x="397828" y="4007686"/>
            <a:ext cx="5691872" cy="3016494"/>
          </a:xfrm>
          <a:prstGeom prst="rect">
            <a:avLst/>
          </a:prstGeom>
        </p:spPr>
      </p:pic>
    </p:spTree>
    <p:extLst>
      <p:ext uri="{BB962C8B-B14F-4D97-AF65-F5344CB8AC3E}">
        <p14:creationId xmlns:p14="http://schemas.microsoft.com/office/powerpoint/2010/main" val="9897811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49C5B-D029-44B9-99F3-75BEB0F3F17F}"/>
              </a:ext>
            </a:extLst>
          </p:cNvPr>
          <p:cNvSpPr>
            <a:spLocks noGrp="1"/>
          </p:cNvSpPr>
          <p:nvPr>
            <p:ph type="title"/>
          </p:nvPr>
        </p:nvSpPr>
        <p:spPr/>
        <p:txBody>
          <a:bodyPr/>
          <a:lstStyle/>
          <a:p>
            <a:r>
              <a:rPr lang="nl-BE"/>
              <a:t>Aanbevelingen EPC</a:t>
            </a:r>
          </a:p>
        </p:txBody>
      </p:sp>
      <p:sp>
        <p:nvSpPr>
          <p:cNvPr id="3" name="Tijdelijke aanduiding voor inhoud 2">
            <a:extLst>
              <a:ext uri="{FF2B5EF4-FFF2-40B4-BE49-F238E27FC236}">
                <a16:creationId xmlns:a16="http://schemas.microsoft.com/office/drawing/2014/main" id="{B813725F-8E51-4C08-9E4E-122D2BE2619C}"/>
              </a:ext>
            </a:extLst>
          </p:cNvPr>
          <p:cNvSpPr>
            <a:spLocks noGrp="1"/>
          </p:cNvSpPr>
          <p:nvPr>
            <p:ph sz="half" idx="10"/>
          </p:nvPr>
        </p:nvSpPr>
        <p:spPr/>
        <p:txBody>
          <a:bodyPr/>
          <a:lstStyle/>
          <a:p>
            <a:r>
              <a:rPr lang="nl-BE"/>
              <a:t>NU</a:t>
            </a:r>
          </a:p>
          <a:p>
            <a:pPr lvl="1"/>
            <a:r>
              <a:rPr lang="nl-BE"/>
              <a:t>Aanbevelingen op 2 manieren:</a:t>
            </a:r>
          </a:p>
          <a:p>
            <a:pPr lvl="2"/>
            <a:r>
              <a:rPr lang="nl-BE"/>
              <a:t>Op pagina 3 van EPC: globale aanbevelingen, vrij vaag </a:t>
            </a:r>
          </a:p>
          <a:p>
            <a:pPr lvl="2"/>
            <a:r>
              <a:rPr lang="nl-BE"/>
              <a:t>Vanaf EPC in detail: meer gedetailleerde aanbevelingen</a:t>
            </a:r>
          </a:p>
          <a:p>
            <a:pPr lvl="1"/>
            <a:r>
              <a:rPr lang="nl-BE"/>
              <a:t>Uit gebruikersonderzoek in 2020 is gebleken:</a:t>
            </a:r>
          </a:p>
          <a:p>
            <a:pPr lvl="2"/>
            <a:r>
              <a:rPr lang="nl-BE"/>
              <a:t>Gedetailleerde aanbevelingen worden veel beter geapprecieerd door gebruikers</a:t>
            </a:r>
          </a:p>
          <a:p>
            <a:pPr lvl="2"/>
            <a:endParaRPr lang="nl-BE"/>
          </a:p>
          <a:p>
            <a:r>
              <a:rPr lang="nl-BE"/>
              <a:t>VANAF jan 2022:</a:t>
            </a:r>
          </a:p>
          <a:p>
            <a:pPr lvl="1"/>
            <a:r>
              <a:rPr lang="nl-BE"/>
              <a:t>Aanbevelingen vooraan EPC = exact dezelfde als die in EPC in detail</a:t>
            </a:r>
          </a:p>
          <a:p>
            <a:pPr lvl="2"/>
            <a:r>
              <a:rPr lang="nl-BE"/>
              <a:t>Enkel nog gedetailleerde aanbevelingen op het EPC</a:t>
            </a:r>
          </a:p>
          <a:p>
            <a:pPr lvl="2"/>
            <a:r>
              <a:rPr lang="nl-BE"/>
              <a:t>Ook donkergroene ‘aanbevelingen’ (vinkjes) wordt getoond vooraan EPC</a:t>
            </a:r>
          </a:p>
          <a:p>
            <a:pPr lvl="2"/>
            <a:r>
              <a:rPr lang="nl-BE"/>
              <a:t>Ook opmerkingen ED worden vooraan EPC getoond </a:t>
            </a:r>
          </a:p>
        </p:txBody>
      </p:sp>
    </p:spTree>
    <p:extLst>
      <p:ext uri="{BB962C8B-B14F-4D97-AF65-F5344CB8AC3E}">
        <p14:creationId xmlns:p14="http://schemas.microsoft.com/office/powerpoint/2010/main" val="1189303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FD84ADB-75FC-49C3-84D8-F51012D22765}"/>
              </a:ext>
            </a:extLst>
          </p:cNvPr>
          <p:cNvPicPr>
            <a:picLocks noChangeAspect="1"/>
          </p:cNvPicPr>
          <p:nvPr/>
        </p:nvPicPr>
        <p:blipFill>
          <a:blip r:embed="rId2"/>
          <a:stretch>
            <a:fillRect/>
          </a:stretch>
        </p:blipFill>
        <p:spPr>
          <a:xfrm>
            <a:off x="979443" y="335742"/>
            <a:ext cx="4428583" cy="6239164"/>
          </a:xfrm>
          <a:prstGeom prst="rect">
            <a:avLst/>
          </a:prstGeom>
          <a:ln>
            <a:noFill/>
          </a:ln>
          <a:effectLst>
            <a:outerShdw blurRad="292100" dist="139700" dir="2700000" algn="tl" rotWithShape="0">
              <a:srgbClr val="333333">
                <a:alpha val="65000"/>
              </a:srgbClr>
            </a:outerShdw>
          </a:effectLst>
        </p:spPr>
      </p:pic>
      <p:pic>
        <p:nvPicPr>
          <p:cNvPr id="7" name="Afbeelding 6">
            <a:extLst>
              <a:ext uri="{FF2B5EF4-FFF2-40B4-BE49-F238E27FC236}">
                <a16:creationId xmlns:a16="http://schemas.microsoft.com/office/drawing/2014/main" id="{D3ACA6BC-BB4C-45F2-8FF7-03C855399C7E}"/>
              </a:ext>
            </a:extLst>
          </p:cNvPr>
          <p:cNvPicPr>
            <a:picLocks noChangeAspect="1"/>
          </p:cNvPicPr>
          <p:nvPr/>
        </p:nvPicPr>
        <p:blipFill>
          <a:blip r:embed="rId3"/>
          <a:stretch>
            <a:fillRect/>
          </a:stretch>
        </p:blipFill>
        <p:spPr>
          <a:xfrm>
            <a:off x="6315690" y="335742"/>
            <a:ext cx="4372328" cy="6239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3481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49C5B-D029-44B9-99F3-75BEB0F3F17F}"/>
              </a:ext>
            </a:extLst>
          </p:cNvPr>
          <p:cNvSpPr>
            <a:spLocks noGrp="1"/>
          </p:cNvSpPr>
          <p:nvPr>
            <p:ph type="title"/>
          </p:nvPr>
        </p:nvSpPr>
        <p:spPr/>
        <p:txBody>
          <a:bodyPr/>
          <a:lstStyle/>
          <a:p>
            <a:r>
              <a:rPr lang="nl-BE"/>
              <a:t>Bescherming privacy ED: enkel postcode en gemeente</a:t>
            </a:r>
          </a:p>
        </p:txBody>
      </p:sp>
      <p:sp>
        <p:nvSpPr>
          <p:cNvPr id="3" name="Tijdelijke aanduiding voor inhoud 2">
            <a:extLst>
              <a:ext uri="{FF2B5EF4-FFF2-40B4-BE49-F238E27FC236}">
                <a16:creationId xmlns:a16="http://schemas.microsoft.com/office/drawing/2014/main" id="{B813725F-8E51-4C08-9E4E-122D2BE2619C}"/>
              </a:ext>
            </a:extLst>
          </p:cNvPr>
          <p:cNvSpPr>
            <a:spLocks noGrp="1"/>
          </p:cNvSpPr>
          <p:nvPr>
            <p:ph sz="half" idx="10"/>
          </p:nvPr>
        </p:nvSpPr>
        <p:spPr/>
        <p:txBody>
          <a:bodyPr lIns="91440" tIns="45720" rIns="91440" bIns="0" anchor="t"/>
          <a:lstStyle/>
          <a:p>
            <a:pPr indent="-287655"/>
            <a:r>
              <a:rPr lang="nl-BE"/>
              <a:t>VANAF jan 2022:</a:t>
            </a:r>
            <a:endParaRPr lang="en-US"/>
          </a:p>
          <a:p>
            <a:pPr marL="575945" lvl="1" indent="-287655"/>
            <a:r>
              <a:rPr lang="nl-BE"/>
              <a:t>Enkel postcode en gemeente van de ED vermeld op alle </a:t>
            </a:r>
            <a:r>
              <a:rPr lang="nl-BE" err="1"/>
              <a:t>EPC’s</a:t>
            </a:r>
            <a:endParaRPr lang="nl-BE" err="1">
              <a:cs typeface="Calibri"/>
            </a:endParaRPr>
          </a:p>
          <a:p>
            <a:pPr marL="575945" lvl="1" indent="-287655"/>
            <a:r>
              <a:rPr lang="nl-BE"/>
              <a:t>Straat + huisnummer geschrapt</a:t>
            </a:r>
            <a:endParaRPr lang="nl-BE">
              <a:cs typeface="Calibri"/>
            </a:endParaRPr>
          </a:p>
          <a:p>
            <a:pPr marL="575945" lvl="1" indent="-287655"/>
            <a:r>
              <a:rPr lang="nl-BE"/>
              <a:t>ED contacteren? </a:t>
            </a:r>
            <a:endParaRPr lang="nl-BE">
              <a:cs typeface="Calibri"/>
            </a:endParaRPr>
          </a:p>
          <a:p>
            <a:pPr marL="863600" lvl="2" indent="-287655"/>
            <a:r>
              <a:rPr lang="nl-BE"/>
              <a:t>Via energiekaart met behulp van naam en EP-code</a:t>
            </a:r>
            <a:endParaRPr lang="nl-BE">
              <a:cs typeface="Calibri"/>
            </a:endParaRPr>
          </a:p>
          <a:p>
            <a:pPr marL="863600" lvl="2" indent="-287655"/>
            <a:endParaRPr lang="nl-BE">
              <a:cs typeface="Calibri"/>
            </a:endParaRPr>
          </a:p>
          <a:p>
            <a:pPr marL="863600" lvl="2" indent="-287655"/>
            <a:endParaRPr lang="nl-BE">
              <a:cs typeface="Calibri"/>
            </a:endParaRPr>
          </a:p>
          <a:p>
            <a:pPr marL="863600" lvl="2" indent="-287655"/>
            <a:endParaRPr lang="nl-BE">
              <a:cs typeface="Calibri"/>
            </a:endParaRPr>
          </a:p>
          <a:p>
            <a:pPr marL="863600" lvl="2" indent="-287655"/>
            <a:endParaRPr lang="nl-BE">
              <a:cs typeface="Calibri"/>
            </a:endParaRPr>
          </a:p>
          <a:p>
            <a:pPr marL="863600" lvl="2" indent="-287655"/>
            <a:endParaRPr lang="nl-BE">
              <a:cs typeface="Calibri"/>
            </a:endParaRPr>
          </a:p>
          <a:p>
            <a:pPr marL="863600" lvl="2" indent="-287655"/>
            <a:endParaRPr lang="nl-BE">
              <a:cs typeface="Calibri"/>
            </a:endParaRPr>
          </a:p>
          <a:p>
            <a:pPr marL="863600" lvl="2" indent="-287655"/>
            <a:endParaRPr lang="nl-BE">
              <a:cs typeface="Calibri"/>
            </a:endParaRPr>
          </a:p>
          <a:p>
            <a:pPr marL="863600" lvl="2" indent="-287655"/>
            <a:endParaRPr lang="nl-BE">
              <a:cs typeface="Calibri"/>
            </a:endParaRPr>
          </a:p>
          <a:p>
            <a:pPr marL="575945" lvl="1" indent="-287655"/>
            <a:r>
              <a:rPr lang="nl-BE"/>
              <a:t>Ook doorgevoerd op de EPB-formulieren</a:t>
            </a:r>
            <a:endParaRPr lang="nl-BE">
              <a:cs typeface="Calibri"/>
            </a:endParaRPr>
          </a:p>
        </p:txBody>
      </p:sp>
      <p:pic>
        <p:nvPicPr>
          <p:cNvPr id="5" name="Afbeelding 4">
            <a:extLst>
              <a:ext uri="{FF2B5EF4-FFF2-40B4-BE49-F238E27FC236}">
                <a16:creationId xmlns:a16="http://schemas.microsoft.com/office/drawing/2014/main" id="{A06CB4B4-5B7A-434B-871A-6ADB6042E887}"/>
              </a:ext>
            </a:extLst>
          </p:cNvPr>
          <p:cNvPicPr>
            <a:picLocks noChangeAspect="1"/>
          </p:cNvPicPr>
          <p:nvPr/>
        </p:nvPicPr>
        <p:blipFill>
          <a:blip r:embed="rId2"/>
          <a:stretch>
            <a:fillRect/>
          </a:stretch>
        </p:blipFill>
        <p:spPr>
          <a:xfrm>
            <a:off x="166967" y="3521363"/>
            <a:ext cx="6539893" cy="2067573"/>
          </a:xfrm>
          <a:prstGeom prst="rect">
            <a:avLst/>
          </a:prstGeom>
        </p:spPr>
      </p:pic>
      <p:pic>
        <p:nvPicPr>
          <p:cNvPr id="7" name="Afbeelding 6">
            <a:extLst>
              <a:ext uri="{FF2B5EF4-FFF2-40B4-BE49-F238E27FC236}">
                <a16:creationId xmlns:a16="http://schemas.microsoft.com/office/drawing/2014/main" id="{F1C9959A-4641-4FD6-9F7E-FF212505DEC9}"/>
              </a:ext>
            </a:extLst>
          </p:cNvPr>
          <p:cNvPicPr>
            <a:picLocks noChangeAspect="1"/>
          </p:cNvPicPr>
          <p:nvPr/>
        </p:nvPicPr>
        <p:blipFill>
          <a:blip r:embed="rId3"/>
          <a:stretch>
            <a:fillRect/>
          </a:stretch>
        </p:blipFill>
        <p:spPr>
          <a:xfrm>
            <a:off x="7130471" y="3370272"/>
            <a:ext cx="4894558" cy="2281627"/>
          </a:xfrm>
          <a:prstGeom prst="rect">
            <a:avLst/>
          </a:prstGeom>
        </p:spPr>
      </p:pic>
    </p:spTree>
    <p:extLst>
      <p:ext uri="{BB962C8B-B14F-4D97-AF65-F5344CB8AC3E}">
        <p14:creationId xmlns:p14="http://schemas.microsoft.com/office/powerpoint/2010/main" val="3644465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3D798DF1-DB25-4AEE-831D-3474728B9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625" y="2381250"/>
            <a:ext cx="4476750" cy="4476750"/>
          </a:xfrm>
          <a:prstGeom prst="rect">
            <a:avLst/>
          </a:prstGeom>
        </p:spPr>
      </p:pic>
      <p:sp>
        <p:nvSpPr>
          <p:cNvPr id="8" name="datum en dianummer">
            <a:extLst>
              <a:ext uri="{FF2B5EF4-FFF2-40B4-BE49-F238E27FC236}">
                <a16:creationId xmlns:a16="http://schemas.microsoft.com/office/drawing/2014/main" id="{F274080C-5221-4DA6-BD32-36149835F203}"/>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a:solidFill>
                  <a:srgbClr val="105269"/>
                </a:solidFill>
              </a:rPr>
              <a:pPr algn="r"/>
              <a:t>69</a:t>
            </a:fld>
            <a:endParaRPr lang="nl-BE" sz="1100">
              <a:solidFill>
                <a:srgbClr val="105269"/>
              </a:solidFill>
            </a:endParaRPr>
          </a:p>
        </p:txBody>
      </p:sp>
      <p:sp>
        <p:nvSpPr>
          <p:cNvPr id="6" name="titel">
            <a:extLst>
              <a:ext uri="{FF2B5EF4-FFF2-40B4-BE49-F238E27FC236}">
                <a16:creationId xmlns:a16="http://schemas.microsoft.com/office/drawing/2014/main" id="{25BE970F-1D9E-45FF-A9B6-CEF7F717B771}"/>
              </a:ext>
            </a:extLst>
          </p:cNvPr>
          <p:cNvSpPr txBox="1">
            <a:spLocks/>
          </p:cNvSpPr>
          <p:nvPr/>
        </p:nvSpPr>
        <p:spPr>
          <a:xfrm>
            <a:off x="1080000" y="2348880"/>
            <a:ext cx="10080000" cy="1247702"/>
          </a:xfrm>
          <a:prstGeom prst="rect">
            <a:avLst/>
          </a:prstGeom>
        </p:spPr>
        <p:txBody>
          <a:bodyPr lIns="91440" tIns="45720" rIns="91440" bIns="45720" anchor="t">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NL" sz="4800">
                <a:latin typeface="Calibri"/>
                <a:cs typeface="Calibri"/>
              </a:rPr>
              <a:t>Vragen</a:t>
            </a:r>
            <a:endParaRPr lang="nl-BE" sz="3700"/>
          </a:p>
        </p:txBody>
      </p:sp>
    </p:spTree>
    <p:extLst>
      <p:ext uri="{BB962C8B-B14F-4D97-AF65-F5344CB8AC3E}">
        <p14:creationId xmlns:p14="http://schemas.microsoft.com/office/powerpoint/2010/main" val="47582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645459" y="476672"/>
            <a:ext cx="10708341"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p:txBody>
          <a:bodyPr lIns="91440" tIns="45720" rIns="91440" bIns="0" anchor="t"/>
          <a:lstStyle/>
          <a:p>
            <a:pPr indent="-287655"/>
            <a:r>
              <a:rPr lang="nl-BE" dirty="0"/>
              <a:t>Beslissingsregels gebouwafbakening</a:t>
            </a:r>
            <a:endParaRPr lang="en-US" dirty="0"/>
          </a:p>
          <a:p>
            <a:pPr marL="575945" lvl="1" indent="-287655"/>
            <a:r>
              <a:rPr lang="nl-BE" dirty="0"/>
              <a:t>Opgesteld door Informatie Vlaanderen</a:t>
            </a:r>
            <a:endParaRPr lang="nl-BE" dirty="0">
              <a:cs typeface="Calibri"/>
            </a:endParaRPr>
          </a:p>
          <a:p>
            <a:pPr marL="575945" lvl="1" indent="-287655"/>
            <a:r>
              <a:rPr lang="nl-BE" dirty="0"/>
              <a:t>Uitgebreide handleiding met voorbeelden: </a:t>
            </a:r>
            <a:r>
              <a:rPr lang="nl-BE"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https://overheid.vlaanderen.be/sites/default/files/media/Digitale%20overheid/Gebouwenregister/GRB-procedure_Afbakening_Gebouw_1.0.0.pdf?timestamp=1636990683</a:t>
            </a:r>
            <a:endParaRPr lang="nl-BE" dirty="0">
              <a:cs typeface="Calibri"/>
            </a:endParaRPr>
          </a:p>
        </p:txBody>
      </p:sp>
    </p:spTree>
    <p:extLst>
      <p:ext uri="{BB962C8B-B14F-4D97-AF65-F5344CB8AC3E}">
        <p14:creationId xmlns:p14="http://schemas.microsoft.com/office/powerpoint/2010/main" val="49239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formatievak"/>
          <p:cNvSpPr txBox="1">
            <a:spLocks/>
          </p:cNvSpPr>
          <p:nvPr/>
        </p:nvSpPr>
        <p:spPr>
          <a:xfrm>
            <a:off x="5468229" y="5711128"/>
            <a:ext cx="6413054" cy="778898"/>
          </a:xfrm>
          <a:prstGeom prst="rect">
            <a:avLst/>
          </a:prstGeom>
        </p:spPr>
        <p:txBody>
          <a:bodyPr lIns="91440" tIns="45720" rIns="91440" bIns="45720" anchor="t"/>
          <a:lst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r">
              <a:lnSpc>
                <a:spcPct val="100000"/>
              </a:lnSpc>
            </a:pPr>
            <a:r>
              <a:rPr lang="nl-BE" sz="2200" b="0">
                <a:solidFill>
                  <a:srgbClr val="4AA832"/>
                </a:solidFill>
                <a:latin typeface="Calibri"/>
                <a:cs typeface="Calibri"/>
              </a:rPr>
              <a:t>VOOR MEER INFORMATIE</a:t>
            </a:r>
            <a:br>
              <a:rPr lang="nl-BE" sz="2200"/>
            </a:br>
            <a:r>
              <a:rPr lang="nl-BE" sz="2200" b="0">
                <a:latin typeface="Calibri"/>
                <a:cs typeface="Calibri"/>
              </a:rPr>
              <a:t>veka@vlaanderen.be</a:t>
            </a:r>
            <a:br>
              <a:rPr lang="nl-BE" sz="2200" b="0"/>
            </a:br>
            <a:endParaRPr lang="nl-BE" sz="2200" b="0"/>
          </a:p>
        </p:txBody>
      </p:sp>
      <p:sp>
        <p:nvSpPr>
          <p:cNvPr id="3" name="datum en dianummer">
            <a:extLst>
              <a:ext uri="{FF2B5EF4-FFF2-40B4-BE49-F238E27FC236}">
                <a16:creationId xmlns:a16="http://schemas.microsoft.com/office/drawing/2014/main" id="{0F09B667-284A-4DE2-86D5-F94B4749ED2F}"/>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a:solidFill>
                  <a:srgbClr val="105269"/>
                </a:solidFill>
              </a:rPr>
              <a:pPr algn="r"/>
              <a:t>70</a:t>
            </a:fld>
            <a:endParaRPr lang="nl-BE" sz="1100">
              <a:solidFill>
                <a:srgbClr val="105269"/>
              </a:solidFill>
            </a:endParaRPr>
          </a:p>
        </p:txBody>
      </p:sp>
    </p:spTree>
    <p:extLst>
      <p:ext uri="{BB962C8B-B14F-4D97-AF65-F5344CB8AC3E}">
        <p14:creationId xmlns:p14="http://schemas.microsoft.com/office/powerpoint/2010/main" val="38487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0AE135A-F559-4A7A-B590-3676CC32BAA2}"/>
              </a:ext>
            </a:extLst>
          </p:cNvPr>
          <p:cNvPicPr/>
          <p:nvPr/>
        </p:nvPicPr>
        <p:blipFill rotWithShape="1">
          <a:blip r:embed="rId2">
            <a:extLst>
              <a:ext uri="{28A0092B-C50C-407E-A947-70E740481C1C}">
                <a14:useLocalDpi xmlns:a14="http://schemas.microsoft.com/office/drawing/2010/main" val="0"/>
              </a:ext>
            </a:extLst>
          </a:blip>
          <a:srcRect t="7938" b="10593"/>
          <a:stretch/>
        </p:blipFill>
        <p:spPr>
          <a:xfrm>
            <a:off x="3496025" y="5619287"/>
            <a:ext cx="1478915" cy="1129856"/>
          </a:xfrm>
          <a:prstGeom prst="rect">
            <a:avLst/>
          </a:prstGeom>
        </p:spPr>
      </p:pic>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645459" y="476672"/>
            <a:ext cx="10708341"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p:txBody>
          <a:bodyPr lIns="91440" tIns="45720" rIns="91440" bIns="0" anchor="t"/>
          <a:lstStyle/>
          <a:p>
            <a:pPr indent="-287655"/>
            <a:r>
              <a:rPr lang="nl-BE" dirty="0"/>
              <a:t>Indicatieve parameters gebouwafbakening</a:t>
            </a:r>
            <a:endParaRPr lang="en-US" dirty="0"/>
          </a:p>
          <a:p>
            <a:pPr marL="575945" lvl="1" indent="-287655"/>
            <a:r>
              <a:rPr lang="nl-BE" dirty="0"/>
              <a:t>Zonder toegang/plannen mogelijk om eerste inschatting te maken</a:t>
            </a:r>
          </a:p>
          <a:p>
            <a:pPr marL="288290" lvl="1" indent="0">
              <a:buNone/>
            </a:pPr>
            <a:endParaRPr lang="nl-BE" sz="3200" dirty="0">
              <a:solidFill>
                <a:srgbClr val="105269"/>
              </a:solidFill>
              <a:cs typeface="Calibri"/>
            </a:endParaRPr>
          </a:p>
        </p:txBody>
      </p:sp>
      <p:graphicFrame>
        <p:nvGraphicFramePr>
          <p:cNvPr id="4" name="Tabel 4">
            <a:extLst>
              <a:ext uri="{FF2B5EF4-FFF2-40B4-BE49-F238E27FC236}">
                <a16:creationId xmlns:a16="http://schemas.microsoft.com/office/drawing/2014/main" id="{DCD7F31F-198E-47F8-9C3A-AD9FEDC4CEC7}"/>
              </a:ext>
            </a:extLst>
          </p:cNvPr>
          <p:cNvGraphicFramePr>
            <a:graphicFrameLocks noGrp="1"/>
          </p:cNvGraphicFramePr>
          <p:nvPr>
            <p:extLst>
              <p:ext uri="{D42A27DB-BD31-4B8C-83A1-F6EECF244321}">
                <p14:modId xmlns:p14="http://schemas.microsoft.com/office/powerpoint/2010/main" val="3752200114"/>
              </p:ext>
            </p:extLst>
          </p:nvPr>
        </p:nvGraphicFramePr>
        <p:xfrm>
          <a:off x="5456007" y="2863775"/>
          <a:ext cx="4064000" cy="371951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88218043"/>
                    </a:ext>
                  </a:extLst>
                </a:gridCol>
              </a:tblGrid>
              <a:tr h="1077240">
                <a:tc>
                  <a:txBody>
                    <a:bodyPr/>
                    <a:lstStyle/>
                    <a:p>
                      <a:r>
                        <a:rPr lang="nl-BE" sz="1800" b="0" kern="1200" dirty="0">
                          <a:solidFill>
                            <a:schemeClr val="tx1"/>
                          </a:solidFill>
                          <a:effectLst/>
                          <a:latin typeface="+mn-lt"/>
                          <a:ea typeface="+mn-ea"/>
                          <a:cs typeface="+mn-cs"/>
                        </a:rPr>
                        <a:t>Zijn er </a:t>
                      </a:r>
                      <a:r>
                        <a:rPr lang="nl-BE" sz="1800" b="1" kern="1200" dirty="0">
                          <a:solidFill>
                            <a:schemeClr val="tx1"/>
                          </a:solidFill>
                          <a:effectLst/>
                          <a:latin typeface="+mn-lt"/>
                          <a:ea typeface="+mn-ea"/>
                          <a:cs typeface="+mn-cs"/>
                        </a:rPr>
                        <a:t>meerdere huisnummers </a:t>
                      </a:r>
                      <a:r>
                        <a:rPr lang="nl-BE" sz="1800" b="0" kern="1200" dirty="0">
                          <a:solidFill>
                            <a:schemeClr val="tx1"/>
                          </a:solidFill>
                          <a:effectLst/>
                          <a:latin typeface="+mn-lt"/>
                          <a:ea typeface="+mn-ea"/>
                          <a:cs typeface="+mn-cs"/>
                        </a:rPr>
                        <a:t>toegekend?</a:t>
                      </a:r>
                      <a:endParaRPr lang="nl-BE" b="0" dirty="0">
                        <a:solidFill>
                          <a:schemeClr val="tx1"/>
                        </a:solidFill>
                      </a:endParaRPr>
                    </a:p>
                  </a:txBody>
                  <a:tcPr>
                    <a:noFill/>
                  </a:tcPr>
                </a:tc>
                <a:extLst>
                  <a:ext uri="{0D108BD9-81ED-4DB2-BD59-A6C34878D82A}">
                    <a16:rowId xmlns:a16="http://schemas.microsoft.com/office/drawing/2014/main" val="3560391551"/>
                  </a:ext>
                </a:extLst>
              </a:tr>
              <a:tr h="107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a:solidFill>
                            <a:schemeClr val="tx1"/>
                          </a:solidFill>
                          <a:effectLst/>
                          <a:latin typeface="+mn-lt"/>
                          <a:ea typeface="+mn-ea"/>
                          <a:cs typeface="+mn-cs"/>
                        </a:rPr>
                        <a:t>Loopt er een </a:t>
                      </a:r>
                      <a:r>
                        <a:rPr lang="nl-BE" sz="1800" b="1" kern="1200" dirty="0">
                          <a:solidFill>
                            <a:schemeClr val="tx1"/>
                          </a:solidFill>
                          <a:effectLst/>
                          <a:latin typeface="+mn-lt"/>
                          <a:ea typeface="+mn-ea"/>
                          <a:cs typeface="+mn-cs"/>
                        </a:rPr>
                        <a:t>perceelsgrens </a:t>
                      </a:r>
                      <a:r>
                        <a:rPr lang="nl-BE" sz="1800" kern="1200" dirty="0">
                          <a:solidFill>
                            <a:schemeClr val="tx1"/>
                          </a:solidFill>
                          <a:effectLst/>
                          <a:latin typeface="+mn-lt"/>
                          <a:ea typeface="+mn-ea"/>
                          <a:cs typeface="+mn-cs"/>
                        </a:rPr>
                        <a:t>door het gebouw?</a:t>
                      </a:r>
                    </a:p>
                  </a:txBody>
                  <a:tcPr>
                    <a:noFill/>
                  </a:tcPr>
                </a:tc>
                <a:extLst>
                  <a:ext uri="{0D108BD9-81ED-4DB2-BD59-A6C34878D82A}">
                    <a16:rowId xmlns:a16="http://schemas.microsoft.com/office/drawing/2014/main" val="3669530148"/>
                  </a:ext>
                </a:extLst>
              </a:tr>
              <a:tr h="924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a:solidFill>
                            <a:schemeClr val="tx1"/>
                          </a:solidFill>
                          <a:effectLst/>
                          <a:latin typeface="+mn-lt"/>
                          <a:ea typeface="+mn-ea"/>
                          <a:cs typeface="+mn-cs"/>
                        </a:rPr>
                        <a:t>Zijn er </a:t>
                      </a:r>
                      <a:r>
                        <a:rPr lang="nl-BE" sz="1800" b="1" kern="1200" dirty="0">
                          <a:solidFill>
                            <a:schemeClr val="tx1"/>
                          </a:solidFill>
                          <a:effectLst/>
                          <a:latin typeface="+mn-lt"/>
                          <a:ea typeface="+mn-ea"/>
                          <a:cs typeface="+mn-cs"/>
                        </a:rPr>
                        <a:t>meerdere ingangen</a:t>
                      </a:r>
                      <a:r>
                        <a:rPr lang="nl-BE" sz="1800" kern="1200" dirty="0">
                          <a:solidFill>
                            <a:schemeClr val="tx1"/>
                          </a:solidFill>
                          <a:effectLst/>
                          <a:latin typeface="+mn-lt"/>
                          <a:ea typeface="+mn-ea"/>
                          <a:cs typeface="+mn-cs"/>
                        </a:rPr>
                        <a:t>?</a:t>
                      </a:r>
                    </a:p>
                  </a:txBody>
                  <a:tcPr>
                    <a:noFill/>
                  </a:tcPr>
                </a:tc>
                <a:extLst>
                  <a:ext uri="{0D108BD9-81ED-4DB2-BD59-A6C34878D82A}">
                    <a16:rowId xmlns:a16="http://schemas.microsoft.com/office/drawing/2014/main" val="892716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a:solidFill>
                            <a:schemeClr val="tx1"/>
                          </a:solidFill>
                          <a:effectLst/>
                          <a:latin typeface="+mn-lt"/>
                          <a:ea typeface="+mn-ea"/>
                          <a:cs typeface="+mn-cs"/>
                        </a:rPr>
                        <a:t>Loopt er een </a:t>
                      </a:r>
                      <a:r>
                        <a:rPr lang="nl-BE" sz="1800" b="1" kern="1200" dirty="0">
                          <a:solidFill>
                            <a:schemeClr val="tx1"/>
                          </a:solidFill>
                          <a:effectLst/>
                          <a:latin typeface="+mn-lt"/>
                          <a:ea typeface="+mn-ea"/>
                          <a:cs typeface="+mn-cs"/>
                        </a:rPr>
                        <a:t>verticale as</a:t>
                      </a:r>
                      <a:r>
                        <a:rPr lang="nl-BE" sz="1800" kern="1200" dirty="0">
                          <a:solidFill>
                            <a:schemeClr val="tx1"/>
                          </a:solidFill>
                          <a:effectLst/>
                          <a:latin typeface="+mn-lt"/>
                          <a:ea typeface="+mn-ea"/>
                          <a:cs typeface="+mn-cs"/>
                        </a:rPr>
                        <a:t> door het gebouw?</a:t>
                      </a:r>
                    </a:p>
                  </a:txBody>
                  <a:tcPr>
                    <a:noFill/>
                  </a:tcPr>
                </a:tc>
                <a:extLst>
                  <a:ext uri="{0D108BD9-81ED-4DB2-BD59-A6C34878D82A}">
                    <a16:rowId xmlns:a16="http://schemas.microsoft.com/office/drawing/2014/main" val="3162791799"/>
                  </a:ext>
                </a:extLst>
              </a:tr>
            </a:tbl>
          </a:graphicData>
        </a:graphic>
      </p:graphicFrame>
      <p:pic>
        <p:nvPicPr>
          <p:cNvPr id="5" name="Afbeelding 4">
            <a:extLst>
              <a:ext uri="{FF2B5EF4-FFF2-40B4-BE49-F238E27FC236}">
                <a16:creationId xmlns:a16="http://schemas.microsoft.com/office/drawing/2014/main" id="{FB546072-43D3-4E09-806A-48F165B27F25}"/>
              </a:ext>
            </a:extLst>
          </p:cNvPr>
          <p:cNvPicPr/>
          <p:nvPr/>
        </p:nvPicPr>
        <p:blipFill>
          <a:blip r:embed="rId3">
            <a:extLst>
              <a:ext uri="{28A0092B-C50C-407E-A947-70E740481C1C}">
                <a14:useLocalDpi xmlns:a14="http://schemas.microsoft.com/office/drawing/2010/main" val="0"/>
              </a:ext>
            </a:extLst>
          </a:blip>
          <a:stretch>
            <a:fillRect/>
          </a:stretch>
        </p:blipFill>
        <p:spPr>
          <a:xfrm>
            <a:off x="3474890" y="2635175"/>
            <a:ext cx="1554480" cy="1071245"/>
          </a:xfrm>
          <a:prstGeom prst="rect">
            <a:avLst/>
          </a:prstGeom>
        </p:spPr>
      </p:pic>
      <p:pic>
        <p:nvPicPr>
          <p:cNvPr id="6" name="Afbeelding 5">
            <a:extLst>
              <a:ext uri="{FF2B5EF4-FFF2-40B4-BE49-F238E27FC236}">
                <a16:creationId xmlns:a16="http://schemas.microsoft.com/office/drawing/2014/main" id="{0554CCA3-701E-4032-A9E7-18E5B28DA334}"/>
              </a:ext>
            </a:extLst>
          </p:cNvPr>
          <p:cNvPicPr/>
          <p:nvPr/>
        </p:nvPicPr>
        <p:blipFill>
          <a:blip r:embed="rId4">
            <a:extLst>
              <a:ext uri="{28A0092B-C50C-407E-A947-70E740481C1C}">
                <a14:useLocalDpi xmlns:a14="http://schemas.microsoft.com/office/drawing/2010/main" val="0"/>
              </a:ext>
            </a:extLst>
          </a:blip>
          <a:stretch>
            <a:fillRect/>
          </a:stretch>
        </p:blipFill>
        <p:spPr>
          <a:xfrm>
            <a:off x="3338003" y="3728451"/>
            <a:ext cx="1724025" cy="923925"/>
          </a:xfrm>
          <a:prstGeom prst="rect">
            <a:avLst/>
          </a:prstGeom>
        </p:spPr>
      </p:pic>
      <p:pic>
        <p:nvPicPr>
          <p:cNvPr id="7" name="Afbeelding 6">
            <a:extLst>
              <a:ext uri="{FF2B5EF4-FFF2-40B4-BE49-F238E27FC236}">
                <a16:creationId xmlns:a16="http://schemas.microsoft.com/office/drawing/2014/main" id="{9DE06DC0-B335-4B15-BA65-E1FB0DF68659}"/>
              </a:ext>
            </a:extLst>
          </p:cNvPr>
          <p:cNvPicPr/>
          <p:nvPr/>
        </p:nvPicPr>
        <p:blipFill rotWithShape="1">
          <a:blip r:embed="rId5">
            <a:extLst>
              <a:ext uri="{28A0092B-C50C-407E-A947-70E740481C1C}">
                <a14:useLocalDpi xmlns:a14="http://schemas.microsoft.com/office/drawing/2010/main" val="0"/>
              </a:ext>
            </a:extLst>
          </a:blip>
          <a:srcRect l="10929"/>
          <a:stretch/>
        </p:blipFill>
        <p:spPr bwMode="auto">
          <a:xfrm>
            <a:off x="3560797" y="4674407"/>
            <a:ext cx="1490345" cy="944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52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EFBCF-8171-48CE-9FF4-123FC004BF7D}"/>
              </a:ext>
            </a:extLst>
          </p:cNvPr>
          <p:cNvSpPr>
            <a:spLocks noGrp="1"/>
          </p:cNvSpPr>
          <p:nvPr>
            <p:ph type="title"/>
          </p:nvPr>
        </p:nvSpPr>
        <p:spPr>
          <a:xfrm>
            <a:off x="710005" y="476672"/>
            <a:ext cx="10643795" cy="936104"/>
          </a:xfrm>
        </p:spPr>
        <p:txBody>
          <a:bodyPr/>
          <a:lstStyle/>
          <a:p>
            <a:r>
              <a:rPr lang="nl-BE"/>
              <a:t>Wegwijs in het EPC </a:t>
            </a:r>
            <a:r>
              <a:rPr lang="nl-BE" dirty="0"/>
              <a:t>per gebouw(eenheid)</a:t>
            </a:r>
            <a:endParaRPr lang="nl-BE"/>
          </a:p>
        </p:txBody>
      </p:sp>
      <p:sp>
        <p:nvSpPr>
          <p:cNvPr id="3" name="Tijdelijke aanduiding voor inhoud 2">
            <a:extLst>
              <a:ext uri="{FF2B5EF4-FFF2-40B4-BE49-F238E27FC236}">
                <a16:creationId xmlns:a16="http://schemas.microsoft.com/office/drawing/2014/main" id="{39BDFF1A-5535-4599-BB8E-F9786857A700}"/>
              </a:ext>
            </a:extLst>
          </p:cNvPr>
          <p:cNvSpPr>
            <a:spLocks noGrp="1"/>
          </p:cNvSpPr>
          <p:nvPr>
            <p:ph sz="half" idx="10"/>
          </p:nvPr>
        </p:nvSpPr>
        <p:spPr/>
        <p:txBody>
          <a:bodyPr lIns="91440" tIns="45720" rIns="91440" bIns="0" anchor="t"/>
          <a:lstStyle/>
          <a:p>
            <a:pPr indent="-287655"/>
            <a:r>
              <a:rPr lang="nl-BE" dirty="0"/>
              <a:t>Indicatieve parameters gebouwafbakening</a:t>
            </a:r>
            <a:endParaRPr lang="en-US" dirty="0"/>
          </a:p>
          <a:p>
            <a:pPr marL="575945" lvl="1" indent="-287655"/>
            <a:r>
              <a:rPr lang="nl-BE" dirty="0"/>
              <a:t>Goede richtlijn</a:t>
            </a:r>
          </a:p>
          <a:p>
            <a:pPr marL="575945" lvl="1" indent="-287655"/>
            <a:r>
              <a:rPr lang="nl-BE" dirty="0"/>
              <a:t>Indien 3 van de 4: ‘ja’</a:t>
            </a:r>
          </a:p>
          <a:p>
            <a:pPr marL="863945" lvl="2" indent="-287655"/>
            <a:r>
              <a:rPr lang="nl-BE" dirty="0"/>
              <a:t>Waarschijnlijk opdeling nodig</a:t>
            </a:r>
          </a:p>
          <a:p>
            <a:pPr marL="863945" lvl="2" indent="-287655"/>
            <a:r>
              <a:rPr lang="nl-BE" dirty="0"/>
              <a:t>=&gt; verdergaan naar beslissingsregels </a:t>
            </a:r>
          </a:p>
          <a:p>
            <a:pPr indent="-287710"/>
            <a:r>
              <a:rPr lang="nl-BE" dirty="0"/>
              <a:t>Beslissingsregels (zie volgende slide)</a:t>
            </a:r>
          </a:p>
          <a:p>
            <a:pPr marL="575945" lvl="1" indent="-287655"/>
            <a:r>
              <a:rPr lang="nl-BE" dirty="0"/>
              <a:t>O.b.v. plannen/toegang tot gebouw</a:t>
            </a:r>
          </a:p>
          <a:p>
            <a:pPr marL="575945" lvl="1" indent="-287655"/>
            <a:r>
              <a:rPr lang="nl-BE" dirty="0"/>
              <a:t>Regels zijn bepalend voor gebouwafbakening</a:t>
            </a:r>
            <a:endParaRPr lang="nl-BE" dirty="0">
              <a:cs typeface="Calibri"/>
            </a:endParaRPr>
          </a:p>
          <a:p>
            <a:pPr marL="863600" lvl="2" indent="-287655"/>
            <a:endParaRPr lang="nl-BE" dirty="0">
              <a:cs typeface="Calibri"/>
            </a:endParaRPr>
          </a:p>
        </p:txBody>
      </p:sp>
    </p:spTree>
    <p:extLst>
      <p:ext uri="{BB962C8B-B14F-4D97-AF65-F5344CB8AC3E}">
        <p14:creationId xmlns:p14="http://schemas.microsoft.com/office/powerpoint/2010/main" val="3378807094"/>
      </p:ext>
    </p:extLst>
  </p:cSld>
  <p:clrMapOvr>
    <a:masterClrMapping/>
  </p:clrMapOvr>
</p:sld>
</file>

<file path=ppt/theme/theme1.xml><?xml version="1.0" encoding="utf-8"?>
<a:theme xmlns:a="http://schemas.openxmlformats.org/drawingml/2006/main" name="sjabloon-PREMIES">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E6B639B5-8850-4E55-AE8A-D6F33FA2018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Vea EE Document" ma:contentTypeID="0x0101004B5CC199FE7D374FB83A31AC60E389BB0017D481E51249B344879A2DCA61AD29D1" ma:contentTypeVersion="94" ma:contentTypeDescription="" ma:contentTypeScope="" ma:versionID="32719353d8c69a1af0687ad0df3b4b9b">
  <xsd:schema xmlns:xsd="http://www.w3.org/2001/XMLSchema" xmlns:xs="http://www.w3.org/2001/XMLSchema" xmlns:p="http://schemas.microsoft.com/office/2006/metadata/properties" xmlns:ns1="http://schemas.microsoft.com/sharepoint/v3" xmlns:ns2="8c9d9997-d67c-42a9-91b6-82cf79a793c3" xmlns:ns3="3bac7649-eb37-460d-9f8a-9ca85f036e36" xmlns:ns4="9a9ec0f0-7796-43d0-ac1f-4c8c46ee0bd1" targetNamespace="http://schemas.microsoft.com/office/2006/metadata/properties" ma:root="true" ma:fieldsID="83cbe23db5e173ef3bbd80b99c3b9737" ns1:_="" ns2:_="" ns3:_="" ns4:_="">
    <xsd:import namespace="http://schemas.microsoft.com/sharepoint/v3"/>
    <xsd:import namespace="8c9d9997-d67c-42a9-91b6-82cf79a793c3"/>
    <xsd:import namespace="3bac7649-eb37-460d-9f8a-9ca85f036e36"/>
    <xsd:import namespace="9a9ec0f0-7796-43d0-ac1f-4c8c46ee0bd1"/>
    <xsd:element name="properties">
      <xsd:complexType>
        <xsd:sequence>
          <xsd:element name="documentManagement">
            <xsd:complexType>
              <xsd:all>
                <xsd:element ref="ns1:DocumentSetDescription" minOccurs="0"/>
                <xsd:element ref="ns3:Jaar_x0020_REG_x0020_ODV" minOccurs="0"/>
                <xsd:element ref="ns3:o64c163da4194d2da901314b913c9962" minOccurs="0"/>
                <xsd:element ref="ns3:gf4f80eca70b4135a9ced6669fdbdb3a" minOccurs="0"/>
                <xsd:element ref="ns3:e3cfbf68bf8e4c3fb04a16e909e95235" minOccurs="0"/>
                <xsd:element ref="ns3:j8fa6b92914e4ae9b830c87969e146f2" minOccurs="0"/>
                <xsd:element ref="ns4:TaxCatchAll" minOccurs="0"/>
                <xsd:element ref="ns2:cf6c9fb545af48f7a36995ecbde93006" minOccurs="0"/>
                <xsd:element ref="ns3:gfbc9fa463924f638e13122842d4754a" minOccurs="0"/>
                <xsd:element ref="ns4:TaxCatchAllLabel"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b8cc891c48c04693b714cbf35be861e7" minOccurs="0"/>
                <xsd:element ref="ns2:MediaServiceDateTaken" minOccurs="0"/>
                <xsd:element ref="ns2:MediaServiceGenerationTime" minOccurs="0"/>
                <xsd:element ref="ns2:MediaServiceEventHashCode" minOccurs="0"/>
                <xsd:element ref="ns3:_dlc_DocId" minOccurs="0"/>
                <xsd:element ref="ns3:_dlc_DocIdUrl" minOccurs="0"/>
                <xsd:element ref="ns3:_dlc_DocIdPersistId" minOccurs="0"/>
                <xsd:element ref="ns2:MediaServiceLocation" minOccurs="0"/>
                <xsd:element ref="ns2:Gevalideer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ijving/Opmerking" ma:description="Optioneel veld. Maakt het eenvoudiger om de juiste PV terug te vinden als inspiratiebron bij het beantwoorden van een nieuwe PV."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d9997-d67c-42a9-91b6-82cf79a793c3" elementFormDefault="qualified">
    <xsd:import namespace="http://schemas.microsoft.com/office/2006/documentManagement/types"/>
    <xsd:import namespace="http://schemas.microsoft.com/office/infopath/2007/PartnerControls"/>
    <xsd:element name="cf6c9fb545af48f7a36995ecbde93006" ma:index="21" nillable="true" ma:taxonomy="true" ma:internalName="cf6c9fb545af48f7a36995ecbde93006" ma:taxonomyFieldName="VEA_x0020_EE_x0020_Domein" ma:displayName="VEA EE Domein" ma:indexed="true" ma:readOnly="false" ma:fieldId="{cf6c9fb5-45af-48f7-a369-95ecbde93006}" ma:sspId="49ca8161-7180-459b-a0ef-1a71cf6ffea5" ma:termSetId="7e8e5761-102d-4ad9-8f3d-97f53adc3a21" ma:anchorId="00000000-0000-0000-0000-000000000000" ma:open="false" ma:isKeyword="false">
      <xsd:complexType>
        <xsd:sequence>
          <xsd:element ref="pc:Terms" minOccurs="0" maxOccurs="1"/>
        </xsd:sequence>
      </xsd:complex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hidden="true" ma:internalName="MediaServiceAutoTags" ma:readOnly="true">
      <xsd:simpleType>
        <xsd:restriction base="dms:Text"/>
      </xsd:simpleType>
    </xsd:element>
    <xsd:element name="MediaServiceOCR" ma:index="28" nillable="true" ma:displayName="Extracted Text" ma:hidden="true" ma:internalName="MediaServiceOCR"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hidden="true" ma:internalName="MediaServiceKeyPoints" ma:readOnly="true">
      <xsd:simpleType>
        <xsd:restriction base="dms:Note"/>
      </xsd:simpleType>
    </xsd:element>
    <xsd:element name="b8cc891c48c04693b714cbf35be861e7" ma:index="34" nillable="true" ma:taxonomy="true" ma:internalName="b8cc891c48c04693b714cbf35be861e7" ma:taxonomyFieldName="VEA_x0020_EE_x0020_Defossilisering" ma:displayName="VEA EE Defossilisering" ma:readOnly="false" ma:default="" ma:fieldId="{b8cc891c-48c0-4693-b714-cbf35be861e7}" ma:sspId="49ca8161-7180-459b-a0ef-1a71cf6ffea5" ma:termSetId="d4bdc5dc-a94d-4f58-a4a6-f46138813154" ma:anchorId="00000000-0000-0000-0000-000000000000" ma:open="false" ma:isKeyword="false">
      <xsd:complexType>
        <xsd:sequence>
          <xsd:element ref="pc:Terms" minOccurs="0" maxOccurs="1"/>
        </xsd:sequence>
      </xsd:complexType>
    </xsd:element>
    <xsd:element name="MediaServiceDateTaken" ma:index="35" nillable="true" ma:displayName="MediaServiceDateTaken" ma:hidden="true" ma:internalName="MediaServiceDateTake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Gevalideerd" ma:index="42" nillable="true" ma:displayName="Gevalideerd" ma:default="0" ma:format="Dropdown" ma:internalName="Gevalideerd">
      <xsd:simpleType>
        <xsd:restriction base="dms:Boolean"/>
      </xsd:simpleType>
    </xsd:element>
    <xsd:element name="MediaLengthInSeconds" ma:index="4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ac7649-eb37-460d-9f8a-9ca85f036e36" elementFormDefault="qualified">
    <xsd:import namespace="http://schemas.microsoft.com/office/2006/documentManagement/types"/>
    <xsd:import namespace="http://schemas.microsoft.com/office/infopath/2007/PartnerControls"/>
    <xsd:element name="Jaar_x0020_REG_x0020_ODV" ma:index="11" nillable="true" ma:displayName="Jaar EE" ma:default="2021" ma:description="Jaar (niet als beheerde metadata)" ma:format="Dropdown" ma:internalName="Jaar_x0020_REG_x0020_ODV" ma:readOnly="false">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restriction>
      </xsd:simpleType>
    </xsd:element>
    <xsd:element name="o64c163da4194d2da901314b913c9962" ma:index="14" nillable="true" ma:taxonomy="true" ma:internalName="o64c163da4194d2da901314b913c9962" ma:taxonomyFieldName="Vea_x0020_EE_x0020_Onderwerp" ma:displayName="Vea EE Onderwerp" ma:indexed="true" ma:readOnly="false" ma:fieldId="{864c163d-a419-4d2d-a901-314b913c9962}" ma:sspId="49ca8161-7180-459b-a0ef-1a71cf6ffea5" ma:termSetId="de88c5dd-6519-4b08-89e7-f063424ad58e" ma:anchorId="00000000-0000-0000-0000-000000000000" ma:open="true" ma:isKeyword="false">
      <xsd:complexType>
        <xsd:sequence>
          <xsd:element ref="pc:Terms" minOccurs="0" maxOccurs="1"/>
        </xsd:sequence>
      </xsd:complexType>
    </xsd:element>
    <xsd:element name="gf4f80eca70b4135a9ced6669fdbdb3a" ma:index="16" nillable="true" ma:taxonomy="true" ma:internalName="gf4f80eca70b4135a9ced6669fdbdb3a" ma:taxonomyFieldName="VeaTeam" ma:displayName="VeaTeam" ma:readOnly="false" ma:fieldId="{0f4f80ec-a70b-4135-a9ce-d6669fdbdb3a}" ma:taxonomyMulti="true" ma:sspId="49ca8161-7180-459b-a0ef-1a71cf6ffea5" ma:termSetId="4319ac2a-e540-41e3-a6cf-8c0629faf905" ma:anchorId="00000000-0000-0000-0000-000000000000" ma:open="false" ma:isKeyword="false">
      <xsd:complexType>
        <xsd:sequence>
          <xsd:element ref="pc:Terms" minOccurs="0" maxOccurs="1"/>
        </xsd:sequence>
      </xsd:complexType>
    </xsd:element>
    <xsd:element name="e3cfbf68bf8e4c3fb04a16e909e95235" ma:index="17" nillable="true" ma:taxonomy="true" ma:internalName="e3cfbf68bf8e4c3fb04a16e909e95235" ma:taxonomyFieldName="Vea_x0020_EE_x0020_Doctype" ma:displayName="Vea EE Doctype" ma:indexed="true" ma:readOnly="false" ma:fieldId="{e3cfbf68-bf8e-4c3f-b04a-16e909e95235}" ma:sspId="49ca8161-7180-459b-a0ef-1a71cf6ffea5" ma:termSetId="1585e7cc-5045-4a32-97d1-2b8b394bd692" ma:anchorId="00000000-0000-0000-0000-000000000000" ma:open="false" ma:isKeyword="false">
      <xsd:complexType>
        <xsd:sequence>
          <xsd:element ref="pc:Terms" minOccurs="0" maxOccurs="1"/>
        </xsd:sequence>
      </xsd:complexType>
    </xsd:element>
    <xsd:element name="j8fa6b92914e4ae9b830c87969e146f2" ma:index="18" nillable="true" ma:taxonomy="true" ma:internalName="j8fa6b92914e4ae9b830c87969e146f2" ma:taxonomyFieldName="Jaar0" ma:displayName="Jaar" ma:indexed="true" ma:readOnly="false" ma:default="900;#2021|4f534d97-444d-42f0-b631-03d6216b7578" ma:fieldId="{38fa6b92-914e-4ae9-b830-c87969e146f2}" ma:sspId="49ca8161-7180-459b-a0ef-1a71cf6ffea5" ma:termSetId="5ac14f2e-1c49-4245-8414-29f56be4175f" ma:anchorId="00000000-0000-0000-0000-000000000000" ma:open="true" ma:isKeyword="false">
      <xsd:complexType>
        <xsd:sequence>
          <xsd:element ref="pc:Terms" minOccurs="0" maxOccurs="1"/>
        </xsd:sequence>
      </xsd:complexType>
    </xsd:element>
    <xsd:element name="gfbc9fa463924f638e13122842d4754a" ma:index="23" nillable="true" ma:taxonomy="true" ma:internalName="gfbc9fa463924f638e13122842d4754a" ma:taxonomyFieldName="Vea_x0020_EE_x0020_Thema" ma:displayName="Vea EE Thema" ma:indexed="true" ma:readOnly="false" ma:fieldId="{0fbc9fa4-6392-4f63-8e13-122842d4754a}" ma:sspId="49ca8161-7180-459b-a0ef-1a71cf6ffea5" ma:termSetId="420986b4-414b-450c-8a9d-01dc56e5d5d7" ma:anchorId="00000000-0000-0000-0000-000000000000" ma:open="true" ma:isKeyword="false">
      <xsd:complexType>
        <xsd:sequence>
          <xsd:element ref="pc:Terms" minOccurs="0" maxOccurs="1"/>
        </xsd:sequence>
      </xsd:complexType>
    </xsd:element>
    <xsd:element name="SharedWithUsers" ma:index="29"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Gedeeld met details" ma:hidden="true" ma:internalName="SharedWithDetails" ma:readOnly="true">
      <xsd:simpleType>
        <xsd:restriction base="dms:Note"/>
      </xsd:simpleType>
    </xsd:element>
    <xsd:element name="_dlc_DocId" ma:index="38" nillable="true" ma:displayName="Waarde van de document-id" ma:description="De waarde van de document-id die aan dit item is toegewezen." ma:internalName="_dlc_DocId" ma:readOnly="true">
      <xsd:simpleType>
        <xsd:restriction base="dms:Text"/>
      </xsd:simpleType>
    </xsd:element>
    <xsd:element name="_dlc_DocIdUrl" ma:index="3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6135908-2f38-4d3f-9ad1-ad6003cfd7ec}" ma:internalName="TaxCatchAll" ma:readOnly="false" ma:showField="CatchAllData" ma:web="3bac7649-eb37-460d-9f8a-9ca85f036e36">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66135908-2f38-4d3f-9ad1-ad6003cfd7ec}" ma:internalName="TaxCatchAllLabel" ma:readOnly="true" ma:showField="CatchAllDataLabel" ma:web="3bac7649-eb37-460d-9f8a-9ca85f036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gf4f80eca70b4135a9ced6669fdbdb3a xmlns="3bac7649-eb37-460d-9f8a-9ca85f036e36">
      <Terms xmlns="http://schemas.microsoft.com/office/infopath/2007/PartnerControls">
        <TermInfo xmlns="http://schemas.microsoft.com/office/infopath/2007/PartnerControls">
          <TermName xmlns="http://schemas.microsoft.com/office/infopath/2007/PartnerControls">EE Kwaliteit＆Onderst</TermName>
          <TermId xmlns="http://schemas.microsoft.com/office/infopath/2007/PartnerControls">396ccce0-d260-4b11-a4fe-50ea9f8e1001</TermId>
        </TermInfo>
      </Terms>
    </gf4f80eca70b4135a9ced6669fdbdb3a>
    <DocumentSetDescription xmlns="http://schemas.microsoft.com/sharepoint/v3" xsi:nil="true"/>
    <b8cc891c48c04693b714cbf35be861e7 xmlns="8c9d9997-d67c-42a9-91b6-82cf79a793c3">
      <Terms xmlns="http://schemas.microsoft.com/office/infopath/2007/PartnerControls"/>
    </b8cc891c48c04693b714cbf35be861e7>
    <j8fa6b92914e4ae9b830c87969e146f2 xmlns="3bac7649-eb37-460d-9f8a-9ca85f036e36">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bc3997fe-963e-4320-8199-941a77a88ffe</TermId>
        </TermInfo>
      </Terms>
    </j8fa6b92914e4ae9b830c87969e146f2>
    <e3cfbf68bf8e4c3fb04a16e909e95235 xmlns="3bac7649-eb37-460d-9f8a-9ca85f036e36">
      <Terms xmlns="http://schemas.microsoft.com/office/infopath/2007/PartnerControls"/>
    </e3cfbf68bf8e4c3fb04a16e909e95235>
    <o64c163da4194d2da901314b913c9962 xmlns="3bac7649-eb37-460d-9f8a-9ca85f036e36">
      <Terms xmlns="http://schemas.microsoft.com/office/infopath/2007/PartnerControls">
        <TermInfo xmlns="http://schemas.microsoft.com/office/infopath/2007/PartnerControls">
          <TermName xmlns="http://schemas.microsoft.com/office/infopath/2007/PartnerControls">Permanente vorming</TermName>
          <TermId xmlns="http://schemas.microsoft.com/office/infopath/2007/PartnerControls">8075eb5f-8aa3-4f8f-a48c-3743cc83d084</TermId>
        </TermInfo>
      </Terms>
    </o64c163da4194d2da901314b913c9962>
    <Jaar_x0020_REG_x0020_ODV xmlns="3bac7649-eb37-460d-9f8a-9ca85f036e36">2020</Jaar_x0020_REG_x0020_ODV>
    <TaxCatchAll xmlns="9a9ec0f0-7796-43d0-ac1f-4c8c46ee0bd1">
      <Value>282</Value>
      <Value>311</Value>
      <Value>294</Value>
      <Value>787</Value>
      <Value>272</Value>
    </TaxCatchAll>
    <cf6c9fb545af48f7a36995ecbde93006 xmlns="8c9d9997-d67c-42a9-91b6-82cf79a793c3">
      <Terms xmlns="http://schemas.microsoft.com/office/infopath/2007/PartnerControls">
        <TermInfo xmlns="http://schemas.microsoft.com/office/infopath/2007/PartnerControls">
          <TermName xmlns="http://schemas.microsoft.com/office/infopath/2007/PartnerControls">EPC</TermName>
          <TermId xmlns="http://schemas.microsoft.com/office/infopath/2007/PartnerControls">d1a05331-79f3-4d40-87d1-372f60a36116</TermId>
        </TermInfo>
      </Terms>
    </cf6c9fb545af48f7a36995ecbde93006>
    <gfbc9fa463924f638e13122842d4754a xmlns="3bac7649-eb37-460d-9f8a-9ca85f036e36">
      <Terms xmlns="http://schemas.microsoft.com/office/infopath/2007/PartnerControls">
        <TermInfo xmlns="http://schemas.microsoft.com/office/infopath/2007/PartnerControls">
          <TermName xmlns="http://schemas.microsoft.com/office/infopath/2007/PartnerControls">Gebouw</TermName>
          <TermId xmlns="http://schemas.microsoft.com/office/infopath/2007/PartnerControls">f9e32dab-b6df-4b9e-ba61-a8f7721f2182</TermId>
        </TermInfo>
      </Terms>
    </gfbc9fa463924f638e13122842d4754a>
    <_dlc_DocId xmlns="3bac7649-eb37-460d-9f8a-9ca85f036e36">CNSPRC6EMTMN-1624825353-55401</_dlc_DocId>
    <_dlc_DocIdUrl xmlns="3bac7649-eb37-460d-9f8a-9ca85f036e36">
      <Url>https://vlaamseoverheid.sharepoint.com/sites/vea-intern/_layouts/15/DocIdRedir.aspx?ID=CNSPRC6EMTMN-1624825353-55401</Url>
      <Description>CNSPRC6EMTMN-1624825353-55401</Description>
    </_dlc_DocIdUrl>
    <Gevalideerd xmlns="8c9d9997-d67c-42a9-91b6-82cf79a793c3">false</Gevalideerd>
  </documentManagement>
</p:properties>
</file>

<file path=customXml/itemProps1.xml><?xml version="1.0" encoding="utf-8"?>
<ds:datastoreItem xmlns:ds="http://schemas.openxmlformats.org/officeDocument/2006/customXml" ds:itemID="{8B99633A-E3C7-499A-A204-141E43065B31}">
  <ds:schemaRefs>
    <ds:schemaRef ds:uri="http://schemas.microsoft.com/sharepoint/v3/contenttype/forms"/>
  </ds:schemaRefs>
</ds:datastoreItem>
</file>

<file path=customXml/itemProps2.xml><?xml version="1.0" encoding="utf-8"?>
<ds:datastoreItem xmlns:ds="http://schemas.openxmlformats.org/officeDocument/2006/customXml" ds:itemID="{98720C0E-7F4C-4DCA-A614-E80FF6FAE1D4}">
  <ds:schemaRefs>
    <ds:schemaRef ds:uri="http://schemas.microsoft.com/sharepoint/events"/>
  </ds:schemaRefs>
</ds:datastoreItem>
</file>

<file path=customXml/itemProps3.xml><?xml version="1.0" encoding="utf-8"?>
<ds:datastoreItem xmlns:ds="http://schemas.openxmlformats.org/officeDocument/2006/customXml" ds:itemID="{E5233BC5-7295-4C8A-B61E-FA32E7A0A649}">
  <ds:schemaRefs>
    <ds:schemaRef ds:uri="3bac7649-eb37-460d-9f8a-9ca85f036e36"/>
    <ds:schemaRef ds:uri="8c9d9997-d67c-42a9-91b6-82cf79a793c3"/>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E702AFC-E745-48EE-9EA7-44BFE6E745DA}">
  <ds:schemaRefs>
    <ds:schemaRef ds:uri="http://purl.org/dc/elements/1.1/"/>
    <ds:schemaRef ds:uri="http://schemas.microsoft.com/office/2006/metadata/properties"/>
    <ds:schemaRef ds:uri="http://schemas.microsoft.com/sharepoint/v3"/>
    <ds:schemaRef ds:uri="http://purl.org/dc/terms/"/>
    <ds:schemaRef ds:uri="9a9ec0f0-7796-43d0-ac1f-4c8c46ee0bd1"/>
    <ds:schemaRef ds:uri="http://schemas.microsoft.com/office/2006/documentManagement/types"/>
    <ds:schemaRef ds:uri="http://schemas.microsoft.com/office/infopath/2007/PartnerControls"/>
    <ds:schemaRef ds:uri="3bac7649-eb37-460d-9f8a-9ca85f036e36"/>
    <ds:schemaRef ds:uri="http://schemas.openxmlformats.org/package/2006/metadata/core-properties"/>
    <ds:schemaRef ds:uri="8c9d9997-d67c-42a9-91b6-82cf79a793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222</TotalTime>
  <Words>4040</Words>
  <Application>Microsoft Office PowerPoint</Application>
  <PresentationFormat>Widescreen</PresentationFormat>
  <Paragraphs>636</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sjabloon-PREMIES</vt:lpstr>
      <vt:lpstr>PowerPoint Presentation</vt:lpstr>
      <vt:lpstr>PowerPoint Presentation</vt:lpstr>
      <vt:lpstr>Deel I: Inleiding</vt:lpstr>
      <vt:lpstr>Oude deel I (toepassingsgebied)?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Wegwijs in het EPC per gebouw(eenheid)</vt:lpstr>
      <vt:lpstr>Deel II: Verzamelen van invoergegevens</vt:lpstr>
      <vt:lpstr>Deel II: Verzamelen van invoergegevens</vt:lpstr>
      <vt:lpstr>Deel II: Verzamelen van invoergegevens</vt:lpstr>
      <vt:lpstr>Deel II: Verzamelen van invoergegevens</vt:lpstr>
      <vt:lpstr>Deel III: Gegevens over eenheid, project en eigenaar</vt:lpstr>
      <vt:lpstr>Deel III: Gegevens over eenheid, project en eigenaar</vt:lpstr>
      <vt:lpstr>Deel III: Gegevens over eenheid, project en eigenaar</vt:lpstr>
      <vt:lpstr>Deel IV: BV, BVO, gebouwschil</vt:lpstr>
      <vt:lpstr>Deel IV: BV, BVO, gebouwschil</vt:lpstr>
      <vt:lpstr>Deel IV: BV, BVO, gebouwschil</vt:lpstr>
      <vt:lpstr>Deel IV: BV, BVO, gebouwschil</vt:lpstr>
      <vt:lpstr>PowerPoint Presentation</vt:lpstr>
      <vt:lpstr>Deel IV: BV, BVO, gebouwschil</vt:lpstr>
      <vt:lpstr>Deel V: eigenschappen gebouwschil</vt:lpstr>
      <vt:lpstr>Deel V: eigenschappen gebouwschil</vt:lpstr>
      <vt:lpstr>Deel V: eigenschappen gebouwschil</vt:lpstr>
      <vt:lpstr>Deel V: eigenschappen gebouwschil</vt:lpstr>
      <vt:lpstr>Deel V: eigenschappen gebouwschil</vt:lpstr>
      <vt:lpstr>Deel V: eigenschappen gebouwschil</vt:lpstr>
      <vt:lpstr>Deel V: eigenschappen gebouwschil</vt:lpstr>
      <vt:lpstr>Deel VI: ruimteverwarming</vt:lpstr>
      <vt:lpstr>Deel VI: ruimteverwarming</vt:lpstr>
      <vt:lpstr>Deel VI: ruimteverwarming</vt:lpstr>
      <vt:lpstr>Deel VI: ruimteverwarming</vt:lpstr>
      <vt:lpstr>Deel VI: ruimteverwarming</vt:lpstr>
      <vt:lpstr>Deel VI: ruimteverwarming</vt:lpstr>
      <vt:lpstr>Deel VII: koeling</vt:lpstr>
      <vt:lpstr>Deel VII: koeling</vt:lpstr>
      <vt:lpstr>Deel VII: koeling</vt:lpstr>
      <vt:lpstr>Deel VIII: sanitair warm water</vt:lpstr>
      <vt:lpstr>Deel IX: ventilatie</vt:lpstr>
      <vt:lpstr>Deel IX: ventilatie</vt:lpstr>
      <vt:lpstr>Deel X: zonne-energie</vt:lpstr>
      <vt:lpstr>Deel X: zonne-energie</vt:lpstr>
      <vt:lpstr>Deel XI: verlichting</vt:lpstr>
      <vt:lpstr>Deel XI: verlichting</vt:lpstr>
      <vt:lpstr>PowerPoint Presentation</vt:lpstr>
      <vt:lpstr>Nieuwigheden software &amp; certificaat</vt:lpstr>
      <vt:lpstr>Simulaties</vt:lpstr>
      <vt:lpstr>Bewijsstukken aanvinken</vt:lpstr>
      <vt:lpstr>PowerPoint Presentation</vt:lpstr>
      <vt:lpstr>PowerPoint Presentation</vt:lpstr>
      <vt:lpstr>PowerPoint Presentation</vt:lpstr>
      <vt:lpstr>Renovatieverplichting : extra invoer nodig</vt:lpstr>
      <vt:lpstr>Renovatieverplichting: extra invoer nodig</vt:lpstr>
      <vt:lpstr>Renovatieverplichting: extra invoer nodig</vt:lpstr>
      <vt:lpstr>Renovatieverplichting: extra invoer nodig</vt:lpstr>
      <vt:lpstr>Aanbevelingen EPC</vt:lpstr>
      <vt:lpstr>PowerPoint Presentation</vt:lpstr>
      <vt:lpstr>Bescherming privacy ED: enkel postcode en gemeente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train de trainer november</dc:title>
  <dc:creator>Vens Veronique</dc:creator>
  <cp:lastModifiedBy>Van Der Linden Elke</cp:lastModifiedBy>
  <cp:revision>6</cp:revision>
  <dcterms:created xsi:type="dcterms:W3CDTF">2020-12-27T23:18:28Z</dcterms:created>
  <dcterms:modified xsi:type="dcterms:W3CDTF">2021-12-10T13:22:22Z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0x0101004B5CC199FE7D374FB83A31AC60E389BB0017D481E51249B344879A2DCA61AD29D1</vt:lpwstr>
  </property>
  <property fmtid="{D5CDD505-2E9C-101B-9397-08002B2CF9AE}" pid="3" name="Jaar">
    <vt:lpwstr>272;#2020|bc3997fe-963e-4320-8199-941a77a88ffe</vt:lpwstr>
  </property>
  <property fmtid="{D5CDD505-2E9C-101B-9397-08002B2CF9AE}" pid="4" name="Jaar0">
    <vt:lpwstr>272;#2020|bc3997fe-963e-4320-8199-941a77a88ffe</vt:lpwstr>
  </property>
  <property fmtid="{D5CDD505-2E9C-101B-9397-08002B2CF9AE}" pid="5" name="VeaTeam">
    <vt:lpwstr>787;#EE Kwaliteit＆Onderst|396ccce0-d260-4b11-a4fe-50ea9f8e1001</vt:lpwstr>
  </property>
  <property fmtid="{D5CDD505-2E9C-101B-9397-08002B2CF9AE}" pid="6" name="VEA EE Defossilisering">
    <vt:lpwstr/>
  </property>
  <property fmtid="{D5CDD505-2E9C-101B-9397-08002B2CF9AE}" pid="7" name="_dlc_DocIdItemGuid">
    <vt:lpwstr>08e9e0ff-c07e-4dda-8481-31e39fe44d2e</vt:lpwstr>
  </property>
  <property fmtid="{D5CDD505-2E9C-101B-9397-08002B2CF9AE}" pid="8" name="Vea EE Onderwerp">
    <vt:lpwstr>294;#Permanente vorming|8075eb5f-8aa3-4f8f-a48c-3743cc83d084</vt:lpwstr>
  </property>
  <property fmtid="{D5CDD505-2E9C-101B-9397-08002B2CF9AE}" pid="9" name="Vea EE Thema">
    <vt:lpwstr>282;#Gebouw|f9e32dab-b6df-4b9e-ba61-a8f7721f2182</vt:lpwstr>
  </property>
  <property fmtid="{D5CDD505-2E9C-101B-9397-08002B2CF9AE}" pid="10" name="VEA EE Domein">
    <vt:lpwstr>311;#EPC|d1a05331-79f3-4d40-87d1-372f60a36116</vt:lpwstr>
  </property>
  <property fmtid="{D5CDD505-2E9C-101B-9397-08002B2CF9AE}" pid="11" name="Vea EE Doctype">
    <vt:lpwstr/>
  </property>
</Properties>
</file>