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59" r:id="rId6"/>
  </p:sldMasterIdLst>
  <p:notesMasterIdLst>
    <p:notesMasterId r:id="rId189"/>
  </p:notesMasterIdLst>
  <p:handoutMasterIdLst>
    <p:handoutMasterId r:id="rId190"/>
  </p:handoutMasterIdLst>
  <p:sldIdLst>
    <p:sldId id="951" r:id="rId7"/>
    <p:sldId id="916" r:id="rId8"/>
    <p:sldId id="972" r:id="rId9"/>
    <p:sldId id="977" r:id="rId10"/>
    <p:sldId id="1177" r:id="rId11"/>
    <p:sldId id="1046" r:id="rId12"/>
    <p:sldId id="1051" r:id="rId13"/>
    <p:sldId id="1171" r:id="rId14"/>
    <p:sldId id="1050" r:id="rId15"/>
    <p:sldId id="1049" r:id="rId16"/>
    <p:sldId id="1102" r:id="rId17"/>
    <p:sldId id="1112" r:id="rId18"/>
    <p:sldId id="1113" r:id="rId19"/>
    <p:sldId id="1114" r:id="rId20"/>
    <p:sldId id="1115" r:id="rId21"/>
    <p:sldId id="1116" r:id="rId22"/>
    <p:sldId id="1111" r:id="rId23"/>
    <p:sldId id="1108" r:id="rId24"/>
    <p:sldId id="1104" r:id="rId25"/>
    <p:sldId id="1105" r:id="rId26"/>
    <p:sldId id="1109" r:id="rId27"/>
    <p:sldId id="1110" r:id="rId28"/>
    <p:sldId id="1178" r:id="rId29"/>
    <p:sldId id="1047" r:id="rId30"/>
    <p:sldId id="1170" r:id="rId31"/>
    <p:sldId id="1054" r:id="rId32"/>
    <p:sldId id="1048" r:id="rId33"/>
    <p:sldId id="973" r:id="rId34"/>
    <p:sldId id="979" r:id="rId35"/>
    <p:sldId id="1009" r:id="rId36"/>
    <p:sldId id="1010" r:id="rId37"/>
    <p:sldId id="1011" r:id="rId38"/>
    <p:sldId id="1012" r:id="rId39"/>
    <p:sldId id="1013" r:id="rId40"/>
    <p:sldId id="1014" r:id="rId41"/>
    <p:sldId id="1015" r:id="rId42"/>
    <p:sldId id="1016" r:id="rId43"/>
    <p:sldId id="1055" r:id="rId44"/>
    <p:sldId id="1017" r:id="rId45"/>
    <p:sldId id="1018" r:id="rId46"/>
    <p:sldId id="1019" r:id="rId47"/>
    <p:sldId id="266" r:id="rId48"/>
    <p:sldId id="974" r:id="rId49"/>
    <p:sldId id="969" r:id="rId50"/>
    <p:sldId id="1119" r:id="rId51"/>
    <p:sldId id="1056" r:id="rId52"/>
    <p:sldId id="1120" r:id="rId53"/>
    <p:sldId id="1057" r:id="rId54"/>
    <p:sldId id="1058" r:id="rId55"/>
    <p:sldId id="1059" r:id="rId56"/>
    <p:sldId id="1162" r:id="rId57"/>
    <p:sldId id="1060" r:id="rId58"/>
    <p:sldId id="1122" r:id="rId59"/>
    <p:sldId id="1121" r:id="rId60"/>
    <p:sldId id="1061" r:id="rId61"/>
    <p:sldId id="1123" r:id="rId62"/>
    <p:sldId id="1174" r:id="rId63"/>
    <p:sldId id="1063" r:id="rId64"/>
    <p:sldId id="1062" r:id="rId65"/>
    <p:sldId id="1126" r:id="rId66"/>
    <p:sldId id="1127" r:id="rId67"/>
    <p:sldId id="1128" r:id="rId68"/>
    <p:sldId id="1131" r:id="rId69"/>
    <p:sldId id="1064" r:id="rId70"/>
    <p:sldId id="1154" r:id="rId71"/>
    <p:sldId id="1133" r:id="rId72"/>
    <p:sldId id="1134" r:id="rId73"/>
    <p:sldId id="1124" r:id="rId74"/>
    <p:sldId id="1136" r:id="rId75"/>
    <p:sldId id="1007" r:id="rId76"/>
    <p:sldId id="1138" r:id="rId77"/>
    <p:sldId id="1140" r:id="rId78"/>
    <p:sldId id="1141" r:id="rId79"/>
    <p:sldId id="1065" r:id="rId80"/>
    <p:sldId id="1066" r:id="rId81"/>
    <p:sldId id="1067" r:id="rId82"/>
    <p:sldId id="1024" r:id="rId83"/>
    <p:sldId id="1142" r:id="rId84"/>
    <p:sldId id="1069" r:id="rId85"/>
    <p:sldId id="1070" r:id="rId86"/>
    <p:sldId id="1143" r:id="rId87"/>
    <p:sldId id="1075" r:id="rId88"/>
    <p:sldId id="1076" r:id="rId89"/>
    <p:sldId id="1071" r:id="rId90"/>
    <p:sldId id="1072" r:id="rId91"/>
    <p:sldId id="1144" r:id="rId92"/>
    <p:sldId id="1145" r:id="rId93"/>
    <p:sldId id="1163" r:id="rId94"/>
    <p:sldId id="1073" r:id="rId95"/>
    <p:sldId id="1107" r:id="rId96"/>
    <p:sldId id="1074" r:id="rId97"/>
    <p:sldId id="1077" r:id="rId98"/>
    <p:sldId id="1025" r:id="rId99"/>
    <p:sldId id="1146" r:id="rId100"/>
    <p:sldId id="1078" r:id="rId101"/>
    <p:sldId id="1080" r:id="rId102"/>
    <p:sldId id="1161" r:id="rId103"/>
    <p:sldId id="1081" r:id="rId104"/>
    <p:sldId id="1083" r:id="rId105"/>
    <p:sldId id="1148" r:id="rId106"/>
    <p:sldId id="1147" r:id="rId107"/>
    <p:sldId id="1082" r:id="rId108"/>
    <p:sldId id="1149" r:id="rId109"/>
    <p:sldId id="1150" r:id="rId110"/>
    <p:sldId id="1151" r:id="rId111"/>
    <p:sldId id="1152" r:id="rId112"/>
    <p:sldId id="1153" r:id="rId113"/>
    <p:sldId id="1084" r:id="rId114"/>
    <p:sldId id="1172" r:id="rId115"/>
    <p:sldId id="1085" r:id="rId116"/>
    <p:sldId id="1036" r:id="rId117"/>
    <p:sldId id="1155" r:id="rId118"/>
    <p:sldId id="1086" r:id="rId119"/>
    <p:sldId id="1087" r:id="rId120"/>
    <p:sldId id="1156" r:id="rId121"/>
    <p:sldId id="1088" r:id="rId122"/>
    <p:sldId id="1173" r:id="rId123"/>
    <p:sldId id="1175" r:id="rId124"/>
    <p:sldId id="1089" r:id="rId125"/>
    <p:sldId id="1090" r:id="rId126"/>
    <p:sldId id="1159" r:id="rId127"/>
    <p:sldId id="1160" r:id="rId128"/>
    <p:sldId id="1157" r:id="rId129"/>
    <p:sldId id="1091" r:id="rId130"/>
    <p:sldId id="1092" r:id="rId131"/>
    <p:sldId id="1093" r:id="rId132"/>
    <p:sldId id="970" r:id="rId133"/>
    <p:sldId id="975" r:id="rId134"/>
    <p:sldId id="976" r:id="rId135"/>
    <p:sldId id="980" r:id="rId136"/>
    <p:sldId id="981" r:id="rId137"/>
    <p:sldId id="982" r:id="rId138"/>
    <p:sldId id="971" r:id="rId139"/>
    <p:sldId id="983" r:id="rId140"/>
    <p:sldId id="984" r:id="rId141"/>
    <p:sldId id="985" r:id="rId142"/>
    <p:sldId id="987" r:id="rId143"/>
    <p:sldId id="988" r:id="rId144"/>
    <p:sldId id="989" r:id="rId145"/>
    <p:sldId id="990" r:id="rId146"/>
    <p:sldId id="986" r:id="rId147"/>
    <p:sldId id="991" r:id="rId148"/>
    <p:sldId id="992" r:id="rId149"/>
    <p:sldId id="996" r:id="rId150"/>
    <p:sldId id="993" r:id="rId151"/>
    <p:sldId id="994" r:id="rId152"/>
    <p:sldId id="1118" r:id="rId153"/>
    <p:sldId id="995" r:id="rId154"/>
    <p:sldId id="998" r:id="rId155"/>
    <p:sldId id="997" r:id="rId156"/>
    <p:sldId id="999" r:id="rId157"/>
    <p:sldId id="1000" r:id="rId158"/>
    <p:sldId id="1002" r:id="rId159"/>
    <p:sldId id="1008" r:id="rId160"/>
    <p:sldId id="1004" r:id="rId161"/>
    <p:sldId id="1003" r:id="rId162"/>
    <p:sldId id="1005" r:id="rId163"/>
    <p:sldId id="1006" r:id="rId164"/>
    <p:sldId id="1001" r:id="rId165"/>
    <p:sldId id="1043" r:id="rId166"/>
    <p:sldId id="1040" r:id="rId167"/>
    <p:sldId id="1041" r:id="rId168"/>
    <p:sldId id="1042" r:id="rId169"/>
    <p:sldId id="1094" r:id="rId170"/>
    <p:sldId id="1020" r:id="rId171"/>
    <p:sldId id="1021" r:id="rId172"/>
    <p:sldId id="1022" r:id="rId173"/>
    <p:sldId id="1023" r:id="rId174"/>
    <p:sldId id="1026" r:id="rId175"/>
    <p:sldId id="1029" r:id="rId176"/>
    <p:sldId id="1028" r:id="rId177"/>
    <p:sldId id="1027" r:id="rId178"/>
    <p:sldId id="1030" r:id="rId179"/>
    <p:sldId id="1032" r:id="rId180"/>
    <p:sldId id="1031" r:id="rId181"/>
    <p:sldId id="1095" r:id="rId182"/>
    <p:sldId id="1033" r:id="rId183"/>
    <p:sldId id="1034" r:id="rId184"/>
    <p:sldId id="1035" r:id="rId185"/>
    <p:sldId id="1037" r:id="rId186"/>
    <p:sldId id="1038" r:id="rId187"/>
    <p:sldId id="1039" r:id="rId188"/>
  </p:sldIdLst>
  <p:sldSz cx="12192000" cy="6858000"/>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an Der Linden Elke" initials="VE" lastIdx="49" clrIdx="6">
    <p:extLst>
      <p:ext uri="{19B8F6BF-5375-455C-9EA6-DF929625EA0E}">
        <p15:presenceInfo xmlns:p15="http://schemas.microsoft.com/office/powerpoint/2012/main" userId="S::elke.vanderlinden@vlaanderen.be::0fc987b5-c91c-46ff-80bf-fddd2e1bfa1d" providerId="AD"/>
      </p:ext>
    </p:extLst>
  </p:cmAuthor>
  <p:cmAuthor id="1" name="Vens Veronique" initials="VV" lastIdx="24" clrIdx="0">
    <p:extLst>
      <p:ext uri="{19B8F6BF-5375-455C-9EA6-DF929625EA0E}">
        <p15:presenceInfo xmlns:p15="http://schemas.microsoft.com/office/powerpoint/2012/main" userId="S::veronique.vens@vlaanderen.be::0ac0614e-d94d-4721-94fd-874b7aaa0a2b" providerId="AD"/>
      </p:ext>
    </p:extLst>
  </p:cmAuthor>
  <p:cmAuthor id="8" name="Beullens Gunter" initials="BG" lastIdx="8" clrIdx="7">
    <p:extLst>
      <p:ext uri="{19B8F6BF-5375-455C-9EA6-DF929625EA0E}">
        <p15:presenceInfo xmlns:p15="http://schemas.microsoft.com/office/powerpoint/2012/main" userId="S::gunter.beullens@vlaanderen.be::d702d852-995b-4cc9-915a-5353fe251692" providerId="AD"/>
      </p:ext>
    </p:extLst>
  </p:cmAuthor>
  <p:cmAuthor id="2" name="De Kerpel Kathleen" initials="DKK" lastIdx="11" clrIdx="1">
    <p:extLst>
      <p:ext uri="{19B8F6BF-5375-455C-9EA6-DF929625EA0E}">
        <p15:presenceInfo xmlns:p15="http://schemas.microsoft.com/office/powerpoint/2012/main" userId="S::kathleen.dekerpel@vlaanderen.be::910cfa6c-2add-4c51-ae6f-b74fdce45097" providerId="AD"/>
      </p:ext>
    </p:extLst>
  </p:cmAuthor>
  <p:cmAuthor id="9" name="Geiregat Carine" initials="GC" lastIdx="17" clrIdx="8">
    <p:extLst>
      <p:ext uri="{19B8F6BF-5375-455C-9EA6-DF929625EA0E}">
        <p15:presenceInfo xmlns:p15="http://schemas.microsoft.com/office/powerpoint/2012/main" userId="S::carine.geiregat@vlaanderen.be::b9f1c231-3808-4da6-89f3-a9a707728399" providerId="AD"/>
      </p:ext>
    </p:extLst>
  </p:cmAuthor>
  <p:cmAuthor id="3" name="De Coninck Sigrid" initials="DCS" lastIdx="62" clrIdx="2">
    <p:extLst>
      <p:ext uri="{19B8F6BF-5375-455C-9EA6-DF929625EA0E}">
        <p15:presenceInfo xmlns:p15="http://schemas.microsoft.com/office/powerpoint/2012/main" userId="S::sigrid.deconinck@vlaanderen.be::7a18ee0d-b14d-4d41-966c-6ccc96f4b674" providerId="AD"/>
      </p:ext>
    </p:extLst>
  </p:cmAuthor>
  <p:cmAuthor id="4" name="Christiaens Lise" initials="CL" lastIdx="2" clrIdx="3">
    <p:extLst>
      <p:ext uri="{19B8F6BF-5375-455C-9EA6-DF929625EA0E}">
        <p15:presenceInfo xmlns:p15="http://schemas.microsoft.com/office/powerpoint/2012/main" userId="S::lise.christiaens@vlaanderen.be::656ba7ca-492c-494a-aa0d-47e7c7cfdf0a" providerId="AD"/>
      </p:ext>
    </p:extLst>
  </p:cmAuthor>
  <p:cmAuthor id="5" name="Luyten Katja" initials="LK" lastIdx="2" clrIdx="4">
    <p:extLst>
      <p:ext uri="{19B8F6BF-5375-455C-9EA6-DF929625EA0E}">
        <p15:presenceInfo xmlns:p15="http://schemas.microsoft.com/office/powerpoint/2012/main" userId="S::katja.luyten@vlaanderen.be::11431db9-2900-4d99-992b-c85bec9c9603" providerId="AD"/>
      </p:ext>
    </p:extLst>
  </p:cmAuthor>
  <p:cmAuthor id="6" name="Zegers Helene" initials="ZH" lastIdx="140" clrIdx="5">
    <p:extLst>
      <p:ext uri="{19B8F6BF-5375-455C-9EA6-DF929625EA0E}">
        <p15:presenceInfo xmlns:p15="http://schemas.microsoft.com/office/powerpoint/2012/main" userId="S::helene.zegers@vlaanderen.be::940cc704-a3bb-4f59-8926-39fb3edab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5269"/>
    <a:srgbClr val="FF0000"/>
    <a:srgbClr val="C83C22"/>
    <a:srgbClr val="FFC000"/>
    <a:srgbClr val="FFFF00"/>
    <a:srgbClr val="007A7D"/>
    <a:srgbClr val="4AA832"/>
    <a:srgbClr val="E8754C"/>
    <a:srgbClr val="FCB414"/>
    <a:srgbClr val="42AF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1582F-B785-C370-C4F7-8359A2CF00F4}" v="5" dt="2021-02-15T08:53:42.867"/>
    <p1510:client id="{52DE7A6B-BA56-DB35-D49F-E9FADA58ECEE}" v="336" dt="2021-02-15T09:39:08.464"/>
    <p1510:client id="{6EFF9CFF-B1A4-485E-8E52-64E4C406027A}" v="65" dt="2021-02-15T09:50:44.708"/>
    <p1510:client id="{6F5B15CC-D0B2-4055-8435-AEC8E334022A}" v="118" dt="2021-02-15T10:23:52.92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3128"/>
        <p:guide pos="214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11.xml" Id="rId117" /><Relationship Type="http://schemas.openxmlformats.org/officeDocument/2006/relationships/slide" Target="slides/slide15.xml" Id="rId21" /><Relationship Type="http://schemas.openxmlformats.org/officeDocument/2006/relationships/slide" Target="slides/slide36.xml" Id="rId42" /><Relationship Type="http://schemas.openxmlformats.org/officeDocument/2006/relationships/slide" Target="slides/slide57.xml" Id="rId63" /><Relationship Type="http://schemas.openxmlformats.org/officeDocument/2006/relationships/slide" Target="slides/slide78.xml" Id="rId84" /><Relationship Type="http://schemas.openxmlformats.org/officeDocument/2006/relationships/slide" Target="slides/slide132.xml" Id="rId138" /><Relationship Type="http://schemas.openxmlformats.org/officeDocument/2006/relationships/slide" Target="slides/slide153.xml" Id="rId159" /><Relationship Type="http://schemas.openxmlformats.org/officeDocument/2006/relationships/slide" Target="slides/slide164.xml" Id="rId170" /><Relationship Type="http://schemas.openxmlformats.org/officeDocument/2006/relationships/commentAuthors" Target="commentAuthors.xml" Id="rId191" /><Relationship Type="http://schemas.openxmlformats.org/officeDocument/2006/relationships/slide" Target="slides/slide101.xml" Id="rId107" /><Relationship Type="http://schemas.openxmlformats.org/officeDocument/2006/relationships/slide" Target="slides/slide5.xml" Id="rId11" /><Relationship Type="http://schemas.openxmlformats.org/officeDocument/2006/relationships/slide" Target="slides/slide26.xml" Id="rId32" /><Relationship Type="http://schemas.openxmlformats.org/officeDocument/2006/relationships/slide" Target="slides/slide47.xml" Id="rId53" /><Relationship Type="http://schemas.openxmlformats.org/officeDocument/2006/relationships/slide" Target="slides/slide68.xml" Id="rId74" /><Relationship Type="http://schemas.openxmlformats.org/officeDocument/2006/relationships/slide" Target="slides/slide122.xml" Id="rId128" /><Relationship Type="http://schemas.openxmlformats.org/officeDocument/2006/relationships/slide" Target="slides/slide143.xml" Id="rId149" /><Relationship Type="http://schemas.openxmlformats.org/officeDocument/2006/relationships/slideMaster" Target="slideMasters/slideMaster1.xml" Id="rId5" /><Relationship Type="http://schemas.openxmlformats.org/officeDocument/2006/relationships/slide" Target="slides/slide89.xml" Id="rId95" /><Relationship Type="http://schemas.openxmlformats.org/officeDocument/2006/relationships/slide" Target="slides/slide154.xml" Id="rId160" /><Relationship Type="http://schemas.openxmlformats.org/officeDocument/2006/relationships/slide" Target="slides/slide175.xml" Id="rId181" /><Relationship Type="http://schemas.openxmlformats.org/officeDocument/2006/relationships/slide" Target="slides/slide16.xml" Id="rId22" /><Relationship Type="http://schemas.openxmlformats.org/officeDocument/2006/relationships/slide" Target="slides/slide37.xml" Id="rId43" /><Relationship Type="http://schemas.openxmlformats.org/officeDocument/2006/relationships/slide" Target="slides/slide58.xml" Id="rId64" /><Relationship Type="http://schemas.openxmlformats.org/officeDocument/2006/relationships/slide" Target="slides/slide112.xml" Id="rId118" /><Relationship Type="http://schemas.openxmlformats.org/officeDocument/2006/relationships/slide" Target="slides/slide133.xml" Id="rId139" /><Relationship Type="http://schemas.openxmlformats.org/officeDocument/2006/relationships/slide" Target="slides/slide79.xml" Id="rId85" /><Relationship Type="http://schemas.openxmlformats.org/officeDocument/2006/relationships/slide" Target="slides/slide144.xml" Id="rId150" /><Relationship Type="http://schemas.openxmlformats.org/officeDocument/2006/relationships/slide" Target="slides/slide165.xml" Id="rId171" /><Relationship Type="http://schemas.openxmlformats.org/officeDocument/2006/relationships/presProps" Target="presProps.xml" Id="rId192" /><Relationship Type="http://schemas.openxmlformats.org/officeDocument/2006/relationships/slide" Target="slides/slide6.xml" Id="rId12" /><Relationship Type="http://schemas.openxmlformats.org/officeDocument/2006/relationships/slide" Target="slides/slide27.xml" Id="rId33" /><Relationship Type="http://schemas.openxmlformats.org/officeDocument/2006/relationships/slide" Target="slides/slide102.xml" Id="rId108" /><Relationship Type="http://schemas.openxmlformats.org/officeDocument/2006/relationships/slide" Target="slides/slide123.xml" Id="rId129" /><Relationship Type="http://schemas.openxmlformats.org/officeDocument/2006/relationships/slide" Target="slides/slide48.xml" Id="rId54" /><Relationship Type="http://schemas.openxmlformats.org/officeDocument/2006/relationships/slide" Target="slides/slide69.xml" Id="rId75" /><Relationship Type="http://schemas.openxmlformats.org/officeDocument/2006/relationships/slide" Target="slides/slide90.xml" Id="rId96" /><Relationship Type="http://schemas.openxmlformats.org/officeDocument/2006/relationships/slide" Target="slides/slide134.xml" Id="rId140" /><Relationship Type="http://schemas.openxmlformats.org/officeDocument/2006/relationships/slide" Target="slides/slide155.xml" Id="rId161" /><Relationship Type="http://schemas.openxmlformats.org/officeDocument/2006/relationships/slide" Target="slides/slide176.xml" Id="rId182" /><Relationship Type="http://schemas.openxmlformats.org/officeDocument/2006/relationships/slideMaster" Target="slideMasters/slideMaster2.xml" Id="rId6" /><Relationship Type="http://schemas.openxmlformats.org/officeDocument/2006/relationships/slide" Target="slides/slide17.xml" Id="rId23" /><Relationship Type="http://schemas.openxmlformats.org/officeDocument/2006/relationships/slide" Target="slides/slide113.xml" Id="rId119" /><Relationship Type="http://schemas.openxmlformats.org/officeDocument/2006/relationships/slide" Target="slides/slide38.xml" Id="rId44" /><Relationship Type="http://schemas.openxmlformats.org/officeDocument/2006/relationships/slide" Target="slides/slide59.xml" Id="rId65" /><Relationship Type="http://schemas.openxmlformats.org/officeDocument/2006/relationships/slide" Target="slides/slide80.xml" Id="rId86" /><Relationship Type="http://schemas.openxmlformats.org/officeDocument/2006/relationships/slide" Target="slides/slide124.xml" Id="rId130" /><Relationship Type="http://schemas.openxmlformats.org/officeDocument/2006/relationships/slide" Target="slides/slide145.xml" Id="rId151" /><Relationship Type="http://schemas.openxmlformats.org/officeDocument/2006/relationships/slide" Target="slides/slide166.xml" Id="rId172" /><Relationship Type="http://schemas.openxmlformats.org/officeDocument/2006/relationships/viewProps" Target="viewProps.xml" Id="rId193" /><Relationship Type="http://schemas.openxmlformats.org/officeDocument/2006/relationships/slide" Target="slides/slide7.xml" Id="rId13" /><Relationship Type="http://schemas.openxmlformats.org/officeDocument/2006/relationships/slide" Target="slides/slide103.xml" Id="rId109" /><Relationship Type="http://schemas.openxmlformats.org/officeDocument/2006/relationships/slide" Target="slides/slide28.xml" Id="rId34" /><Relationship Type="http://schemas.openxmlformats.org/officeDocument/2006/relationships/slide" Target="slides/slide49.xml" Id="rId55" /><Relationship Type="http://schemas.openxmlformats.org/officeDocument/2006/relationships/slide" Target="slides/slide70.xml" Id="rId76" /><Relationship Type="http://schemas.openxmlformats.org/officeDocument/2006/relationships/slide" Target="slides/slide91.xml" Id="rId97" /><Relationship Type="http://schemas.openxmlformats.org/officeDocument/2006/relationships/slide" Target="slides/slide114.xml" Id="rId120" /><Relationship Type="http://schemas.openxmlformats.org/officeDocument/2006/relationships/slide" Target="slides/slide135.xml" Id="rId141" /><Relationship Type="http://schemas.openxmlformats.org/officeDocument/2006/relationships/slide" Target="slides/slide1.xml" Id="rId7" /><Relationship Type="http://schemas.openxmlformats.org/officeDocument/2006/relationships/slide" Target="slides/slide65.xml" Id="rId71" /><Relationship Type="http://schemas.openxmlformats.org/officeDocument/2006/relationships/slide" Target="slides/slide86.xml" Id="rId92" /><Relationship Type="http://schemas.openxmlformats.org/officeDocument/2006/relationships/slide" Target="slides/slide156.xml" Id="rId162" /><Relationship Type="http://schemas.openxmlformats.org/officeDocument/2006/relationships/slide" Target="slides/slide177.xml" Id="rId183" /><Relationship Type="http://schemas.openxmlformats.org/officeDocument/2006/relationships/customXml" Target="../customXml/item2.xml" Id="rId2" /><Relationship Type="http://schemas.openxmlformats.org/officeDocument/2006/relationships/slide" Target="slides/slide23.xml" Id="rId29" /><Relationship Type="http://schemas.openxmlformats.org/officeDocument/2006/relationships/slide" Target="slides/slide18.xml" Id="rId24" /><Relationship Type="http://schemas.openxmlformats.org/officeDocument/2006/relationships/slide" Target="slides/slide34.xml" Id="rId40" /><Relationship Type="http://schemas.openxmlformats.org/officeDocument/2006/relationships/slide" Target="slides/slide39.xml" Id="rId45" /><Relationship Type="http://schemas.openxmlformats.org/officeDocument/2006/relationships/slide" Target="slides/slide60.xml" Id="rId66" /><Relationship Type="http://schemas.openxmlformats.org/officeDocument/2006/relationships/slide" Target="slides/slide81.xml" Id="rId87" /><Relationship Type="http://schemas.openxmlformats.org/officeDocument/2006/relationships/slide" Target="slides/slide104.xml" Id="rId110" /><Relationship Type="http://schemas.openxmlformats.org/officeDocument/2006/relationships/slide" Target="slides/slide109.xml" Id="rId115" /><Relationship Type="http://schemas.openxmlformats.org/officeDocument/2006/relationships/slide" Target="slides/slide125.xml" Id="rId131" /><Relationship Type="http://schemas.openxmlformats.org/officeDocument/2006/relationships/slide" Target="slides/slide130.xml" Id="rId136" /><Relationship Type="http://schemas.openxmlformats.org/officeDocument/2006/relationships/slide" Target="slides/slide151.xml" Id="rId157" /><Relationship Type="http://schemas.openxmlformats.org/officeDocument/2006/relationships/slide" Target="slides/slide172.xml" Id="rId178" /><Relationship Type="http://schemas.openxmlformats.org/officeDocument/2006/relationships/slide" Target="slides/slide55.xml" Id="rId61" /><Relationship Type="http://schemas.openxmlformats.org/officeDocument/2006/relationships/slide" Target="slides/slide76.xml" Id="rId82" /><Relationship Type="http://schemas.openxmlformats.org/officeDocument/2006/relationships/slide" Target="slides/slide146.xml" Id="rId152" /><Relationship Type="http://schemas.openxmlformats.org/officeDocument/2006/relationships/slide" Target="slides/slide167.xml" Id="rId173" /><Relationship Type="http://schemas.openxmlformats.org/officeDocument/2006/relationships/theme" Target="theme/theme1.xml" Id="rId194" /><Relationship Type="http://schemas.openxmlformats.org/officeDocument/2006/relationships/slide" Target="slides/slide13.xml" Id="rId19" /><Relationship Type="http://schemas.openxmlformats.org/officeDocument/2006/relationships/slide" Target="slides/slide8.xml" Id="rId14"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slide" Target="slides/slide50.xml" Id="rId56" /><Relationship Type="http://schemas.openxmlformats.org/officeDocument/2006/relationships/slide" Target="slides/slide71.xml" Id="rId77" /><Relationship Type="http://schemas.openxmlformats.org/officeDocument/2006/relationships/slide" Target="slides/slide94.xml" Id="rId100" /><Relationship Type="http://schemas.openxmlformats.org/officeDocument/2006/relationships/slide" Target="slides/slide99.xml" Id="rId105" /><Relationship Type="http://schemas.openxmlformats.org/officeDocument/2006/relationships/slide" Target="slides/slide120.xml" Id="rId126" /><Relationship Type="http://schemas.openxmlformats.org/officeDocument/2006/relationships/slide" Target="slides/slide141.xml" Id="rId147" /><Relationship Type="http://schemas.openxmlformats.org/officeDocument/2006/relationships/slide" Target="slides/slide162.xml" Id="rId168" /><Relationship Type="http://schemas.openxmlformats.org/officeDocument/2006/relationships/slide" Target="slides/slide2.xml" Id="rId8" /><Relationship Type="http://schemas.openxmlformats.org/officeDocument/2006/relationships/slide" Target="slides/slide45.xml" Id="rId51" /><Relationship Type="http://schemas.openxmlformats.org/officeDocument/2006/relationships/slide" Target="slides/slide66.xml" Id="rId72" /><Relationship Type="http://schemas.openxmlformats.org/officeDocument/2006/relationships/slide" Target="slides/slide87.xml" Id="rId93" /><Relationship Type="http://schemas.openxmlformats.org/officeDocument/2006/relationships/slide" Target="slides/slide92.xml" Id="rId98" /><Relationship Type="http://schemas.openxmlformats.org/officeDocument/2006/relationships/slide" Target="slides/slide115.xml" Id="rId121" /><Relationship Type="http://schemas.openxmlformats.org/officeDocument/2006/relationships/slide" Target="slides/slide136.xml" Id="rId142" /><Relationship Type="http://schemas.openxmlformats.org/officeDocument/2006/relationships/slide" Target="slides/slide157.xml" Id="rId163" /><Relationship Type="http://schemas.openxmlformats.org/officeDocument/2006/relationships/slide" Target="slides/slide178.xml" Id="rId184" /><Relationship Type="http://schemas.openxmlformats.org/officeDocument/2006/relationships/notesMaster" Target="notesMasters/notesMaster1.xml" Id="rId189" /><Relationship Type="http://schemas.openxmlformats.org/officeDocument/2006/relationships/customXml" Target="../customXml/item3.xml" Id="rId3" /><Relationship Type="http://schemas.openxmlformats.org/officeDocument/2006/relationships/slide" Target="slides/slide19.xml" Id="rId25" /><Relationship Type="http://schemas.openxmlformats.org/officeDocument/2006/relationships/slide" Target="slides/slide40.xml" Id="rId46" /><Relationship Type="http://schemas.openxmlformats.org/officeDocument/2006/relationships/slide" Target="slides/slide61.xml" Id="rId67" /><Relationship Type="http://schemas.openxmlformats.org/officeDocument/2006/relationships/slide" Target="slides/slide110.xml" Id="rId116" /><Relationship Type="http://schemas.openxmlformats.org/officeDocument/2006/relationships/slide" Target="slides/slide131.xml" Id="rId137" /><Relationship Type="http://schemas.openxmlformats.org/officeDocument/2006/relationships/slide" Target="slides/slide152.xml" Id="rId158" /><Relationship Type="http://schemas.openxmlformats.org/officeDocument/2006/relationships/slide" Target="slides/slide14.xml" Id="rId20" /><Relationship Type="http://schemas.openxmlformats.org/officeDocument/2006/relationships/slide" Target="slides/slide35.xml" Id="rId41" /><Relationship Type="http://schemas.openxmlformats.org/officeDocument/2006/relationships/slide" Target="slides/slide56.xml" Id="rId62" /><Relationship Type="http://schemas.openxmlformats.org/officeDocument/2006/relationships/slide" Target="slides/slide77.xml" Id="rId83" /><Relationship Type="http://schemas.openxmlformats.org/officeDocument/2006/relationships/slide" Target="slides/slide82.xml" Id="rId88" /><Relationship Type="http://schemas.openxmlformats.org/officeDocument/2006/relationships/slide" Target="slides/slide105.xml" Id="rId111" /><Relationship Type="http://schemas.openxmlformats.org/officeDocument/2006/relationships/slide" Target="slides/slide126.xml" Id="rId132" /><Relationship Type="http://schemas.openxmlformats.org/officeDocument/2006/relationships/slide" Target="slides/slide147.xml" Id="rId153" /><Relationship Type="http://schemas.openxmlformats.org/officeDocument/2006/relationships/slide" Target="slides/slide168.xml" Id="rId174" /><Relationship Type="http://schemas.openxmlformats.org/officeDocument/2006/relationships/slide" Target="slides/slide173.xml" Id="rId179" /><Relationship Type="http://schemas.openxmlformats.org/officeDocument/2006/relationships/tableStyles" Target="tableStyles.xml" Id="rId195" /><Relationship Type="http://schemas.openxmlformats.org/officeDocument/2006/relationships/handoutMaster" Target="handoutMasters/handoutMaster1.xml" Id="rId190" /><Relationship Type="http://schemas.openxmlformats.org/officeDocument/2006/relationships/slide" Target="slides/slide9.xml" Id="rId15" /><Relationship Type="http://schemas.openxmlformats.org/officeDocument/2006/relationships/slide" Target="slides/slide30.xml" Id="rId36" /><Relationship Type="http://schemas.openxmlformats.org/officeDocument/2006/relationships/slide" Target="slides/slide51.xml" Id="rId57" /><Relationship Type="http://schemas.openxmlformats.org/officeDocument/2006/relationships/slide" Target="slides/slide100.xml" Id="rId106" /><Relationship Type="http://schemas.openxmlformats.org/officeDocument/2006/relationships/slide" Target="slides/slide121.xml" Id="rId127" /><Relationship Type="http://schemas.openxmlformats.org/officeDocument/2006/relationships/slide" Target="slides/slide4.xml" Id="rId10" /><Relationship Type="http://schemas.openxmlformats.org/officeDocument/2006/relationships/slide" Target="slides/slide25.xml" Id="rId31" /><Relationship Type="http://schemas.openxmlformats.org/officeDocument/2006/relationships/slide" Target="slides/slide46.xml" Id="rId52" /><Relationship Type="http://schemas.openxmlformats.org/officeDocument/2006/relationships/slide" Target="slides/slide67.xml" Id="rId73" /><Relationship Type="http://schemas.openxmlformats.org/officeDocument/2006/relationships/slide" Target="slides/slide72.xml" Id="rId78" /><Relationship Type="http://schemas.openxmlformats.org/officeDocument/2006/relationships/slide" Target="slides/slide88.xml" Id="rId94" /><Relationship Type="http://schemas.openxmlformats.org/officeDocument/2006/relationships/slide" Target="slides/slide93.xml" Id="rId99" /><Relationship Type="http://schemas.openxmlformats.org/officeDocument/2006/relationships/slide" Target="slides/slide95.xml" Id="rId101" /><Relationship Type="http://schemas.openxmlformats.org/officeDocument/2006/relationships/slide" Target="slides/slide116.xml" Id="rId122" /><Relationship Type="http://schemas.openxmlformats.org/officeDocument/2006/relationships/slide" Target="slides/slide137.xml" Id="rId143" /><Relationship Type="http://schemas.openxmlformats.org/officeDocument/2006/relationships/slide" Target="slides/slide142.xml" Id="rId148" /><Relationship Type="http://schemas.openxmlformats.org/officeDocument/2006/relationships/slide" Target="slides/slide158.xml" Id="rId164" /><Relationship Type="http://schemas.openxmlformats.org/officeDocument/2006/relationships/slide" Target="slides/slide163.xml" Id="rId169" /><Relationship Type="http://schemas.openxmlformats.org/officeDocument/2006/relationships/slide" Target="slides/slide179.xml" Id="rId185" /><Relationship Type="http://schemas.openxmlformats.org/officeDocument/2006/relationships/customXml" Target="../customXml/item4.xml" Id="rId4" /><Relationship Type="http://schemas.openxmlformats.org/officeDocument/2006/relationships/slide" Target="slides/slide3.xml" Id="rId9" /><Relationship Type="http://schemas.openxmlformats.org/officeDocument/2006/relationships/slide" Target="slides/slide174.xml" Id="rId180" /><Relationship Type="http://schemas.openxmlformats.org/officeDocument/2006/relationships/slide" Target="slides/slide20.xml" Id="rId26" /><Relationship Type="http://schemas.openxmlformats.org/officeDocument/2006/relationships/slide" Target="slides/slide41.xml" Id="rId47" /><Relationship Type="http://schemas.openxmlformats.org/officeDocument/2006/relationships/slide" Target="slides/slide62.xml" Id="rId68" /><Relationship Type="http://schemas.openxmlformats.org/officeDocument/2006/relationships/slide" Target="slides/slide83.xml" Id="rId89" /><Relationship Type="http://schemas.openxmlformats.org/officeDocument/2006/relationships/slide" Target="slides/slide106.xml" Id="rId112" /><Relationship Type="http://schemas.openxmlformats.org/officeDocument/2006/relationships/slide" Target="slides/slide127.xml" Id="rId133" /><Relationship Type="http://schemas.openxmlformats.org/officeDocument/2006/relationships/slide" Target="slides/slide148.xml" Id="rId154" /><Relationship Type="http://schemas.openxmlformats.org/officeDocument/2006/relationships/slide" Target="slides/slide169.xml" Id="rId175" /><Relationship Type="http://schemas.openxmlformats.org/officeDocument/2006/relationships/slide" Target="slides/slide10.xml" Id="rId16" /><Relationship Type="http://schemas.openxmlformats.org/officeDocument/2006/relationships/slide" Target="slides/slide31.xml" Id="rId37" /><Relationship Type="http://schemas.openxmlformats.org/officeDocument/2006/relationships/slide" Target="slides/slide52.xml" Id="rId58" /><Relationship Type="http://schemas.openxmlformats.org/officeDocument/2006/relationships/slide" Target="slides/slide73.xml" Id="rId79" /><Relationship Type="http://schemas.openxmlformats.org/officeDocument/2006/relationships/slide" Target="slides/slide96.xml" Id="rId102" /><Relationship Type="http://schemas.openxmlformats.org/officeDocument/2006/relationships/slide" Target="slides/slide117.xml" Id="rId123" /><Relationship Type="http://schemas.openxmlformats.org/officeDocument/2006/relationships/slide" Target="slides/slide138.xml" Id="rId144" /><Relationship Type="http://schemas.openxmlformats.org/officeDocument/2006/relationships/slide" Target="slides/slide84.xml" Id="rId90" /><Relationship Type="http://schemas.openxmlformats.org/officeDocument/2006/relationships/slide" Target="slides/slide159.xml" Id="rId165" /><Relationship Type="http://schemas.openxmlformats.org/officeDocument/2006/relationships/slide" Target="slides/slide180.xml" Id="rId186" /><Relationship Type="http://schemas.openxmlformats.org/officeDocument/2006/relationships/slide" Target="slides/slide21.xml" Id="rId27" /><Relationship Type="http://schemas.openxmlformats.org/officeDocument/2006/relationships/slide" Target="slides/slide42.xml" Id="rId48" /><Relationship Type="http://schemas.openxmlformats.org/officeDocument/2006/relationships/slide" Target="slides/slide63.xml" Id="rId69" /><Relationship Type="http://schemas.openxmlformats.org/officeDocument/2006/relationships/slide" Target="slides/slide107.xml" Id="rId113" /><Relationship Type="http://schemas.openxmlformats.org/officeDocument/2006/relationships/slide" Target="slides/slide128.xml" Id="rId134" /><Relationship Type="http://schemas.openxmlformats.org/officeDocument/2006/relationships/slide" Target="slides/slide74.xml" Id="rId80" /><Relationship Type="http://schemas.openxmlformats.org/officeDocument/2006/relationships/slide" Target="slides/slide149.xml" Id="rId155" /><Relationship Type="http://schemas.openxmlformats.org/officeDocument/2006/relationships/slide" Target="slides/slide170.xml" Id="rId176" /><Relationship Type="http://schemas.microsoft.com/office/2015/10/relationships/revisionInfo" Target="revisionInfo.xml" Id="rId197" /><Relationship Type="http://schemas.openxmlformats.org/officeDocument/2006/relationships/slide" Target="slides/slide11.xml" Id="rId17" /><Relationship Type="http://schemas.openxmlformats.org/officeDocument/2006/relationships/slide" Target="slides/slide32.xml" Id="rId38" /><Relationship Type="http://schemas.openxmlformats.org/officeDocument/2006/relationships/slide" Target="slides/slide53.xml" Id="rId59" /><Relationship Type="http://schemas.openxmlformats.org/officeDocument/2006/relationships/slide" Target="slides/slide97.xml" Id="rId103" /><Relationship Type="http://schemas.openxmlformats.org/officeDocument/2006/relationships/slide" Target="slides/slide118.xml" Id="rId124" /><Relationship Type="http://schemas.openxmlformats.org/officeDocument/2006/relationships/slide" Target="slides/slide64.xml" Id="rId70" /><Relationship Type="http://schemas.openxmlformats.org/officeDocument/2006/relationships/slide" Target="slides/slide85.xml" Id="rId91" /><Relationship Type="http://schemas.openxmlformats.org/officeDocument/2006/relationships/slide" Target="slides/slide139.xml" Id="rId145" /><Relationship Type="http://schemas.openxmlformats.org/officeDocument/2006/relationships/slide" Target="slides/slide160.xml" Id="rId166" /><Relationship Type="http://schemas.openxmlformats.org/officeDocument/2006/relationships/slide" Target="slides/slide181.xml" Id="rId187" /><Relationship Type="http://schemas.openxmlformats.org/officeDocument/2006/relationships/customXml" Target="../customXml/item1.xml" Id="rId1" /><Relationship Type="http://schemas.openxmlformats.org/officeDocument/2006/relationships/slide" Target="slides/slide22.xml" Id="rId28" /><Relationship Type="http://schemas.openxmlformats.org/officeDocument/2006/relationships/slide" Target="slides/slide43.xml" Id="rId49" /><Relationship Type="http://schemas.openxmlformats.org/officeDocument/2006/relationships/slide" Target="slides/slide108.xml" Id="rId114" /><Relationship Type="http://schemas.openxmlformats.org/officeDocument/2006/relationships/slide" Target="slides/slide54.xml" Id="rId60" /><Relationship Type="http://schemas.openxmlformats.org/officeDocument/2006/relationships/slide" Target="slides/slide75.xml" Id="rId81" /><Relationship Type="http://schemas.openxmlformats.org/officeDocument/2006/relationships/slide" Target="slides/slide129.xml" Id="rId135" /><Relationship Type="http://schemas.openxmlformats.org/officeDocument/2006/relationships/slide" Target="slides/slide150.xml" Id="rId156" /><Relationship Type="http://schemas.openxmlformats.org/officeDocument/2006/relationships/slide" Target="slides/slide171.xml" Id="rId177" /><Relationship Type="http://schemas.openxmlformats.org/officeDocument/2006/relationships/slide" Target="slides/slide12.xml" Id="rId18" /><Relationship Type="http://schemas.openxmlformats.org/officeDocument/2006/relationships/slide" Target="slides/slide33.xml" Id="rId39" /><Relationship Type="http://schemas.openxmlformats.org/officeDocument/2006/relationships/slide" Target="slides/slide44.xml" Id="rId50" /><Relationship Type="http://schemas.openxmlformats.org/officeDocument/2006/relationships/slide" Target="slides/slide98.xml" Id="rId104" /><Relationship Type="http://schemas.openxmlformats.org/officeDocument/2006/relationships/slide" Target="slides/slide119.xml" Id="rId125" /><Relationship Type="http://schemas.openxmlformats.org/officeDocument/2006/relationships/slide" Target="slides/slide140.xml" Id="rId146" /><Relationship Type="http://schemas.openxmlformats.org/officeDocument/2006/relationships/slide" Target="slides/slide161.xml" Id="rId167" /><Relationship Type="http://schemas.openxmlformats.org/officeDocument/2006/relationships/slide" Target="slides/slide182.xml" Id="rId188"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a:t>
            </a:fld>
            <a:endParaRPr lang="nl-BE"/>
          </a:p>
        </p:txBody>
      </p:sp>
    </p:spTree>
    <p:extLst>
      <p:ext uri="{BB962C8B-B14F-4D97-AF65-F5344CB8AC3E}">
        <p14:creationId xmlns:p14="http://schemas.microsoft.com/office/powerpoint/2010/main" val="77722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Meest eenvoudige manier is gaan kijken via Energieprestatiedatabank: nieuwe wooneenheid – Toon kaart</a:t>
            </a:r>
          </a:p>
          <a:p>
            <a:pPr marL="171450" indent="-171450">
              <a:buFontTx/>
              <a:buChar char="-"/>
            </a:pPr>
            <a:r>
              <a:rPr lang="nl-BE"/>
              <a:t>Kaart bekijken, gebouw aanklikken </a:t>
            </a:r>
            <a:r>
              <a:rPr lang="nl-BE">
                <a:sym typeface="Wingdings" panose="05000000000000000000" pitchFamily="2" charset="2"/>
              </a:rPr>
              <a:t> pull-down menu toont aanwezige wooneenheden.</a:t>
            </a:r>
          </a:p>
          <a:p>
            <a:pPr marL="0" indent="0">
              <a:buFontTx/>
              <a:buNone/>
            </a:pPr>
            <a:endParaRPr lang="nl-BE">
              <a:sym typeface="Wingdings" panose="05000000000000000000" pitchFamily="2" charset="2"/>
            </a:endParaRPr>
          </a:p>
          <a:p>
            <a:pPr marL="0" indent="0">
              <a:buFontTx/>
              <a:buNone/>
            </a:pPr>
            <a:r>
              <a:rPr lang="nl-BE">
                <a:sym typeface="Wingdings" panose="05000000000000000000" pitchFamily="2" charset="2"/>
              </a:rPr>
              <a:t>Een EPC GD van een appartementsgebouw wordt opgemaakt per gebouw.</a:t>
            </a:r>
          </a:p>
          <a:p>
            <a:pPr marL="0" indent="0">
              <a:buFontTx/>
              <a:buNone/>
            </a:pPr>
            <a:r>
              <a:rPr lang="nl-BE">
                <a:sym typeface="Wingdings" panose="05000000000000000000" pitchFamily="2" charset="2"/>
              </a:rPr>
              <a:t>Een EPC voor een residentiële of kleine niet-residentiële eenheid wordt opgemaakt per eenheid.</a:t>
            </a:r>
          </a:p>
          <a:p>
            <a:pPr marL="0" indent="0">
              <a:buFontTx/>
              <a:buNone/>
            </a:pPr>
            <a:r>
              <a:rPr lang="nl-BE">
                <a:sym typeface="Wingdings" panose="05000000000000000000" pitchFamily="2" charset="2"/>
              </a:rPr>
              <a:t>Ga dus eerst na </a:t>
            </a:r>
            <a:r>
              <a:rPr lang="nl-BE" b="1">
                <a:sym typeface="Wingdings" panose="05000000000000000000" pitchFamily="2" charset="2"/>
              </a:rPr>
              <a:t>hoeveel</a:t>
            </a:r>
            <a:r>
              <a:rPr lang="nl-BE">
                <a:sym typeface="Wingdings" panose="05000000000000000000" pitchFamily="2" charset="2"/>
              </a:rPr>
              <a:t> gebouwen (bij EPC GD) of eenheden er zijn (bij EPC </a:t>
            </a:r>
            <a:r>
              <a:rPr lang="nl-BE" err="1">
                <a:sym typeface="Wingdings" panose="05000000000000000000" pitchFamily="2" charset="2"/>
              </a:rPr>
              <a:t>Res</a:t>
            </a:r>
            <a:r>
              <a:rPr lang="nl-BE">
                <a:sym typeface="Wingdings" panose="05000000000000000000" pitchFamily="2" charset="2"/>
              </a:rPr>
              <a:t> en EPC </a:t>
            </a:r>
            <a:r>
              <a:rPr lang="nl-BE" err="1">
                <a:sym typeface="Wingdings" panose="05000000000000000000" pitchFamily="2" charset="2"/>
              </a:rPr>
              <a:t>kNR</a:t>
            </a:r>
            <a:r>
              <a:rPr lang="nl-BE">
                <a:sym typeface="Wingdings" panose="05000000000000000000" pitchFamily="2" charset="2"/>
              </a:rPr>
              <a:t>).</a:t>
            </a:r>
          </a:p>
          <a:p>
            <a:pPr marL="0" indent="0">
              <a:buFontTx/>
              <a:buNone/>
            </a:pPr>
            <a:r>
              <a:rPr lang="nl-BE">
                <a:sym typeface="Wingdings" panose="05000000000000000000" pitchFamily="2" charset="2"/>
              </a:rPr>
              <a:t>Kijk daarvoor op de kaart in de Energieprestatiedatabank.</a:t>
            </a:r>
          </a:p>
          <a:p>
            <a:pPr marL="0" indent="0">
              <a:buFontTx/>
              <a:buNone/>
            </a:pPr>
            <a:r>
              <a:rPr lang="nl-BE">
                <a:sym typeface="Wingdings" panose="05000000000000000000" pitchFamily="2" charset="2"/>
              </a:rPr>
              <a:t>Op de kaart worden de gebouwen met hun contouren aangeduid. </a:t>
            </a:r>
          </a:p>
          <a:p>
            <a:pPr marL="0" indent="0">
              <a:buFontTx/>
              <a:buNone/>
            </a:pPr>
            <a:r>
              <a:rPr lang="nl-BE">
                <a:sym typeface="Wingdings" panose="05000000000000000000" pitchFamily="2" charset="2"/>
              </a:rPr>
              <a:t>Bij het aanklikken van een gebouw worden de eenheden getoond die deel uitmaken van het gebouw.</a:t>
            </a:r>
          </a:p>
          <a:p>
            <a:endParaRPr lang="nl-BE"/>
          </a:p>
          <a:p>
            <a:r>
              <a:rPr lang="nl-BE"/>
              <a:t>Als blijkt dat het niet mogelijk is om een EPC op te maken (software geeft aan dat er geen gemeenschappelijk deel is, </a:t>
            </a:r>
            <a:r>
              <a:rPr lang="nl-BE" err="1"/>
              <a:t>busnummer</a:t>
            </a:r>
            <a:r>
              <a:rPr lang="nl-BE"/>
              <a:t> ontbreekt, …) dien dan uw melding in via veka@vlaanderen.be. Wij bezorgen uw melding aan de lokale overheid. </a:t>
            </a:r>
          </a:p>
          <a:p>
            <a:r>
              <a:rPr lang="nl-BE"/>
              <a:t>(Tips voor een vlotte verwerking van uw melding: zie Nieuwsbrief 01/21)</a:t>
            </a:r>
          </a:p>
          <a:p>
            <a:pPr marL="0" indent="0">
              <a:buFontTx/>
              <a:buNone/>
            </a:pPr>
            <a:endParaRPr lang="nl-BE">
              <a:sym typeface="Wingdings" panose="05000000000000000000" pitchFamily="2" charset="2"/>
            </a:endParaRP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50</a:t>
            </a:fld>
            <a:endParaRPr lang="nl-BE"/>
          </a:p>
        </p:txBody>
      </p:sp>
    </p:spTree>
    <p:extLst>
      <p:ext uri="{BB962C8B-B14F-4D97-AF65-F5344CB8AC3E}">
        <p14:creationId xmlns:p14="http://schemas.microsoft.com/office/powerpoint/2010/main" val="20425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Eventuele extra slide:</a:t>
            </a:r>
            <a:endParaRPr lang="en-US"/>
          </a:p>
          <a:p>
            <a:endParaRPr lang="nl-BE"/>
          </a:p>
          <a:p>
            <a:r>
              <a:rPr lang="nl-BE"/>
              <a:t>Alternatieve sites voor eventueel bijkomende info geometrie, locatie, toegankelijkheid, e.d.</a:t>
            </a:r>
            <a:endParaRPr lang="en-US">
              <a:cs typeface="Calibri"/>
            </a:endParaRPr>
          </a:p>
          <a:p>
            <a:r>
              <a:rPr lang="nl-BE"/>
              <a:t>Wat deel uitmaakt van een goede voorbereiding:</a:t>
            </a:r>
            <a:endParaRPr lang="nl-BE">
              <a:cs typeface="Calibri"/>
            </a:endParaRPr>
          </a:p>
          <a:p>
            <a:pPr marL="171450" indent="-171450">
              <a:buFontTx/>
              <a:buChar char="-"/>
            </a:pPr>
            <a:r>
              <a:rPr lang="nl-BE"/>
              <a:t>Juiste ligging van het gebouw?</a:t>
            </a:r>
            <a:endParaRPr lang="nl-BE">
              <a:cs typeface="Calibri"/>
            </a:endParaRPr>
          </a:p>
          <a:p>
            <a:pPr marL="171450" indent="-171450">
              <a:buFontTx/>
              <a:buChar char="-"/>
            </a:pPr>
            <a:r>
              <a:rPr lang="nl-BE"/>
              <a:t>Zijn alle gevels toegankelijk voor het opmeten?</a:t>
            </a:r>
            <a:endParaRPr lang="nl-BE">
              <a:cs typeface="Calibri"/>
            </a:endParaRPr>
          </a:p>
          <a:p>
            <a:pPr marL="171450" indent="-171450">
              <a:buFontTx/>
              <a:buChar char="-"/>
            </a:pPr>
            <a:r>
              <a:rPr lang="nl-BE"/>
              <a:t>Bepalen van de oriëntatie van het gebouw </a:t>
            </a:r>
            <a:endParaRPr lang="nl-BE">
              <a:cs typeface="Calibri"/>
            </a:endParaRPr>
          </a:p>
          <a:p>
            <a:pPr marL="171450" indent="-171450">
              <a:buFontTx/>
              <a:buChar char="-"/>
            </a:pPr>
            <a:r>
              <a:rPr lang="nl-BE"/>
              <a:t>…</a:t>
            </a:r>
            <a:endParaRPr lang="nl-BE">
              <a:cs typeface="Calibri"/>
            </a:endParaRPr>
          </a:p>
          <a:p>
            <a:endParaRPr lang="nl-BE"/>
          </a:p>
          <a:p>
            <a:r>
              <a:rPr lang="nl-BE" err="1"/>
              <a:t>Ps</a:t>
            </a:r>
            <a:r>
              <a:rPr lang="nl-BE"/>
              <a:t>: kaart wordt steeds in </a:t>
            </a:r>
            <a:r>
              <a:rPr lang="nl-BE" err="1"/>
              <a:t>Noord-richting</a:t>
            </a:r>
            <a:r>
              <a:rPr lang="nl-BE"/>
              <a:t> getoond</a:t>
            </a:r>
            <a:endParaRPr lang="nl-BE">
              <a:cs typeface="Calibri"/>
            </a:endParaRPr>
          </a:p>
          <a:p>
            <a:endParaRPr lang="nl-BE"/>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52</a:t>
            </a:fld>
            <a:endParaRPr lang="nl-BE"/>
          </a:p>
        </p:txBody>
      </p:sp>
    </p:spTree>
    <p:extLst>
      <p:ext uri="{BB962C8B-B14F-4D97-AF65-F5344CB8AC3E}">
        <p14:creationId xmlns:p14="http://schemas.microsoft.com/office/powerpoint/2010/main" val="3973685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Eventuele extra slide:</a:t>
            </a:r>
            <a:endParaRPr lang="en-US"/>
          </a:p>
          <a:p>
            <a:pPr>
              <a:defRPr/>
            </a:pPr>
            <a:endParaRPr lang="nl-BE"/>
          </a:p>
          <a:p>
            <a:pPr>
              <a:defRPr/>
            </a:pPr>
            <a:r>
              <a:rPr lang="nl-BE"/>
              <a:t>TIP: </a:t>
            </a:r>
            <a:r>
              <a:rPr lang="nl-NL" sz="1200" kern="1200" err="1">
                <a:solidFill>
                  <a:schemeClr val="tx1"/>
                </a:solidFill>
                <a:latin typeface="+mn-lt"/>
                <a:ea typeface="+mn-ea"/>
                <a:cs typeface="+mn-cs"/>
              </a:rPr>
              <a:t>Cadgis</a:t>
            </a:r>
            <a:r>
              <a:rPr lang="nl-NL" sz="1200" kern="1200">
                <a:solidFill>
                  <a:schemeClr val="tx1"/>
                </a:solidFill>
                <a:latin typeface="+mn-lt"/>
                <a:ea typeface="+mn-ea"/>
                <a:cs typeface="+mn-cs"/>
              </a:rPr>
              <a:t>: je kan daarop ook meten.</a:t>
            </a:r>
            <a:r>
              <a:rPr lang="nl-NL"/>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Vb. bij rijwoningen interessant als je ter plaatse de diepte van de aanbouwen links en rechts van de woning niet kan opmeten/inschatten. Zo kan je muur met begrenzing buiten/AVR redelijk correct inschatten.</a:t>
            </a:r>
            <a:endParaRPr lang="nl-NL" sz="1200" kern="120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53</a:t>
            </a:fld>
            <a:endParaRPr lang="nl-BE"/>
          </a:p>
        </p:txBody>
      </p:sp>
    </p:spTree>
    <p:extLst>
      <p:ext uri="{BB962C8B-B14F-4D97-AF65-F5344CB8AC3E}">
        <p14:creationId xmlns:p14="http://schemas.microsoft.com/office/powerpoint/2010/main" val="4008869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de software is thans meer info beschikbaar over de ED die het EPC GD heeft opgemaakt </a:t>
            </a:r>
            <a:r>
              <a:rPr lang="nl-BE">
                <a:sym typeface="Wingdings" panose="05000000000000000000" pitchFamily="2" charset="2"/>
              </a:rPr>
              <a:t> op basis van naam en EP-nummer kunnen contactgegevens worden opgezocht.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54</a:t>
            </a:fld>
            <a:endParaRPr lang="nl-BE"/>
          </a:p>
        </p:txBody>
      </p:sp>
    </p:spTree>
    <p:extLst>
      <p:ext uri="{BB962C8B-B14F-4D97-AF65-F5344CB8AC3E}">
        <p14:creationId xmlns:p14="http://schemas.microsoft.com/office/powerpoint/2010/main" val="2083407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nagenoeg 85% van de gecontroleerde </a:t>
            </a:r>
            <a:r>
              <a:rPr lang="nl-BE" err="1"/>
              <a:t>EPC’s</a:t>
            </a:r>
            <a:r>
              <a:rPr lang="nl-BE"/>
              <a:t> wordt het referentiejaar bouw </a:t>
            </a:r>
            <a:r>
              <a:rPr lang="nl-BE" err="1"/>
              <a:t>gemakkelijkheidshalve</a:t>
            </a:r>
            <a:r>
              <a:rPr lang="nl-BE"/>
              <a:t> als ‘onbekend’ aangeduid of blijkt het verkeerd te worden ingevoerd.</a:t>
            </a:r>
          </a:p>
          <a:p>
            <a:r>
              <a:rPr lang="nl-BE"/>
              <a:t>Het wordt aangeraden om het belang hiervan ook voorafgaandelijk aan het </a:t>
            </a:r>
            <a:r>
              <a:rPr lang="nl-BE" err="1"/>
              <a:t>plaatsbezoek</a:t>
            </a:r>
            <a:r>
              <a:rPr lang="nl-BE"/>
              <a:t> aan de eigenaar te melden.</a:t>
            </a:r>
          </a:p>
          <a:p>
            <a:endParaRPr lang="nl-BE"/>
          </a:p>
          <a:p>
            <a:r>
              <a:rPr lang="nl-BE" err="1"/>
              <a:t>Defaultwaarden</a:t>
            </a:r>
            <a:r>
              <a:rPr lang="nl-BE"/>
              <a:t> in geval van onbekende invoergegevens worden hieraan gekoppeld (geldt ook voor het referentiejaar renovatie!).</a:t>
            </a:r>
          </a:p>
          <a:p>
            <a:r>
              <a:rPr lang="nl-BE"/>
              <a:t>Zoals bij onbekende aanwezigheid van isolatie of onbekende dikte van isolatie (zie volgende slides ter illustratie).</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a:t>Zie ook verder m.b.t. referentiejaar renovatie</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55</a:t>
            </a:fld>
            <a:endParaRPr lang="nl-BE"/>
          </a:p>
        </p:txBody>
      </p:sp>
    </p:spTree>
    <p:extLst>
      <p:ext uri="{BB962C8B-B14F-4D97-AF65-F5344CB8AC3E}">
        <p14:creationId xmlns:p14="http://schemas.microsoft.com/office/powerpoint/2010/main" val="1282343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Eventuele extra slide:</a:t>
            </a:r>
            <a:endParaRPr lang="en-US"/>
          </a:p>
          <a:p>
            <a:pPr>
              <a:defRPr/>
            </a:pPr>
            <a:endParaRPr lang="nl-NL"/>
          </a:p>
          <a:p>
            <a:pPr>
              <a:defRPr/>
            </a:pPr>
            <a:r>
              <a:rPr lang="nl-NL" sz="1200" kern="1200">
                <a:solidFill>
                  <a:schemeClr val="tx1"/>
                </a:solidFill>
                <a:latin typeface="+mn-lt"/>
                <a:ea typeface="+mn-ea"/>
                <a:cs typeface="+mn-cs"/>
              </a:rPr>
              <a:t>niet alleen bij 'aanwezigheid isolatie onbekend', maar ook bij 'isolatie aanwezig en isolatiedikte onbekend’</a:t>
            </a:r>
            <a:r>
              <a:rPr lang="nl-NL"/>
              <a:t>  </a:t>
            </a:r>
            <a:endParaRPr lang="en-US">
              <a:cs typeface="Calibri"/>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56</a:t>
            </a:fld>
            <a:endParaRPr lang="nl-BE"/>
          </a:p>
        </p:txBody>
      </p:sp>
    </p:spTree>
    <p:extLst>
      <p:ext uri="{BB962C8B-B14F-4D97-AF65-F5344CB8AC3E}">
        <p14:creationId xmlns:p14="http://schemas.microsoft.com/office/powerpoint/2010/main" val="4000453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Eventuele extra slide:</a:t>
            </a:r>
            <a:endParaRPr lang="en-US"/>
          </a:p>
        </p:txBody>
      </p:sp>
      <p:sp>
        <p:nvSpPr>
          <p:cNvPr id="4" name="Slide Number Placeholder 3"/>
          <p:cNvSpPr>
            <a:spLocks noGrp="1"/>
          </p:cNvSpPr>
          <p:nvPr>
            <p:ph type="sldNum" sz="quarter" idx="5"/>
          </p:nvPr>
        </p:nvSpPr>
        <p:spPr/>
        <p:txBody>
          <a:bodyPr/>
          <a:lstStyle/>
          <a:p>
            <a:fld id="{22D8FA8F-556B-4E54-8758-21E02D639AD8}" type="slidenum">
              <a:rPr lang="nl-BE" smtClean="0"/>
              <a:t>57</a:t>
            </a:fld>
            <a:endParaRPr lang="nl-BE"/>
          </a:p>
        </p:txBody>
      </p:sp>
    </p:spTree>
    <p:extLst>
      <p:ext uri="{BB962C8B-B14F-4D97-AF65-F5344CB8AC3E}">
        <p14:creationId xmlns:p14="http://schemas.microsoft.com/office/powerpoint/2010/main" val="367600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Uittreksel woningpas en kadaster.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Woningpas: ook interessant bij recente woningen of bij IER (Ingrijpend energetische renovatie) om via de woningpas de EPB aangifte te raadplegen.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(IER = +70% van de gebouwschil gerenoveerd)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58</a:t>
            </a:fld>
            <a:endParaRPr lang="nl-BE"/>
          </a:p>
        </p:txBody>
      </p:sp>
    </p:spTree>
    <p:extLst>
      <p:ext uri="{BB962C8B-B14F-4D97-AF65-F5344CB8AC3E}">
        <p14:creationId xmlns:p14="http://schemas.microsoft.com/office/powerpoint/2010/main" val="404906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Ook vermelden dat telefonische verklaringen van ambtenaren/notarissen niet aanvaard worden =&gt; bewijs op mail nodig.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FF0000"/>
                </a:solidFill>
              </a:rPr>
              <a:t>Correcte verwerking (herrekening) van het verkregen jaar: zie </a:t>
            </a:r>
            <a:r>
              <a:rPr lang="nl-BE" sz="1200">
                <a:solidFill>
                  <a:srgbClr val="FF0000"/>
                </a:solidFill>
              </a:rPr>
              <a:t>III.3.1.1 Stappenplan en bijhorende tabel: komt verder nog aan bod.</a:t>
            </a:r>
            <a:endParaRPr lang="nl-NL" sz="1200" kern="120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59</a:t>
            </a:fld>
            <a:endParaRPr lang="nl-BE"/>
          </a:p>
        </p:txBody>
      </p:sp>
    </p:spTree>
    <p:extLst>
      <p:ext uri="{BB962C8B-B14F-4D97-AF65-F5344CB8AC3E}">
        <p14:creationId xmlns:p14="http://schemas.microsoft.com/office/powerpoint/2010/main" val="523325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Losstaand van het feit dat het bekomen van bewijsstukken van uiterst belang is, is de correcte verwerking hiervan van nog groter belang!</a:t>
            </a:r>
          </a:p>
          <a:p>
            <a:r>
              <a:rPr lang="nl-BE"/>
              <a:t>Veel voorkomend worden bewijsstukken onterecht gehanteerd en/of de informatie hieruit niet afdoende gecontroleerd of verwerkt.</a:t>
            </a:r>
          </a:p>
          <a:p>
            <a:r>
              <a:rPr lang="nl-BE"/>
              <a:t>Algemene voorwaarden moeten worden gecontroleerd, link met plats van uitvoering, oppervlakten, …</a:t>
            </a:r>
          </a:p>
          <a:p>
            <a:r>
              <a:rPr lang="nl-BE"/>
              <a:t>(Onterecht: bijv. niet voldaan aan algemene voorwaarden, bewijsstuk gehanteerd voor meerdere schildelen waar enkel van toepassing op één enkele, ...)</a:t>
            </a:r>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60</a:t>
            </a:fld>
            <a:endParaRPr lang="nl-BE"/>
          </a:p>
        </p:txBody>
      </p:sp>
    </p:spTree>
    <p:extLst>
      <p:ext uri="{BB962C8B-B14F-4D97-AF65-F5344CB8AC3E}">
        <p14:creationId xmlns:p14="http://schemas.microsoft.com/office/powerpoint/2010/main" val="4068257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28</a:t>
            </a:fld>
            <a:endParaRPr lang="nl-BE"/>
          </a:p>
        </p:txBody>
      </p:sp>
    </p:spTree>
    <p:extLst>
      <p:ext uri="{BB962C8B-B14F-4D97-AF65-F5344CB8AC3E}">
        <p14:creationId xmlns:p14="http://schemas.microsoft.com/office/powerpoint/2010/main" val="3343494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61</a:t>
            </a:fld>
            <a:endParaRPr lang="nl-BE"/>
          </a:p>
        </p:txBody>
      </p:sp>
    </p:spTree>
    <p:extLst>
      <p:ext uri="{BB962C8B-B14F-4D97-AF65-F5344CB8AC3E}">
        <p14:creationId xmlns:p14="http://schemas.microsoft.com/office/powerpoint/2010/main" val="806929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338400" algn="l">
              <a:buNone/>
            </a:pPr>
            <a:r>
              <a:rPr lang="nl-BE"/>
              <a:t>Plaats van de isolatie wordt vrijwel nooit in de factuur vermeld. </a:t>
            </a:r>
          </a:p>
          <a:p>
            <a:pPr marL="0" lvl="0" indent="-338400">
              <a:buNone/>
            </a:pPr>
            <a:r>
              <a:rPr lang="nl-BE"/>
              <a:t>Daarom laat het IP ook toe dat de plaats van uitvoering onder meer kan afgeleid worden op basis van:</a:t>
            </a:r>
          </a:p>
          <a:p>
            <a:pPr lvl="0"/>
            <a:r>
              <a:rPr lang="nl-BE"/>
              <a:t>- visuele vaststellingen zoals de vaststelling van het materiaal of boorgaten voor het inblazen van spouwmuurisolatie;</a:t>
            </a:r>
          </a:p>
          <a:p>
            <a:pPr lvl="0"/>
            <a:r>
              <a:rPr lang="nl-BE"/>
              <a:t>- de grootteorde van de in het bewijsstuk vermelde oppervlakte en de werkelijke oppervlakte. </a:t>
            </a:r>
          </a:p>
          <a:p>
            <a:pPr marL="0" lvl="0" indent="-338400">
              <a:buNone/>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62</a:t>
            </a:fld>
            <a:endParaRPr lang="nl-BE"/>
          </a:p>
        </p:txBody>
      </p:sp>
    </p:spTree>
    <p:extLst>
      <p:ext uri="{BB962C8B-B14F-4D97-AF65-F5344CB8AC3E}">
        <p14:creationId xmlns:p14="http://schemas.microsoft.com/office/powerpoint/2010/main" val="3793570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b="0" i="0" u="none" strike="noStrike" kern="1200" baseline="0">
                <a:solidFill>
                  <a:schemeClr val="tx1"/>
                </a:solidFill>
                <a:latin typeface="+mn-lt"/>
                <a:ea typeface="+mn-ea"/>
                <a:cs typeface="+mn-cs"/>
              </a:rPr>
              <a:t>producteigenschappen bij de </a:t>
            </a:r>
            <a:r>
              <a:rPr lang="nl-NL" sz="1200" b="1" i="0" u="none" strike="noStrike" kern="1200" baseline="0">
                <a:solidFill>
                  <a:schemeClr val="tx1"/>
                </a:solidFill>
                <a:latin typeface="+mn-lt"/>
                <a:ea typeface="+mn-ea"/>
                <a:cs typeface="+mn-cs"/>
              </a:rPr>
              <a:t>CE-markering </a:t>
            </a:r>
            <a:r>
              <a:rPr lang="nl-NL" sz="1200" b="0" i="0" u="none" strike="noStrike" kern="1200" baseline="0">
                <a:solidFill>
                  <a:schemeClr val="tx1"/>
                </a:solidFill>
                <a:latin typeface="+mn-lt"/>
                <a:ea typeface="+mn-ea"/>
                <a:cs typeface="+mn-cs"/>
              </a:rPr>
              <a:t>van het product (verplicht sinds 1 maart 2003 )</a:t>
            </a:r>
          </a:p>
          <a:p>
            <a:pPr marL="171450" indent="-171450">
              <a:buFontTx/>
              <a:buChar char="-"/>
            </a:pPr>
            <a:r>
              <a:rPr lang="nl-NL" sz="1200" b="1" i="0" u="none" strike="noStrike" kern="1200" baseline="0">
                <a:solidFill>
                  <a:schemeClr val="tx1"/>
                </a:solidFill>
                <a:latin typeface="+mn-lt"/>
                <a:ea typeface="+mn-ea"/>
                <a:cs typeface="+mn-cs"/>
              </a:rPr>
              <a:t>Vrijwillige kwaliteitsverklaringen </a:t>
            </a:r>
            <a:r>
              <a:rPr lang="nl-NL" sz="1200" b="0" i="0" u="none" strike="noStrike" kern="1200" baseline="0">
                <a:solidFill>
                  <a:schemeClr val="tx1"/>
                </a:solidFill>
                <a:latin typeface="+mn-lt"/>
                <a:ea typeface="+mn-ea"/>
                <a:cs typeface="+mn-cs"/>
              </a:rPr>
              <a:t>van het </a:t>
            </a:r>
            <a:r>
              <a:rPr lang="nl-NL" sz="1200" b="0" i="0" u="none" strike="noStrike" kern="1200" baseline="0" err="1">
                <a:solidFill>
                  <a:schemeClr val="tx1"/>
                </a:solidFill>
                <a:latin typeface="+mn-lt"/>
                <a:ea typeface="+mn-ea"/>
                <a:cs typeface="+mn-cs"/>
              </a:rPr>
              <a:t>BUtgb</a:t>
            </a:r>
            <a:r>
              <a:rPr lang="nl-NL" sz="1200" b="0" i="0" u="none" strike="noStrike" kern="1200" baseline="0">
                <a:solidFill>
                  <a:schemeClr val="tx1"/>
                </a:solidFill>
                <a:latin typeface="+mn-lt"/>
                <a:ea typeface="+mn-ea"/>
                <a:cs typeface="+mn-cs"/>
              </a:rPr>
              <a:t> (ATG goedkeuring) </a:t>
            </a:r>
          </a:p>
          <a:p>
            <a:pPr marL="171450" indent="-171450">
              <a:buFontTx/>
              <a:buChar char="-"/>
            </a:pPr>
            <a:r>
              <a:rPr lang="nl-BE" sz="1200" b="0" i="0" u="none" strike="noStrike" kern="1200" baseline="0">
                <a:solidFill>
                  <a:schemeClr val="tx1"/>
                </a:solidFill>
                <a:latin typeface="+mn-lt"/>
                <a:ea typeface="+mn-ea"/>
                <a:cs typeface="+mn-cs"/>
              </a:rPr>
              <a:t>de </a:t>
            </a:r>
            <a:r>
              <a:rPr lang="nl-BE" sz="1200" b="1" i="0" u="none" strike="noStrike" kern="1200" baseline="0">
                <a:solidFill>
                  <a:schemeClr val="tx1"/>
                </a:solidFill>
                <a:latin typeface="+mn-lt"/>
                <a:ea typeface="+mn-ea"/>
                <a:cs typeface="+mn-cs"/>
              </a:rPr>
              <a:t>EPBD-databank</a:t>
            </a:r>
            <a:r>
              <a:rPr lang="nl-BE" sz="1200" b="0" i="0" u="none" strike="noStrike" kern="1200" baseline="0">
                <a:solidFill>
                  <a:schemeClr val="tx1"/>
                </a:solidFill>
                <a:latin typeface="+mn-lt"/>
                <a:ea typeface="+mn-ea"/>
                <a:cs typeface="+mn-cs"/>
              </a:rPr>
              <a:t>: www.epbd.be (opgericht in juli 2007 )</a:t>
            </a:r>
          </a:p>
          <a:p>
            <a:pPr marL="171450" indent="-171450">
              <a:buFontTx/>
              <a:buChar char="-"/>
            </a:pPr>
            <a:r>
              <a:rPr lang="nl-NL" sz="1200" b="1" i="0" u="none" strike="noStrike" kern="1200" baseline="0">
                <a:solidFill>
                  <a:schemeClr val="tx1"/>
                </a:solidFill>
                <a:latin typeface="+mn-lt"/>
                <a:ea typeface="+mn-ea"/>
                <a:cs typeface="+mn-cs"/>
              </a:rPr>
              <a:t>Het Vlaams instituut voor bio-ecologisch bouwen en wonen </a:t>
            </a:r>
            <a:r>
              <a:rPr lang="nl-NL" sz="1200" b="0" i="0" u="none" strike="noStrike" kern="1200" baseline="0">
                <a:solidFill>
                  <a:schemeClr val="tx1"/>
                </a:solidFill>
                <a:latin typeface="+mn-lt"/>
                <a:ea typeface="+mn-ea"/>
                <a:cs typeface="+mn-cs"/>
              </a:rPr>
              <a:t>(VIBE)</a:t>
            </a:r>
          </a:p>
          <a:p>
            <a:pPr marL="171450" indent="-171450">
              <a:buFontTx/>
              <a:buChar char="-"/>
            </a:pPr>
            <a:endParaRPr lang="nl-BE" sz="1200" b="0" i="0" u="none" strike="noStrike" kern="1200" baseline="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63</a:t>
            </a:fld>
            <a:endParaRPr lang="nl-BE"/>
          </a:p>
        </p:txBody>
      </p:sp>
    </p:spTree>
    <p:extLst>
      <p:ext uri="{BB962C8B-B14F-4D97-AF65-F5344CB8AC3E}">
        <p14:creationId xmlns:p14="http://schemas.microsoft.com/office/powerpoint/2010/main" val="1750007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a:p>
          <a:p>
            <a:r>
              <a:rPr lang="en-US" sz="1200"/>
              <a:t>* </a:t>
            </a:r>
            <a:r>
              <a:rPr lang="en-US" sz="1200" err="1"/>
              <a:t>zoals</a:t>
            </a:r>
            <a:r>
              <a:rPr lang="en-US" sz="1200"/>
              <a:t> </a:t>
            </a:r>
            <a:r>
              <a:rPr lang="en-US" sz="1200" err="1"/>
              <a:t>technische</a:t>
            </a:r>
            <a:r>
              <a:rPr lang="en-US" sz="1200"/>
              <a:t> fiche </a:t>
            </a:r>
            <a:r>
              <a:rPr lang="en-US" sz="1200" err="1"/>
              <a:t>verwarmingsinstallatie</a:t>
            </a:r>
            <a:r>
              <a:rPr lang="en-US" sz="1200"/>
              <a:t>, ramen, </a:t>
            </a:r>
            <a:r>
              <a:rPr lang="en-US" sz="1200" err="1"/>
              <a:t>e.d.</a:t>
            </a:r>
            <a:r>
              <a:rPr lang="en-US" sz="1200"/>
              <a:t> </a:t>
            </a:r>
            <a:r>
              <a:rPr lang="en-US" sz="1200">
                <a:sym typeface="Wingdings" panose="05000000000000000000" pitchFamily="2" charset="2"/>
              </a:rPr>
              <a:t> </a:t>
            </a:r>
            <a:r>
              <a:rPr lang="en-US" sz="1200" err="1">
                <a:sym typeface="Wingdings" panose="05000000000000000000" pitchFamily="2" charset="2"/>
              </a:rPr>
              <a:t>bijv</a:t>
            </a:r>
            <a:r>
              <a:rPr lang="en-US" sz="1200">
                <a:sym typeface="Wingdings" panose="05000000000000000000" pitchFamily="2" charset="2"/>
              </a:rPr>
              <a:t>. </a:t>
            </a:r>
            <a:r>
              <a:rPr lang="en-US" sz="1200" err="1">
                <a:sym typeface="Wingdings" panose="05000000000000000000" pitchFamily="2" charset="2"/>
              </a:rPr>
              <a:t>zijn</a:t>
            </a:r>
            <a:r>
              <a:rPr lang="en-US" sz="1200">
                <a:sym typeface="Wingdings" panose="05000000000000000000" pitchFamily="2" charset="2"/>
              </a:rPr>
              <a:t> </a:t>
            </a:r>
            <a:r>
              <a:rPr lang="en-US" sz="1200" err="1">
                <a:sym typeface="Wingdings" panose="05000000000000000000" pitchFamily="2" charset="2"/>
              </a:rPr>
              <a:t>dit</a:t>
            </a:r>
            <a:r>
              <a:rPr lang="en-US" sz="1200">
                <a:sym typeface="Wingdings" panose="05000000000000000000" pitchFamily="2" charset="2"/>
              </a:rPr>
              <a:t> </a:t>
            </a:r>
            <a:r>
              <a:rPr lang="en-US" sz="1200" err="1">
                <a:sym typeface="Wingdings" panose="05000000000000000000" pitchFamily="2" charset="2"/>
              </a:rPr>
              <a:t>nog</a:t>
            </a:r>
            <a:r>
              <a:rPr lang="en-US" sz="1200">
                <a:sym typeface="Wingdings" panose="05000000000000000000" pitchFamily="2" charset="2"/>
              </a:rPr>
              <a:t> </a:t>
            </a:r>
            <a:r>
              <a:rPr lang="en-US" sz="1200" err="1">
                <a:sym typeface="Wingdings" panose="05000000000000000000" pitchFamily="2" charset="2"/>
              </a:rPr>
              <a:t>dezelfde</a:t>
            </a:r>
            <a:r>
              <a:rPr lang="en-US" sz="1200">
                <a:sym typeface="Wingdings" panose="05000000000000000000" pitchFamily="2" charset="2"/>
              </a:rPr>
              <a:t> of </a:t>
            </a:r>
            <a:r>
              <a:rPr lang="en-US" sz="1200" err="1">
                <a:sym typeface="Wingdings" panose="05000000000000000000" pitchFamily="2" charset="2"/>
              </a:rPr>
              <a:t>inmiddels</a:t>
            </a:r>
            <a:r>
              <a:rPr lang="en-US" sz="1200">
                <a:sym typeface="Wingdings" panose="05000000000000000000" pitchFamily="2" charset="2"/>
              </a:rPr>
              <a:t> </a:t>
            </a:r>
            <a:r>
              <a:rPr lang="en-US" sz="1200" err="1">
                <a:sym typeface="Wingdings" panose="05000000000000000000" pitchFamily="2" charset="2"/>
              </a:rPr>
              <a:t>vervangen</a:t>
            </a:r>
            <a:r>
              <a:rPr lang="en-US" sz="1200">
                <a:sym typeface="Wingdings" panose="05000000000000000000" pitchFamily="2" charset="2"/>
              </a:rPr>
              <a: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64</a:t>
            </a:fld>
            <a:endParaRPr lang="nl-BE"/>
          </a:p>
        </p:txBody>
      </p:sp>
    </p:spTree>
    <p:extLst>
      <p:ext uri="{BB962C8B-B14F-4D97-AF65-F5344CB8AC3E}">
        <p14:creationId xmlns:p14="http://schemas.microsoft.com/office/powerpoint/2010/main" val="3587237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Eventuele extra slide:</a:t>
            </a:r>
            <a:endParaRPr lang="en-US"/>
          </a:p>
          <a:p>
            <a:endParaRPr lang="nl-NL"/>
          </a:p>
          <a:p>
            <a:r>
              <a:rPr lang="en-US" sz="1200"/>
              <a:t>* </a:t>
            </a:r>
            <a:r>
              <a:rPr lang="en-US" sz="1200" err="1"/>
              <a:t>zoals</a:t>
            </a:r>
            <a:r>
              <a:rPr lang="en-US" sz="1200"/>
              <a:t> </a:t>
            </a:r>
            <a:r>
              <a:rPr lang="en-US" sz="1200" err="1"/>
              <a:t>technische</a:t>
            </a:r>
            <a:r>
              <a:rPr lang="en-US" sz="1200"/>
              <a:t> fiche </a:t>
            </a:r>
            <a:r>
              <a:rPr lang="en-US" sz="1200" err="1"/>
              <a:t>verwarmingsinstallatie</a:t>
            </a:r>
            <a:r>
              <a:rPr lang="en-US" sz="1200"/>
              <a:t>, ramen, </a:t>
            </a:r>
            <a:r>
              <a:rPr lang="en-US" sz="1200" err="1"/>
              <a:t>e.d.</a:t>
            </a:r>
            <a:r>
              <a:rPr lang="en-US" sz="1200"/>
              <a:t> </a:t>
            </a:r>
            <a:r>
              <a:rPr lang="en-US" sz="1200">
                <a:sym typeface="Wingdings" panose="05000000000000000000" pitchFamily="2" charset="2"/>
              </a:rPr>
              <a:t> </a:t>
            </a:r>
            <a:r>
              <a:rPr lang="en-US" sz="1200" err="1">
                <a:sym typeface="Wingdings" panose="05000000000000000000" pitchFamily="2" charset="2"/>
              </a:rPr>
              <a:t>bijv</a:t>
            </a:r>
            <a:r>
              <a:rPr lang="en-US" sz="1200">
                <a:sym typeface="Wingdings" panose="05000000000000000000" pitchFamily="2" charset="2"/>
              </a:rPr>
              <a:t>. </a:t>
            </a:r>
            <a:r>
              <a:rPr lang="en-US" sz="1200" err="1">
                <a:sym typeface="Wingdings" panose="05000000000000000000" pitchFamily="2" charset="2"/>
              </a:rPr>
              <a:t>zijn</a:t>
            </a:r>
            <a:r>
              <a:rPr lang="en-US" sz="1200">
                <a:sym typeface="Wingdings" panose="05000000000000000000" pitchFamily="2" charset="2"/>
              </a:rPr>
              <a:t> </a:t>
            </a:r>
            <a:r>
              <a:rPr lang="en-US" sz="1200" err="1">
                <a:sym typeface="Wingdings" panose="05000000000000000000" pitchFamily="2" charset="2"/>
              </a:rPr>
              <a:t>dit</a:t>
            </a:r>
            <a:r>
              <a:rPr lang="en-US" sz="1200">
                <a:sym typeface="Wingdings" panose="05000000000000000000" pitchFamily="2" charset="2"/>
              </a:rPr>
              <a:t> </a:t>
            </a:r>
            <a:r>
              <a:rPr lang="en-US" sz="1200" err="1">
                <a:sym typeface="Wingdings" panose="05000000000000000000" pitchFamily="2" charset="2"/>
              </a:rPr>
              <a:t>nog</a:t>
            </a:r>
            <a:r>
              <a:rPr lang="en-US" sz="1200">
                <a:sym typeface="Wingdings" panose="05000000000000000000" pitchFamily="2" charset="2"/>
              </a:rPr>
              <a:t> </a:t>
            </a:r>
            <a:r>
              <a:rPr lang="en-US" sz="1200" err="1">
                <a:sym typeface="Wingdings" panose="05000000000000000000" pitchFamily="2" charset="2"/>
              </a:rPr>
              <a:t>dezelfde</a:t>
            </a:r>
            <a:r>
              <a:rPr lang="en-US" sz="1200">
                <a:sym typeface="Wingdings" panose="05000000000000000000" pitchFamily="2" charset="2"/>
              </a:rPr>
              <a:t> of </a:t>
            </a:r>
            <a:r>
              <a:rPr lang="en-US" sz="1200" err="1">
                <a:sym typeface="Wingdings" panose="05000000000000000000" pitchFamily="2" charset="2"/>
              </a:rPr>
              <a:t>inmiddels</a:t>
            </a:r>
            <a:r>
              <a:rPr lang="en-US" sz="1200">
                <a:sym typeface="Wingdings" panose="05000000000000000000" pitchFamily="2" charset="2"/>
              </a:rPr>
              <a:t> </a:t>
            </a:r>
            <a:r>
              <a:rPr lang="en-US" sz="1200" err="1">
                <a:sym typeface="Wingdings" panose="05000000000000000000" pitchFamily="2" charset="2"/>
              </a:rPr>
              <a:t>vervangen</a:t>
            </a:r>
            <a:r>
              <a:rPr lang="en-US" sz="1200">
                <a:sym typeface="Wingdings" panose="05000000000000000000" pitchFamily="2" charset="2"/>
              </a:rPr>
              <a: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65</a:t>
            </a:fld>
            <a:endParaRPr lang="nl-BE"/>
          </a:p>
        </p:txBody>
      </p:sp>
    </p:spTree>
    <p:extLst>
      <p:ext uri="{BB962C8B-B14F-4D97-AF65-F5344CB8AC3E}">
        <p14:creationId xmlns:p14="http://schemas.microsoft.com/office/powerpoint/2010/main" val="2941282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a:t>De energiedeskundige moet </a:t>
            </a:r>
            <a:r>
              <a:rPr lang="nl-NL" sz="1200" kern="1200">
                <a:solidFill>
                  <a:schemeClr val="tx1"/>
                </a:solidFill>
                <a:latin typeface="+mn-lt"/>
                <a:ea typeface="+mn-ea"/>
                <a:cs typeface="+mn-cs"/>
              </a:rPr>
              <a:t>gedurende de geldigheid van het certificaat een projectdossier </a:t>
            </a:r>
            <a:r>
              <a:rPr lang="nl-NL"/>
              <a:t>bijhouden. </a:t>
            </a:r>
          </a:p>
          <a:p>
            <a:pPr lvl="0"/>
            <a:r>
              <a:rPr lang="nl-NL"/>
              <a:t>Dit projectdossier moet in zijn geheel bij een controle van een EPC voorgelegd worden aan het VEA. </a:t>
            </a:r>
          </a:p>
          <a:p>
            <a:pPr lvl="0"/>
            <a:r>
              <a:rPr lang="nl-NL"/>
              <a:t>Wie bij een controle een onvolledig of zelfs geen projectdossier overmaakt, pleegt een inbreuk tegen de energieprestatiecertificatenregelgeving. </a:t>
            </a:r>
          </a:p>
          <a:p>
            <a:pPr lvl="2"/>
            <a:endParaRPr lang="nl-NL"/>
          </a:p>
          <a:p>
            <a:pPr marL="0" indent="0">
              <a:buFontTx/>
              <a:buNone/>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66</a:t>
            </a:fld>
            <a:endParaRPr lang="nl-BE"/>
          </a:p>
        </p:txBody>
      </p:sp>
    </p:spTree>
    <p:extLst>
      <p:ext uri="{BB962C8B-B14F-4D97-AF65-F5344CB8AC3E}">
        <p14:creationId xmlns:p14="http://schemas.microsoft.com/office/powerpoint/2010/main" val="3993319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67</a:t>
            </a:fld>
            <a:endParaRPr lang="nl-BE"/>
          </a:p>
        </p:txBody>
      </p:sp>
    </p:spTree>
    <p:extLst>
      <p:ext uri="{BB962C8B-B14F-4D97-AF65-F5344CB8AC3E}">
        <p14:creationId xmlns:p14="http://schemas.microsoft.com/office/powerpoint/2010/main" val="2003964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68</a:t>
            </a:fld>
            <a:endParaRPr lang="nl-BE"/>
          </a:p>
        </p:txBody>
      </p:sp>
    </p:spTree>
    <p:extLst>
      <p:ext uri="{BB962C8B-B14F-4D97-AF65-F5344CB8AC3E}">
        <p14:creationId xmlns:p14="http://schemas.microsoft.com/office/powerpoint/2010/main" val="100299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69</a:t>
            </a:fld>
            <a:endParaRPr lang="nl-BE"/>
          </a:p>
        </p:txBody>
      </p:sp>
    </p:spTree>
    <p:extLst>
      <p:ext uri="{BB962C8B-B14F-4D97-AF65-F5344CB8AC3E}">
        <p14:creationId xmlns:p14="http://schemas.microsoft.com/office/powerpoint/2010/main" val="4039197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70</a:t>
            </a:fld>
            <a:endParaRPr lang="nl-BE"/>
          </a:p>
        </p:txBody>
      </p:sp>
    </p:spTree>
    <p:extLst>
      <p:ext uri="{BB962C8B-B14F-4D97-AF65-F5344CB8AC3E}">
        <p14:creationId xmlns:p14="http://schemas.microsoft.com/office/powerpoint/2010/main" val="2418478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‘Veelgemaakte fouten’ zijn gebaseerd op die fouten die meermaals voorkomen bij controles verricht door VEKA, hier en daar aangevuld met de vaststellingen gedaan in kader van de praktijksessies GD te Dilbeek.</a:t>
            </a:r>
          </a:p>
          <a:p>
            <a:endParaRPr lang="nl-BE"/>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BE" sz="1200" kern="1200">
                <a:solidFill>
                  <a:schemeClr val="tx1"/>
                </a:solidFill>
                <a:latin typeface="+mn-lt"/>
                <a:ea typeface="+mn-ea"/>
                <a:cs typeface="+mn-cs"/>
              </a:rPr>
              <a:t>Er wordt vastgesteld dat er nog steeds veel fouten worden gemaakt tegen de ‘basisregels’ in het IP, dit zowel bij de opmaak van een EPC </a:t>
            </a:r>
            <a:r>
              <a:rPr lang="nl-BE" sz="1200" kern="1200" err="1">
                <a:solidFill>
                  <a:schemeClr val="tx1"/>
                </a:solidFill>
                <a:latin typeface="+mn-lt"/>
                <a:ea typeface="+mn-ea"/>
                <a:cs typeface="+mn-cs"/>
              </a:rPr>
              <a:t>Res</a:t>
            </a:r>
            <a:r>
              <a:rPr lang="nl-BE" sz="1200" kern="1200">
                <a:solidFill>
                  <a:schemeClr val="tx1"/>
                </a:solidFill>
                <a:latin typeface="+mn-lt"/>
                <a:ea typeface="+mn-ea"/>
                <a:cs typeface="+mn-cs"/>
              </a:rPr>
              <a:t>, </a:t>
            </a:r>
            <a:r>
              <a:rPr lang="nl-BE" sz="1200" kern="1200" err="1">
                <a:solidFill>
                  <a:schemeClr val="tx1"/>
                </a:solidFill>
                <a:latin typeface="+mn-lt"/>
                <a:ea typeface="+mn-ea"/>
                <a:cs typeface="+mn-cs"/>
              </a:rPr>
              <a:t>kNRes</a:t>
            </a:r>
            <a:r>
              <a:rPr lang="nl-BE" sz="1200" kern="1200">
                <a:solidFill>
                  <a:schemeClr val="tx1"/>
                </a:solidFill>
                <a:latin typeface="+mn-lt"/>
                <a:ea typeface="+mn-ea"/>
                <a:cs typeface="+mn-cs"/>
              </a:rPr>
              <a:t> of een EPC GD</a:t>
            </a:r>
          </a:p>
          <a:p>
            <a:endParaRPr lang="nl-BE"/>
          </a:p>
          <a:p>
            <a:pPr marL="171450" indent="-171450">
              <a:buFont typeface="Wingdings" panose="05000000000000000000" pitchFamily="2" charset="2"/>
              <a:buChar char="à"/>
            </a:pPr>
            <a:r>
              <a:rPr lang="nl-BE">
                <a:sym typeface="Wingdings" panose="05000000000000000000" pitchFamily="2" charset="2"/>
              </a:rPr>
              <a:t>Deze fouten werden in deze presentatie, omwille van het overzicht, </a:t>
            </a:r>
            <a:r>
              <a:rPr lang="nl-BE"/>
              <a:t>gerangschikt per onderdeel van het IP (en niet noodzakelijk per meest voorkomende of ernst van de fout)</a:t>
            </a:r>
            <a:endParaRPr lang="nl-BE">
              <a:cs typeface="Calibri"/>
            </a:endParaRPr>
          </a:p>
          <a:p>
            <a:pPr marL="171450" indent="-171450">
              <a:buFont typeface="Wingdings" panose="05000000000000000000" pitchFamily="2" charset="2"/>
              <a:buChar char="à"/>
            </a:pPr>
            <a:r>
              <a:rPr lang="nl-BE">
                <a:cs typeface="Calibri"/>
              </a:rPr>
              <a:t>Deze presentatie is noch een vervanging van het IP, noch een opsomming van alle mogelijk voorkomende fouten.</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43</a:t>
            </a:fld>
            <a:endParaRPr lang="nl-BE"/>
          </a:p>
        </p:txBody>
      </p:sp>
    </p:spTree>
    <p:extLst>
      <p:ext uri="{BB962C8B-B14F-4D97-AF65-F5344CB8AC3E}">
        <p14:creationId xmlns:p14="http://schemas.microsoft.com/office/powerpoint/2010/main" val="3540674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tabel hebben we al eens gezien.</a:t>
            </a:r>
          </a:p>
          <a:p>
            <a:r>
              <a:rPr lang="nl-BE"/>
              <a:t>Doch waar het in de vorige slide </a:t>
            </a:r>
            <a:r>
              <a:rPr lang="nl-BE" err="1"/>
              <a:t>vnml</a:t>
            </a:r>
            <a:r>
              <a:rPr lang="nl-BE"/>
              <a:t>. betrof om in de voorbereiding er voor te zorgen dat het referentiejaar bouw, </a:t>
            </a:r>
            <a:r>
              <a:rPr lang="nl-BE" err="1"/>
              <a:t>cq.</a:t>
            </a:r>
            <a:r>
              <a:rPr lang="nl-BE"/>
              <a:t> renovatie, wordt bevraagd en achterhaald, betreft het hier de juiste herrekening naar het </a:t>
            </a:r>
            <a:r>
              <a:rPr lang="nl-BE" err="1"/>
              <a:t>referntiejaar</a:t>
            </a:r>
            <a:r>
              <a:rPr lang="nl-BE"/>
              <a:t>. Bijgevoegde foto = kenplaat op een </a:t>
            </a:r>
            <a:r>
              <a:rPr lang="nl-BE" err="1"/>
              <a:t>sectionaalpoort</a:t>
            </a:r>
            <a:r>
              <a:rPr lang="nl-BE"/>
              <a: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71</a:t>
            </a:fld>
            <a:endParaRPr lang="nl-BE"/>
          </a:p>
        </p:txBody>
      </p:sp>
    </p:spTree>
    <p:extLst>
      <p:ext uri="{BB962C8B-B14F-4D97-AF65-F5344CB8AC3E}">
        <p14:creationId xmlns:p14="http://schemas.microsoft.com/office/powerpoint/2010/main" val="1424340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72</a:t>
            </a:fld>
            <a:endParaRPr lang="nl-BE"/>
          </a:p>
        </p:txBody>
      </p:sp>
    </p:spTree>
    <p:extLst>
      <p:ext uri="{BB962C8B-B14F-4D97-AF65-F5344CB8AC3E}">
        <p14:creationId xmlns:p14="http://schemas.microsoft.com/office/powerpoint/2010/main" val="3152674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73</a:t>
            </a:fld>
            <a:endParaRPr lang="nl-BE"/>
          </a:p>
        </p:txBody>
      </p:sp>
    </p:spTree>
    <p:extLst>
      <p:ext uri="{BB962C8B-B14F-4D97-AF65-F5344CB8AC3E}">
        <p14:creationId xmlns:p14="http://schemas.microsoft.com/office/powerpoint/2010/main" val="426812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kern="1200">
                <a:solidFill>
                  <a:schemeClr val="tx1"/>
                </a:solidFill>
                <a:effectLst/>
                <a:latin typeface="+mn-lt"/>
                <a:ea typeface="+mn-ea"/>
                <a:cs typeface="+mn-cs"/>
              </a:rPr>
              <a:t>Er dient op gewezen dat het opmeten </a:t>
            </a:r>
            <a:r>
              <a:rPr lang="nl-BE" sz="1200" b="1" kern="1200">
                <a:solidFill>
                  <a:schemeClr val="tx1"/>
                </a:solidFill>
                <a:effectLst/>
                <a:latin typeface="+mn-lt"/>
                <a:ea typeface="+mn-ea"/>
                <a:cs typeface="+mn-cs"/>
              </a:rPr>
              <a:t>nauwkeuriger</a:t>
            </a:r>
            <a:r>
              <a:rPr lang="nl-BE" sz="1200" kern="1200">
                <a:solidFill>
                  <a:schemeClr val="tx1"/>
                </a:solidFill>
                <a:effectLst/>
                <a:latin typeface="+mn-lt"/>
                <a:ea typeface="+mn-ea"/>
                <a:cs typeface="+mn-cs"/>
              </a:rPr>
              <a:t> dient te gebeuren (en met oog voor detail).   </a:t>
            </a:r>
          </a:p>
          <a:p>
            <a:r>
              <a:rPr lang="nl-BE" sz="1200" kern="1200">
                <a:solidFill>
                  <a:schemeClr val="tx1"/>
                </a:solidFill>
                <a:effectLst/>
                <a:latin typeface="+mn-lt"/>
                <a:ea typeface="+mn-ea"/>
                <a:cs typeface="+mn-cs"/>
              </a:rPr>
              <a:t>Een goede schets verkleint de kans op fouten bij het invoeren van de schildelen.</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Bij controles blijkt dit toch een zeer grote fout die meermaals terugkomt. </a:t>
            </a:r>
          </a:p>
          <a:p>
            <a:r>
              <a:rPr lang="nl-BE" sz="1200" kern="1200">
                <a:solidFill>
                  <a:schemeClr val="tx1"/>
                </a:solidFill>
                <a:effectLst/>
                <a:latin typeface="+mn-lt"/>
                <a:ea typeface="+mn-ea"/>
                <a:cs typeface="+mn-cs"/>
              </a:rPr>
              <a:t>Insprongen, uitsprongen, afwijkende oriëntaties, … worden heel vaak genegeerd. Volledige schildelen worden soms niet ingevoerd.</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74</a:t>
            </a:fld>
            <a:endParaRPr lang="nl-BE"/>
          </a:p>
        </p:txBody>
      </p:sp>
    </p:spTree>
    <p:extLst>
      <p:ext uri="{BB962C8B-B14F-4D97-AF65-F5344CB8AC3E}">
        <p14:creationId xmlns:p14="http://schemas.microsoft.com/office/powerpoint/2010/main" val="3281953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a:solidFill>
                  <a:schemeClr val="tx1"/>
                </a:solidFill>
                <a:effectLst/>
                <a:latin typeface="+mn-lt"/>
                <a:ea typeface="+mn-ea"/>
                <a:cs typeface="+mn-cs"/>
              </a:rPr>
              <a:t>Bij controles blijkt dit een zeer grote fout die telkens terugkomt. </a:t>
            </a:r>
          </a:p>
          <a:p>
            <a:r>
              <a:rPr lang="nl-BE" sz="1200" kern="1200">
                <a:solidFill>
                  <a:schemeClr val="tx1"/>
                </a:solidFill>
                <a:effectLst/>
                <a:latin typeface="+mn-lt"/>
                <a:ea typeface="+mn-ea"/>
                <a:cs typeface="+mn-cs"/>
              </a:rPr>
              <a:t>Insprongen, uitsprongen, afwijkende oriëntaties, … worden heel vaak genegeerd + volledige schildelen worden soms niet ingevoerd.</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Frans dak helt licht naar binnen </a:t>
            </a:r>
            <a:r>
              <a:rPr lang="nl-BE" sz="1200" kern="1200">
                <a:solidFill>
                  <a:schemeClr val="tx1"/>
                </a:solidFill>
                <a:effectLst/>
                <a:latin typeface="+mn-lt"/>
                <a:ea typeface="+mn-ea"/>
                <a:cs typeface="+mn-cs"/>
                <a:sym typeface="Wingdings" panose="05000000000000000000" pitchFamily="2" charset="2"/>
              </a:rPr>
              <a:t>= &lt;90°: dus als dak in te voeren – heeft ook beduidend andere constructiewijze dan een gevel</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75</a:t>
            </a:fld>
            <a:endParaRPr lang="nl-BE"/>
          </a:p>
        </p:txBody>
      </p:sp>
    </p:spTree>
    <p:extLst>
      <p:ext uri="{BB962C8B-B14F-4D97-AF65-F5344CB8AC3E}">
        <p14:creationId xmlns:p14="http://schemas.microsoft.com/office/powerpoint/2010/main" val="1988131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Eventuele extra slide:</a:t>
            </a:r>
            <a:endParaRPr lang="en-US"/>
          </a:p>
        </p:txBody>
      </p:sp>
      <p:sp>
        <p:nvSpPr>
          <p:cNvPr id="4" name="Slide Number Placeholder 3"/>
          <p:cNvSpPr>
            <a:spLocks noGrp="1"/>
          </p:cNvSpPr>
          <p:nvPr>
            <p:ph type="sldNum" sz="quarter" idx="5"/>
          </p:nvPr>
        </p:nvSpPr>
        <p:spPr/>
        <p:txBody>
          <a:bodyPr/>
          <a:lstStyle/>
          <a:p>
            <a:fld id="{22D8FA8F-556B-4E54-8758-21E02D639AD8}" type="slidenum">
              <a:rPr lang="nl-BE" smtClean="0"/>
              <a:t>76</a:t>
            </a:fld>
            <a:endParaRPr lang="nl-BE"/>
          </a:p>
        </p:txBody>
      </p:sp>
    </p:spTree>
    <p:extLst>
      <p:ext uri="{BB962C8B-B14F-4D97-AF65-F5344CB8AC3E}">
        <p14:creationId xmlns:p14="http://schemas.microsoft.com/office/powerpoint/2010/main" val="825733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Eventuele extra slide:</a:t>
            </a:r>
            <a:endParaRPr lang="en-US"/>
          </a:p>
        </p:txBody>
      </p:sp>
      <p:sp>
        <p:nvSpPr>
          <p:cNvPr id="4" name="Slide Number Placeholder 3"/>
          <p:cNvSpPr>
            <a:spLocks noGrp="1"/>
          </p:cNvSpPr>
          <p:nvPr>
            <p:ph type="sldNum" sz="quarter" idx="5"/>
          </p:nvPr>
        </p:nvSpPr>
        <p:spPr/>
        <p:txBody>
          <a:bodyPr/>
          <a:lstStyle/>
          <a:p>
            <a:fld id="{22D8FA8F-556B-4E54-8758-21E02D639AD8}" type="slidenum">
              <a:rPr lang="nl-BE" smtClean="0"/>
              <a:t>77</a:t>
            </a:fld>
            <a:endParaRPr lang="nl-BE"/>
          </a:p>
        </p:txBody>
      </p:sp>
    </p:spTree>
    <p:extLst>
      <p:ext uri="{BB962C8B-B14F-4D97-AF65-F5344CB8AC3E}">
        <p14:creationId xmlns:p14="http://schemas.microsoft.com/office/powerpoint/2010/main" val="4208915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Dakkapellen worden soms niet ingevoerd, ramen worden hierdoor soms ingevoerd als dakramen </a:t>
            </a:r>
            <a:r>
              <a:rPr lang="nl-BE" err="1"/>
              <a:t>ipv</a:t>
            </a:r>
            <a:r>
              <a:rPr lang="nl-BE"/>
              <a:t> in de loodrechte gevel van de dakkapel, enz.</a:t>
            </a:r>
          </a:p>
          <a:p>
            <a:r>
              <a:rPr lang="nl-BE"/>
              <a:t>Dakkapellen met zadeldak, lessenaars- of wolfsdak worden soms onterecht ingevoerd met plat dak.</a:t>
            </a:r>
          </a:p>
          <a:p>
            <a:endParaRPr lang="nl-BE"/>
          </a:p>
          <a:p>
            <a:r>
              <a:rPr lang="nl-BE" err="1"/>
              <a:t>Ps</a:t>
            </a:r>
            <a:r>
              <a:rPr lang="nl-BE"/>
              <a:t>: toegelaten vereenvoudigingen </a:t>
            </a:r>
            <a:r>
              <a:rPr lang="nl-BE" u="sng"/>
              <a:t>moeten</a:t>
            </a:r>
            <a:r>
              <a:rPr lang="nl-BE"/>
              <a:t> niet, maar mogen! (… tenzij expliciet als dusdanig vermeld in het IP)</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78</a:t>
            </a:fld>
            <a:endParaRPr lang="nl-BE"/>
          </a:p>
        </p:txBody>
      </p:sp>
    </p:spTree>
    <p:extLst>
      <p:ext uri="{BB962C8B-B14F-4D97-AF65-F5344CB8AC3E}">
        <p14:creationId xmlns:p14="http://schemas.microsoft.com/office/powerpoint/2010/main" val="2283518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Eventuele extra slide:</a:t>
            </a:r>
            <a:endParaRPr lang="en-US"/>
          </a:p>
          <a:p>
            <a:endParaRPr lang="nl-NL"/>
          </a:p>
          <a:p>
            <a:r>
              <a:rPr lang="nl-BE" sz="1200" b="0" i="0" kern="1200">
                <a:solidFill>
                  <a:schemeClr val="tx1"/>
                </a:solidFill>
                <a:effectLst/>
                <a:latin typeface="+mn-lt"/>
                <a:ea typeface="+mn-ea"/>
                <a:cs typeface="+mn-cs"/>
              </a:rPr>
              <a:t>Diverse mogelijkheden: u</a:t>
            </a:r>
            <a:r>
              <a:rPr lang="nl-NL" sz="1200" b="0" i="0" kern="1200" err="1">
                <a:solidFill>
                  <a:schemeClr val="tx1"/>
                </a:solidFill>
                <a:effectLst/>
                <a:latin typeface="+mn-lt"/>
                <a:ea typeface="+mn-ea"/>
                <a:cs typeface="+mn-cs"/>
              </a:rPr>
              <a:t>it</a:t>
            </a:r>
            <a:r>
              <a:rPr lang="nl-NL" sz="1200" b="0" i="0" kern="1200">
                <a:solidFill>
                  <a:schemeClr val="tx1"/>
                </a:solidFill>
                <a:effectLst/>
                <a:latin typeface="+mn-lt"/>
                <a:ea typeface="+mn-ea"/>
                <a:cs typeface="+mn-cs"/>
              </a:rPr>
              <a:t> kunststof dakkapellen, een dakkapel van hout, een prefab dakopbouw, nokverhoging en meer.</a:t>
            </a:r>
            <a:endParaRPr lang="nl-NL">
              <a:ea typeface="+mn-ea"/>
              <a:cs typeface="+mn-cs"/>
            </a:endParaRPr>
          </a:p>
          <a:p>
            <a:r>
              <a:rPr lang="nl-NL" sz="1200" b="0" i="0" kern="1200">
                <a:solidFill>
                  <a:schemeClr val="tx1"/>
                </a:solidFill>
                <a:effectLst/>
                <a:latin typeface="+mn-lt"/>
                <a:ea typeface="+mn-ea"/>
                <a:cs typeface="+mn-cs"/>
              </a:rPr>
              <a:t>Veelal worden de gevels van dakkapellen gevormd door een houtskelet of wordt de gevel verder </a:t>
            </a:r>
            <a:r>
              <a:rPr lang="nl-NL" sz="1200" b="0" i="0" kern="1200" err="1">
                <a:solidFill>
                  <a:schemeClr val="tx1"/>
                </a:solidFill>
                <a:effectLst/>
                <a:latin typeface="+mn-lt"/>
                <a:ea typeface="+mn-ea"/>
                <a:cs typeface="+mn-cs"/>
              </a:rPr>
              <a:t>opgemetst</a:t>
            </a:r>
            <a:r>
              <a:rPr lang="nl-NL" sz="1200" b="0" i="0" kern="1200">
                <a:solidFill>
                  <a:schemeClr val="tx1"/>
                </a:solidFill>
                <a:effectLst/>
                <a:latin typeface="+mn-lt"/>
                <a:ea typeface="+mn-ea"/>
                <a:cs typeface="+mn-cs"/>
              </a:rPr>
              <a:t>.</a:t>
            </a:r>
            <a:endParaRPr lang="nl-NL" sz="1200" b="0" i="0" kern="1200">
              <a:solidFill>
                <a:schemeClr val="tx1"/>
              </a:solidFill>
              <a:effectLst/>
              <a:latin typeface="+mn-lt"/>
              <a:cs typeface="Calibri"/>
            </a:endParaRPr>
          </a:p>
          <a:p>
            <a:r>
              <a:rPr lang="nl-NL" sz="1200" b="0" i="0" kern="1200">
                <a:solidFill>
                  <a:schemeClr val="tx1"/>
                </a:solidFill>
                <a:effectLst/>
                <a:latin typeface="+mn-lt"/>
                <a:ea typeface="+mn-ea"/>
                <a:cs typeface="+mn-cs"/>
              </a:rPr>
              <a:t>Bij renovaties en verbouwingen worden dikwijls ook prefab-kapellen toegepast.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79</a:t>
            </a:fld>
            <a:endParaRPr lang="nl-BE"/>
          </a:p>
        </p:txBody>
      </p:sp>
    </p:spTree>
    <p:extLst>
      <p:ext uri="{BB962C8B-B14F-4D97-AF65-F5344CB8AC3E}">
        <p14:creationId xmlns:p14="http://schemas.microsoft.com/office/powerpoint/2010/main" val="1326134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Insprongen (Bijv. bij voordeuren, terrassen, e.d.) worden dikwijls onterecht verwaarloosd.</a:t>
            </a:r>
          </a:p>
          <a:p>
            <a:r>
              <a:rPr lang="nl-BE"/>
              <a:t>Vloer grenzend aan buiten wordt veelal vergeten.</a:t>
            </a:r>
          </a:p>
          <a:p>
            <a:r>
              <a:rPr lang="nl-BE"/>
              <a:t>Foto 1: </a:t>
            </a:r>
            <a:r>
              <a:rPr lang="nl-BE" err="1"/>
              <a:t>uitkraging</a:t>
            </a:r>
            <a:r>
              <a:rPr lang="nl-BE"/>
              <a:t> frans dak </a:t>
            </a:r>
            <a:r>
              <a:rPr lang="nl-BE">
                <a:sym typeface="Wingdings" panose="05000000000000000000" pitchFamily="2" charset="2"/>
              </a:rPr>
              <a:t> vloer aan buiten(lucht)</a:t>
            </a:r>
          </a:p>
          <a:p>
            <a:r>
              <a:rPr lang="nl-BE">
                <a:sym typeface="Wingdings" panose="05000000000000000000" pitchFamily="2" charset="2"/>
              </a:rPr>
              <a:t>Foto 2: insprong in gevel  vloer aan lucht + extra zijgevels</a:t>
            </a:r>
          </a:p>
          <a:p>
            <a:r>
              <a:rPr lang="nl-BE"/>
              <a:t>Foto 3: terras creëert vloer gedeeltelijk grenzend aan lucht voor bovenste appartement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80</a:t>
            </a:fld>
            <a:endParaRPr lang="nl-BE"/>
          </a:p>
        </p:txBody>
      </p:sp>
    </p:spTree>
    <p:extLst>
      <p:ext uri="{BB962C8B-B14F-4D97-AF65-F5344CB8AC3E}">
        <p14:creationId xmlns:p14="http://schemas.microsoft.com/office/powerpoint/2010/main" val="166441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belang aan een goede voorbereiding mag als vanzelfsprekend klinken, doch veelal wordt vastgesteld dat er te weinig aandacht besteed wordt aan het voorbereiden van het </a:t>
            </a:r>
            <a:r>
              <a:rPr lang="nl-BE" err="1"/>
              <a:t>plaatsbezoek</a:t>
            </a:r>
            <a:r>
              <a:rPr lang="nl-BE"/>
              <a:t> waardoor de ED nog al eens voor verassingen komt te staan en/of waardoor:</a:t>
            </a:r>
          </a:p>
          <a:p>
            <a:pPr marL="171450" indent="-171450">
              <a:buFontTx/>
              <a:buChar char="-"/>
            </a:pPr>
            <a:r>
              <a:rPr lang="nl-BE"/>
              <a:t>Aanstiplijsten niet in orde zijn</a:t>
            </a:r>
          </a:p>
          <a:p>
            <a:pPr marL="171450" indent="-171450">
              <a:buFontTx/>
              <a:buChar char="-"/>
            </a:pPr>
            <a:r>
              <a:rPr lang="nl-BE"/>
              <a:t>Bouwjaren niet worden opgezocht</a:t>
            </a:r>
          </a:p>
          <a:p>
            <a:pPr marL="171450" indent="-171450">
              <a:buFontTx/>
              <a:buChar char="-"/>
            </a:pPr>
            <a:r>
              <a:rPr lang="nl-BE"/>
              <a:t>Adressen (</a:t>
            </a:r>
            <a:r>
              <a:rPr lang="nl-BE" err="1"/>
              <a:t>busnummers</a:t>
            </a:r>
            <a:r>
              <a:rPr lang="nl-BE"/>
              <a:t>) niet blijken te kloppen</a:t>
            </a:r>
          </a:p>
          <a:p>
            <a:pPr marL="171450" indent="-171450">
              <a:buFontTx/>
              <a:buChar char="-"/>
            </a:pPr>
            <a:r>
              <a:rPr lang="nl-BE"/>
              <a:t>enz.</a:t>
            </a:r>
          </a:p>
          <a:p>
            <a:pPr marL="0" indent="0">
              <a:buFontTx/>
              <a:buNone/>
            </a:pPr>
            <a:endParaRPr lang="nl-BE"/>
          </a:p>
          <a:p>
            <a:pPr marL="0" indent="0">
              <a:buFontTx/>
              <a:buNone/>
            </a:pPr>
            <a:endParaRPr lang="nl-BE"/>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44</a:t>
            </a:fld>
            <a:endParaRPr lang="nl-BE"/>
          </a:p>
        </p:txBody>
      </p:sp>
    </p:spTree>
    <p:extLst>
      <p:ext uri="{BB962C8B-B14F-4D97-AF65-F5344CB8AC3E}">
        <p14:creationId xmlns:p14="http://schemas.microsoft.com/office/powerpoint/2010/main" val="166837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Eventuele extra slide:</a:t>
            </a:r>
            <a:endParaRPr lang="en-US"/>
          </a:p>
          <a:p>
            <a:pPr>
              <a:defRPr/>
            </a:pPr>
            <a:endParaRPr lang="nl-NL"/>
          </a:p>
          <a:p>
            <a:pPr marL="0" marR="0" lvl="0" indent="0" algn="l" defTabSz="914400">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Het belang van de bruikbare vloeroppervlakte BVO vermelden: dit heeft een gigantische impact op de uiteindelijke energiescore als je kijkt naar de formule hiervan.</a:t>
            </a:r>
            <a:endParaRPr lang="nl-NL">
              <a:cs typeface="Calibri"/>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81</a:t>
            </a:fld>
            <a:endParaRPr lang="nl-BE"/>
          </a:p>
        </p:txBody>
      </p:sp>
    </p:spTree>
    <p:extLst>
      <p:ext uri="{BB962C8B-B14F-4D97-AF65-F5344CB8AC3E}">
        <p14:creationId xmlns:p14="http://schemas.microsoft.com/office/powerpoint/2010/main" val="4154147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a:solidFill>
                  <a:schemeClr val="tx1"/>
                </a:solidFill>
                <a:effectLst/>
                <a:latin typeface="+mn-lt"/>
                <a:ea typeface="+mn-ea"/>
                <a:cs typeface="+mn-cs"/>
              </a:rPr>
              <a:t>Veelal eenvoudig af te leiden uit een (</a:t>
            </a:r>
            <a:r>
              <a:rPr lang="nl-BE" sz="1200" kern="1200" err="1">
                <a:solidFill>
                  <a:schemeClr val="tx1"/>
                </a:solidFill>
                <a:effectLst/>
                <a:latin typeface="+mn-lt"/>
                <a:ea typeface="+mn-ea"/>
                <a:cs typeface="+mn-cs"/>
              </a:rPr>
              <a:t>sketchup</a:t>
            </a:r>
            <a:r>
              <a:rPr lang="nl-BE" sz="1200" kern="1200">
                <a:solidFill>
                  <a:schemeClr val="tx1"/>
                </a:solidFill>
                <a:effectLst/>
                <a:latin typeface="+mn-lt"/>
                <a:ea typeface="+mn-ea"/>
                <a:cs typeface="+mn-cs"/>
              </a:rPr>
              <a:t>-)tekening.</a:t>
            </a:r>
            <a:r>
              <a:rPr lang="nl-BE"/>
              <a:t> </a:t>
            </a:r>
            <a:endParaRPr lang="nl-BE">
              <a:ea typeface="+mn-ea"/>
              <a:cs typeface="+mn-cs"/>
            </a:endParaRPr>
          </a:p>
          <a:p>
            <a:r>
              <a:rPr lang="nl-BE" sz="1200" kern="1200">
                <a:solidFill>
                  <a:schemeClr val="tx1"/>
                </a:solidFill>
                <a:effectLst/>
                <a:latin typeface="+mn-lt"/>
                <a:ea typeface="+mn-ea"/>
                <a:cs typeface="+mn-cs"/>
              </a:rPr>
              <a:t>Niet vergeten rekening te houden met dikte dak: 150 cm wordt langs </a:t>
            </a:r>
            <a:r>
              <a:rPr lang="nl-BE" sz="1200" u="sng" kern="1200">
                <a:solidFill>
                  <a:schemeClr val="tx1"/>
                </a:solidFill>
                <a:effectLst/>
                <a:latin typeface="+mn-lt"/>
                <a:ea typeface="+mn-ea"/>
                <a:cs typeface="+mn-cs"/>
              </a:rPr>
              <a:t>binnen</a:t>
            </a:r>
            <a:r>
              <a:rPr lang="nl-BE" sz="1200" kern="1200">
                <a:solidFill>
                  <a:schemeClr val="tx1"/>
                </a:solidFill>
                <a:effectLst/>
                <a:latin typeface="+mn-lt"/>
                <a:ea typeface="+mn-ea"/>
                <a:cs typeface="+mn-cs"/>
              </a:rPr>
              <a:t> gemeten.</a:t>
            </a:r>
            <a:endParaRPr lang="nl-BE" sz="1200" kern="1200">
              <a:solidFill>
                <a:schemeClr val="tx1"/>
              </a:solidFill>
              <a:effectLst/>
              <a:latin typeface="+mn-lt"/>
              <a:cs typeface="Calibri"/>
            </a:endParaRPr>
          </a:p>
          <a:p>
            <a:r>
              <a:rPr lang="nl-BE" sz="1200" kern="1200">
                <a:solidFill>
                  <a:schemeClr val="tx1"/>
                </a:solidFill>
                <a:effectLst/>
                <a:latin typeface="+mn-lt"/>
                <a:ea typeface="+mn-ea"/>
                <a:cs typeface="+mn-cs"/>
              </a:rPr>
              <a:t>Ter hoogte van dakkapellen is meestal voldoende hoogte (en valt ter plaatse van de dakkapel niets weg onder het hellend dak)</a:t>
            </a:r>
            <a:endParaRPr lang="nl-BE">
              <a:cs typeface="Calibri"/>
            </a:endParaRP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82</a:t>
            </a:fld>
            <a:endParaRPr lang="nl-BE"/>
          </a:p>
        </p:txBody>
      </p:sp>
    </p:spTree>
    <p:extLst>
      <p:ext uri="{BB962C8B-B14F-4D97-AF65-F5344CB8AC3E}">
        <p14:creationId xmlns:p14="http://schemas.microsoft.com/office/powerpoint/2010/main" val="2326224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Eventuele extra slide:</a:t>
            </a:r>
            <a:endParaRPr lang="en-US"/>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83</a:t>
            </a:fld>
            <a:endParaRPr lang="nl-BE"/>
          </a:p>
        </p:txBody>
      </p:sp>
    </p:spTree>
    <p:extLst>
      <p:ext uri="{BB962C8B-B14F-4D97-AF65-F5344CB8AC3E}">
        <p14:creationId xmlns:p14="http://schemas.microsoft.com/office/powerpoint/2010/main" val="3642294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Foto 1: gedeeltelijke begrenzing AOR (rest buiten)</a:t>
            </a:r>
          </a:p>
          <a:p>
            <a:r>
              <a:rPr lang="nl-BE"/>
              <a:t>Foto 2 : gedeeltelijke begrenzing lucht (rest AVR)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84</a:t>
            </a:fld>
            <a:endParaRPr lang="nl-BE"/>
          </a:p>
        </p:txBody>
      </p:sp>
    </p:spTree>
    <p:extLst>
      <p:ext uri="{BB962C8B-B14F-4D97-AF65-F5344CB8AC3E}">
        <p14:creationId xmlns:p14="http://schemas.microsoft.com/office/powerpoint/2010/main" val="1045205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Eventuele extra slide:</a:t>
            </a:r>
            <a:endParaRPr lang="en-US"/>
          </a:p>
          <a:p>
            <a:pPr>
              <a:defRPr/>
            </a:pPr>
            <a:endParaRPr lang="nl-NL"/>
          </a:p>
          <a:p>
            <a:pPr>
              <a:defRPr/>
            </a:pPr>
            <a:r>
              <a:rPr lang="nl-NL" sz="1200" kern="1200">
                <a:solidFill>
                  <a:schemeClr val="tx1"/>
                </a:solidFill>
                <a:latin typeface="+mn-lt"/>
                <a:ea typeface="+mn-ea"/>
                <a:cs typeface="+mn-cs"/>
              </a:rPr>
              <a:t>Muren grenzend aan AVR worden vaak vergeten.</a:t>
            </a:r>
            <a:r>
              <a:rPr lang="nl-NL"/>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Ook muren die hoger of langer zijn dan aanpalende perceel, erkers, ...</a:t>
            </a:r>
            <a:r>
              <a:rPr lang="nl-NL"/>
              <a:t> </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85</a:t>
            </a:fld>
            <a:endParaRPr lang="nl-BE"/>
          </a:p>
        </p:txBody>
      </p:sp>
    </p:spTree>
    <p:extLst>
      <p:ext uri="{BB962C8B-B14F-4D97-AF65-F5344CB8AC3E}">
        <p14:creationId xmlns:p14="http://schemas.microsoft.com/office/powerpoint/2010/main" val="1036758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Indien bij GD het BV tot in nok, gemeenschappelijke zolder bij appartementsgebouw </a:t>
            </a:r>
            <a:r>
              <a:rPr lang="nl-BE">
                <a:sym typeface="Wingdings" panose="05000000000000000000" pitchFamily="2" charset="2"/>
              </a:rPr>
              <a:t> plafond onderliggend appartement grenst aan AVR</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86</a:t>
            </a:fld>
            <a:endParaRPr lang="nl-BE"/>
          </a:p>
        </p:txBody>
      </p:sp>
    </p:spTree>
    <p:extLst>
      <p:ext uri="{BB962C8B-B14F-4D97-AF65-F5344CB8AC3E}">
        <p14:creationId xmlns:p14="http://schemas.microsoft.com/office/powerpoint/2010/main" val="604528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Gemeenschappelijke technische ruimte op dak kan stooklokaal, ventilatiesysteem, noodgenerator, e.d. bevatten.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sym typeface="Wingdings" panose="05000000000000000000" pitchFamily="2" charset="2"/>
              </a:rPr>
              <a:t>Deze ruimte behoort veelal niet tot het beschermd volume van het gebouw (gemeenschappelijke delen) en dient bijgevolg dan als AOR beschouwd.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sym typeface="Wingdings" panose="05000000000000000000" pitchFamily="2" charset="2"/>
              </a:rPr>
              <a:t>Uitlopen van liften, doorlopen van schachten en kokers  toegelaten vereenvoudiging bij bepaling BV </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87</a:t>
            </a:fld>
            <a:endParaRPr lang="nl-BE"/>
          </a:p>
        </p:txBody>
      </p:sp>
    </p:spTree>
    <p:extLst>
      <p:ext uri="{BB962C8B-B14F-4D97-AF65-F5344CB8AC3E}">
        <p14:creationId xmlns:p14="http://schemas.microsoft.com/office/powerpoint/2010/main" val="3185375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Overzicht.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88</a:t>
            </a:fld>
            <a:endParaRPr lang="nl-BE"/>
          </a:p>
        </p:txBody>
      </p:sp>
    </p:spTree>
    <p:extLst>
      <p:ext uri="{BB962C8B-B14F-4D97-AF65-F5344CB8AC3E}">
        <p14:creationId xmlns:p14="http://schemas.microsoft.com/office/powerpoint/2010/main" val="665803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89</a:t>
            </a:fld>
            <a:endParaRPr lang="nl-BE"/>
          </a:p>
        </p:txBody>
      </p:sp>
    </p:spTree>
    <p:extLst>
      <p:ext uri="{BB962C8B-B14F-4D97-AF65-F5344CB8AC3E}">
        <p14:creationId xmlns:p14="http://schemas.microsoft.com/office/powerpoint/2010/main" val="3936002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90</a:t>
            </a:fld>
            <a:endParaRPr lang="nl-BE"/>
          </a:p>
        </p:txBody>
      </p:sp>
    </p:spTree>
    <p:extLst>
      <p:ext uri="{BB962C8B-B14F-4D97-AF65-F5344CB8AC3E}">
        <p14:creationId xmlns:p14="http://schemas.microsoft.com/office/powerpoint/2010/main" val="346311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u="sng"/>
              <a:t>Tijdig</a:t>
            </a:r>
            <a:r>
              <a:rPr lang="nl-BE"/>
              <a:t> infomeren van de eigenaar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45</a:t>
            </a:fld>
            <a:endParaRPr lang="nl-BE"/>
          </a:p>
        </p:txBody>
      </p:sp>
    </p:spTree>
    <p:extLst>
      <p:ext uri="{BB962C8B-B14F-4D97-AF65-F5344CB8AC3E}">
        <p14:creationId xmlns:p14="http://schemas.microsoft.com/office/powerpoint/2010/main" val="1003531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Veel voorkomende fouten in de opmaak van het EPC GD doen zich voor op de </a:t>
            </a:r>
            <a:r>
              <a:rPr lang="nl-BE" b="1"/>
              <a:t>basis</a:t>
            </a:r>
            <a:r>
              <a:rPr lang="nl-BE"/>
              <a:t>richtlijnen van het IP!</a:t>
            </a:r>
          </a:p>
          <a:p>
            <a:r>
              <a:rPr lang="nl-BE"/>
              <a:t>Deze fouten vertalen zich dan ook door naar de </a:t>
            </a:r>
            <a:r>
              <a:rPr lang="nl-BE" err="1"/>
              <a:t>EPC’s</a:t>
            </a:r>
            <a:r>
              <a:rPr lang="nl-BE"/>
              <a:t> die opgemaakt worden voor de appartementen vanuit dit EPC GD.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91</a:t>
            </a:fld>
            <a:endParaRPr lang="nl-BE"/>
          </a:p>
        </p:txBody>
      </p:sp>
    </p:spTree>
    <p:extLst>
      <p:ext uri="{BB962C8B-B14F-4D97-AF65-F5344CB8AC3E}">
        <p14:creationId xmlns:p14="http://schemas.microsoft.com/office/powerpoint/2010/main" val="1367752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Elke opening dient afzonderlijk ingevoerd.</a:t>
            </a:r>
          </a:p>
          <a:p>
            <a:r>
              <a:rPr lang="nl-BE"/>
              <a:t>Enkel bij GD mogen oppervlaktes samengeteld.</a:t>
            </a:r>
          </a:p>
          <a:p>
            <a:r>
              <a:rPr lang="nl-BE"/>
              <a:t>Enkel als het niet kan of niet veilig is mag opening langs binnen gemeten worden.</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92</a:t>
            </a:fld>
            <a:endParaRPr lang="nl-BE"/>
          </a:p>
        </p:txBody>
      </p:sp>
    </p:spTree>
    <p:extLst>
      <p:ext uri="{BB962C8B-B14F-4D97-AF65-F5344CB8AC3E}">
        <p14:creationId xmlns:p14="http://schemas.microsoft.com/office/powerpoint/2010/main" val="155871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Onderscheid tussen vast paneel en opengaande deur: ‘paneel’ in deur voer je in als deur en niet als paneel </a:t>
            </a:r>
            <a:r>
              <a:rPr lang="nl-BE">
                <a:sym typeface="Wingdings" panose="05000000000000000000" pitchFamily="2" charset="2"/>
              </a:rPr>
              <a:t> veelgemaakte fout</a:t>
            </a: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Invoer van een deels </a:t>
            </a:r>
            <a:r>
              <a:rPr lang="nl-BE" sz="1200" kern="1200" err="1">
                <a:solidFill>
                  <a:schemeClr val="tx1"/>
                </a:solidFill>
                <a:effectLst/>
                <a:latin typeface="+mn-lt"/>
                <a:ea typeface="+mn-ea"/>
                <a:cs typeface="+mn-cs"/>
              </a:rPr>
              <a:t>beglaasde</a:t>
            </a:r>
            <a:r>
              <a:rPr lang="nl-BE" sz="1200" kern="1200">
                <a:solidFill>
                  <a:schemeClr val="tx1"/>
                </a:solidFill>
                <a:effectLst/>
                <a:latin typeface="+mn-lt"/>
                <a:ea typeface="+mn-ea"/>
                <a:cs typeface="+mn-cs"/>
              </a:rPr>
              <a:t> deur </a:t>
            </a:r>
            <a:r>
              <a:rPr lang="nl-BE" sz="1200" kern="1200">
                <a:solidFill>
                  <a:schemeClr val="tx1"/>
                </a:solidFill>
                <a:effectLst/>
                <a:latin typeface="+mn-lt"/>
                <a:ea typeface="+mn-ea"/>
                <a:cs typeface="+mn-cs"/>
                <a:sym typeface="Wingdings" panose="05000000000000000000" pitchFamily="2" charset="2"/>
              </a:rPr>
              <a:t> </a:t>
            </a:r>
            <a:r>
              <a:rPr lang="nl-BE" sz="1200" kern="1200">
                <a:solidFill>
                  <a:schemeClr val="tx1"/>
                </a:solidFill>
                <a:effectLst/>
                <a:latin typeface="+mn-lt"/>
                <a:ea typeface="+mn-ea"/>
                <a:cs typeface="+mn-cs"/>
              </a:rPr>
              <a:t>wordt nog al te vaak als paneel of volledige deur of volledig venster ingegeven</a:t>
            </a:r>
          </a:p>
          <a:p>
            <a:endParaRPr lang="nl-BE"/>
          </a:p>
          <a:p>
            <a:r>
              <a:rPr lang="nl-BE"/>
              <a:t>Typische ‘keukendeur’: halverwege de stijl wordt het bovenste deel ingegeven als </a:t>
            </a:r>
            <a:r>
              <a:rPr lang="nl-BE" err="1"/>
              <a:t>beglaasde</a:t>
            </a:r>
            <a:r>
              <a:rPr lang="nl-BE"/>
              <a:t> opening, het onderste als deur (beide met kader/profiel).</a:t>
            </a:r>
          </a:p>
          <a:p>
            <a:r>
              <a:rPr lang="nl-BE"/>
              <a:t>Enkel als er </a:t>
            </a:r>
            <a:r>
              <a:rPr lang="nl-NL" sz="1200" b="0" i="0" u="none" strike="noStrike" kern="1200" baseline="0">
                <a:solidFill>
                  <a:schemeClr val="tx1"/>
                </a:solidFill>
                <a:latin typeface="+mn-lt"/>
                <a:ea typeface="+mn-ea"/>
                <a:cs typeface="+mn-cs"/>
              </a:rPr>
              <a:t>voor het </a:t>
            </a:r>
            <a:r>
              <a:rPr lang="nl-NL" sz="1200" b="0" i="0" u="none" strike="noStrike" kern="1200" baseline="0" err="1">
                <a:solidFill>
                  <a:schemeClr val="tx1"/>
                </a:solidFill>
                <a:latin typeface="+mn-lt"/>
                <a:ea typeface="+mn-ea"/>
                <a:cs typeface="+mn-cs"/>
              </a:rPr>
              <a:t>beglaasde</a:t>
            </a:r>
            <a:r>
              <a:rPr lang="nl-NL" sz="1200" b="0" i="0" u="none" strike="noStrike" kern="1200" baseline="0">
                <a:solidFill>
                  <a:schemeClr val="tx1"/>
                </a:solidFill>
                <a:latin typeface="+mn-lt"/>
                <a:ea typeface="+mn-ea"/>
                <a:cs typeface="+mn-cs"/>
              </a:rPr>
              <a:t> deel in een deur of paneel geen apart profiel kan onderscheiden worden omdat het is ingewerkt in de deur of het paneel, wordt de netto oppervlakte van het glas ingevoerd, zonder apart profiel (type ‘geen profiel’). </a:t>
            </a:r>
          </a:p>
          <a:p>
            <a:endParaRPr lang="nl-NL" sz="1200" b="0" i="0" u="none" strike="noStrike" kern="1200" baseline="0">
              <a:solidFill>
                <a:schemeClr val="tx1"/>
              </a:solidFill>
              <a:latin typeface="+mn-lt"/>
              <a:ea typeface="+mn-ea"/>
              <a:cs typeface="+mn-cs"/>
            </a:endParaRPr>
          </a:p>
          <a:p>
            <a:r>
              <a:rPr lang="nl-NL" sz="1200" b="0" i="0" u="none" strike="noStrike" kern="1200" baseline="0" err="1">
                <a:solidFill>
                  <a:schemeClr val="tx1"/>
                </a:solidFill>
                <a:latin typeface="+mn-lt"/>
                <a:ea typeface="+mn-ea"/>
                <a:cs typeface="+mn-cs"/>
              </a:rPr>
              <a:t>Ps</a:t>
            </a:r>
            <a:r>
              <a:rPr lang="nl-NL" sz="1200" b="0" i="0" u="none" strike="noStrike" kern="1200" baseline="0">
                <a:solidFill>
                  <a:schemeClr val="tx1"/>
                </a:solidFill>
                <a:latin typeface="+mn-lt"/>
                <a:ea typeface="+mn-ea"/>
                <a:cs typeface="+mn-cs"/>
              </a:rPr>
              <a:t>: v</a:t>
            </a:r>
            <a:r>
              <a:rPr lang="nl-BE" err="1"/>
              <a:t>oornaamste</a:t>
            </a:r>
            <a:r>
              <a:rPr lang="nl-BE"/>
              <a:t> kenmerk in het verschil tussen (opengaande) deur en (vast) paneel is dat bij een deur dikwijls zgn. ‘spleten’ aanwezig zijn. </a:t>
            </a:r>
          </a:p>
          <a:p>
            <a:endParaRPr lang="nl-NL" sz="1200" b="0" i="0" u="none" strike="noStrike" kern="1200" baseline="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93</a:t>
            </a:fld>
            <a:endParaRPr lang="nl-BE"/>
          </a:p>
        </p:txBody>
      </p:sp>
    </p:spTree>
    <p:extLst>
      <p:ext uri="{BB962C8B-B14F-4D97-AF65-F5344CB8AC3E}">
        <p14:creationId xmlns:p14="http://schemas.microsoft.com/office/powerpoint/2010/main" val="989968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94</a:t>
            </a:fld>
            <a:endParaRPr lang="nl-BE"/>
          </a:p>
        </p:txBody>
      </p:sp>
    </p:spTree>
    <p:extLst>
      <p:ext uri="{BB962C8B-B14F-4D97-AF65-F5344CB8AC3E}">
        <p14:creationId xmlns:p14="http://schemas.microsoft.com/office/powerpoint/2010/main" val="3598374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Veronderstellingen is geen bewijs …</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95</a:t>
            </a:fld>
            <a:endParaRPr lang="nl-BE"/>
          </a:p>
        </p:txBody>
      </p:sp>
    </p:spTree>
    <p:extLst>
      <p:ext uri="{BB962C8B-B14F-4D97-AF65-F5344CB8AC3E}">
        <p14:creationId xmlns:p14="http://schemas.microsoft.com/office/powerpoint/2010/main" val="1122671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Referentiejaar renovatie: zie tabel </a:t>
            </a:r>
            <a:r>
              <a:rPr lang="nl-BE">
                <a:sym typeface="Wingdings" panose="05000000000000000000" pitchFamily="2" charset="2"/>
              </a:rPr>
              <a:t> factuur is van </a:t>
            </a:r>
            <a:r>
              <a:rPr lang="nl-BE" u="sng">
                <a:sym typeface="Wingdings" panose="05000000000000000000" pitchFamily="2" charset="2"/>
              </a:rPr>
              <a:t>na</a:t>
            </a:r>
            <a:r>
              <a:rPr lang="nl-BE">
                <a:sym typeface="Wingdings" panose="05000000000000000000" pitchFamily="2" charset="2"/>
              </a:rPr>
              <a:t> de uitvoering (dus -2)</a:t>
            </a:r>
          </a:p>
          <a:p>
            <a:endParaRPr lang="nl-BE" sz="1200" b="0" i="0" u="none" strike="noStrike" kern="1200" baseline="0">
              <a:solidFill>
                <a:schemeClr val="tx1"/>
              </a:solidFill>
              <a:latin typeface="+mn-lt"/>
              <a:ea typeface="+mn-ea"/>
              <a:cs typeface="+mn-cs"/>
            </a:endParaRPr>
          </a:p>
          <a:p>
            <a:r>
              <a:rPr lang="nl-NL" sz="1200" b="0" i="0" u="none" strike="noStrike" kern="1200" baseline="0">
                <a:solidFill>
                  <a:schemeClr val="tx1"/>
                </a:solidFill>
                <a:latin typeface="+mn-lt"/>
                <a:ea typeface="+mn-ea"/>
                <a:cs typeface="+mn-cs"/>
              </a:rPr>
              <a:t>De producteigenschappen bij de </a:t>
            </a:r>
            <a:r>
              <a:rPr lang="nl-NL" sz="1200" b="1" i="0" u="none" strike="noStrike" kern="1200" baseline="0">
                <a:solidFill>
                  <a:schemeClr val="tx1"/>
                </a:solidFill>
                <a:latin typeface="+mn-lt"/>
                <a:ea typeface="+mn-ea"/>
                <a:cs typeface="+mn-cs"/>
              </a:rPr>
              <a:t>CE-markering </a:t>
            </a:r>
            <a:r>
              <a:rPr lang="nl-NL" sz="1200" b="0" i="0" u="none" strike="noStrike" kern="1200" baseline="0">
                <a:solidFill>
                  <a:schemeClr val="tx1"/>
                </a:solidFill>
                <a:latin typeface="+mn-lt"/>
                <a:ea typeface="+mn-ea"/>
                <a:cs typeface="+mn-cs"/>
              </a:rPr>
              <a:t>van het product. </a:t>
            </a:r>
          </a:p>
          <a:p>
            <a:r>
              <a:rPr lang="nl-BE" sz="1200" b="1" i="0" u="none" strike="noStrike" kern="1200" baseline="0">
                <a:solidFill>
                  <a:schemeClr val="tx1"/>
                </a:solidFill>
                <a:latin typeface="+mn-lt"/>
                <a:ea typeface="+mn-ea"/>
                <a:cs typeface="+mn-cs"/>
              </a:rPr>
              <a:t>EPBD-databank</a:t>
            </a:r>
            <a:r>
              <a:rPr lang="nl-BE" sz="1200" b="0" i="0" u="none" strike="noStrike" kern="1200" baseline="0">
                <a:solidFill>
                  <a:schemeClr val="tx1"/>
                </a:solidFill>
                <a:latin typeface="+mn-lt"/>
                <a:ea typeface="+mn-ea"/>
                <a:cs typeface="+mn-cs"/>
              </a:rPr>
              <a:t>: www.epbd.be </a:t>
            </a:r>
          </a:p>
          <a:p>
            <a:r>
              <a:rPr lang="nl-NL" sz="1200" b="1" i="0" u="none" strike="noStrike" kern="1200" baseline="0">
                <a:solidFill>
                  <a:schemeClr val="tx1"/>
                </a:solidFill>
                <a:latin typeface="+mn-lt"/>
                <a:ea typeface="+mn-ea"/>
                <a:cs typeface="+mn-cs"/>
              </a:rPr>
              <a:t>Vrijwillige kwaliteitsverklaringen </a:t>
            </a:r>
            <a:r>
              <a:rPr lang="nl-NL" sz="1200" b="0" i="0" u="none" strike="noStrike" kern="1200" baseline="0">
                <a:solidFill>
                  <a:schemeClr val="tx1"/>
                </a:solidFill>
                <a:latin typeface="+mn-lt"/>
                <a:ea typeface="+mn-ea"/>
                <a:cs typeface="+mn-cs"/>
              </a:rPr>
              <a:t>van het </a:t>
            </a:r>
            <a:r>
              <a:rPr lang="nl-NL" sz="1200" b="0" i="0" u="none" strike="noStrike" kern="1200" baseline="0" err="1">
                <a:solidFill>
                  <a:schemeClr val="tx1"/>
                </a:solidFill>
                <a:latin typeface="+mn-lt"/>
                <a:ea typeface="+mn-ea"/>
                <a:cs typeface="+mn-cs"/>
              </a:rPr>
              <a:t>BUtgb</a:t>
            </a:r>
            <a:r>
              <a:rPr lang="nl-NL" sz="1200" b="0" i="0" u="none" strike="noStrike" kern="1200" baseline="0">
                <a:solidFill>
                  <a:schemeClr val="tx1"/>
                </a:solidFill>
                <a:latin typeface="+mn-lt"/>
                <a:ea typeface="+mn-ea"/>
                <a:cs typeface="+mn-cs"/>
              </a:rPr>
              <a:t> (ATG goedkeuring) </a:t>
            </a:r>
            <a:endParaRPr lang="nl-BE" sz="1200" b="0" i="0" u="none" strike="noStrike" kern="1200" baseline="0">
              <a:solidFill>
                <a:schemeClr val="tx1"/>
              </a:solidFill>
              <a:latin typeface="+mn-lt"/>
              <a:ea typeface="+mn-ea"/>
              <a:cs typeface="+mn-cs"/>
            </a:endParaRPr>
          </a:p>
          <a:p>
            <a:r>
              <a:rPr lang="nl-NL" sz="1200" b="1" i="0" u="none" strike="noStrike" kern="1200" baseline="0">
                <a:solidFill>
                  <a:schemeClr val="tx1"/>
                </a:solidFill>
                <a:latin typeface="+mn-lt"/>
                <a:ea typeface="+mn-ea"/>
                <a:cs typeface="+mn-cs"/>
              </a:rPr>
              <a:t>Het Vlaams instituut voor bio-ecologisch bouwen en wonen</a:t>
            </a:r>
            <a:r>
              <a:rPr lang="nl-NL" sz="1200" b="0" i="0" u="none" strike="noStrike" kern="1200" baseline="0">
                <a:solidFill>
                  <a:schemeClr val="tx1"/>
                </a:solidFill>
                <a:latin typeface="+mn-lt"/>
                <a:ea typeface="+mn-ea"/>
                <a:cs typeface="+mn-cs"/>
              </a:rPr>
              <a:t>: http://www.vibe.be/ </a:t>
            </a:r>
          </a:p>
          <a:p>
            <a:endParaRPr lang="nl-NL" sz="1200" b="0" i="0" u="none" strike="noStrike" kern="1200" baseline="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96</a:t>
            </a:fld>
            <a:endParaRPr lang="nl-BE"/>
          </a:p>
        </p:txBody>
      </p:sp>
    </p:spTree>
    <p:extLst>
      <p:ext uri="{BB962C8B-B14F-4D97-AF65-F5344CB8AC3E}">
        <p14:creationId xmlns:p14="http://schemas.microsoft.com/office/powerpoint/2010/main" val="514861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Deze slide heeft schematisch van welke aanname moet worden uitgegaan in functie van de vermelding van isolatie op plannen. </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97</a:t>
            </a:fld>
            <a:endParaRPr lang="nl-BE"/>
          </a:p>
        </p:txBody>
      </p:sp>
    </p:spTree>
    <p:extLst>
      <p:ext uri="{BB962C8B-B14F-4D97-AF65-F5344CB8AC3E}">
        <p14:creationId xmlns:p14="http://schemas.microsoft.com/office/powerpoint/2010/main" val="3183881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Ter info:</a:t>
            </a:r>
          </a:p>
          <a:p>
            <a:r>
              <a:rPr lang="nl-NL" sz="1200" b="0" i="0" kern="1200">
                <a:solidFill>
                  <a:schemeClr val="tx1"/>
                </a:solidFill>
                <a:effectLst/>
                <a:latin typeface="+mn-lt"/>
                <a:ea typeface="+mn-ea"/>
                <a:cs typeface="+mn-cs"/>
              </a:rPr>
              <a:t>Een </a:t>
            </a:r>
            <a:r>
              <a:rPr lang="nl-NL" sz="1200" b="0" i="0" kern="1200" err="1">
                <a:solidFill>
                  <a:schemeClr val="tx1"/>
                </a:solidFill>
                <a:effectLst/>
                <a:latin typeface="+mn-lt"/>
                <a:ea typeface="+mn-ea"/>
                <a:cs typeface="+mn-cs"/>
              </a:rPr>
              <a:t>afstandhouder</a:t>
            </a:r>
            <a:r>
              <a:rPr lang="nl-NL" sz="1200" b="0" i="0" kern="1200">
                <a:solidFill>
                  <a:schemeClr val="tx1"/>
                </a:solidFill>
                <a:effectLst/>
                <a:latin typeface="+mn-lt"/>
                <a:ea typeface="+mn-ea"/>
                <a:cs typeface="+mn-cs"/>
              </a:rPr>
              <a:t> is een latje tussen twee glasplaten van een raam. Dit latje zorgt voor een constante afstand tussen de glasplaten.</a:t>
            </a:r>
          </a:p>
          <a:p>
            <a:r>
              <a:rPr lang="nl-NL" sz="1200" b="0" i="0" kern="1200">
                <a:solidFill>
                  <a:schemeClr val="tx1"/>
                </a:solidFill>
                <a:effectLst/>
                <a:latin typeface="+mn-lt"/>
                <a:ea typeface="+mn-ea"/>
                <a:cs typeface="+mn-cs"/>
              </a:rPr>
              <a:t>Op dit latje kan je verschillende gegevens zoals fabrikant en de technische gegevens van de beglazing aflezen. De traditionele aluminium afstandshouder geleidt de warmte heel sterk waardoor er een ‘koudebrug’ kan ontstaan. Ze zorgen voor warmteverlies aan de glasranden.</a:t>
            </a:r>
          </a:p>
          <a:p>
            <a:r>
              <a:rPr lang="nl-NL" sz="1200" b="0" i="0" kern="1200">
                <a:solidFill>
                  <a:schemeClr val="tx1"/>
                </a:solidFill>
                <a:effectLst/>
                <a:latin typeface="+mn-lt"/>
                <a:ea typeface="+mn-ea"/>
                <a:cs typeface="+mn-cs"/>
              </a:rPr>
              <a:t>Vandaag zijn afstandshouders thermisch verbeterd. Dat betekent dat ze nu omhuld zijn met kunststof zodat ze beter isoleren. </a:t>
            </a:r>
          </a:p>
          <a:p>
            <a:endParaRPr lang="nl-NL"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Onterecht invoeren van HR beglazing bij recente beglazing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visuele vaststelling of bewijs is nodig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niet altijd 1,1 HR glas!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a:solidFill>
                <a:schemeClr val="tx1"/>
              </a:solidFill>
              <a:effectLst/>
              <a:latin typeface="+mn-lt"/>
              <a:ea typeface="+mn-ea"/>
              <a:cs typeface="+mn-cs"/>
            </a:endParaRPr>
          </a:p>
          <a:p>
            <a:endParaRPr lang="nl-NL" sz="1200" b="0" i="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98</a:t>
            </a:fld>
            <a:endParaRPr lang="nl-BE"/>
          </a:p>
        </p:txBody>
      </p:sp>
    </p:spTree>
    <p:extLst>
      <p:ext uri="{BB962C8B-B14F-4D97-AF65-F5344CB8AC3E}">
        <p14:creationId xmlns:p14="http://schemas.microsoft.com/office/powerpoint/2010/main" val="16240302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Niet iedereen doet de vlammen/coatingtest op vensters. Terwijl dit standaard zou moeten gedaan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Best standaard werkwijze bij vensters volgen: kijk in afstandshouder en maak foto van inscriptie + doe coatingtest (zie volgende slide)</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99</a:t>
            </a:fld>
            <a:endParaRPr lang="nl-BE"/>
          </a:p>
        </p:txBody>
      </p:sp>
    </p:spTree>
    <p:extLst>
      <p:ext uri="{BB962C8B-B14F-4D97-AF65-F5344CB8AC3E}">
        <p14:creationId xmlns:p14="http://schemas.microsoft.com/office/powerpoint/2010/main" val="2045358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100</a:t>
            </a:fld>
            <a:endParaRPr lang="nl-BE"/>
          </a:p>
        </p:txBody>
      </p:sp>
    </p:spTree>
    <p:extLst>
      <p:ext uri="{BB962C8B-B14F-4D97-AF65-F5344CB8AC3E}">
        <p14:creationId xmlns:p14="http://schemas.microsoft.com/office/powerpoint/2010/main" val="3799690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400">
                <a:cs typeface="Calibri"/>
              </a:rPr>
              <a:t>Eventuele extra slide:</a:t>
            </a:r>
            <a:endParaRPr lang="nl-NL" sz="2400"/>
          </a:p>
          <a:p>
            <a:endParaRPr lang="nl-NL" sz="2400"/>
          </a:p>
          <a:p>
            <a:r>
              <a:rPr lang="nl-NL" sz="2400" err="1"/>
              <a:t>Vόόr</a:t>
            </a:r>
            <a:r>
              <a:rPr lang="nl-NL" sz="2400"/>
              <a:t> het </a:t>
            </a:r>
            <a:r>
              <a:rPr lang="nl-NL" sz="2400" err="1"/>
              <a:t>plaatsbezoek</a:t>
            </a:r>
            <a:r>
              <a:rPr lang="nl-NL" sz="2400"/>
              <a:t> informeert de energiedeskundige de eigenaar (of lasthebber of gevolmachtigde) over het belang van de bewijsstukken en over de documenten die in aanmerking komen als bewijsstuk </a:t>
            </a:r>
            <a:endParaRPr lang="nl-NL"/>
          </a:p>
          <a:p>
            <a:pPr lvl="0"/>
            <a:endParaRPr lang="nl-NL" sz="1200"/>
          </a:p>
          <a:p>
            <a:r>
              <a:rPr lang="nl-NL" sz="2400"/>
              <a:t>Enkel de aanstiplijst die terug te vinden is op de website voor energiedeskundigen mag gebruikt worden. Het is niet toegelaten om deze aan te passen. </a:t>
            </a:r>
            <a:endParaRPr lang="nl-NL" sz="2400">
              <a:cs typeface="Calibri"/>
            </a:endParaRPr>
          </a:p>
          <a:p>
            <a:pPr lvl="0"/>
            <a:endParaRPr lang="nl-NL" sz="1200"/>
          </a:p>
          <a:p>
            <a:pPr lvl="0"/>
            <a:r>
              <a:rPr lang="nl-NL" sz="2400"/>
              <a:t>Analoge of digitale kopieën van zowel de geldige bewijsstukken als de ondertekende aanstiplijst van alle ontvangen documenten moeten bijgehouden worden. De energiedeskundige zorgt ervoor dat de kopieën van de bewijsstukken aantonen dat het bewijsstuk voldoet aan de in het inspectieprotocol gestelde voorwaarden.</a:t>
            </a:r>
            <a:endParaRPr lang="nl-BE" sz="320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46</a:t>
            </a:fld>
            <a:endParaRPr lang="nl-BE"/>
          </a:p>
        </p:txBody>
      </p:sp>
    </p:spTree>
    <p:extLst>
      <p:ext uri="{BB962C8B-B14F-4D97-AF65-F5344CB8AC3E}">
        <p14:creationId xmlns:p14="http://schemas.microsoft.com/office/powerpoint/2010/main" val="11468032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Eventuele extra slide:</a:t>
            </a:r>
            <a:endParaRPr lang="en-US"/>
          </a:p>
          <a:p>
            <a:endParaRPr lang="nl-NL"/>
          </a:p>
          <a:p>
            <a:r>
              <a:rPr lang="nl-NL" sz="1200" b="0" i="0" kern="1200">
                <a:solidFill>
                  <a:schemeClr val="tx1"/>
                </a:solidFill>
                <a:effectLst/>
                <a:latin typeface="+mn-lt"/>
                <a:ea typeface="+mn-ea"/>
                <a:cs typeface="+mn-cs"/>
              </a:rPr>
              <a:t>Ter info:</a:t>
            </a:r>
            <a:endParaRPr lang="nl-NL">
              <a:cs typeface="Calibri"/>
            </a:endParaRPr>
          </a:p>
          <a:p>
            <a:r>
              <a:rPr lang="nl-NL" sz="1200" b="0" i="0" kern="1200">
                <a:solidFill>
                  <a:schemeClr val="tx1"/>
                </a:solidFill>
                <a:effectLst/>
                <a:latin typeface="+mn-lt"/>
                <a:ea typeface="+mn-ea"/>
                <a:cs typeface="+mn-cs"/>
              </a:rPr>
              <a:t>Een </a:t>
            </a:r>
            <a:r>
              <a:rPr lang="nl-NL" sz="1200" b="0" i="0" kern="1200" err="1">
                <a:solidFill>
                  <a:schemeClr val="tx1"/>
                </a:solidFill>
                <a:effectLst/>
                <a:latin typeface="+mn-lt"/>
                <a:ea typeface="+mn-ea"/>
                <a:cs typeface="+mn-cs"/>
              </a:rPr>
              <a:t>afstandhouder</a:t>
            </a:r>
            <a:r>
              <a:rPr lang="nl-NL" sz="1200" b="0" i="0" kern="1200">
                <a:solidFill>
                  <a:schemeClr val="tx1"/>
                </a:solidFill>
                <a:effectLst/>
                <a:latin typeface="+mn-lt"/>
                <a:ea typeface="+mn-ea"/>
                <a:cs typeface="+mn-cs"/>
              </a:rPr>
              <a:t> is een latje tussen twee glasplaten van een raam. Dit latje zorgt voor een constante afstand tussen de glasplaten.</a:t>
            </a:r>
            <a:endParaRPr lang="nl-NL" sz="1200" b="0" i="0" kern="1200">
              <a:solidFill>
                <a:schemeClr val="tx1"/>
              </a:solidFill>
              <a:effectLst/>
              <a:latin typeface="+mn-lt"/>
              <a:cs typeface="Calibri"/>
            </a:endParaRPr>
          </a:p>
          <a:p>
            <a:r>
              <a:rPr lang="nl-NL" sz="1200" b="0" i="0" kern="1200">
                <a:solidFill>
                  <a:schemeClr val="tx1"/>
                </a:solidFill>
                <a:effectLst/>
                <a:latin typeface="+mn-lt"/>
                <a:ea typeface="+mn-ea"/>
                <a:cs typeface="+mn-cs"/>
              </a:rPr>
              <a:t>Op dit latje kan je verschillende gegevens zoals fabrikant en de technische gegevens van de beglazing aflezen. De traditionele aluminium afstandshouder geleidt de warmte heel sterk waardoor er een ‘koudebrug’ kan ontstaan. Ze zorgen voor warmteverlies aan de glasranden.</a:t>
            </a:r>
            <a:endParaRPr lang="nl-NL" sz="1200" b="0" i="0" kern="1200">
              <a:solidFill>
                <a:schemeClr val="tx1"/>
              </a:solidFill>
              <a:effectLst/>
              <a:latin typeface="+mn-lt"/>
              <a:cs typeface="Calibri"/>
            </a:endParaRPr>
          </a:p>
          <a:p>
            <a:r>
              <a:rPr lang="nl-NL" sz="1200" b="0" i="0" kern="1200">
                <a:solidFill>
                  <a:schemeClr val="tx1"/>
                </a:solidFill>
                <a:effectLst/>
                <a:latin typeface="+mn-lt"/>
                <a:ea typeface="+mn-ea"/>
                <a:cs typeface="+mn-cs"/>
              </a:rPr>
              <a:t>Vandaag zijn afstandshouders thermisch verbeterd. Dat betekent dat ze nu omhuld zijn met kunststof zodat ze beter isoleren.</a:t>
            </a:r>
            <a:r>
              <a:rPr lang="nl-NL"/>
              <a:t> </a:t>
            </a:r>
            <a:endParaRPr lang="nl-NL" sz="1200" b="0" i="0" kern="1200">
              <a:solidFill>
                <a:schemeClr val="tx1"/>
              </a:solidFill>
              <a:effectLst/>
              <a:latin typeface="+mn-lt"/>
              <a:cs typeface="Calibri"/>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101</a:t>
            </a:fld>
            <a:endParaRPr lang="nl-BE"/>
          </a:p>
        </p:txBody>
      </p:sp>
    </p:spTree>
    <p:extLst>
      <p:ext uri="{BB962C8B-B14F-4D97-AF65-F5344CB8AC3E}">
        <p14:creationId xmlns:p14="http://schemas.microsoft.com/office/powerpoint/2010/main" val="768805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Komt te vervallen uit 'verplichte inhoud', doch kan desgewenst als 'vrije inhoud' of uitbreiding worden opgenomen.</a:t>
            </a:r>
            <a:endParaRPr lang="nl-BE"/>
          </a:p>
          <a:p>
            <a:endParaRPr lang="nl-BE"/>
          </a:p>
          <a:p>
            <a:r>
              <a:rPr lang="nl-BE"/>
              <a:t>Deze inspectietips worden wel in een nieuwsbrief en op EPC-</a:t>
            </a:r>
            <a:r>
              <a:rPr lang="nl-BE" err="1"/>
              <a:t>pedia</a:t>
            </a:r>
            <a:r>
              <a:rPr lang="nl-BE"/>
              <a:t> geplaatst, omdat er toch nog veel fouten worden tegen gemaakt.</a:t>
            </a:r>
            <a:endParaRPr lang="nl-BE">
              <a:cs typeface="Calibri"/>
            </a:endParaRP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102</a:t>
            </a:fld>
            <a:endParaRPr lang="nl-BE"/>
          </a:p>
        </p:txBody>
      </p:sp>
    </p:spTree>
    <p:extLst>
      <p:ext uri="{BB962C8B-B14F-4D97-AF65-F5344CB8AC3E}">
        <p14:creationId xmlns:p14="http://schemas.microsoft.com/office/powerpoint/2010/main" val="3811724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108</a:t>
            </a:fld>
            <a:endParaRPr lang="nl-BE"/>
          </a:p>
        </p:txBody>
      </p:sp>
    </p:spTree>
    <p:extLst>
      <p:ext uri="{BB962C8B-B14F-4D97-AF65-F5344CB8AC3E}">
        <p14:creationId xmlns:p14="http://schemas.microsoft.com/office/powerpoint/2010/main" val="10078357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Ook</a:t>
            </a:r>
            <a:r>
              <a:rPr lang="nl-NL" sz="1200" kern="1200">
                <a:solidFill>
                  <a:schemeClr val="tx1"/>
                </a:solidFill>
                <a:latin typeface="+mn-lt"/>
                <a:ea typeface="+mn-ea"/>
                <a:cs typeface="+mn-cs"/>
              </a:rPr>
              <a:t> </a:t>
            </a:r>
            <a:r>
              <a:rPr lang="nl-NL"/>
              <a:t>vaak fouten</a:t>
            </a:r>
            <a:r>
              <a:rPr lang="nl-NL" sz="1200" kern="1200">
                <a:solidFill>
                  <a:schemeClr val="tx1"/>
                </a:solidFill>
                <a:latin typeface="+mn-lt"/>
                <a:ea typeface="+mn-ea"/>
                <a:cs typeface="+mn-cs"/>
              </a:rPr>
              <a:t> bij type bediening: elektrisch is nog steeds handbediend --&gt; alles wat niet via sensoren gebeurt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109</a:t>
            </a:fld>
            <a:endParaRPr lang="nl-BE"/>
          </a:p>
        </p:txBody>
      </p:sp>
    </p:spTree>
    <p:extLst>
      <p:ext uri="{BB962C8B-B14F-4D97-AF65-F5344CB8AC3E}">
        <p14:creationId xmlns:p14="http://schemas.microsoft.com/office/powerpoint/2010/main" val="41749360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latin typeface="+mn-lt"/>
                <a:ea typeface="+mn-ea"/>
                <a:cs typeface="+mn-cs"/>
              </a:rPr>
              <a:t>je hebt ook hoofdtype 6 met 4 of meer wanden en </a:t>
            </a:r>
            <a:r>
              <a:rPr lang="nl-NL" sz="1200" kern="1200" err="1">
                <a:solidFill>
                  <a:schemeClr val="tx1"/>
                </a:solidFill>
                <a:latin typeface="+mn-lt"/>
                <a:ea typeface="+mn-ea"/>
                <a:cs typeface="+mn-cs"/>
              </a:rPr>
              <a:t>Ug</a:t>
            </a:r>
            <a:r>
              <a:rPr lang="nl-NL" sz="1200" kern="1200">
                <a:solidFill>
                  <a:schemeClr val="tx1"/>
                </a:solidFill>
                <a:latin typeface="+mn-lt"/>
                <a:ea typeface="+mn-ea"/>
                <a:cs typeface="+mn-cs"/>
              </a:rPr>
              <a:t> 2,8 </a:t>
            </a:r>
            <a:r>
              <a:rPr lang="nl-NL" sz="1200" kern="1200" err="1">
                <a:solidFill>
                  <a:schemeClr val="tx1"/>
                </a:solidFill>
                <a:latin typeface="+mn-lt"/>
                <a:ea typeface="+mn-ea"/>
                <a:cs typeface="+mn-cs"/>
              </a:rPr>
              <a:t>ipv</a:t>
            </a:r>
            <a:r>
              <a:rPr lang="nl-NL" sz="1200" kern="1200">
                <a:solidFill>
                  <a:schemeClr val="tx1"/>
                </a:solidFill>
                <a:latin typeface="+mn-lt"/>
                <a:ea typeface="+mn-ea"/>
                <a:cs typeface="+mn-cs"/>
              </a:rPr>
              <a:t> 5,8</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110</a:t>
            </a:fld>
            <a:endParaRPr lang="nl-BE"/>
          </a:p>
        </p:txBody>
      </p:sp>
    </p:spTree>
    <p:extLst>
      <p:ext uri="{BB962C8B-B14F-4D97-AF65-F5344CB8AC3E}">
        <p14:creationId xmlns:p14="http://schemas.microsoft.com/office/powerpoint/2010/main" val="3003011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latin typeface="+mn-lt"/>
              <a:cs typeface="Calibri"/>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111</a:t>
            </a:fld>
            <a:endParaRPr lang="nl-BE"/>
          </a:p>
        </p:txBody>
      </p:sp>
    </p:spTree>
    <p:extLst>
      <p:ext uri="{BB962C8B-B14F-4D97-AF65-F5344CB8AC3E}">
        <p14:creationId xmlns:p14="http://schemas.microsoft.com/office/powerpoint/2010/main" val="6568022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112</a:t>
            </a:fld>
            <a:endParaRPr lang="nl-BE"/>
          </a:p>
        </p:txBody>
      </p:sp>
    </p:spTree>
    <p:extLst>
      <p:ext uri="{BB962C8B-B14F-4D97-AF65-F5344CB8AC3E}">
        <p14:creationId xmlns:p14="http://schemas.microsoft.com/office/powerpoint/2010/main" val="2469298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Opwekkers (kachels) werkend op eenzelfde brandstof, doch met verschillend bouwjaar, label of andere kenmerken zijn van elkaar verschillend.</a:t>
            </a:r>
          </a:p>
          <a:p>
            <a:r>
              <a:rPr lang="nl-BE"/>
              <a:t>In de huidige software dienen alle opwekkers ingevoerd, dus ook bijv. 2 identieke kachels in eenzelfde ruimtecluster dienen beide ingevoerd.</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113</a:t>
            </a:fld>
            <a:endParaRPr lang="nl-BE"/>
          </a:p>
        </p:txBody>
      </p:sp>
    </p:spTree>
    <p:extLst>
      <p:ext uri="{BB962C8B-B14F-4D97-AF65-F5344CB8AC3E}">
        <p14:creationId xmlns:p14="http://schemas.microsoft.com/office/powerpoint/2010/main" val="21962053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Heel vaak wordt de bijkomende hout- of gaskachel in de leefruimte onterecht bestempeld als ‘open haard’ of ‘sfeerverwarming’ en aldus niet ingevoerd.</a:t>
            </a:r>
          </a:p>
          <a:p>
            <a:r>
              <a:rPr lang="nl-BE"/>
              <a:t>Een inbouwcassette, inzethaarden of gesloten haard moet, afhankelijk van de brandstof, ingevoerd worden als hout- of gaskachel.</a:t>
            </a:r>
          </a:p>
          <a:p>
            <a:endParaRPr lang="nl-BE"/>
          </a:p>
          <a:p>
            <a:r>
              <a:rPr lang="nl-BE">
                <a:sym typeface="Wingdings" panose="05000000000000000000" pitchFamily="2" charset="2"/>
              </a:rPr>
              <a:t>Elke kachel of haard die volledig kan afgeschermd worden (met glas) –dient te worden ingevoerd, ook als er een centrale verwarming is. (De software bepaalt automatisch dat de centrale verwarming preferent is.)</a:t>
            </a:r>
          </a:p>
          <a:p>
            <a:r>
              <a:rPr lang="nl-BE">
                <a:sym typeface="Wingdings" panose="05000000000000000000" pitchFamily="2" charset="2"/>
              </a:rPr>
              <a:t>Ook liftdeurhaarden worden ingevoerd als ‘houtkachel overig’.</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114</a:t>
            </a:fld>
            <a:endParaRPr lang="nl-BE"/>
          </a:p>
        </p:txBody>
      </p:sp>
    </p:spTree>
    <p:extLst>
      <p:ext uri="{BB962C8B-B14F-4D97-AF65-F5344CB8AC3E}">
        <p14:creationId xmlns:p14="http://schemas.microsoft.com/office/powerpoint/2010/main" val="4319330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Een open haard heeft een rendement van ca 10-15 %, wat betekent dat 85 tot 90 % van de warmte via de schoorsteen verloren gaat.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115</a:t>
            </a:fld>
            <a:endParaRPr lang="nl-BE"/>
          </a:p>
        </p:txBody>
      </p:sp>
    </p:spTree>
    <p:extLst>
      <p:ext uri="{BB962C8B-B14F-4D97-AF65-F5344CB8AC3E}">
        <p14:creationId xmlns:p14="http://schemas.microsoft.com/office/powerpoint/2010/main" val="32815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Stuur de aanstiplijst van de ontvangen documenten op voorhand door, zodat de bewijsstukken tijdig door de aanvrager van het EPC kunnen opgezocht worden.</a:t>
            </a:r>
          </a:p>
          <a:p>
            <a:endParaRPr lang="nl-BE"/>
          </a:p>
          <a:p>
            <a:r>
              <a:rPr lang="nl-NL" sz="1200" b="0" i="1" u="none" strike="noStrike" kern="1200" baseline="0">
                <a:solidFill>
                  <a:schemeClr val="tx1"/>
                </a:solidFill>
                <a:latin typeface="+mn-lt"/>
                <a:ea typeface="+mn-ea"/>
                <a:cs typeface="+mn-cs"/>
              </a:rPr>
              <a:t>Bereid uw </a:t>
            </a:r>
            <a:r>
              <a:rPr lang="nl-NL" sz="1200" b="0" i="1" u="none" strike="noStrike" kern="1200" baseline="0" err="1">
                <a:solidFill>
                  <a:schemeClr val="tx1"/>
                </a:solidFill>
                <a:latin typeface="+mn-lt"/>
                <a:ea typeface="+mn-ea"/>
                <a:cs typeface="+mn-cs"/>
              </a:rPr>
              <a:t>plaatsbezoek</a:t>
            </a:r>
            <a:r>
              <a:rPr lang="nl-NL" sz="1200" b="0" i="1" u="none" strike="noStrike" kern="1200" baseline="0">
                <a:solidFill>
                  <a:schemeClr val="tx1"/>
                </a:solidFill>
                <a:latin typeface="+mn-lt"/>
                <a:ea typeface="+mn-ea"/>
                <a:cs typeface="+mn-cs"/>
              </a:rPr>
              <a:t> grondig en tijdig voor samen met de eigenaar of gebouwbeheerder, zodat u tijdens het </a:t>
            </a:r>
            <a:r>
              <a:rPr lang="nl-NL" sz="1200" b="0" i="1" u="none" strike="noStrike" kern="1200" baseline="0" err="1">
                <a:solidFill>
                  <a:schemeClr val="tx1"/>
                </a:solidFill>
                <a:latin typeface="+mn-lt"/>
                <a:ea typeface="+mn-ea"/>
                <a:cs typeface="+mn-cs"/>
              </a:rPr>
              <a:t>plaatsbezoek</a:t>
            </a:r>
            <a:r>
              <a:rPr lang="nl-NL" sz="1200" b="0" i="1" u="none" strike="noStrike" kern="1200" baseline="0">
                <a:solidFill>
                  <a:schemeClr val="tx1"/>
                </a:solidFill>
                <a:latin typeface="+mn-lt"/>
                <a:ea typeface="+mn-ea"/>
                <a:cs typeface="+mn-cs"/>
              </a:rPr>
              <a:t> over zoveel mogelijk bewijsstukken beschikt. </a:t>
            </a:r>
          </a:p>
          <a:p>
            <a:r>
              <a:rPr lang="nl-NL" sz="1200" b="0" i="1" u="none" strike="noStrike" kern="1200" baseline="0">
                <a:solidFill>
                  <a:schemeClr val="tx1"/>
                </a:solidFill>
                <a:latin typeface="+mn-lt"/>
                <a:ea typeface="+mn-ea"/>
                <a:cs typeface="+mn-cs"/>
              </a:rPr>
              <a:t>Zeker bij het EPC van de gemeenschappelijke delen is dit van belang, aangezien de invoer van de individuele eenheden afhankelijk is van de gekende invoer bij het EPC van de gemeenschappelijke delen van het appartementsgebouw. Daarom zal u </a:t>
            </a:r>
            <a:r>
              <a:rPr lang="nl-NL" sz="1200" b="0" i="1" u="sng" strike="noStrike" kern="1200" baseline="0">
                <a:solidFill>
                  <a:schemeClr val="tx1"/>
                </a:solidFill>
                <a:latin typeface="+mn-lt"/>
                <a:ea typeface="+mn-ea"/>
                <a:cs typeface="+mn-cs"/>
              </a:rPr>
              <a:t>op voorhand</a:t>
            </a:r>
            <a:r>
              <a:rPr lang="nl-NL" sz="1200" b="0" i="1" u="none" strike="noStrike" kern="1200" baseline="0">
                <a:solidFill>
                  <a:schemeClr val="tx1"/>
                </a:solidFill>
                <a:latin typeface="+mn-lt"/>
                <a:ea typeface="+mn-ea"/>
                <a:cs typeface="+mn-cs"/>
              </a:rPr>
              <a:t> aan de gebouwbeheerder moeten vragen om alle mogelijke bewijsstukken ter beschikking te stellen, ook deze van individuele eigenaars. </a:t>
            </a:r>
          </a:p>
          <a:p>
            <a:endParaRPr lang="nl-NL" sz="1200" b="0" i="1" u="none" strike="noStrike" kern="1200" baseline="0">
              <a:solidFill>
                <a:schemeClr val="tx1"/>
              </a:solidFill>
              <a:latin typeface="+mn-lt"/>
              <a:ea typeface="+mn-ea"/>
              <a:cs typeface="+mn-cs"/>
            </a:endParaRPr>
          </a:p>
          <a:p>
            <a:r>
              <a:rPr lang="nl-NL" sz="1200" b="0" i="0" u="none" strike="noStrike" kern="1200" baseline="0">
                <a:solidFill>
                  <a:schemeClr val="tx1"/>
                </a:solidFill>
                <a:latin typeface="+mn-lt"/>
                <a:ea typeface="+mn-ea"/>
                <a:cs typeface="+mn-cs"/>
              </a:rPr>
              <a:t>Het is zeker een groot voordeel om de bewijsstukken door te nemen alvorens aan te vangen met de inspectie een opmetingen. Zij kunnen de inspectie effectiever laten verlopen bij bv. de bepaling van het beschermde volume of het zoeken naar isolatie.</a:t>
            </a:r>
            <a:endParaRPr lang="nl-BE" i="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47</a:t>
            </a:fld>
            <a:endParaRPr lang="nl-BE"/>
          </a:p>
        </p:txBody>
      </p:sp>
    </p:spTree>
    <p:extLst>
      <p:ext uri="{BB962C8B-B14F-4D97-AF65-F5344CB8AC3E}">
        <p14:creationId xmlns:p14="http://schemas.microsoft.com/office/powerpoint/2010/main" val="10591326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Een circulatiepomp pompt het water van de CV ketel naar de radiatoren en het afgekoelde water weer terug om het opnieuw op te warmen.</a:t>
            </a:r>
          </a:p>
          <a:p>
            <a:r>
              <a:rPr lang="nl-BE"/>
              <a:t>Bij individuele installaties is deze pomp veelal mee ingewerkt in de behuizing van de ketel.</a:t>
            </a:r>
          </a:p>
          <a:p>
            <a:r>
              <a:rPr lang="nl-BE"/>
              <a:t>Bij grotere installaties kan het noodzakelijk zijn om een (extra) externe pomp aan te sluiten.</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116</a:t>
            </a:fld>
            <a:endParaRPr lang="nl-BE"/>
          </a:p>
        </p:txBody>
      </p:sp>
    </p:spTree>
    <p:extLst>
      <p:ext uri="{BB962C8B-B14F-4D97-AF65-F5344CB8AC3E}">
        <p14:creationId xmlns:p14="http://schemas.microsoft.com/office/powerpoint/2010/main" val="38802221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r>
              <a:rPr lang="nl-BE" err="1"/>
              <a:t>Laatse</a:t>
            </a:r>
            <a:r>
              <a:rPr lang="nl-BE"/>
              <a:t> foto van </a:t>
            </a:r>
            <a:r>
              <a:rPr lang="nl-BE" sz="1200" kern="1200" err="1">
                <a:solidFill>
                  <a:schemeClr val="tx1"/>
                </a:solidFill>
                <a:effectLst/>
                <a:latin typeface="+mn-lt"/>
                <a:ea typeface="+mn-ea"/>
                <a:cs typeface="+mn-cs"/>
              </a:rPr>
              <a:t>Junkers</a:t>
            </a:r>
            <a:r>
              <a:rPr lang="nl-BE" sz="1200" kern="1200">
                <a:solidFill>
                  <a:schemeClr val="tx1"/>
                </a:solidFill>
                <a:effectLst/>
                <a:latin typeface="+mn-lt"/>
                <a:ea typeface="+mn-ea"/>
                <a:cs typeface="+mn-cs"/>
              </a:rPr>
              <a:t> EHLE 34 = Niet-condenserende gasketel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FD 103 = maart 2011</a:t>
            </a:r>
            <a:endParaRPr lang="nl-BE"/>
          </a:p>
          <a:p>
            <a:r>
              <a:rPr lang="nl-BE"/>
              <a:t>* VEKA werkt aan een lijst van recente ketels met vermelding van methode om het fabricagejaar te achterhalen uit het serienummer, e.d.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117</a:t>
            </a:fld>
            <a:endParaRPr lang="nl-BE"/>
          </a:p>
        </p:txBody>
      </p:sp>
    </p:spTree>
    <p:extLst>
      <p:ext uri="{BB962C8B-B14F-4D97-AF65-F5344CB8AC3E}">
        <p14:creationId xmlns:p14="http://schemas.microsoft.com/office/powerpoint/2010/main" val="8204905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r>
              <a:rPr lang="nl-BE" err="1"/>
              <a:t>Laatse</a:t>
            </a:r>
            <a:r>
              <a:rPr lang="nl-BE"/>
              <a:t> foto van </a:t>
            </a:r>
            <a:r>
              <a:rPr lang="nl-BE" sz="1200" kern="1200" err="1">
                <a:solidFill>
                  <a:schemeClr val="tx1"/>
                </a:solidFill>
                <a:effectLst/>
                <a:latin typeface="+mn-lt"/>
                <a:ea typeface="+mn-ea"/>
                <a:cs typeface="+mn-cs"/>
              </a:rPr>
              <a:t>Junkers</a:t>
            </a:r>
            <a:r>
              <a:rPr lang="nl-BE" sz="1200" kern="1200">
                <a:solidFill>
                  <a:schemeClr val="tx1"/>
                </a:solidFill>
                <a:effectLst/>
                <a:latin typeface="+mn-lt"/>
                <a:ea typeface="+mn-ea"/>
                <a:cs typeface="+mn-cs"/>
              </a:rPr>
              <a:t> EHLE 34 = Niet-condenserende gasketel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FD 103 = maart 2011</a:t>
            </a:r>
            <a:endParaRPr lang="nl-BE"/>
          </a:p>
          <a:p>
            <a:r>
              <a:rPr lang="nl-BE"/>
              <a:t>* VEKA werkt aan een lijst van recente ketels met vermelding van methode om het fabricagejaar te achterhalen uit het serienummer, e.d.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118</a:t>
            </a:fld>
            <a:endParaRPr lang="nl-BE"/>
          </a:p>
        </p:txBody>
      </p:sp>
    </p:spTree>
    <p:extLst>
      <p:ext uri="{BB962C8B-B14F-4D97-AF65-F5344CB8AC3E}">
        <p14:creationId xmlns:p14="http://schemas.microsoft.com/office/powerpoint/2010/main" val="473120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119</a:t>
            </a:fld>
            <a:endParaRPr lang="nl-BE"/>
          </a:p>
        </p:txBody>
      </p:sp>
    </p:spTree>
    <p:extLst>
      <p:ext uri="{BB962C8B-B14F-4D97-AF65-F5344CB8AC3E}">
        <p14:creationId xmlns:p14="http://schemas.microsoft.com/office/powerpoint/2010/main" val="7406420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Eventuele extra slide</a:t>
            </a:r>
            <a:endParaRPr lang="en-US"/>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120</a:t>
            </a:fld>
            <a:endParaRPr lang="nl-BE"/>
          </a:p>
        </p:txBody>
      </p:sp>
    </p:spTree>
    <p:extLst>
      <p:ext uri="{BB962C8B-B14F-4D97-AF65-F5344CB8AC3E}">
        <p14:creationId xmlns:p14="http://schemas.microsoft.com/office/powerpoint/2010/main" val="35750133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Zie tekening op volgende slide</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121</a:t>
            </a:fld>
            <a:endParaRPr lang="nl-BE"/>
          </a:p>
        </p:txBody>
      </p:sp>
    </p:spTree>
    <p:extLst>
      <p:ext uri="{BB962C8B-B14F-4D97-AF65-F5344CB8AC3E}">
        <p14:creationId xmlns:p14="http://schemas.microsoft.com/office/powerpoint/2010/main" val="18990237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Bijkomend voorbeeld: indien zolder bij het BV omwille van isolatie in hellend dak en enkel toegankelijk via niet direct verwarmde traphal</a:t>
            </a:r>
          </a:p>
          <a:p>
            <a:r>
              <a:rPr lang="nl-BE">
                <a:sym typeface="Wingdings" panose="05000000000000000000" pitchFamily="2" charset="2"/>
              </a:rPr>
              <a:t> Bijkomende cluster : met geen verwarming!</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122</a:t>
            </a:fld>
            <a:endParaRPr lang="nl-BE"/>
          </a:p>
        </p:txBody>
      </p:sp>
    </p:spTree>
    <p:extLst>
      <p:ext uri="{BB962C8B-B14F-4D97-AF65-F5344CB8AC3E}">
        <p14:creationId xmlns:p14="http://schemas.microsoft.com/office/powerpoint/2010/main" val="34466351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123</a:t>
            </a:fld>
            <a:endParaRPr lang="nl-BE"/>
          </a:p>
        </p:txBody>
      </p:sp>
    </p:spTree>
    <p:extLst>
      <p:ext uri="{BB962C8B-B14F-4D97-AF65-F5344CB8AC3E}">
        <p14:creationId xmlns:p14="http://schemas.microsoft.com/office/powerpoint/2010/main" val="19455341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Uit </a:t>
            </a:r>
            <a:r>
              <a:rPr lang="nl-BE" err="1"/>
              <a:t>plaatsbezoeken</a:t>
            </a:r>
            <a:r>
              <a:rPr lang="nl-BE"/>
              <a:t> vastgesteld dat ‘koeling’ toch vaak wordt vergeten.</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124</a:t>
            </a:fld>
            <a:endParaRPr lang="nl-BE"/>
          </a:p>
        </p:txBody>
      </p:sp>
    </p:spTree>
    <p:extLst>
      <p:ext uri="{BB962C8B-B14F-4D97-AF65-F5344CB8AC3E}">
        <p14:creationId xmlns:p14="http://schemas.microsoft.com/office/powerpoint/2010/main" val="12150176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169200" algn="l" defTabSz="914400" rtl="0" eaLnBrk="1" fontAlgn="base"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Bij gewone leidingen gaat over de totale leidinglengte  niet over of ze geïsoleerd zijn of niet dus heb dat aangepast --&gt; distributieverliezen</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125</a:t>
            </a:fld>
            <a:endParaRPr lang="nl-BE"/>
          </a:p>
        </p:txBody>
      </p:sp>
    </p:spTree>
    <p:extLst>
      <p:ext uri="{BB962C8B-B14F-4D97-AF65-F5344CB8AC3E}">
        <p14:creationId xmlns:p14="http://schemas.microsoft.com/office/powerpoint/2010/main" val="312657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Vernieuwd aanstiplijst is te vinden op energiesparen.be.</a:t>
            </a:r>
          </a:p>
          <a:p>
            <a:endParaRPr lang="nl-BE"/>
          </a:p>
          <a:p>
            <a:r>
              <a:rPr lang="nl-BE"/>
              <a:t>Huidige aanstiplijst is ook de woningpas toegevoegd.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48</a:t>
            </a:fld>
            <a:endParaRPr lang="nl-BE"/>
          </a:p>
        </p:txBody>
      </p:sp>
    </p:spTree>
    <p:extLst>
      <p:ext uri="{BB962C8B-B14F-4D97-AF65-F5344CB8AC3E}">
        <p14:creationId xmlns:p14="http://schemas.microsoft.com/office/powerpoint/2010/main" val="42943449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167</a:t>
            </a:fld>
            <a:endParaRPr lang="nl-BE"/>
          </a:p>
        </p:txBody>
      </p:sp>
    </p:spTree>
    <p:extLst>
      <p:ext uri="{BB962C8B-B14F-4D97-AF65-F5344CB8AC3E}">
        <p14:creationId xmlns:p14="http://schemas.microsoft.com/office/powerpoint/2010/main" val="36128921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176</a:t>
            </a:fld>
            <a:endParaRPr lang="nl-BE"/>
          </a:p>
        </p:txBody>
      </p:sp>
    </p:spTree>
    <p:extLst>
      <p:ext uri="{BB962C8B-B14F-4D97-AF65-F5344CB8AC3E}">
        <p14:creationId xmlns:p14="http://schemas.microsoft.com/office/powerpoint/2010/main" val="864749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 opdracht voor appartementen/gemeenschappelijke delen kan op voorhand nagegaan worden hoeveel eenheden er voor dit gebouw geregistreerd staan en of het adres (volledig) gekend is.</a:t>
            </a:r>
          </a:p>
          <a:p>
            <a:r>
              <a:rPr lang="nl-BE"/>
              <a:t>Door het aanmaken van een nieuw dossier kan terzelfdertijd worden nagegaan of een EPC GD reeds aanwezig is of niet.</a:t>
            </a:r>
          </a:p>
          <a:p>
            <a:r>
              <a:rPr lang="nl-BE"/>
              <a:t>De vereiste toegankelijkheid van bepaalde delen van het gebouw wordt hierdoor mede bepaald.</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49</a:t>
            </a:fld>
            <a:endParaRPr lang="nl-BE"/>
          </a:p>
        </p:txBody>
      </p:sp>
    </p:spTree>
    <p:extLst>
      <p:ext uri="{BB962C8B-B14F-4D97-AF65-F5344CB8AC3E}">
        <p14:creationId xmlns:p14="http://schemas.microsoft.com/office/powerpoint/2010/main" val="64464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3861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62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2000">
                <a:solidFill>
                  <a:srgbClr val="105269"/>
                </a:solidFill>
                <a:latin typeface="+mj-lt"/>
              </a:defRPr>
            </a:lvl3pPr>
            <a:lvl4pPr marL="1152000" indent="-288000">
              <a:lnSpc>
                <a:spcPct val="90000"/>
              </a:lnSpc>
              <a:buSzPct val="80000"/>
              <a:buFont typeface="Wingdings 3" panose="05040102010807070707" pitchFamily="18" charset="2"/>
              <a:buChar char=""/>
              <a:defRPr sz="2000">
                <a:solidFill>
                  <a:srgbClr val="105269"/>
                </a:solidFill>
                <a:latin typeface="+mj-lt"/>
              </a:defRPr>
            </a:lvl4pPr>
            <a:lvl5pPr marL="1440000">
              <a:lnSpc>
                <a:spcPct val="90000"/>
              </a:lnSpc>
              <a:buSzPct val="80000"/>
              <a:defRPr sz="20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6465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inhoud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F1C5-66A1-423C-A8EF-FFB8E9169B55}"/>
              </a:ext>
            </a:extLst>
          </p:cNvPr>
          <p:cNvSpPr>
            <a:spLocks noGrp="1"/>
          </p:cNvSpPr>
          <p:nvPr>
            <p:ph type="title" hasCustomPrompt="1"/>
          </p:nvPr>
        </p:nvSpPr>
        <p:spPr>
          <a:xfrm>
            <a:off x="839788" y="457200"/>
            <a:ext cx="3932237" cy="1600200"/>
          </a:xfrm>
          <a:prstGeom prst="rect">
            <a:avLst/>
          </a:prstGeom>
        </p:spPr>
        <p:txBody>
          <a:bodyPr anchor="t"/>
          <a:lstStyle>
            <a:lvl1pPr>
              <a:defRPr sz="3200"/>
            </a:lvl1pPr>
          </a:lstStyle>
          <a:p>
            <a:r>
              <a:rPr lang="nl-NL"/>
              <a:t>Klik om te bewerken</a:t>
            </a:r>
            <a:endParaRPr lang="nl-BE"/>
          </a:p>
        </p:txBody>
      </p:sp>
      <p:sp>
        <p:nvSpPr>
          <p:cNvPr id="4" name="Tijdelijke aanduiding voor tekst 3">
            <a:extLst>
              <a:ext uri="{FF2B5EF4-FFF2-40B4-BE49-F238E27FC236}">
                <a16:creationId xmlns:a16="http://schemas.microsoft.com/office/drawing/2014/main" id="{020FC56E-1C29-4149-B166-3F512B108BC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
        <p:nvSpPr>
          <p:cNvPr id="7" name="Tijdelijke aanduiding voor inhoud 2">
            <a:extLst>
              <a:ext uri="{FF2B5EF4-FFF2-40B4-BE49-F238E27FC236}">
                <a16:creationId xmlns:a16="http://schemas.microsoft.com/office/drawing/2014/main" id="{8B19F71A-7A89-4926-B8AC-AD8ACC682AE7}"/>
              </a:ext>
            </a:extLst>
          </p:cNvPr>
          <p:cNvSpPr>
            <a:spLocks noGrp="1"/>
          </p:cNvSpPr>
          <p:nvPr>
            <p:ph sz="half" idx="11" hasCustomPrompt="1"/>
          </p:nvPr>
        </p:nvSpPr>
        <p:spPr>
          <a:xfrm>
            <a:off x="5178421" y="476672"/>
            <a:ext cx="6175383" cy="6065058"/>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77983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 inhoud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7080C-744F-4A9F-82ED-63D7F6B462E4}"/>
              </a:ext>
            </a:extLst>
          </p:cNvPr>
          <p:cNvSpPr>
            <a:spLocks noGrp="1"/>
          </p:cNvSpPr>
          <p:nvPr>
            <p:ph type="title" hasCustomPrompt="1"/>
          </p:nvPr>
        </p:nvSpPr>
        <p:spPr>
          <a:xfrm>
            <a:off x="839788" y="457201"/>
            <a:ext cx="3932237" cy="1600200"/>
          </a:xfrm>
          <a:prstGeom prst="rect">
            <a:avLst/>
          </a:prstGeom>
        </p:spPr>
        <p:txBody>
          <a:bodyPr anchor="t"/>
          <a:lstStyle>
            <a:lvl1pPr>
              <a:defRPr sz="3200"/>
            </a:lvl1pPr>
          </a:lstStyle>
          <a:p>
            <a:r>
              <a:rPr lang="nl-NL"/>
              <a:t>Klik om te bewerken</a:t>
            </a:r>
            <a:endParaRPr lang="nl-BE"/>
          </a:p>
        </p:txBody>
      </p:sp>
      <p:sp>
        <p:nvSpPr>
          <p:cNvPr id="3" name="Tijdelijke aanduiding voor afbeelding 2">
            <a:extLst>
              <a:ext uri="{FF2B5EF4-FFF2-40B4-BE49-F238E27FC236}">
                <a16:creationId xmlns:a16="http://schemas.microsoft.com/office/drawing/2014/main" id="{B12A170E-A06E-4EF1-B63A-2BAD7772C65B}"/>
              </a:ext>
            </a:extLst>
          </p:cNvPr>
          <p:cNvSpPr>
            <a:spLocks noGrp="1"/>
          </p:cNvSpPr>
          <p:nvPr>
            <p:ph type="pic" idx="1"/>
          </p:nvPr>
        </p:nvSpPr>
        <p:spPr>
          <a:xfrm>
            <a:off x="5183188" y="457201"/>
            <a:ext cx="6172200" cy="6058800"/>
          </a:xfrm>
          <a:prstGeom prst="rect">
            <a:avLst/>
          </a:prstGeom>
        </p:spPr>
        <p:txBody>
          <a:bodyPr/>
          <a:lstStyle>
            <a:lvl1pPr marL="0" indent="0">
              <a:buNone/>
              <a:defRPr sz="3200">
                <a:solidFill>
                  <a:srgbClr val="10526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DACEDC2-DF58-4C30-9B4D-366FCE7AF94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Tree>
    <p:extLst>
      <p:ext uri="{BB962C8B-B14F-4D97-AF65-F5344CB8AC3E}">
        <p14:creationId xmlns:p14="http://schemas.microsoft.com/office/powerpoint/2010/main" val="357336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peningsslide-sta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9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peningsslide-standa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00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3200">
                <a:solidFill>
                  <a:schemeClr val="bg1"/>
                </a:solidFill>
                <a:latin typeface="+mj-lt"/>
              </a:defRPr>
            </a:lvl1pPr>
            <a:lvl2pPr marL="576000" indent="-288000">
              <a:lnSpc>
                <a:spcPct val="90000"/>
              </a:lnSpc>
              <a:buClr>
                <a:schemeClr val="bg1"/>
              </a:buClr>
              <a:buSzPct val="80000"/>
              <a:buFont typeface="Calibri" panose="020F0502020204030204" pitchFamily="34" charset="0"/>
              <a:buChar char="→"/>
              <a:defRPr sz="25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2000">
                <a:solidFill>
                  <a:schemeClr val="bg1"/>
                </a:solidFill>
                <a:latin typeface="+mj-lt"/>
              </a:defRPr>
            </a:lvl3pPr>
            <a:lvl4pPr marL="1152000" indent="-288000">
              <a:lnSpc>
                <a:spcPct val="90000"/>
              </a:lnSpc>
              <a:buSzPct val="80000"/>
              <a:buFont typeface="Wingdings 3" panose="05040102010807070707" pitchFamily="18" charset="2"/>
              <a:buChar char=""/>
              <a:defRPr sz="20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20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8055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00" r:id="rId3"/>
    <p:sldLayoutId id="2147483773" r:id="rId4"/>
    <p:sldLayoutId id="2147483774" r:id="rId5"/>
    <p:sldLayoutId id="2147483775" r:id="rId6"/>
    <p:sldLayoutId id="2147483801" r:id="rId7"/>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7E26C9-2ABF-4C24-B9AC-8FA101862F2A}"/>
              </a:ext>
            </a:extLst>
          </p:cNvPr>
          <p:cNvSpPr/>
          <p:nvPr userDrawn="1"/>
        </p:nvSpPr>
        <p:spPr>
          <a:xfrm>
            <a:off x="0" y="0"/>
            <a:ext cx="12187200" cy="6858000"/>
          </a:xfrm>
          <a:prstGeom prst="rect">
            <a:avLst/>
          </a:prstGeom>
          <a:solidFill>
            <a:srgbClr val="105269"/>
          </a:solidFill>
          <a:ln>
            <a:solidFill>
              <a:srgbClr val="10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mn-lt"/>
            </a:endParaRPr>
          </a:p>
        </p:txBody>
      </p:sp>
    </p:spTree>
    <p:extLst>
      <p:ext uri="{BB962C8B-B14F-4D97-AF65-F5344CB8AC3E}">
        <p14:creationId xmlns:p14="http://schemas.microsoft.com/office/powerpoint/2010/main" val="2457281728"/>
      </p:ext>
    </p:extLst>
  </p:cSld>
  <p:clrMap bg1="lt1" tx1="dk1" bg2="lt2" tx2="dk2" accent1="accent1" accent2="accent2" accent3="accent3" accent4="accent4" accent5="accent5" accent6="accent6" hlink="hlink" folHlink="folHlink"/>
  <p:sldLayoutIdLst>
    <p:sldLayoutId id="2147483794" r:id="rId1"/>
    <p:sldLayoutId id="2147483797" r:id="rId2"/>
    <p:sldLayoutId id="2147483799" r:id="rId3"/>
    <p:sldLayoutId id="214748379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36.svg"/></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36.svg"/><Relationship Id="rId4" Type="http://schemas.openxmlformats.org/officeDocument/2006/relationships/image" Target="../media/image35.png"/></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0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1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05.emf"/><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7.sv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5.svg"/></Relationships>
</file>

<file path=ppt/slides/_rels/slide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7.emf"/><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svg"/></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svg"/></Relationships>
</file>

<file path=ppt/slides/_rels/slide1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svg"/></Relationships>
</file>

<file path=ppt/slides/_rels/slide173.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41.svg"/></Relationships>
</file>

<file path=ppt/slides/_rels/slide175.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7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energiesparen.be/energiedeskundigetypea"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google.be/maps"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3.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www.myminfin.be/" TargetMode="External"/><Relationship Id="rId5" Type="http://schemas.openxmlformats.org/officeDocument/2006/relationships/hyperlink" Target="https://woningpas.vlaanderen.be/" TargetMode="Externa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butgb.b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epbd.b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15.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nl.wikipedia.org/wiki/Dakvor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6.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96.xml.rels><?xml version="1.0" encoding="UTF-8" standalone="yes"?>
<Relationships xmlns="http://schemas.openxmlformats.org/package/2006/relationships"><Relationship Id="rId3" Type="http://schemas.openxmlformats.org/officeDocument/2006/relationships/hyperlink" Target="http://www.butgb.be/"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epbd.be/"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a:extLst>
              <a:ext uri="{FF2B5EF4-FFF2-40B4-BE49-F238E27FC236}">
                <a16:creationId xmlns:a16="http://schemas.microsoft.com/office/drawing/2014/main" id="{DBC2383C-F9BB-4D9D-87C5-4737950F17DF}"/>
              </a:ext>
            </a:extLst>
          </p:cNvPr>
          <p:cNvSpPr txBox="1">
            <a:spLocks/>
          </p:cNvSpPr>
          <p:nvPr/>
        </p:nvSpPr>
        <p:spPr>
          <a:xfrm>
            <a:off x="1318900" y="1584977"/>
            <a:ext cx="10080000" cy="2251401"/>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Vorming met </a:t>
            </a:r>
          </a:p>
          <a:p>
            <a:pPr algn="ctr"/>
            <a:r>
              <a:rPr lang="nl-NL" sz="4800"/>
              <a:t>verplichte inhoud 2021:</a:t>
            </a:r>
          </a:p>
          <a:p>
            <a:pPr algn="ctr"/>
            <a:r>
              <a:rPr lang="nl-NL" sz="4000"/>
              <a:t>Toepassingsgebied</a:t>
            </a:r>
          </a:p>
          <a:p>
            <a:pPr algn="ctr"/>
            <a:r>
              <a:rPr lang="nl-NL" sz="4000"/>
              <a:t>Veelgemaakte fouten</a:t>
            </a:r>
          </a:p>
          <a:p>
            <a:pPr algn="ctr"/>
            <a:r>
              <a:rPr lang="nl-NL" sz="4000"/>
              <a:t>Aandachtspunten/tips EPC GD</a:t>
            </a:r>
            <a:br>
              <a:rPr lang="nl-NL" sz="3700"/>
            </a:br>
            <a:br>
              <a:rPr lang="nl-BE" sz="3700"/>
            </a:br>
            <a:endParaRPr lang="nl-BE" sz="3700"/>
          </a:p>
        </p:txBody>
      </p:sp>
    </p:spTree>
    <p:extLst>
      <p:ext uri="{BB962C8B-B14F-4D97-AF65-F5344CB8AC3E}">
        <p14:creationId xmlns:p14="http://schemas.microsoft.com/office/powerpoint/2010/main" val="3638082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6602F-2EEB-43C3-B411-0130AA2B6D57}"/>
              </a:ext>
            </a:extLst>
          </p:cNvPr>
          <p:cNvSpPr>
            <a:spLocks noGrp="1"/>
          </p:cNvSpPr>
          <p:nvPr>
            <p:ph type="title"/>
          </p:nvPr>
        </p:nvSpPr>
        <p:spPr/>
        <p:txBody>
          <a:bodyPr/>
          <a:lstStyle/>
          <a:p>
            <a:r>
              <a:rPr lang="nl-BE"/>
              <a:t>Combinatie van meerdere residentiële eenheden</a:t>
            </a:r>
          </a:p>
        </p:txBody>
      </p:sp>
      <p:sp>
        <p:nvSpPr>
          <p:cNvPr id="3" name="Tijdelijke aanduiding voor inhoud 2">
            <a:extLst>
              <a:ext uri="{FF2B5EF4-FFF2-40B4-BE49-F238E27FC236}">
                <a16:creationId xmlns:a16="http://schemas.microsoft.com/office/drawing/2014/main" id="{59391E2C-282D-4BA1-9BF0-D57DA8FDA392}"/>
              </a:ext>
            </a:extLst>
          </p:cNvPr>
          <p:cNvSpPr>
            <a:spLocks noGrp="1"/>
          </p:cNvSpPr>
          <p:nvPr>
            <p:ph sz="half" idx="10"/>
          </p:nvPr>
        </p:nvSpPr>
        <p:spPr>
          <a:xfrm>
            <a:off x="838198" y="1916832"/>
            <a:ext cx="10515600" cy="4605426"/>
          </a:xfrm>
        </p:spPr>
        <p:txBody>
          <a:bodyPr/>
          <a:lstStyle/>
          <a:p>
            <a:r>
              <a:rPr lang="nl-BE"/>
              <a:t>Studentenkamer: maakt gebruik van gedeelde faciliteiten</a:t>
            </a:r>
          </a:p>
          <a:p>
            <a:pPr lvl="1"/>
            <a:r>
              <a:rPr lang="nl-BE"/>
              <a:t>Nooit aparte wooneenheid</a:t>
            </a:r>
          </a:p>
          <a:p>
            <a:pPr lvl="1"/>
            <a:r>
              <a:rPr lang="nl-BE"/>
              <a:t>Deel van collectief woongebouw</a:t>
            </a:r>
          </a:p>
          <a:p>
            <a:r>
              <a:rPr lang="nl-BE"/>
              <a:t>Studio: beschikt over eigen faciliteiten</a:t>
            </a:r>
          </a:p>
          <a:p>
            <a:pPr lvl="1"/>
            <a:r>
              <a:rPr lang="nl-BE"/>
              <a:t>Enkel aparte wooneenheid als ook aparte toegang!</a:t>
            </a:r>
          </a:p>
          <a:p>
            <a:pPr lvl="2"/>
            <a:r>
              <a:rPr lang="nl-BE"/>
              <a:t>Via openbare weg</a:t>
            </a:r>
          </a:p>
          <a:p>
            <a:pPr lvl="2"/>
            <a:r>
              <a:rPr lang="nl-BE"/>
              <a:t>Via erf</a:t>
            </a:r>
          </a:p>
          <a:p>
            <a:pPr lvl="2"/>
            <a:r>
              <a:rPr lang="nl-BE"/>
              <a:t>Via gemeenschappelijke circulatieruimte</a:t>
            </a:r>
          </a:p>
        </p:txBody>
      </p:sp>
    </p:spTree>
    <p:extLst>
      <p:ext uri="{BB962C8B-B14F-4D97-AF65-F5344CB8AC3E}">
        <p14:creationId xmlns:p14="http://schemas.microsoft.com/office/powerpoint/2010/main" val="3957258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A1BEB-D7DA-4198-B77E-8F5DC3EAB208}"/>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5D1EE504-5314-4C2E-B939-9FC5781B030F}"/>
              </a:ext>
            </a:extLst>
          </p:cNvPr>
          <p:cNvSpPr>
            <a:spLocks noGrp="1"/>
          </p:cNvSpPr>
          <p:nvPr>
            <p:ph sz="half" idx="10"/>
          </p:nvPr>
        </p:nvSpPr>
        <p:spPr>
          <a:xfrm>
            <a:off x="822608" y="1103467"/>
            <a:ext cx="10515600" cy="5037474"/>
          </a:xfrm>
        </p:spPr>
        <p:txBody>
          <a:bodyPr/>
          <a:lstStyle/>
          <a:p>
            <a:pPr marL="288000" lvl="1" indent="0">
              <a:buNone/>
            </a:pPr>
            <a:r>
              <a:rPr lang="nl-BE" sz="2400" b="1"/>
              <a:t>Best om een ‘standaard’ werkwijze te volgen:</a:t>
            </a:r>
          </a:p>
          <a:p>
            <a:pPr marL="288000" lvl="1" indent="0">
              <a:buNone/>
            </a:pPr>
            <a:endParaRPr lang="nl-BE" sz="800" b="1"/>
          </a:p>
          <a:p>
            <a:pPr lvl="1"/>
            <a:r>
              <a:rPr lang="nl-BE" sz="2000" b="1"/>
              <a:t>Check de </a:t>
            </a:r>
            <a:r>
              <a:rPr lang="nl-BE" sz="2000" b="1" err="1"/>
              <a:t>afstandhouder</a:t>
            </a:r>
            <a:endParaRPr lang="nl-BE" sz="2000" b="1"/>
          </a:p>
          <a:p>
            <a:pPr marL="863600" lvl="2" indent="-287655"/>
            <a:r>
              <a:rPr lang="nl-BE" sz="1800" err="1">
                <a:sym typeface="Wingdings" panose="05000000000000000000" pitchFamily="2" charset="2"/>
              </a:rPr>
              <a:t>Ug</a:t>
            </a:r>
            <a:r>
              <a:rPr lang="nl-BE" sz="1800">
                <a:sym typeface="Wingdings" panose="05000000000000000000" pitchFamily="2" charset="2"/>
              </a:rPr>
              <a:t> gekend?</a:t>
            </a:r>
          </a:p>
          <a:p>
            <a:pPr marL="863600" lvl="2" indent="-287655"/>
            <a:r>
              <a:rPr lang="nl-BE" sz="1800">
                <a:sym typeface="Wingdings" panose="05000000000000000000" pitchFamily="2" charset="2"/>
              </a:rPr>
              <a:t>HR+ of HR++ genoteerd?</a:t>
            </a:r>
          </a:p>
          <a:p>
            <a:pPr marL="863600" lvl="2" indent="-287655"/>
            <a:r>
              <a:rPr lang="nl-BE" sz="1800">
                <a:sym typeface="Wingdings" panose="05000000000000000000" pitchFamily="2" charset="2"/>
              </a:rPr>
              <a:t>Code of ID van de fabrikant?</a:t>
            </a:r>
          </a:p>
          <a:p>
            <a:pPr marL="863600" lvl="2" indent="-287655"/>
            <a:r>
              <a:rPr lang="nl-BE" sz="1800">
                <a:sym typeface="Wingdings" panose="05000000000000000000" pitchFamily="2" charset="2"/>
              </a:rPr>
              <a:t>referentiejaar fabricage?</a:t>
            </a:r>
            <a:endParaRPr lang="nl-BE" sz="1800"/>
          </a:p>
          <a:p>
            <a:pPr lvl="1"/>
            <a:endParaRPr lang="nl-BE" sz="800" b="1"/>
          </a:p>
          <a:p>
            <a:pPr lvl="1"/>
            <a:r>
              <a:rPr lang="nl-BE" sz="2000" b="1"/>
              <a:t>Maak een foto van de inscriptie </a:t>
            </a:r>
          </a:p>
          <a:p>
            <a:pPr lvl="1"/>
            <a:endParaRPr lang="nl-BE" sz="800" b="1"/>
          </a:p>
          <a:p>
            <a:pPr lvl="1"/>
            <a:r>
              <a:rPr lang="nl-BE" sz="2000" b="1"/>
              <a:t>Doe de vlammentest (coatingtest)</a:t>
            </a:r>
          </a:p>
          <a:p>
            <a:pPr lvl="1"/>
            <a:endParaRPr lang="nl-BE" sz="800" b="1"/>
          </a:p>
          <a:p>
            <a:pPr lvl="1"/>
            <a:r>
              <a:rPr lang="nl-BE" sz="2000" b="1"/>
              <a:t>Meet de glasdiktes op</a:t>
            </a:r>
          </a:p>
          <a:p>
            <a:pPr lvl="2"/>
            <a:r>
              <a:rPr lang="nl-BE" sz="1800"/>
              <a:t>Tenzij oude beglazing of indien </a:t>
            </a:r>
            <a:r>
              <a:rPr lang="nl-BE" sz="1800" err="1"/>
              <a:t>Ug</a:t>
            </a:r>
            <a:r>
              <a:rPr lang="nl-BE" sz="1800"/>
              <a:t> al gekend is in </a:t>
            </a:r>
            <a:r>
              <a:rPr lang="nl-BE" sz="1800" err="1"/>
              <a:t>afstandhouder</a:t>
            </a:r>
            <a:endParaRPr lang="nl-BE" sz="1800"/>
          </a:p>
          <a:p>
            <a:pPr lvl="1"/>
            <a:endParaRPr lang="nl-BE" sz="800" b="1"/>
          </a:p>
          <a:p>
            <a:pPr lvl="1"/>
            <a:r>
              <a:rPr lang="nl-BE" sz="2000" b="1"/>
              <a:t>Zoek de eigenschappen op via de site van het   </a:t>
            </a:r>
          </a:p>
          <a:p>
            <a:pPr marL="288000" lvl="1" indent="0">
              <a:buNone/>
            </a:pPr>
            <a:r>
              <a:rPr lang="nl-BE" sz="2000" b="1"/>
              <a:t>    Verbond van de Glasindustrie</a:t>
            </a:r>
            <a:r>
              <a:rPr lang="nl-BE" sz="2400" b="1"/>
              <a:t>. </a:t>
            </a:r>
          </a:p>
          <a:p>
            <a:pPr lvl="2"/>
            <a:r>
              <a:rPr lang="nl-NL" sz="1800"/>
              <a:t>Klik op ‘technische publicaties’: </a:t>
            </a:r>
          </a:p>
          <a:p>
            <a:pPr marL="576000" lvl="2" indent="0">
              <a:buNone/>
            </a:pPr>
            <a:r>
              <a:rPr lang="nl-NL" sz="1800"/>
              <a:t>    ‘een glasheldere kijk op de Belgische beglazingen’. </a:t>
            </a:r>
            <a:endParaRPr lang="nl-BE" sz="1800"/>
          </a:p>
          <a:p>
            <a:endParaRPr lang="nl-BE"/>
          </a:p>
        </p:txBody>
      </p:sp>
      <p:pic>
        <p:nvPicPr>
          <p:cNvPr id="4" name="Afbeelding 3">
            <a:extLst>
              <a:ext uri="{FF2B5EF4-FFF2-40B4-BE49-F238E27FC236}">
                <a16:creationId xmlns:a16="http://schemas.microsoft.com/office/drawing/2014/main" id="{009C12CE-10B4-4300-8B8F-FEBC4FF10B66}"/>
              </a:ext>
            </a:extLst>
          </p:cNvPr>
          <p:cNvPicPr>
            <a:picLocks noChangeAspect="1"/>
          </p:cNvPicPr>
          <p:nvPr/>
        </p:nvPicPr>
        <p:blipFill>
          <a:blip r:embed="rId3"/>
          <a:stretch>
            <a:fillRect/>
          </a:stretch>
        </p:blipFill>
        <p:spPr>
          <a:xfrm>
            <a:off x="8273460" y="4315775"/>
            <a:ext cx="3153695" cy="2065553"/>
          </a:xfrm>
          <a:prstGeom prst="rect">
            <a:avLst/>
          </a:prstGeom>
        </p:spPr>
      </p:pic>
      <p:sp>
        <p:nvSpPr>
          <p:cNvPr id="5" name="Ovaal 4">
            <a:extLst>
              <a:ext uri="{FF2B5EF4-FFF2-40B4-BE49-F238E27FC236}">
                <a16:creationId xmlns:a16="http://schemas.microsoft.com/office/drawing/2014/main" id="{421ED426-F321-4A77-BC3C-370298DB1D31}"/>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2E44D746-4535-43C2-ADF7-F203A491C2C5}"/>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07983238-E494-4986-8A75-A80B4C6954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32070975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F1690B3-A708-4F97-8ADD-C4ECEC9D3580}"/>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70EE9CD7-CDFD-45C7-AD3B-39EC8A6E9E4F}"/>
              </a:ext>
            </a:extLst>
          </p:cNvPr>
          <p:cNvSpPr>
            <a:spLocks noGrp="1"/>
          </p:cNvSpPr>
          <p:nvPr>
            <p:ph sz="half" idx="10"/>
          </p:nvPr>
        </p:nvSpPr>
        <p:spPr/>
        <p:txBody>
          <a:bodyPr/>
          <a:lstStyle/>
          <a:p>
            <a:r>
              <a:rPr lang="nl-BE" sz="2400"/>
              <a:t>Ter informatie: </a:t>
            </a:r>
          </a:p>
          <a:p>
            <a:endParaRPr lang="nl-BE" sz="1000"/>
          </a:p>
          <a:p>
            <a:pPr lvl="2"/>
            <a:r>
              <a:rPr lang="nl-NL"/>
              <a:t>Een </a:t>
            </a:r>
            <a:r>
              <a:rPr lang="nl-NL" err="1"/>
              <a:t>afstandhouder</a:t>
            </a:r>
            <a:r>
              <a:rPr lang="nl-NL"/>
              <a:t> is een latje tussen twee glasplaten van een raam. Dit latje zorgt voor een constante afstand tussen de glasplaten. Op dit latje kan je verschillende gegevens zoals fabrikant en de technische gegevens van de beglazing aflezen</a:t>
            </a:r>
          </a:p>
        </p:txBody>
      </p:sp>
      <p:sp>
        <p:nvSpPr>
          <p:cNvPr id="9" name="Tijdelijke aanduiding voor inhoud 8">
            <a:extLst>
              <a:ext uri="{FF2B5EF4-FFF2-40B4-BE49-F238E27FC236}">
                <a16:creationId xmlns:a16="http://schemas.microsoft.com/office/drawing/2014/main" id="{B764882E-56E3-4CB6-A33B-386B1DDDF178}"/>
              </a:ext>
            </a:extLst>
          </p:cNvPr>
          <p:cNvSpPr>
            <a:spLocks noGrp="1"/>
          </p:cNvSpPr>
          <p:nvPr>
            <p:ph sz="half" idx="11"/>
          </p:nvPr>
        </p:nvSpPr>
        <p:spPr/>
        <p:txBody>
          <a:bodyPr/>
          <a:lstStyle/>
          <a:p>
            <a:endParaRPr lang="nl-BE"/>
          </a:p>
        </p:txBody>
      </p:sp>
      <p:sp>
        <p:nvSpPr>
          <p:cNvPr id="4" name="Ovaal 3">
            <a:extLst>
              <a:ext uri="{FF2B5EF4-FFF2-40B4-BE49-F238E27FC236}">
                <a16:creationId xmlns:a16="http://schemas.microsoft.com/office/drawing/2014/main" id="{A8BC0A1C-9023-43F3-B95D-104F42E358FB}"/>
              </a:ext>
            </a:extLst>
          </p:cNvPr>
          <p:cNvSpPr/>
          <p:nvPr/>
        </p:nvSpPr>
        <p:spPr>
          <a:xfrm>
            <a:off x="10582644" y="332656"/>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kstvak 4">
            <a:extLst>
              <a:ext uri="{FF2B5EF4-FFF2-40B4-BE49-F238E27FC236}">
                <a16:creationId xmlns:a16="http://schemas.microsoft.com/office/drawing/2014/main" id="{ABF2942B-3718-4D3A-B55E-C484F168EE21}"/>
              </a:ext>
            </a:extLst>
          </p:cNvPr>
          <p:cNvSpPr txBox="1"/>
          <p:nvPr/>
        </p:nvSpPr>
        <p:spPr>
          <a:xfrm>
            <a:off x="10500742" y="972307"/>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6" name="Graphic 5" descr="Oog">
            <a:extLst>
              <a:ext uri="{FF2B5EF4-FFF2-40B4-BE49-F238E27FC236}">
                <a16:creationId xmlns:a16="http://schemas.microsoft.com/office/drawing/2014/main" id="{A0566BAD-850C-41A7-A4C1-B2BDE97CC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2075" y="300996"/>
            <a:ext cx="1033266" cy="1033266"/>
          </a:xfrm>
          <a:prstGeom prst="rect">
            <a:avLst/>
          </a:prstGeom>
        </p:spPr>
      </p:pic>
      <p:pic>
        <p:nvPicPr>
          <p:cNvPr id="7" name="Afbeelding 6">
            <a:extLst>
              <a:ext uri="{FF2B5EF4-FFF2-40B4-BE49-F238E27FC236}">
                <a16:creationId xmlns:a16="http://schemas.microsoft.com/office/drawing/2014/main" id="{59BD95AA-A8DD-483D-BFBF-B55045A06B0E}"/>
              </a:ext>
            </a:extLst>
          </p:cNvPr>
          <p:cNvPicPr>
            <a:picLocks noChangeAspect="1"/>
          </p:cNvPicPr>
          <p:nvPr/>
        </p:nvPicPr>
        <p:blipFill>
          <a:blip r:embed="rId5"/>
          <a:stretch>
            <a:fillRect/>
          </a:stretch>
        </p:blipFill>
        <p:spPr>
          <a:xfrm>
            <a:off x="6908137" y="1555921"/>
            <a:ext cx="3779334" cy="5037474"/>
          </a:xfrm>
          <a:prstGeom prst="rect">
            <a:avLst/>
          </a:prstGeom>
        </p:spPr>
      </p:pic>
      <p:cxnSp>
        <p:nvCxnSpPr>
          <p:cNvPr id="11" name="Rechte verbindingslijn met pijl 10">
            <a:extLst>
              <a:ext uri="{FF2B5EF4-FFF2-40B4-BE49-F238E27FC236}">
                <a16:creationId xmlns:a16="http://schemas.microsoft.com/office/drawing/2014/main" id="{C5C7B2DB-32D7-495F-BDC2-D26898DF564B}"/>
              </a:ext>
            </a:extLst>
          </p:cNvPr>
          <p:cNvCxnSpPr>
            <a:cxnSpLocks/>
          </p:cNvCxnSpPr>
          <p:nvPr/>
        </p:nvCxnSpPr>
        <p:spPr>
          <a:xfrm flipH="1">
            <a:off x="8943645" y="2840539"/>
            <a:ext cx="1289540" cy="884204"/>
          </a:xfrm>
          <a:prstGeom prst="straightConnector1">
            <a:avLst/>
          </a:prstGeom>
          <a:ln w="381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1714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CB7C497-4B74-45E5-9040-83BF1FA6C9FD}"/>
              </a:ext>
            </a:extLst>
          </p:cNvPr>
          <p:cNvSpPr>
            <a:spLocks noGrp="1"/>
          </p:cNvSpPr>
          <p:nvPr>
            <p:ph type="body" sz="half" idx="2"/>
          </p:nvPr>
        </p:nvSpPr>
        <p:spPr>
          <a:xfrm>
            <a:off x="691198" y="804228"/>
            <a:ext cx="4292282" cy="5025072"/>
          </a:xfrm>
        </p:spPr>
        <p:txBody>
          <a:bodyPr lIns="91440" tIns="45720" rIns="91440" bIns="45720" anchor="t">
            <a:normAutofit fontScale="92500" lnSpcReduction="20000"/>
          </a:bodyPr>
          <a:lstStyle/>
          <a:p>
            <a:pPr marL="287655" lvl="1">
              <a:buClr>
                <a:srgbClr val="7F7F7F"/>
              </a:buClr>
              <a:buSzPct val="80000"/>
            </a:pPr>
            <a:r>
              <a:rPr lang="nl-BE" sz="2800">
                <a:solidFill>
                  <a:srgbClr val="7F7F7F"/>
                </a:solidFill>
                <a:latin typeface="+mj-lt"/>
              </a:rPr>
              <a:t>Herkennen profielen van vensters (hout, kunststof, aluminium) en foutieve inschatting van eigenschappen van profielen (breedte houtprofiel, aantal kamers bij PVC).</a:t>
            </a:r>
            <a:endParaRPr lang="en-US"/>
          </a:p>
          <a:p>
            <a:pPr marL="575945" lvl="1" indent="-287655">
              <a:buClr>
                <a:srgbClr val="7F7F7F"/>
              </a:buClr>
              <a:buSzPct val="80000"/>
              <a:buFont typeface="Calibri" panose="020F0502020204030204" pitchFamily="34" charset="0"/>
              <a:buChar char="→"/>
            </a:pPr>
            <a:endParaRPr lang="nl-BE" sz="2800">
              <a:solidFill>
                <a:srgbClr val="7F7F7F"/>
              </a:solidFill>
              <a:latin typeface="+mj-lt"/>
              <a:cs typeface="Calibri"/>
            </a:endParaRPr>
          </a:p>
          <a:p>
            <a:pPr marL="575945" lvl="1" indent="-287655">
              <a:buClr>
                <a:srgbClr val="7F7F7F"/>
              </a:buClr>
              <a:buSzPct val="80000"/>
              <a:buFont typeface="Calibri" panose="020F0502020204030204" pitchFamily="34" charset="0"/>
              <a:buChar char="→"/>
            </a:pPr>
            <a:r>
              <a:rPr lang="nl-BE" sz="2400">
                <a:solidFill>
                  <a:srgbClr val="7F7F7F"/>
                </a:solidFill>
                <a:latin typeface="+mj-lt"/>
              </a:rPr>
              <a:t>Zie inspectietips</a:t>
            </a:r>
            <a:endParaRPr lang="nl-BE" sz="2400">
              <a:solidFill>
                <a:srgbClr val="7F7F7F"/>
              </a:solidFill>
              <a:latin typeface="+mj-lt"/>
              <a:cs typeface="Calibri"/>
            </a:endParaRPr>
          </a:p>
          <a:p>
            <a:pPr marL="575945" lvl="1" indent="-287655">
              <a:buClr>
                <a:srgbClr val="7F7F7F"/>
              </a:buClr>
              <a:buSzPct val="80000"/>
              <a:buFont typeface="Calibri" panose="020F0502020204030204" pitchFamily="34" charset="0"/>
              <a:buChar char="→"/>
            </a:pPr>
            <a:endParaRPr lang="nl-BE" sz="2400">
              <a:solidFill>
                <a:srgbClr val="7F7F7F"/>
              </a:solidFill>
              <a:latin typeface="+mj-lt"/>
              <a:cs typeface="Calibri"/>
            </a:endParaRPr>
          </a:p>
          <a:p>
            <a:pPr marL="575945" lvl="1" indent="-287655">
              <a:buClr>
                <a:srgbClr val="7F7F7F"/>
              </a:buClr>
              <a:buSzPct val="80000"/>
              <a:buFont typeface="Calibri" panose="020F0502020204030204" pitchFamily="34" charset="0"/>
              <a:buChar char="→"/>
            </a:pPr>
            <a:endParaRPr lang="nl-BE" sz="800">
              <a:solidFill>
                <a:srgbClr val="7F7F7F"/>
              </a:solidFill>
              <a:latin typeface="+mj-lt"/>
              <a:cs typeface="Calibri"/>
            </a:endParaRPr>
          </a:p>
          <a:p>
            <a:pPr marL="575945" lvl="1" indent="-287655">
              <a:buClr>
                <a:srgbClr val="7F7F7F"/>
              </a:buClr>
              <a:buSzPct val="80000"/>
              <a:buFont typeface="Calibri" panose="020F0502020204030204" pitchFamily="34" charset="0"/>
              <a:buChar char="→"/>
            </a:pPr>
            <a:r>
              <a:rPr lang="nl-BE" sz="2400">
                <a:solidFill>
                  <a:srgbClr val="7F7F7F"/>
                </a:solidFill>
                <a:latin typeface="+mj-lt"/>
              </a:rPr>
              <a:t>Vaak wordt ook slechts 1 venster bekeken, terwijl er vaak verschillende types schrijnwerk en/of beglazing aanwezig zijn</a:t>
            </a:r>
            <a:endParaRPr lang="nl-BE" sz="2400">
              <a:solidFill>
                <a:srgbClr val="7F7F7F"/>
              </a:solidFill>
              <a:latin typeface="+mj-lt"/>
              <a:cs typeface="Calibri"/>
            </a:endParaRPr>
          </a:p>
          <a:p>
            <a:pPr marL="575945" lvl="1" indent="-287655">
              <a:buClr>
                <a:srgbClr val="7F7F7F"/>
              </a:buClr>
              <a:buSzPct val="80000"/>
              <a:buFont typeface="Calibri" panose="020F0502020204030204" pitchFamily="34" charset="0"/>
              <a:buChar char="→"/>
            </a:pPr>
            <a:endParaRPr lang="nl-BE" sz="2000">
              <a:solidFill>
                <a:srgbClr val="7F7F7F"/>
              </a:solidFill>
              <a:latin typeface="+mj-lt"/>
              <a:cs typeface="Calibri"/>
            </a:endParaRPr>
          </a:p>
          <a:p>
            <a:endParaRPr lang="nl-BE"/>
          </a:p>
        </p:txBody>
      </p:sp>
      <p:pic>
        <p:nvPicPr>
          <p:cNvPr id="6" name="Afbeelding 5">
            <a:extLst>
              <a:ext uri="{FF2B5EF4-FFF2-40B4-BE49-F238E27FC236}">
                <a16:creationId xmlns:a16="http://schemas.microsoft.com/office/drawing/2014/main" id="{604FBA78-9BD0-44AC-89CA-84AF2F5F3CC0}"/>
              </a:ext>
            </a:extLst>
          </p:cNvPr>
          <p:cNvPicPr>
            <a:picLocks noChangeAspect="1"/>
          </p:cNvPicPr>
          <p:nvPr/>
        </p:nvPicPr>
        <p:blipFill>
          <a:blip r:embed="rId3"/>
          <a:stretch>
            <a:fillRect/>
          </a:stretch>
        </p:blipFill>
        <p:spPr>
          <a:xfrm>
            <a:off x="5961835" y="457200"/>
            <a:ext cx="4814685" cy="6103464"/>
          </a:xfrm>
          <a:prstGeom prst="rect">
            <a:avLst/>
          </a:prstGeom>
        </p:spPr>
      </p:pic>
      <p:sp>
        <p:nvSpPr>
          <p:cNvPr id="4" name="Ovaal 3">
            <a:extLst>
              <a:ext uri="{FF2B5EF4-FFF2-40B4-BE49-F238E27FC236}">
                <a16:creationId xmlns:a16="http://schemas.microsoft.com/office/drawing/2014/main" id="{41C06266-5B6F-4026-8958-D14A3D6E7BDB}"/>
              </a:ext>
            </a:extLst>
          </p:cNvPr>
          <p:cNvSpPr/>
          <p:nvPr/>
        </p:nvSpPr>
        <p:spPr>
          <a:xfrm>
            <a:off x="10582644" y="332656"/>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kstvak 4">
            <a:extLst>
              <a:ext uri="{FF2B5EF4-FFF2-40B4-BE49-F238E27FC236}">
                <a16:creationId xmlns:a16="http://schemas.microsoft.com/office/drawing/2014/main" id="{8504F9D6-5441-47CC-8B2F-D80292078936}"/>
              </a:ext>
            </a:extLst>
          </p:cNvPr>
          <p:cNvSpPr txBox="1"/>
          <p:nvPr/>
        </p:nvSpPr>
        <p:spPr>
          <a:xfrm>
            <a:off x="10500742" y="972307"/>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7" name="Graphic 6" descr="Oog">
            <a:extLst>
              <a:ext uri="{FF2B5EF4-FFF2-40B4-BE49-F238E27FC236}">
                <a16:creationId xmlns:a16="http://schemas.microsoft.com/office/drawing/2014/main" id="{B13CBE15-FA4F-4481-BDE4-EEB281BCE9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2075" y="300996"/>
            <a:ext cx="1033266" cy="1033266"/>
          </a:xfrm>
          <a:prstGeom prst="rect">
            <a:avLst/>
          </a:prstGeom>
        </p:spPr>
      </p:pic>
    </p:spTree>
    <p:extLst>
      <p:ext uri="{BB962C8B-B14F-4D97-AF65-F5344CB8AC3E}">
        <p14:creationId xmlns:p14="http://schemas.microsoft.com/office/powerpoint/2010/main" val="7945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23CD956-ADF3-48BA-A764-6CA6BC3B28BA}"/>
              </a:ext>
            </a:extLst>
          </p:cNvPr>
          <p:cNvSpPr>
            <a:spLocks noGrp="1"/>
          </p:cNvSpPr>
          <p:nvPr>
            <p:ph type="title"/>
          </p:nvPr>
        </p:nvSpPr>
        <p:spPr/>
        <p:txBody>
          <a:bodyPr/>
          <a:lstStyle/>
          <a:p>
            <a:r>
              <a:rPr lang="nl-BE" sz="3600" b="0"/>
              <a:t>Inspectietips profielen</a:t>
            </a:r>
          </a:p>
        </p:txBody>
      </p:sp>
      <p:graphicFrame>
        <p:nvGraphicFramePr>
          <p:cNvPr id="8" name="Tijdelijke aanduiding voor inhoud 7">
            <a:extLst>
              <a:ext uri="{FF2B5EF4-FFF2-40B4-BE49-F238E27FC236}">
                <a16:creationId xmlns:a16="http://schemas.microsoft.com/office/drawing/2014/main" id="{C85E0726-FCDC-4CD3-921F-C6DCA8506032}"/>
              </a:ext>
            </a:extLst>
          </p:cNvPr>
          <p:cNvGraphicFramePr>
            <a:graphicFrameLocks noGrp="1"/>
          </p:cNvGraphicFramePr>
          <p:nvPr>
            <p:ph sz="half" idx="10"/>
            <p:extLst>
              <p:ext uri="{D42A27DB-BD31-4B8C-83A1-F6EECF244321}">
                <p14:modId xmlns:p14="http://schemas.microsoft.com/office/powerpoint/2010/main" val="2408682840"/>
              </p:ext>
            </p:extLst>
          </p:nvPr>
        </p:nvGraphicFramePr>
        <p:xfrm>
          <a:off x="838198" y="1412776"/>
          <a:ext cx="10515600" cy="1441451"/>
        </p:xfrm>
        <a:graphic>
          <a:graphicData uri="http://schemas.openxmlformats.org/drawingml/2006/table">
            <a:tbl>
              <a:tblPr firstRow="1" firstCol="1" bandRow="1">
                <a:tableStyleId>{5C22544A-7EE6-4342-B048-85BDC9FD1C3A}</a:tableStyleId>
              </a:tblPr>
              <a:tblGrid>
                <a:gridCol w="1643490">
                  <a:extLst>
                    <a:ext uri="{9D8B030D-6E8A-4147-A177-3AD203B41FA5}">
                      <a16:colId xmlns:a16="http://schemas.microsoft.com/office/drawing/2014/main" val="565136131"/>
                    </a:ext>
                  </a:extLst>
                </a:gridCol>
                <a:gridCol w="2924113">
                  <a:extLst>
                    <a:ext uri="{9D8B030D-6E8A-4147-A177-3AD203B41FA5}">
                      <a16:colId xmlns:a16="http://schemas.microsoft.com/office/drawing/2014/main" val="2624048609"/>
                    </a:ext>
                  </a:extLst>
                </a:gridCol>
                <a:gridCol w="2954181">
                  <a:extLst>
                    <a:ext uri="{9D8B030D-6E8A-4147-A177-3AD203B41FA5}">
                      <a16:colId xmlns:a16="http://schemas.microsoft.com/office/drawing/2014/main" val="1663381830"/>
                    </a:ext>
                  </a:extLst>
                </a:gridCol>
                <a:gridCol w="2993816">
                  <a:extLst>
                    <a:ext uri="{9D8B030D-6E8A-4147-A177-3AD203B41FA5}">
                      <a16:colId xmlns:a16="http://schemas.microsoft.com/office/drawing/2014/main" val="1705493739"/>
                    </a:ext>
                  </a:extLst>
                </a:gridCol>
              </a:tblGrid>
              <a:tr h="273351">
                <a:tc>
                  <a:txBody>
                    <a:bodyPr/>
                    <a:lstStyle/>
                    <a:p>
                      <a:pPr algn="ct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800">
                          <a:effectLst/>
                        </a:rPr>
                        <a:t>HOUT</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800">
                          <a:effectLst/>
                        </a:rPr>
                        <a:t>PVC</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800">
                          <a:effectLst/>
                        </a:rPr>
                        <a:t>ALU</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051383"/>
                  </a:ext>
                </a:extLst>
              </a:tr>
              <a:tr h="806350">
                <a:tc>
                  <a:txBody>
                    <a:bodyPr/>
                    <a:lstStyle/>
                    <a:p>
                      <a:pPr>
                        <a:lnSpc>
                          <a:spcPct val="107000"/>
                        </a:lnSpc>
                        <a:spcAft>
                          <a:spcPts val="0"/>
                        </a:spcAft>
                      </a:pPr>
                      <a:r>
                        <a:rPr lang="nl-BE" sz="1800">
                          <a:effectLst/>
                        </a:rPr>
                        <a:t>Buitenkant: vleugel </a:t>
                      </a:r>
                      <a:r>
                        <a:rPr lang="nl-BE" sz="1800" err="1">
                          <a:effectLst/>
                        </a:rPr>
                        <a:t>tov</a:t>
                      </a:r>
                      <a:r>
                        <a:rPr lang="nl-BE" sz="1800">
                          <a:effectLst/>
                        </a:rPr>
                        <a:t> kader</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800">
                          <a:effectLst/>
                        </a:rPr>
                        <a:t>Meestal achterliggend</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800">
                          <a:effectLst/>
                        </a:rPr>
                        <a:t>Meestal achterliggend</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800">
                          <a:effectLst/>
                        </a:rPr>
                        <a:t>Vaak in hetzelfde vlak (strakker)</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724744"/>
                  </a:ext>
                </a:extLst>
              </a:tr>
            </a:tbl>
          </a:graphicData>
        </a:graphic>
      </p:graphicFrame>
      <p:pic>
        <p:nvPicPr>
          <p:cNvPr id="2051" name="Afbeelding 3">
            <a:extLst>
              <a:ext uri="{FF2B5EF4-FFF2-40B4-BE49-F238E27FC236}">
                <a16:creationId xmlns:a16="http://schemas.microsoft.com/office/drawing/2014/main" id="{0EA69E4E-FA8B-409B-BF85-659405A4A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281" y="2878969"/>
            <a:ext cx="2824162" cy="22496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Afbeelding 9">
            <a:extLst>
              <a:ext uri="{FF2B5EF4-FFF2-40B4-BE49-F238E27FC236}">
                <a16:creationId xmlns:a16="http://schemas.microsoft.com/office/drawing/2014/main" id="{B68D71D3-6ACC-49B3-A1F8-8FC8ECDD9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115" y="2898559"/>
            <a:ext cx="2824162" cy="2230019"/>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4">
            <a:extLst>
              <a:ext uri="{FF2B5EF4-FFF2-40B4-BE49-F238E27FC236}">
                <a16:creationId xmlns:a16="http://schemas.microsoft.com/office/drawing/2014/main" id="{31D57639-F65C-40CC-A80E-E13E0A8E5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9948" y="2898559"/>
            <a:ext cx="2824161" cy="226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283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23CD956-ADF3-48BA-A764-6CA6BC3B28BA}"/>
              </a:ext>
            </a:extLst>
          </p:cNvPr>
          <p:cNvSpPr>
            <a:spLocks noGrp="1"/>
          </p:cNvSpPr>
          <p:nvPr>
            <p:ph type="title"/>
          </p:nvPr>
        </p:nvSpPr>
        <p:spPr/>
        <p:txBody>
          <a:bodyPr/>
          <a:lstStyle/>
          <a:p>
            <a:r>
              <a:rPr lang="nl-BE" sz="3600" b="0"/>
              <a:t>Inspectietips profielen</a:t>
            </a:r>
          </a:p>
        </p:txBody>
      </p:sp>
      <p:graphicFrame>
        <p:nvGraphicFramePr>
          <p:cNvPr id="8" name="Tijdelijke aanduiding voor inhoud 7">
            <a:extLst>
              <a:ext uri="{FF2B5EF4-FFF2-40B4-BE49-F238E27FC236}">
                <a16:creationId xmlns:a16="http://schemas.microsoft.com/office/drawing/2014/main" id="{C85E0726-FCDC-4CD3-921F-C6DCA8506032}"/>
              </a:ext>
            </a:extLst>
          </p:cNvPr>
          <p:cNvGraphicFramePr>
            <a:graphicFrameLocks noGrp="1"/>
          </p:cNvGraphicFramePr>
          <p:nvPr>
            <p:ph sz="half" idx="10"/>
            <p:extLst>
              <p:ext uri="{D42A27DB-BD31-4B8C-83A1-F6EECF244321}">
                <p14:modId xmlns:p14="http://schemas.microsoft.com/office/powerpoint/2010/main" val="1662279080"/>
              </p:ext>
            </p:extLst>
          </p:nvPr>
        </p:nvGraphicFramePr>
        <p:xfrm>
          <a:off x="838198" y="1412776"/>
          <a:ext cx="10515600" cy="1749539"/>
        </p:xfrm>
        <a:graphic>
          <a:graphicData uri="http://schemas.openxmlformats.org/drawingml/2006/table">
            <a:tbl>
              <a:tblPr firstRow="1" firstCol="1" bandRow="1">
                <a:tableStyleId>{5C22544A-7EE6-4342-B048-85BDC9FD1C3A}</a:tableStyleId>
              </a:tblPr>
              <a:tblGrid>
                <a:gridCol w="1643490">
                  <a:extLst>
                    <a:ext uri="{9D8B030D-6E8A-4147-A177-3AD203B41FA5}">
                      <a16:colId xmlns:a16="http://schemas.microsoft.com/office/drawing/2014/main" val="565136131"/>
                    </a:ext>
                  </a:extLst>
                </a:gridCol>
                <a:gridCol w="2924113">
                  <a:extLst>
                    <a:ext uri="{9D8B030D-6E8A-4147-A177-3AD203B41FA5}">
                      <a16:colId xmlns:a16="http://schemas.microsoft.com/office/drawing/2014/main" val="2624048609"/>
                    </a:ext>
                  </a:extLst>
                </a:gridCol>
                <a:gridCol w="2954181">
                  <a:extLst>
                    <a:ext uri="{9D8B030D-6E8A-4147-A177-3AD203B41FA5}">
                      <a16:colId xmlns:a16="http://schemas.microsoft.com/office/drawing/2014/main" val="1663381830"/>
                    </a:ext>
                  </a:extLst>
                </a:gridCol>
                <a:gridCol w="2993816">
                  <a:extLst>
                    <a:ext uri="{9D8B030D-6E8A-4147-A177-3AD203B41FA5}">
                      <a16:colId xmlns:a16="http://schemas.microsoft.com/office/drawing/2014/main" val="1705493739"/>
                    </a:ext>
                  </a:extLst>
                </a:gridCol>
              </a:tblGrid>
              <a:tr h="371779">
                <a:tc>
                  <a:txBody>
                    <a:bodyPr/>
                    <a:lstStyle/>
                    <a:p>
                      <a:pPr algn="ctr">
                        <a:lnSpc>
                          <a:spcPct val="107000"/>
                        </a:lnSpc>
                        <a:spcAft>
                          <a:spcPts val="0"/>
                        </a:spcAft>
                      </a:pPr>
                      <a:r>
                        <a:rPr lang="nl-BE" sz="14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HOUT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PVC</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ALU</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051383"/>
                  </a:ext>
                </a:extLst>
              </a:tr>
              <a:tr h="806350">
                <a:tc>
                  <a:txBody>
                    <a:bodyPr/>
                    <a:lstStyle/>
                    <a:p>
                      <a:r>
                        <a:rPr lang="nl-BE" sz="1800" b="1" kern="1200">
                          <a:solidFill>
                            <a:schemeClr val="lt1"/>
                          </a:solidFill>
                          <a:effectLst/>
                          <a:latin typeface="+mn-lt"/>
                          <a:ea typeface="+mn-ea"/>
                          <a:cs typeface="+mn-cs"/>
                        </a:rPr>
                        <a:t>Buitenkant: vleugel kan ‘neusje’ hebben</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800">
                          <a:effectLst/>
                          <a:latin typeface="Calibri" panose="020F0502020204030204" pitchFamily="34" charset="0"/>
                          <a:ea typeface="Calibri" panose="020F0502020204030204" pitchFamily="34" charset="0"/>
                          <a:cs typeface="Times New Roman" panose="02020603050405020304" pitchFamily="18" charset="0"/>
                        </a:rPr>
                        <a:t>Vaak aanwezig</a:t>
                      </a:r>
                    </a:p>
                  </a:txBody>
                  <a:tcPr marL="68580" marR="68580" marT="0" marB="0"/>
                </a:tc>
                <a:tc>
                  <a:txBody>
                    <a:bodyPr/>
                    <a:lstStyle/>
                    <a:p>
                      <a:r>
                        <a:rPr lang="nl-BE" sz="1800" kern="1200">
                          <a:solidFill>
                            <a:schemeClr val="dk1"/>
                          </a:solidFill>
                          <a:effectLst/>
                          <a:latin typeface="+mn-lt"/>
                          <a:ea typeface="+mn-ea"/>
                          <a:cs typeface="+mn-cs"/>
                        </a:rPr>
                        <a:t>Heel soms aanwezig (bemoeilijkt plaatsing eventueel muggenraam)</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nl-BE" sz="1800">
                          <a:effectLst/>
                        </a:rPr>
                        <a:t>Bij oudere generatie: zelden tot nooit aanwezig</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724744"/>
                  </a:ext>
                </a:extLst>
              </a:tr>
            </a:tbl>
          </a:graphicData>
        </a:graphic>
      </p:graphicFrame>
      <p:pic>
        <p:nvPicPr>
          <p:cNvPr id="2" name="Afbeelding 1">
            <a:extLst>
              <a:ext uri="{FF2B5EF4-FFF2-40B4-BE49-F238E27FC236}">
                <a16:creationId xmlns:a16="http://schemas.microsoft.com/office/drawing/2014/main" id="{EC4AF7D3-8355-4D98-B631-44ADA9335C93}"/>
              </a:ext>
            </a:extLst>
          </p:cNvPr>
          <p:cNvPicPr>
            <a:picLocks noChangeAspect="1"/>
          </p:cNvPicPr>
          <p:nvPr/>
        </p:nvPicPr>
        <p:blipFill>
          <a:blip r:embed="rId2"/>
          <a:stretch>
            <a:fillRect/>
          </a:stretch>
        </p:blipFill>
        <p:spPr>
          <a:xfrm>
            <a:off x="2507914" y="3229957"/>
            <a:ext cx="2760580" cy="2878777"/>
          </a:xfrm>
          <a:prstGeom prst="rect">
            <a:avLst/>
          </a:prstGeom>
        </p:spPr>
      </p:pic>
      <p:pic>
        <p:nvPicPr>
          <p:cNvPr id="9" name="Afbeelding 8">
            <a:extLst>
              <a:ext uri="{FF2B5EF4-FFF2-40B4-BE49-F238E27FC236}">
                <a16:creationId xmlns:a16="http://schemas.microsoft.com/office/drawing/2014/main" id="{C9CC91EC-3584-44F4-B2F2-FD8E9B7D5B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57510" y="3212138"/>
            <a:ext cx="2760580" cy="2490108"/>
          </a:xfrm>
          <a:prstGeom prst="rect">
            <a:avLst/>
          </a:prstGeom>
          <a:noFill/>
          <a:ln>
            <a:noFill/>
          </a:ln>
        </p:spPr>
      </p:pic>
      <p:pic>
        <p:nvPicPr>
          <p:cNvPr id="10" name="Afbeelding 9">
            <a:extLst>
              <a:ext uri="{FF2B5EF4-FFF2-40B4-BE49-F238E27FC236}">
                <a16:creationId xmlns:a16="http://schemas.microsoft.com/office/drawing/2014/main" id="{145A79A5-7EDA-4C17-B2DA-C5CAED46F3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607106" y="3229957"/>
            <a:ext cx="2637543" cy="2472289"/>
          </a:xfrm>
          <a:prstGeom prst="rect">
            <a:avLst/>
          </a:prstGeom>
          <a:noFill/>
          <a:ln>
            <a:noFill/>
          </a:ln>
        </p:spPr>
      </p:pic>
    </p:spTree>
    <p:extLst>
      <p:ext uri="{BB962C8B-B14F-4D97-AF65-F5344CB8AC3E}">
        <p14:creationId xmlns:p14="http://schemas.microsoft.com/office/powerpoint/2010/main" val="42714784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23CD956-ADF3-48BA-A764-6CA6BC3B28BA}"/>
              </a:ext>
            </a:extLst>
          </p:cNvPr>
          <p:cNvSpPr>
            <a:spLocks noGrp="1"/>
          </p:cNvSpPr>
          <p:nvPr>
            <p:ph type="title"/>
          </p:nvPr>
        </p:nvSpPr>
        <p:spPr/>
        <p:txBody>
          <a:bodyPr/>
          <a:lstStyle/>
          <a:p>
            <a:r>
              <a:rPr lang="nl-BE" sz="3600" b="0"/>
              <a:t>Inspectietips profielen</a:t>
            </a:r>
          </a:p>
        </p:txBody>
      </p:sp>
      <p:graphicFrame>
        <p:nvGraphicFramePr>
          <p:cNvPr id="8" name="Tijdelijke aanduiding voor inhoud 7">
            <a:extLst>
              <a:ext uri="{FF2B5EF4-FFF2-40B4-BE49-F238E27FC236}">
                <a16:creationId xmlns:a16="http://schemas.microsoft.com/office/drawing/2014/main" id="{C85E0726-FCDC-4CD3-921F-C6DCA8506032}"/>
              </a:ext>
            </a:extLst>
          </p:cNvPr>
          <p:cNvGraphicFramePr>
            <a:graphicFrameLocks noGrp="1"/>
          </p:cNvGraphicFramePr>
          <p:nvPr>
            <p:ph sz="half" idx="10"/>
            <p:extLst>
              <p:ext uri="{D42A27DB-BD31-4B8C-83A1-F6EECF244321}">
                <p14:modId xmlns:p14="http://schemas.microsoft.com/office/powerpoint/2010/main" val="2597960960"/>
              </p:ext>
            </p:extLst>
          </p:nvPr>
        </p:nvGraphicFramePr>
        <p:xfrm>
          <a:off x="838198" y="1412776"/>
          <a:ext cx="10515600" cy="1475219"/>
        </p:xfrm>
        <a:graphic>
          <a:graphicData uri="http://schemas.openxmlformats.org/drawingml/2006/table">
            <a:tbl>
              <a:tblPr firstRow="1" firstCol="1" bandRow="1">
                <a:tableStyleId>{5C22544A-7EE6-4342-B048-85BDC9FD1C3A}</a:tableStyleId>
              </a:tblPr>
              <a:tblGrid>
                <a:gridCol w="1643490">
                  <a:extLst>
                    <a:ext uri="{9D8B030D-6E8A-4147-A177-3AD203B41FA5}">
                      <a16:colId xmlns:a16="http://schemas.microsoft.com/office/drawing/2014/main" val="565136131"/>
                    </a:ext>
                  </a:extLst>
                </a:gridCol>
                <a:gridCol w="2924113">
                  <a:extLst>
                    <a:ext uri="{9D8B030D-6E8A-4147-A177-3AD203B41FA5}">
                      <a16:colId xmlns:a16="http://schemas.microsoft.com/office/drawing/2014/main" val="2624048609"/>
                    </a:ext>
                  </a:extLst>
                </a:gridCol>
                <a:gridCol w="2954181">
                  <a:extLst>
                    <a:ext uri="{9D8B030D-6E8A-4147-A177-3AD203B41FA5}">
                      <a16:colId xmlns:a16="http://schemas.microsoft.com/office/drawing/2014/main" val="1663381830"/>
                    </a:ext>
                  </a:extLst>
                </a:gridCol>
                <a:gridCol w="2993816">
                  <a:extLst>
                    <a:ext uri="{9D8B030D-6E8A-4147-A177-3AD203B41FA5}">
                      <a16:colId xmlns:a16="http://schemas.microsoft.com/office/drawing/2014/main" val="1705493739"/>
                    </a:ext>
                  </a:extLst>
                </a:gridCol>
              </a:tblGrid>
              <a:tr h="371779">
                <a:tc>
                  <a:txBody>
                    <a:bodyPr/>
                    <a:lstStyle/>
                    <a:p>
                      <a:pPr algn="ctr">
                        <a:lnSpc>
                          <a:spcPct val="107000"/>
                        </a:lnSpc>
                        <a:spcAft>
                          <a:spcPts val="0"/>
                        </a:spcAft>
                      </a:pPr>
                      <a:r>
                        <a:rPr lang="nl-BE" sz="14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HOUT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PVC</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ALU</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051383"/>
                  </a:ext>
                </a:extLst>
              </a:tr>
              <a:tr h="806350">
                <a:tc>
                  <a:txBody>
                    <a:bodyPr/>
                    <a:lstStyle/>
                    <a:p>
                      <a:r>
                        <a:rPr lang="nl-BE" sz="1800" b="1" kern="1200">
                          <a:solidFill>
                            <a:schemeClr val="lt1"/>
                          </a:solidFill>
                          <a:effectLst/>
                          <a:latin typeface="+mn-lt"/>
                          <a:ea typeface="+mn-ea"/>
                          <a:cs typeface="+mn-cs"/>
                        </a:rPr>
                        <a:t>Binnenkant:</a:t>
                      </a:r>
                    </a:p>
                    <a:p>
                      <a:r>
                        <a:rPr lang="nl-BE" sz="1800" b="1" kern="1200">
                          <a:solidFill>
                            <a:schemeClr val="lt1"/>
                          </a:solidFill>
                          <a:effectLst/>
                          <a:latin typeface="+mn-lt"/>
                          <a:ea typeface="+mn-ea"/>
                          <a:cs typeface="+mn-cs"/>
                        </a:rPr>
                        <a:t>kader en vleugel</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BE" sz="1800" kern="1200">
                          <a:solidFill>
                            <a:schemeClr val="dk1"/>
                          </a:solidFill>
                          <a:effectLst/>
                          <a:latin typeface="+mn-lt"/>
                          <a:ea typeface="+mn-ea"/>
                          <a:cs typeface="+mn-cs"/>
                        </a:rPr>
                        <a:t>Rechte verbinding</a:t>
                      </a:r>
                    </a:p>
                  </a:txBody>
                  <a:tcPr marL="68580" marR="68580" marT="0" marB="0"/>
                </a:tc>
                <a:tc>
                  <a:txBody>
                    <a:bodyPr/>
                    <a:lstStyle/>
                    <a:p>
                      <a:r>
                        <a:rPr lang="nl-BE" sz="1800" kern="1200">
                          <a:solidFill>
                            <a:schemeClr val="dk1"/>
                          </a:solidFill>
                          <a:effectLst/>
                          <a:latin typeface="+mn-lt"/>
                          <a:ea typeface="+mn-ea"/>
                          <a:cs typeface="+mn-cs"/>
                        </a:rPr>
                        <a:t>Kader en vleugel in verstek</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BE" sz="1800" kern="1200">
                          <a:solidFill>
                            <a:schemeClr val="dk1"/>
                          </a:solidFill>
                          <a:effectLst/>
                          <a:latin typeface="+mn-lt"/>
                          <a:ea typeface="+mn-ea"/>
                          <a:cs typeface="+mn-cs"/>
                        </a:rPr>
                        <a:t>Kader en vleugel in verstek</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724744"/>
                  </a:ext>
                </a:extLst>
              </a:tr>
            </a:tbl>
          </a:graphicData>
        </a:graphic>
      </p:graphicFrame>
      <p:pic>
        <p:nvPicPr>
          <p:cNvPr id="7" name="Afbeelding 6">
            <a:extLst>
              <a:ext uri="{FF2B5EF4-FFF2-40B4-BE49-F238E27FC236}">
                <a16:creationId xmlns:a16="http://schemas.microsoft.com/office/drawing/2014/main" id="{24DD470B-6FC6-4DE7-B2F2-7B41E9AAC19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42824" y="3210211"/>
            <a:ext cx="2681344" cy="2410720"/>
          </a:xfrm>
          <a:prstGeom prst="rect">
            <a:avLst/>
          </a:prstGeom>
          <a:noFill/>
          <a:ln>
            <a:noFill/>
          </a:ln>
        </p:spPr>
      </p:pic>
      <p:pic>
        <p:nvPicPr>
          <p:cNvPr id="11" name="Afbeelding 10">
            <a:extLst>
              <a:ext uri="{FF2B5EF4-FFF2-40B4-BE49-F238E27FC236}">
                <a16:creationId xmlns:a16="http://schemas.microsoft.com/office/drawing/2014/main" id="{20C455AA-7168-47F7-9B8F-82B08279606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46424" y="3072148"/>
            <a:ext cx="2410721" cy="2681343"/>
          </a:xfrm>
          <a:prstGeom prst="rect">
            <a:avLst/>
          </a:prstGeom>
          <a:noFill/>
          <a:ln>
            <a:noFill/>
          </a:ln>
        </p:spPr>
      </p:pic>
      <p:pic>
        <p:nvPicPr>
          <p:cNvPr id="13" name="Afbeelding 12">
            <a:extLst>
              <a:ext uri="{FF2B5EF4-FFF2-40B4-BE49-F238E27FC236}">
                <a16:creationId xmlns:a16="http://schemas.microsoft.com/office/drawing/2014/main" id="{ADC3BD6B-71A9-4F43-87E0-214040D4A03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673830" y="3072148"/>
            <a:ext cx="2410719" cy="2681342"/>
          </a:xfrm>
          <a:prstGeom prst="rect">
            <a:avLst/>
          </a:prstGeom>
          <a:noFill/>
          <a:ln>
            <a:noFill/>
          </a:ln>
        </p:spPr>
      </p:pic>
    </p:spTree>
    <p:extLst>
      <p:ext uri="{BB962C8B-B14F-4D97-AF65-F5344CB8AC3E}">
        <p14:creationId xmlns:p14="http://schemas.microsoft.com/office/powerpoint/2010/main" val="7594598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23CD956-ADF3-48BA-A764-6CA6BC3B28BA}"/>
              </a:ext>
            </a:extLst>
          </p:cNvPr>
          <p:cNvSpPr>
            <a:spLocks noGrp="1"/>
          </p:cNvSpPr>
          <p:nvPr>
            <p:ph type="title"/>
          </p:nvPr>
        </p:nvSpPr>
        <p:spPr/>
        <p:txBody>
          <a:bodyPr/>
          <a:lstStyle/>
          <a:p>
            <a:r>
              <a:rPr lang="nl-BE" sz="3600" b="0"/>
              <a:t>Inspectietips profielen</a:t>
            </a:r>
          </a:p>
        </p:txBody>
      </p:sp>
      <p:graphicFrame>
        <p:nvGraphicFramePr>
          <p:cNvPr id="8" name="Tijdelijke aanduiding voor inhoud 7">
            <a:extLst>
              <a:ext uri="{FF2B5EF4-FFF2-40B4-BE49-F238E27FC236}">
                <a16:creationId xmlns:a16="http://schemas.microsoft.com/office/drawing/2014/main" id="{C85E0726-FCDC-4CD3-921F-C6DCA8506032}"/>
              </a:ext>
            </a:extLst>
          </p:cNvPr>
          <p:cNvGraphicFramePr>
            <a:graphicFrameLocks noGrp="1"/>
          </p:cNvGraphicFramePr>
          <p:nvPr>
            <p:ph sz="half" idx="10"/>
            <p:extLst>
              <p:ext uri="{D42A27DB-BD31-4B8C-83A1-F6EECF244321}">
                <p14:modId xmlns:p14="http://schemas.microsoft.com/office/powerpoint/2010/main" val="2042081029"/>
              </p:ext>
            </p:extLst>
          </p:nvPr>
        </p:nvGraphicFramePr>
        <p:xfrm>
          <a:off x="838198" y="1412776"/>
          <a:ext cx="10515600" cy="1200899"/>
        </p:xfrm>
        <a:graphic>
          <a:graphicData uri="http://schemas.openxmlformats.org/drawingml/2006/table">
            <a:tbl>
              <a:tblPr firstRow="1" firstCol="1" bandRow="1">
                <a:tableStyleId>{5C22544A-7EE6-4342-B048-85BDC9FD1C3A}</a:tableStyleId>
              </a:tblPr>
              <a:tblGrid>
                <a:gridCol w="1643490">
                  <a:extLst>
                    <a:ext uri="{9D8B030D-6E8A-4147-A177-3AD203B41FA5}">
                      <a16:colId xmlns:a16="http://schemas.microsoft.com/office/drawing/2014/main" val="565136131"/>
                    </a:ext>
                  </a:extLst>
                </a:gridCol>
                <a:gridCol w="2924113">
                  <a:extLst>
                    <a:ext uri="{9D8B030D-6E8A-4147-A177-3AD203B41FA5}">
                      <a16:colId xmlns:a16="http://schemas.microsoft.com/office/drawing/2014/main" val="2624048609"/>
                    </a:ext>
                  </a:extLst>
                </a:gridCol>
                <a:gridCol w="2954181">
                  <a:extLst>
                    <a:ext uri="{9D8B030D-6E8A-4147-A177-3AD203B41FA5}">
                      <a16:colId xmlns:a16="http://schemas.microsoft.com/office/drawing/2014/main" val="1663381830"/>
                    </a:ext>
                  </a:extLst>
                </a:gridCol>
                <a:gridCol w="2993816">
                  <a:extLst>
                    <a:ext uri="{9D8B030D-6E8A-4147-A177-3AD203B41FA5}">
                      <a16:colId xmlns:a16="http://schemas.microsoft.com/office/drawing/2014/main" val="1705493739"/>
                    </a:ext>
                  </a:extLst>
                </a:gridCol>
              </a:tblGrid>
              <a:tr h="371779">
                <a:tc>
                  <a:txBody>
                    <a:bodyPr/>
                    <a:lstStyle/>
                    <a:p>
                      <a:pPr algn="ctr">
                        <a:lnSpc>
                          <a:spcPct val="107000"/>
                        </a:lnSpc>
                        <a:spcAft>
                          <a:spcPts val="0"/>
                        </a:spcAft>
                      </a:pPr>
                      <a:r>
                        <a:rPr lang="nl-BE" sz="14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HOUT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PVC</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ALU</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051383"/>
                  </a:ext>
                </a:extLst>
              </a:tr>
              <a:tr h="806350">
                <a:tc>
                  <a:txBody>
                    <a:bodyPr/>
                    <a:lstStyle/>
                    <a:p>
                      <a:r>
                        <a:rPr lang="nl-BE" sz="1800" b="1" kern="1200">
                          <a:solidFill>
                            <a:schemeClr val="lt1"/>
                          </a:solidFill>
                          <a:effectLst/>
                          <a:latin typeface="+mn-lt"/>
                          <a:ea typeface="+mn-ea"/>
                          <a:cs typeface="+mn-cs"/>
                        </a:rPr>
                        <a:t>Binnenkant: glaslatten</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BE" sz="1800" kern="1200">
                          <a:solidFill>
                            <a:schemeClr val="dk1"/>
                          </a:solidFill>
                          <a:effectLst/>
                          <a:latin typeface="+mn-lt"/>
                          <a:ea typeface="+mn-ea"/>
                          <a:cs typeface="+mn-cs"/>
                        </a:rPr>
                        <a:t>In verstek</a:t>
                      </a:r>
                    </a:p>
                  </a:txBody>
                  <a:tcPr marL="68580" marR="68580" marT="0" marB="0"/>
                </a:tc>
                <a:tc>
                  <a:txBody>
                    <a:bodyPr/>
                    <a:lstStyle/>
                    <a:p>
                      <a:r>
                        <a:rPr lang="nl-BE" sz="1800" kern="1200">
                          <a:solidFill>
                            <a:schemeClr val="dk1"/>
                          </a:solidFill>
                          <a:effectLst/>
                          <a:latin typeface="+mn-lt"/>
                          <a:ea typeface="+mn-ea"/>
                          <a:cs typeface="+mn-cs"/>
                        </a:rPr>
                        <a:t>In verstek</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BE" sz="1800" kern="1200">
                          <a:solidFill>
                            <a:schemeClr val="dk1"/>
                          </a:solidFill>
                          <a:effectLst/>
                          <a:latin typeface="+mn-lt"/>
                          <a:ea typeface="+mn-ea"/>
                          <a:cs typeface="+mn-cs"/>
                        </a:rPr>
                        <a:t>Rechte verbinding</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724744"/>
                  </a:ext>
                </a:extLst>
              </a:tr>
            </a:tbl>
          </a:graphicData>
        </a:graphic>
      </p:graphicFrame>
      <p:pic>
        <p:nvPicPr>
          <p:cNvPr id="7" name="Afbeelding 6">
            <a:extLst>
              <a:ext uri="{FF2B5EF4-FFF2-40B4-BE49-F238E27FC236}">
                <a16:creationId xmlns:a16="http://schemas.microsoft.com/office/drawing/2014/main" id="{5B860DD7-16F0-4855-A1CC-50BFEF73332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37042" y="2999035"/>
            <a:ext cx="2672378" cy="2649597"/>
          </a:xfrm>
          <a:prstGeom prst="rect">
            <a:avLst/>
          </a:prstGeom>
          <a:noFill/>
          <a:ln>
            <a:noFill/>
          </a:ln>
        </p:spPr>
      </p:pic>
      <p:pic>
        <p:nvPicPr>
          <p:cNvPr id="11" name="Afbeelding 10">
            <a:extLst>
              <a:ext uri="{FF2B5EF4-FFF2-40B4-BE49-F238E27FC236}">
                <a16:creationId xmlns:a16="http://schemas.microsoft.com/office/drawing/2014/main" id="{D335F648-D1C9-4C30-8AAE-8B146497702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09000" y="2987648"/>
            <a:ext cx="2649597" cy="2672377"/>
          </a:xfrm>
          <a:prstGeom prst="rect">
            <a:avLst/>
          </a:prstGeom>
          <a:noFill/>
          <a:ln>
            <a:noFill/>
          </a:ln>
        </p:spPr>
      </p:pic>
      <p:pic>
        <p:nvPicPr>
          <p:cNvPr id="12" name="Afbeelding 11">
            <a:extLst>
              <a:ext uri="{FF2B5EF4-FFF2-40B4-BE49-F238E27FC236}">
                <a16:creationId xmlns:a16="http://schemas.microsoft.com/office/drawing/2014/main" id="{55A8784E-47CF-4A34-8874-388D24297F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549908" y="2987648"/>
            <a:ext cx="2649597" cy="2672376"/>
          </a:xfrm>
          <a:prstGeom prst="rect">
            <a:avLst/>
          </a:prstGeom>
          <a:noFill/>
          <a:ln>
            <a:noFill/>
          </a:ln>
        </p:spPr>
      </p:pic>
    </p:spTree>
    <p:extLst>
      <p:ext uri="{BB962C8B-B14F-4D97-AF65-F5344CB8AC3E}">
        <p14:creationId xmlns:p14="http://schemas.microsoft.com/office/powerpoint/2010/main" val="4810848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23CD956-ADF3-48BA-A764-6CA6BC3B28BA}"/>
              </a:ext>
            </a:extLst>
          </p:cNvPr>
          <p:cNvSpPr>
            <a:spLocks noGrp="1"/>
          </p:cNvSpPr>
          <p:nvPr>
            <p:ph type="title"/>
          </p:nvPr>
        </p:nvSpPr>
        <p:spPr/>
        <p:txBody>
          <a:bodyPr/>
          <a:lstStyle/>
          <a:p>
            <a:r>
              <a:rPr lang="nl-BE" sz="3600" b="0"/>
              <a:t>Inspectietips profielen</a:t>
            </a:r>
          </a:p>
        </p:txBody>
      </p:sp>
      <p:graphicFrame>
        <p:nvGraphicFramePr>
          <p:cNvPr id="8" name="Tijdelijke aanduiding voor inhoud 7">
            <a:extLst>
              <a:ext uri="{FF2B5EF4-FFF2-40B4-BE49-F238E27FC236}">
                <a16:creationId xmlns:a16="http://schemas.microsoft.com/office/drawing/2014/main" id="{C85E0726-FCDC-4CD3-921F-C6DCA8506032}"/>
              </a:ext>
            </a:extLst>
          </p:cNvPr>
          <p:cNvGraphicFramePr>
            <a:graphicFrameLocks noGrp="1"/>
          </p:cNvGraphicFramePr>
          <p:nvPr>
            <p:ph sz="half" idx="10"/>
            <p:extLst>
              <p:ext uri="{D42A27DB-BD31-4B8C-83A1-F6EECF244321}">
                <p14:modId xmlns:p14="http://schemas.microsoft.com/office/powerpoint/2010/main" val="832262867"/>
              </p:ext>
            </p:extLst>
          </p:nvPr>
        </p:nvGraphicFramePr>
        <p:xfrm>
          <a:off x="838198" y="1412776"/>
          <a:ext cx="10515600" cy="2572499"/>
        </p:xfrm>
        <a:graphic>
          <a:graphicData uri="http://schemas.openxmlformats.org/drawingml/2006/table">
            <a:tbl>
              <a:tblPr firstRow="1" firstCol="1" bandRow="1">
                <a:tableStyleId>{5C22544A-7EE6-4342-B048-85BDC9FD1C3A}</a:tableStyleId>
              </a:tblPr>
              <a:tblGrid>
                <a:gridCol w="1643490">
                  <a:extLst>
                    <a:ext uri="{9D8B030D-6E8A-4147-A177-3AD203B41FA5}">
                      <a16:colId xmlns:a16="http://schemas.microsoft.com/office/drawing/2014/main" val="565136131"/>
                    </a:ext>
                  </a:extLst>
                </a:gridCol>
                <a:gridCol w="2924113">
                  <a:extLst>
                    <a:ext uri="{9D8B030D-6E8A-4147-A177-3AD203B41FA5}">
                      <a16:colId xmlns:a16="http://schemas.microsoft.com/office/drawing/2014/main" val="2624048609"/>
                    </a:ext>
                  </a:extLst>
                </a:gridCol>
                <a:gridCol w="2954181">
                  <a:extLst>
                    <a:ext uri="{9D8B030D-6E8A-4147-A177-3AD203B41FA5}">
                      <a16:colId xmlns:a16="http://schemas.microsoft.com/office/drawing/2014/main" val="1663381830"/>
                    </a:ext>
                  </a:extLst>
                </a:gridCol>
                <a:gridCol w="2993816">
                  <a:extLst>
                    <a:ext uri="{9D8B030D-6E8A-4147-A177-3AD203B41FA5}">
                      <a16:colId xmlns:a16="http://schemas.microsoft.com/office/drawing/2014/main" val="1705493739"/>
                    </a:ext>
                  </a:extLst>
                </a:gridCol>
              </a:tblGrid>
              <a:tr h="371779">
                <a:tc>
                  <a:txBody>
                    <a:bodyPr/>
                    <a:lstStyle/>
                    <a:p>
                      <a:pPr algn="ctr">
                        <a:lnSpc>
                          <a:spcPct val="107000"/>
                        </a:lnSpc>
                        <a:spcAft>
                          <a:spcPts val="0"/>
                        </a:spcAft>
                      </a:pPr>
                      <a:r>
                        <a:rPr lang="nl-BE" sz="14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HOUT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PVC</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BE" sz="1400">
                          <a:effectLst/>
                        </a:rPr>
                        <a:t>ALU</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051383"/>
                  </a:ext>
                </a:extLst>
              </a:tr>
              <a:tr h="806350">
                <a:tc>
                  <a:txBody>
                    <a:bodyPr/>
                    <a:lstStyle/>
                    <a:p>
                      <a:r>
                        <a:rPr lang="nl-BE" sz="1800" b="1" kern="1200">
                          <a:solidFill>
                            <a:schemeClr val="lt1"/>
                          </a:solidFill>
                          <a:effectLst/>
                          <a:latin typeface="+mn-lt"/>
                          <a:ea typeface="+mn-ea"/>
                          <a:cs typeface="+mn-cs"/>
                        </a:rPr>
                        <a:t>Openen vleugel: dikte van de aanslag van de vleugel (te zien aan de binnenzijde onderaan)</a:t>
                      </a: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a:solidFill>
                            <a:schemeClr val="dk1"/>
                          </a:solidFill>
                          <a:effectLst/>
                          <a:latin typeface="+mn-lt"/>
                          <a:ea typeface="+mn-ea"/>
                          <a:cs typeface="+mn-cs"/>
                        </a:rPr>
                        <a:t>Heeft een zekere dikte</a:t>
                      </a:r>
                    </a:p>
                    <a:p>
                      <a:endParaRPr lang="nl-BE" sz="1800" kern="1200">
                        <a:solidFill>
                          <a:schemeClr val="dk1"/>
                        </a:solidFill>
                        <a:effectLst/>
                        <a:latin typeface="+mn-lt"/>
                        <a:ea typeface="+mn-ea"/>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a:solidFill>
                            <a:schemeClr val="dk1"/>
                          </a:solidFill>
                          <a:effectLst/>
                          <a:latin typeface="+mn-lt"/>
                          <a:ea typeface="+mn-ea"/>
                          <a:cs typeface="+mn-cs"/>
                        </a:rPr>
                        <a:t>Heeft een zekere dikte</a:t>
                      </a:r>
                    </a:p>
                    <a:p>
                      <a:endParaRPr lang="nl-BE" sz="1800" kern="1200">
                        <a:solidFill>
                          <a:schemeClr val="dk1"/>
                        </a:solidFill>
                        <a:effectLst/>
                        <a:latin typeface="+mn-lt"/>
                        <a:ea typeface="+mn-ea"/>
                        <a:cs typeface="+mn-cs"/>
                      </a:endParaRP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200">
                          <a:solidFill>
                            <a:schemeClr val="dk1"/>
                          </a:solidFill>
                          <a:effectLst/>
                          <a:latin typeface="+mn-lt"/>
                          <a:ea typeface="+mn-ea"/>
                          <a:cs typeface="+mn-cs"/>
                        </a:rPr>
                        <a:t>Heeft amper een dikte</a:t>
                      </a:r>
                    </a:p>
                    <a:p>
                      <a:endParaRPr lang="nl-BE" sz="1800" kern="1200">
                        <a:solidFill>
                          <a:schemeClr val="dk1"/>
                        </a:solidFill>
                        <a:effectLst/>
                        <a:latin typeface="+mn-lt"/>
                        <a:ea typeface="+mn-ea"/>
                        <a:cs typeface="+mn-cs"/>
                      </a:endParaRPr>
                    </a:p>
                    <a:p>
                      <a:pPr>
                        <a:lnSpc>
                          <a:spcPct val="107000"/>
                        </a:lnSpc>
                        <a:spcAft>
                          <a:spcPts val="0"/>
                        </a:spcAft>
                      </a:pPr>
                      <a:r>
                        <a:rPr lang="nl-BE" sz="1800">
                          <a:effectLst/>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724744"/>
                  </a:ext>
                </a:extLst>
              </a:tr>
            </a:tbl>
          </a:graphicData>
        </a:graphic>
      </p:graphicFrame>
      <p:pic>
        <p:nvPicPr>
          <p:cNvPr id="9" name="Afbeelding 8">
            <a:extLst>
              <a:ext uri="{FF2B5EF4-FFF2-40B4-BE49-F238E27FC236}">
                <a16:creationId xmlns:a16="http://schemas.microsoft.com/office/drawing/2014/main" id="{3228D302-765F-419B-808C-0F48A39724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21065" y="3749562"/>
            <a:ext cx="2571750" cy="2580148"/>
          </a:xfrm>
          <a:prstGeom prst="rect">
            <a:avLst/>
          </a:prstGeom>
          <a:noFill/>
          <a:ln>
            <a:noFill/>
          </a:ln>
        </p:spPr>
      </p:pic>
      <p:pic>
        <p:nvPicPr>
          <p:cNvPr id="10" name="Afbeelding 9">
            <a:extLst>
              <a:ext uri="{FF2B5EF4-FFF2-40B4-BE49-F238E27FC236}">
                <a16:creationId xmlns:a16="http://schemas.microsoft.com/office/drawing/2014/main" id="{9C435E4D-2B54-4B2C-ACA7-AC6DF88D74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77039" y="3781312"/>
            <a:ext cx="2682057" cy="2298178"/>
          </a:xfrm>
          <a:prstGeom prst="rect">
            <a:avLst/>
          </a:prstGeom>
          <a:noFill/>
          <a:ln>
            <a:noFill/>
          </a:ln>
        </p:spPr>
      </p:pic>
      <p:pic>
        <p:nvPicPr>
          <p:cNvPr id="13" name="Afbeelding 12">
            <a:extLst>
              <a:ext uri="{FF2B5EF4-FFF2-40B4-BE49-F238E27FC236}">
                <a16:creationId xmlns:a16="http://schemas.microsoft.com/office/drawing/2014/main" id="{07D059F9-FC43-45A8-81C9-C18B817049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96332" y="3749562"/>
            <a:ext cx="2417970" cy="2329928"/>
          </a:xfrm>
          <a:prstGeom prst="rect">
            <a:avLst/>
          </a:prstGeom>
          <a:noFill/>
          <a:ln>
            <a:noFill/>
          </a:ln>
        </p:spPr>
      </p:pic>
    </p:spTree>
    <p:extLst>
      <p:ext uri="{BB962C8B-B14F-4D97-AF65-F5344CB8AC3E}">
        <p14:creationId xmlns:p14="http://schemas.microsoft.com/office/powerpoint/2010/main" val="27251290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19018" y="1671483"/>
            <a:ext cx="10515600" cy="4654091"/>
          </a:xfrm>
        </p:spPr>
        <p:txBody>
          <a:bodyPr lIns="91440" tIns="45720" rIns="91440" bIns="0" anchor="t"/>
          <a:lstStyle/>
          <a:p>
            <a:pPr marL="287655" lvl="1" indent="0">
              <a:buNone/>
            </a:pPr>
            <a:r>
              <a:rPr lang="nl-BE" sz="3200"/>
              <a:t>16. Zonwering wordt vaak vergeten aan te duiden (rolluiken, luiken, </a:t>
            </a:r>
            <a:r>
              <a:rPr lang="nl-BE" sz="3200" err="1"/>
              <a:t>dakoversteken</a:t>
            </a:r>
            <a:r>
              <a:rPr lang="nl-BE" sz="3200"/>
              <a:t>, …)</a:t>
            </a:r>
            <a:endParaRPr lang="en-US"/>
          </a:p>
          <a:p>
            <a:pPr marL="575945" lvl="1" indent="-287655"/>
            <a:endParaRPr lang="nl-BE" sz="800">
              <a:cs typeface="Calibri"/>
            </a:endParaRPr>
          </a:p>
          <a:p>
            <a:pPr marL="575945" lvl="2" indent="0">
              <a:buNone/>
            </a:pPr>
            <a:endParaRPr lang="nl-BE" sz="2800">
              <a:cs typeface="Calibri"/>
            </a:endParaRPr>
          </a:p>
          <a:p>
            <a:pPr marL="575945" lvl="2" indent="0">
              <a:buNone/>
            </a:pPr>
            <a:endParaRPr lang="nl-BE" sz="2300">
              <a:cs typeface="Calibri"/>
            </a:endParaRPr>
          </a:p>
          <a:p>
            <a:pPr indent="-287655"/>
            <a:endParaRPr lang="nl-BE">
              <a:cs typeface="Calibri"/>
            </a:endParaRPr>
          </a:p>
          <a:p>
            <a:pPr marL="863600" lvl="2" indent="-287655"/>
            <a:endParaRPr lang="nl-BE" sz="2300">
              <a:solidFill>
                <a:schemeClr val="tx1"/>
              </a:solidFill>
              <a:cs typeface="Calibri"/>
            </a:endParaRPr>
          </a:p>
        </p:txBody>
      </p:sp>
      <p:sp>
        <p:nvSpPr>
          <p:cNvPr id="5" name="Rechthoek 4">
            <a:extLst>
              <a:ext uri="{FF2B5EF4-FFF2-40B4-BE49-F238E27FC236}">
                <a16:creationId xmlns:a16="http://schemas.microsoft.com/office/drawing/2014/main" id="{5C2629B4-0FE1-49F0-BB30-A2E34EC71B19}"/>
              </a:ext>
            </a:extLst>
          </p:cNvPr>
          <p:cNvSpPr/>
          <p:nvPr/>
        </p:nvSpPr>
        <p:spPr>
          <a:xfrm>
            <a:off x="3071664" y="5589240"/>
            <a:ext cx="72008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CD882D9A-C249-4461-ABAE-8401489CEE21}"/>
              </a:ext>
            </a:extLst>
          </p:cNvPr>
          <p:cNvPicPr>
            <a:picLocks noChangeAspect="1"/>
          </p:cNvPicPr>
          <p:nvPr/>
        </p:nvPicPr>
        <p:blipFill>
          <a:blip r:embed="rId3"/>
          <a:stretch>
            <a:fillRect/>
          </a:stretch>
        </p:blipFill>
        <p:spPr>
          <a:xfrm>
            <a:off x="225424" y="2830853"/>
            <a:ext cx="1924050" cy="2581275"/>
          </a:xfrm>
          <a:prstGeom prst="rect">
            <a:avLst/>
          </a:prstGeom>
        </p:spPr>
      </p:pic>
      <p:pic>
        <p:nvPicPr>
          <p:cNvPr id="8" name="Afbeelding 7">
            <a:extLst>
              <a:ext uri="{FF2B5EF4-FFF2-40B4-BE49-F238E27FC236}">
                <a16:creationId xmlns:a16="http://schemas.microsoft.com/office/drawing/2014/main" id="{0BC33258-C377-4884-A15C-3DF8022E3A11}"/>
              </a:ext>
            </a:extLst>
          </p:cNvPr>
          <p:cNvPicPr>
            <a:picLocks noChangeAspect="1"/>
          </p:cNvPicPr>
          <p:nvPr/>
        </p:nvPicPr>
        <p:blipFill>
          <a:blip r:embed="rId4"/>
          <a:stretch>
            <a:fillRect/>
          </a:stretch>
        </p:blipFill>
        <p:spPr>
          <a:xfrm>
            <a:off x="5695935" y="3147120"/>
            <a:ext cx="6186042" cy="2422779"/>
          </a:xfrm>
          <a:prstGeom prst="rect">
            <a:avLst/>
          </a:prstGeom>
        </p:spPr>
      </p:pic>
      <p:pic>
        <p:nvPicPr>
          <p:cNvPr id="9" name="Afbeelding 8">
            <a:extLst>
              <a:ext uri="{FF2B5EF4-FFF2-40B4-BE49-F238E27FC236}">
                <a16:creationId xmlns:a16="http://schemas.microsoft.com/office/drawing/2014/main" id="{26089932-F0D0-421B-820C-68DFFCF0BA8E}"/>
              </a:ext>
            </a:extLst>
          </p:cNvPr>
          <p:cNvPicPr>
            <a:picLocks noChangeAspect="1"/>
          </p:cNvPicPr>
          <p:nvPr/>
        </p:nvPicPr>
        <p:blipFill>
          <a:blip r:embed="rId5"/>
          <a:stretch>
            <a:fillRect/>
          </a:stretch>
        </p:blipFill>
        <p:spPr>
          <a:xfrm>
            <a:off x="2421640" y="3160531"/>
            <a:ext cx="3002129" cy="2251597"/>
          </a:xfrm>
          <a:prstGeom prst="rect">
            <a:avLst/>
          </a:prstGeom>
        </p:spPr>
      </p:pic>
      <p:sp>
        <p:nvSpPr>
          <p:cNvPr id="11" name="Tekstvak 10">
            <a:extLst>
              <a:ext uri="{FF2B5EF4-FFF2-40B4-BE49-F238E27FC236}">
                <a16:creationId xmlns:a16="http://schemas.microsoft.com/office/drawing/2014/main" id="{F666D22E-14B8-4131-8F84-829001DC73E6}"/>
              </a:ext>
            </a:extLst>
          </p:cNvPr>
          <p:cNvSpPr txBox="1"/>
          <p:nvPr/>
        </p:nvSpPr>
        <p:spPr>
          <a:xfrm>
            <a:off x="1415448" y="5499519"/>
            <a:ext cx="5014514" cy="369332"/>
          </a:xfrm>
          <a:prstGeom prst="rect">
            <a:avLst/>
          </a:prstGeom>
          <a:noFill/>
        </p:spPr>
        <p:txBody>
          <a:bodyPr wrap="none" rtlCol="0">
            <a:spAutoFit/>
          </a:bodyPr>
          <a:lstStyle/>
          <a:p>
            <a:r>
              <a:rPr lang="nl-BE"/>
              <a:t>ook bovenliggende balkons en terrasoverkappingen</a:t>
            </a:r>
          </a:p>
        </p:txBody>
      </p:sp>
      <p:sp>
        <p:nvSpPr>
          <p:cNvPr id="13" name="Tekstvak 12">
            <a:extLst>
              <a:ext uri="{FF2B5EF4-FFF2-40B4-BE49-F238E27FC236}">
                <a16:creationId xmlns:a16="http://schemas.microsoft.com/office/drawing/2014/main" id="{96F70F6C-309F-410C-8EA3-5891BD8FFD5D}"/>
              </a:ext>
            </a:extLst>
          </p:cNvPr>
          <p:cNvSpPr txBox="1"/>
          <p:nvPr/>
        </p:nvSpPr>
        <p:spPr>
          <a:xfrm>
            <a:off x="6076818" y="5312241"/>
            <a:ext cx="994759" cy="276999"/>
          </a:xfrm>
          <a:prstGeom prst="rect">
            <a:avLst/>
          </a:prstGeom>
          <a:noFill/>
        </p:spPr>
        <p:txBody>
          <a:bodyPr wrap="none" rtlCol="0">
            <a:spAutoFit/>
          </a:bodyPr>
          <a:lstStyle/>
          <a:p>
            <a:r>
              <a:rPr lang="nl-BE" sz="1200"/>
              <a:t>ook rolluiken</a:t>
            </a:r>
          </a:p>
        </p:txBody>
      </p:sp>
      <p:sp>
        <p:nvSpPr>
          <p:cNvPr id="12" name="Titel 1">
            <a:extLst>
              <a:ext uri="{FF2B5EF4-FFF2-40B4-BE49-F238E27FC236}">
                <a16:creationId xmlns:a16="http://schemas.microsoft.com/office/drawing/2014/main" id="{15C6B2CC-2F95-4AD2-BC83-31B54DEA58A8}"/>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2916633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19018" y="1573161"/>
            <a:ext cx="10515600" cy="4752414"/>
          </a:xfrm>
        </p:spPr>
        <p:txBody>
          <a:bodyPr lIns="91440" tIns="45720" rIns="91440" bIns="0" anchor="t"/>
          <a:lstStyle/>
          <a:p>
            <a:pPr marL="287655" lvl="1" indent="0">
              <a:buNone/>
            </a:pPr>
            <a:r>
              <a:rPr lang="nl-BE" sz="3200"/>
              <a:t>Zonwering wordt vaak vergeten aan te duiden (rolluiken, luiken, </a:t>
            </a:r>
            <a:r>
              <a:rPr lang="nl-BE" sz="3200" err="1"/>
              <a:t>dakoversteken</a:t>
            </a:r>
            <a:r>
              <a:rPr lang="nl-BE" sz="3200"/>
              <a:t>, …) en type regeling foutief aangeduid</a:t>
            </a:r>
            <a:endParaRPr lang="en-US"/>
          </a:p>
          <a:p>
            <a:pPr marL="287655" lvl="1" indent="0">
              <a:buNone/>
            </a:pPr>
            <a:endParaRPr lang="nl-BE" sz="800">
              <a:cs typeface="Calibri"/>
            </a:endParaRPr>
          </a:p>
          <a:p>
            <a:pPr marL="863600" lvl="2" indent="-287655"/>
            <a:r>
              <a:rPr lang="nl-BE" sz="2300"/>
              <a:t>Elektrisch bediende rolluiken = handbediend </a:t>
            </a:r>
            <a:r>
              <a:rPr lang="nl-BE" sz="2300">
                <a:sym typeface="Wingdings" panose="05000000000000000000" pitchFamily="2" charset="2"/>
              </a:rPr>
              <a:t> geen sturing via</a:t>
            </a:r>
            <a:r>
              <a:rPr lang="nl-BE" sz="2300"/>
              <a:t> sensor</a:t>
            </a:r>
            <a:endParaRPr lang="nl-BE" sz="3200">
              <a:cs typeface="Calibri"/>
            </a:endParaRPr>
          </a:p>
          <a:p>
            <a:pPr marL="575945" lvl="1" indent="-287655"/>
            <a:endParaRPr lang="nl-BE" sz="800">
              <a:cs typeface="Calibri"/>
            </a:endParaRPr>
          </a:p>
          <a:p>
            <a:pPr marL="575945" lvl="2" indent="0">
              <a:buNone/>
            </a:pPr>
            <a:endParaRPr lang="nl-BE" sz="2800">
              <a:cs typeface="Calibri"/>
            </a:endParaRPr>
          </a:p>
          <a:p>
            <a:pPr marL="575945" lvl="2" indent="0">
              <a:buNone/>
            </a:pPr>
            <a:endParaRPr lang="nl-BE" sz="2300">
              <a:cs typeface="Calibri"/>
            </a:endParaRPr>
          </a:p>
          <a:p>
            <a:pPr indent="-287655"/>
            <a:endParaRPr lang="nl-BE">
              <a:cs typeface="Calibri"/>
            </a:endParaRPr>
          </a:p>
          <a:p>
            <a:pPr marL="863600" lvl="2" indent="-287655"/>
            <a:endParaRPr lang="nl-BE" sz="2300">
              <a:solidFill>
                <a:schemeClr val="tx1"/>
              </a:solidFill>
              <a:cs typeface="Calibri"/>
            </a:endParaRPr>
          </a:p>
        </p:txBody>
      </p:sp>
      <p:sp>
        <p:nvSpPr>
          <p:cNvPr id="5" name="Rechthoek 4">
            <a:extLst>
              <a:ext uri="{FF2B5EF4-FFF2-40B4-BE49-F238E27FC236}">
                <a16:creationId xmlns:a16="http://schemas.microsoft.com/office/drawing/2014/main" id="{5C2629B4-0FE1-49F0-BB30-A2E34EC71B19}"/>
              </a:ext>
            </a:extLst>
          </p:cNvPr>
          <p:cNvSpPr/>
          <p:nvPr/>
        </p:nvSpPr>
        <p:spPr>
          <a:xfrm>
            <a:off x="3071664" y="5589240"/>
            <a:ext cx="72008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ACBFFD3C-0D49-4E25-A648-23F8B6D75DC6}"/>
              </a:ext>
            </a:extLst>
          </p:cNvPr>
          <p:cNvPicPr>
            <a:picLocks noChangeAspect="1"/>
          </p:cNvPicPr>
          <p:nvPr/>
        </p:nvPicPr>
        <p:blipFill>
          <a:blip r:embed="rId3"/>
          <a:stretch>
            <a:fillRect/>
          </a:stretch>
        </p:blipFill>
        <p:spPr>
          <a:xfrm>
            <a:off x="1155869" y="3268617"/>
            <a:ext cx="4202712" cy="3152034"/>
          </a:xfrm>
          <a:prstGeom prst="rect">
            <a:avLst/>
          </a:prstGeom>
        </p:spPr>
      </p:pic>
      <p:sp>
        <p:nvSpPr>
          <p:cNvPr id="10" name="Rechthoek 9">
            <a:extLst>
              <a:ext uri="{FF2B5EF4-FFF2-40B4-BE49-F238E27FC236}">
                <a16:creationId xmlns:a16="http://schemas.microsoft.com/office/drawing/2014/main" id="{3A4E4FF8-E644-4C42-9518-5778240CC927}"/>
              </a:ext>
            </a:extLst>
          </p:cNvPr>
          <p:cNvSpPr/>
          <p:nvPr/>
        </p:nvSpPr>
        <p:spPr>
          <a:xfrm>
            <a:off x="5695432" y="3468280"/>
            <a:ext cx="4932387" cy="923330"/>
          </a:xfrm>
          <a:prstGeom prst="rect">
            <a:avLst/>
          </a:prstGeom>
          <a:solidFill>
            <a:schemeClr val="bg1"/>
          </a:solidFill>
        </p:spPr>
        <p:txBody>
          <a:bodyPr wrap="square">
            <a:spAutoFit/>
          </a:bodyPr>
          <a:lstStyle/>
          <a:p>
            <a:pPr>
              <a:spcAft>
                <a:spcPts val="0"/>
              </a:spcAft>
            </a:pPr>
            <a:r>
              <a:rPr lang="nl-BE">
                <a:solidFill>
                  <a:srgbClr val="FF0000"/>
                </a:solidFill>
                <a:latin typeface="Calibri" panose="020F0502020204030204" pitchFamily="34" charset="0"/>
                <a:ea typeface="Calibri" panose="020F0502020204030204" pitchFamily="34" charset="0"/>
              </a:rPr>
              <a:t>Een transparante luifel wordt </a:t>
            </a:r>
            <a:r>
              <a:rPr lang="nl-BE" u="sng">
                <a:solidFill>
                  <a:srgbClr val="FF0000"/>
                </a:solidFill>
                <a:latin typeface="Calibri" panose="020F0502020204030204" pitchFamily="34" charset="0"/>
                <a:ea typeface="Calibri" panose="020F0502020204030204" pitchFamily="34" charset="0"/>
              </a:rPr>
              <a:t>niet</a:t>
            </a:r>
            <a:r>
              <a:rPr lang="nl-BE">
                <a:solidFill>
                  <a:srgbClr val="FF0000"/>
                </a:solidFill>
                <a:latin typeface="Calibri" panose="020F0502020204030204" pitchFamily="34" charset="0"/>
                <a:ea typeface="Calibri" panose="020F0502020204030204" pitchFamily="34" charset="0"/>
              </a:rPr>
              <a:t> beschouwd als zonwering, zelfs al zijn deze platen sterk vervuild of verweerd door de tijd. </a:t>
            </a:r>
            <a:r>
              <a:rPr lang="nl-BE">
                <a:solidFill>
                  <a:srgbClr val="FF0000"/>
                </a:solidFill>
                <a:latin typeface="Calibri" panose="020F0502020204030204" pitchFamily="34" charset="0"/>
                <a:ea typeface="Calibri" panose="020F0502020204030204" pitchFamily="34" charset="0"/>
                <a:sym typeface="Wingdings" panose="05000000000000000000" pitchFamily="2" charset="2"/>
              </a:rPr>
              <a:t></a:t>
            </a:r>
            <a:endParaRPr lang="nl-BE">
              <a:solidFill>
                <a:srgbClr val="FF0000"/>
              </a:solidFill>
              <a:latin typeface="Calibri" panose="020F0502020204030204" pitchFamily="34" charset="0"/>
              <a:ea typeface="Calibri" panose="020F0502020204030204" pitchFamily="34" charset="0"/>
            </a:endParaRPr>
          </a:p>
        </p:txBody>
      </p:sp>
      <p:sp>
        <p:nvSpPr>
          <p:cNvPr id="12" name="Titel 1">
            <a:extLst>
              <a:ext uri="{FF2B5EF4-FFF2-40B4-BE49-F238E27FC236}">
                <a16:creationId xmlns:a16="http://schemas.microsoft.com/office/drawing/2014/main" id="{15C6B2CC-2F95-4AD2-BC83-31B54DEA58A8}"/>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2249618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Zijn de studio’s aparte gebouweenheden?</a:t>
            </a:r>
          </a:p>
          <a:p>
            <a:pPr lvl="1"/>
            <a:r>
              <a:rPr lang="nl-BE"/>
              <a:t>Nagaan of zij een </a:t>
            </a:r>
            <a:r>
              <a:rPr lang="nl-BE" u="sng"/>
              <a:t>eigen afsluitbare toegang</a:t>
            </a:r>
            <a:r>
              <a:rPr lang="nl-BE"/>
              <a:t> hebben!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859910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6FC6E6B-CEFA-457E-AB01-DBD791016A20}"/>
              </a:ext>
            </a:extLst>
          </p:cNvPr>
          <p:cNvSpPr>
            <a:spLocks noGrp="1"/>
          </p:cNvSpPr>
          <p:nvPr>
            <p:ph sz="half" idx="10"/>
          </p:nvPr>
        </p:nvSpPr>
        <p:spPr>
          <a:xfrm>
            <a:off x="838198" y="1455173"/>
            <a:ext cx="10515600" cy="5032623"/>
          </a:xfrm>
        </p:spPr>
        <p:txBody>
          <a:bodyPr lIns="91440" tIns="45720" rIns="91440" bIns="0" anchor="t"/>
          <a:lstStyle/>
          <a:p>
            <a:pPr marL="287655" lvl="1" indent="0">
              <a:buNone/>
            </a:pPr>
            <a:r>
              <a:rPr lang="nl-BE" sz="3200"/>
              <a:t>17. Bij dakkoepels/veranda’s worden ‘polycarbonaatplaten 2 of  3 wanden’ heel vaak aangeduid als type beglazing. </a:t>
            </a:r>
            <a:endParaRPr lang="en-US"/>
          </a:p>
          <a:p>
            <a:pPr marL="287655" lvl="1" indent="0">
              <a:buNone/>
            </a:pPr>
            <a:endParaRPr lang="nl-BE" sz="800">
              <a:cs typeface="Calibri"/>
            </a:endParaRPr>
          </a:p>
          <a:p>
            <a:pPr marL="863600" lvl="2" indent="-287655"/>
            <a:r>
              <a:rPr lang="nl-BE" sz="2300"/>
              <a:t>Heeft behoorlijk slechte default U-waarde (zelfde als enkele beglazing). </a:t>
            </a:r>
            <a:endParaRPr lang="nl-BE" sz="800">
              <a:cs typeface="Calibri"/>
            </a:endParaRPr>
          </a:p>
          <a:p>
            <a:pPr marL="863600" lvl="2" indent="-287655"/>
            <a:r>
              <a:rPr lang="nl-BE" sz="2300"/>
              <a:t>Vaak gaat het echter om gewone kunststofbeglazing zonder dwarse verbinding in de spouw. Dan mag dit type niet aangeduid worden, maar moet gewone beglazing aangeduid worden.</a:t>
            </a:r>
            <a:endParaRPr lang="nl-BE" sz="2300">
              <a:cs typeface="Calibri"/>
            </a:endParaRPr>
          </a:p>
          <a:p>
            <a:pPr indent="-287655"/>
            <a:endParaRPr lang="nl-BE">
              <a:cs typeface="Calibri"/>
            </a:endParaRPr>
          </a:p>
        </p:txBody>
      </p:sp>
      <p:pic>
        <p:nvPicPr>
          <p:cNvPr id="4" name="Afbeelding 3">
            <a:extLst>
              <a:ext uri="{FF2B5EF4-FFF2-40B4-BE49-F238E27FC236}">
                <a16:creationId xmlns:a16="http://schemas.microsoft.com/office/drawing/2014/main" id="{DB1506A3-8F00-4E43-B450-3B2B5ED192B1}"/>
              </a:ext>
            </a:extLst>
          </p:cNvPr>
          <p:cNvPicPr>
            <a:picLocks noChangeAspect="1"/>
          </p:cNvPicPr>
          <p:nvPr/>
        </p:nvPicPr>
        <p:blipFill>
          <a:blip r:embed="rId3"/>
          <a:stretch>
            <a:fillRect/>
          </a:stretch>
        </p:blipFill>
        <p:spPr>
          <a:xfrm>
            <a:off x="2623960" y="4003521"/>
            <a:ext cx="3312368" cy="2484276"/>
          </a:xfrm>
          <a:prstGeom prst="rect">
            <a:avLst/>
          </a:prstGeom>
        </p:spPr>
      </p:pic>
      <p:pic>
        <p:nvPicPr>
          <p:cNvPr id="5" name="Afbeelding 4">
            <a:extLst>
              <a:ext uri="{FF2B5EF4-FFF2-40B4-BE49-F238E27FC236}">
                <a16:creationId xmlns:a16="http://schemas.microsoft.com/office/drawing/2014/main" id="{08A46169-7934-4634-A921-D658DF9AF278}"/>
              </a:ext>
            </a:extLst>
          </p:cNvPr>
          <p:cNvPicPr>
            <a:picLocks noChangeAspect="1"/>
          </p:cNvPicPr>
          <p:nvPr/>
        </p:nvPicPr>
        <p:blipFill>
          <a:blip r:embed="rId4"/>
          <a:stretch>
            <a:fillRect/>
          </a:stretch>
        </p:blipFill>
        <p:spPr>
          <a:xfrm>
            <a:off x="7079226" y="3968668"/>
            <a:ext cx="2369574" cy="2549318"/>
          </a:xfrm>
          <a:prstGeom prst="rect">
            <a:avLst/>
          </a:prstGeom>
        </p:spPr>
      </p:pic>
      <p:sp>
        <p:nvSpPr>
          <p:cNvPr id="6" name="Titel 1">
            <a:extLst>
              <a:ext uri="{FF2B5EF4-FFF2-40B4-BE49-F238E27FC236}">
                <a16:creationId xmlns:a16="http://schemas.microsoft.com/office/drawing/2014/main" id="{07FAAD07-63A2-40CC-903E-6FD6C52B52FD}"/>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36343906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A6C08A0-E922-43B3-A1CA-077B06C305F1}"/>
              </a:ext>
            </a:extLst>
          </p:cNvPr>
          <p:cNvSpPr>
            <a:spLocks noGrp="1"/>
          </p:cNvSpPr>
          <p:nvPr>
            <p:ph sz="half" idx="10"/>
          </p:nvPr>
        </p:nvSpPr>
        <p:spPr>
          <a:xfrm>
            <a:off x="838198" y="1655180"/>
            <a:ext cx="10515600" cy="4867077"/>
          </a:xfrm>
        </p:spPr>
        <p:txBody>
          <a:bodyPr/>
          <a:lstStyle/>
          <a:p>
            <a:pPr marL="288000" lvl="1" indent="0">
              <a:buNone/>
            </a:pPr>
            <a:r>
              <a:rPr lang="nl-BE" sz="2800"/>
              <a:t>Nauwkeurigheid vereist oog voor detail!</a:t>
            </a:r>
          </a:p>
          <a:p>
            <a:pPr lvl="1"/>
            <a:endParaRPr lang="nl-BE" sz="1800"/>
          </a:p>
          <a:p>
            <a:pPr lvl="1"/>
            <a:r>
              <a:rPr lang="nl-BE"/>
              <a:t>Dakvensters en dakkoepels worden vaak vergeten waardoor ze niet worden ingevoerd</a:t>
            </a:r>
          </a:p>
          <a:p>
            <a:pPr lvl="1"/>
            <a:endParaRPr lang="nl-BE" sz="1800"/>
          </a:p>
          <a:p>
            <a:pPr lvl="1"/>
            <a:r>
              <a:rPr lang="nl-BE"/>
              <a:t>Vloeren boven een kelder of kruipkelder worden dikwijls ingevoerd als vloeren op volle grond</a:t>
            </a:r>
          </a:p>
          <a:p>
            <a:pPr lvl="1"/>
            <a:endParaRPr lang="nl-BE" sz="1800"/>
          </a:p>
          <a:p>
            <a:pPr lvl="1"/>
            <a:r>
              <a:rPr lang="nl-BE"/>
              <a:t>Bij vloeren op volle grond wordt de blootgestelde perimeter vaak foutief bepaald </a:t>
            </a:r>
          </a:p>
          <a:p>
            <a:pPr lvl="2"/>
            <a:r>
              <a:rPr lang="nl-BE"/>
              <a:t>zie IP IV.3.4.2.3</a:t>
            </a:r>
          </a:p>
          <a:p>
            <a:endParaRPr lang="nl-BE"/>
          </a:p>
        </p:txBody>
      </p:sp>
      <p:sp>
        <p:nvSpPr>
          <p:cNvPr id="4" name="Titel 1">
            <a:extLst>
              <a:ext uri="{FF2B5EF4-FFF2-40B4-BE49-F238E27FC236}">
                <a16:creationId xmlns:a16="http://schemas.microsoft.com/office/drawing/2014/main" id="{3E6A6ECF-B1AA-4BA2-80B3-42964F73724D}"/>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13434017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a:t>Deel VI : 	Ruimteverwarming</a:t>
            </a:r>
          </a:p>
          <a:p>
            <a:pPr indent="-287655"/>
            <a:endParaRPr lang="nl-BE" sz="1200"/>
          </a:p>
          <a:p>
            <a:pPr marL="1077595" lvl="1" indent="-355600">
              <a:buNone/>
            </a:pPr>
            <a:r>
              <a:rPr lang="nl-BE"/>
              <a:t>18.  Correct invoeren van alle opwekkers</a:t>
            </a:r>
            <a:endParaRPr lang="nl-BE">
              <a:cs typeface="Calibri"/>
            </a:endParaRPr>
          </a:p>
          <a:p>
            <a:pPr marL="1077595" lvl="1" indent="-355600">
              <a:buNone/>
            </a:pPr>
            <a:endParaRPr lang="nl-BE" sz="1200">
              <a:cs typeface="Calibri"/>
            </a:endParaRPr>
          </a:p>
          <a:p>
            <a:pPr marL="1077595" lvl="1" indent="-355600">
              <a:buNone/>
            </a:pPr>
            <a:r>
              <a:rPr lang="nl-BE"/>
              <a:t>19.  Aandachtspunten bij verwarmingsketels</a:t>
            </a:r>
            <a:endParaRPr lang="nl-BE">
              <a:cs typeface="Calibri"/>
            </a:endParaRPr>
          </a:p>
          <a:p>
            <a:pPr indent="-287655"/>
            <a:endParaRPr lang="en-US" sz="1200"/>
          </a:p>
          <a:p>
            <a:pPr marL="721995" lvl="1" indent="0">
              <a:buNone/>
            </a:pPr>
            <a:r>
              <a:rPr lang="nl-BE"/>
              <a:t>20.  Indeling in ruimteverwarmingsclusters</a:t>
            </a:r>
            <a:endParaRPr lang="nl-BE">
              <a:cs typeface="Calibri"/>
            </a:endParaRPr>
          </a:p>
          <a:p>
            <a:pPr marL="721995" lvl="1" indent="0">
              <a:buNone/>
            </a:pPr>
            <a:endParaRPr lang="nl-BE" sz="800">
              <a:cs typeface="Calibri"/>
            </a:endParaRPr>
          </a:p>
          <a:p>
            <a:pPr indent="-287655"/>
            <a:endParaRPr lang="en-US" sz="1000"/>
          </a:p>
        </p:txBody>
      </p:sp>
    </p:spTree>
    <p:extLst>
      <p:ext uri="{BB962C8B-B14F-4D97-AF65-F5344CB8AC3E}">
        <p14:creationId xmlns:p14="http://schemas.microsoft.com/office/powerpoint/2010/main" val="9475271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33274"/>
            <a:ext cx="10515600" cy="5253498"/>
          </a:xfrm>
        </p:spPr>
        <p:txBody>
          <a:bodyPr lIns="91440" tIns="45720" rIns="91440" bIns="0" anchor="t"/>
          <a:lstStyle/>
          <a:p>
            <a:pPr indent="0">
              <a:buNone/>
            </a:pPr>
            <a:r>
              <a:rPr lang="nl-BE"/>
              <a:t>18. Correct invoeren van de opwekkers</a:t>
            </a:r>
          </a:p>
          <a:p>
            <a:pPr indent="-287655"/>
            <a:endParaRPr lang="nl-BE" sz="1000">
              <a:cs typeface="Calibri"/>
            </a:endParaRPr>
          </a:p>
          <a:p>
            <a:pPr marL="575945" lvl="1" indent="-287655"/>
            <a:r>
              <a:rPr lang="nl-BE" sz="2800"/>
              <a:t>De invoer bij de opwekkers voor ruimteverwarming (RV) is vaak niet correct.</a:t>
            </a:r>
            <a:endParaRPr lang="nl-BE" sz="2800">
              <a:cs typeface="Calibri"/>
            </a:endParaRPr>
          </a:p>
          <a:p>
            <a:pPr marL="575945" lvl="1" indent="-287655"/>
            <a:endParaRPr lang="nl-BE" sz="800">
              <a:cs typeface="Calibri"/>
            </a:endParaRPr>
          </a:p>
          <a:p>
            <a:pPr marL="863600" lvl="2" indent="-287655"/>
            <a:r>
              <a:rPr lang="nl-BE" sz="2300"/>
              <a:t>Alle opwekkers met hun eigenschappen (labels) moeten worden genoteerd (ook identieke opwekkers)</a:t>
            </a:r>
            <a:endParaRPr lang="nl-BE" sz="2300">
              <a:cs typeface="Calibri"/>
            </a:endParaRPr>
          </a:p>
          <a:p>
            <a:pPr marL="863600" lvl="2" indent="-287655"/>
            <a:r>
              <a:rPr lang="nl-BE" sz="2300"/>
              <a:t>Niet alle labels worden opgenomen en </a:t>
            </a:r>
          </a:p>
          <a:p>
            <a:pPr marL="575945" lvl="2" indent="0">
              <a:buNone/>
            </a:pPr>
            <a:r>
              <a:rPr lang="nl-BE" sz="2300"/>
              <a:t>    andere invoergegevens (vb. rendement </a:t>
            </a:r>
            <a:endParaRPr lang="nl-BE" sz="2300">
              <a:cs typeface="Calibri"/>
            </a:endParaRPr>
          </a:p>
          <a:p>
            <a:pPr marL="575945" lvl="2" indent="0">
              <a:buNone/>
            </a:pPr>
            <a:r>
              <a:rPr lang="nl-BE" sz="2300"/>
              <a:t>    en EE-klasse) worden niet opgezocht</a:t>
            </a:r>
            <a:endParaRPr lang="nl-BE" sz="2300">
              <a:cs typeface="Calibri"/>
            </a:endParaRPr>
          </a:p>
          <a:p>
            <a:pPr marL="863600" lvl="2" indent="-287655"/>
            <a:r>
              <a:rPr lang="nl-BE" sz="2300"/>
              <a:t>Er worden onvoldoende maten genomen </a:t>
            </a:r>
            <a:endParaRPr lang="nl-BE" sz="2300">
              <a:cs typeface="Calibri"/>
            </a:endParaRPr>
          </a:p>
          <a:p>
            <a:pPr marL="575945" lvl="2" indent="0">
              <a:buNone/>
            </a:pPr>
            <a:r>
              <a:rPr lang="nl-BE" sz="2300"/>
              <a:t>    om de ruimtecluster te berekenen</a:t>
            </a:r>
            <a:endParaRPr lang="nl-BE" sz="2300">
              <a:cs typeface="Calibri"/>
            </a:endParaRPr>
          </a:p>
          <a:p>
            <a:pPr marL="863600" lvl="2" indent="-287655"/>
            <a:endParaRPr lang="nl-BE" sz="2300">
              <a:cs typeface="Calibri"/>
            </a:endParaRPr>
          </a:p>
          <a:p>
            <a:pPr marL="575945" lvl="2" indent="0">
              <a:buNone/>
            </a:pPr>
            <a:endParaRPr lang="nl-BE" sz="2300">
              <a:cs typeface="Calibri"/>
            </a:endParaRPr>
          </a:p>
          <a:p>
            <a:pPr marL="575945" lvl="2" indent="0">
              <a:buNone/>
            </a:pPr>
            <a:endParaRPr lang="nl-BE" sz="2300" b="1">
              <a:cs typeface="Calibri"/>
            </a:endParaRPr>
          </a:p>
          <a:p>
            <a:pPr marL="575945" lvl="2" indent="0">
              <a:buNone/>
            </a:pPr>
            <a:endParaRPr lang="nl-BE" sz="500" b="1">
              <a:cs typeface="Calibri"/>
            </a:endParaRPr>
          </a:p>
          <a:p>
            <a:pPr marL="863600" lvl="3" indent="0">
              <a:buNone/>
            </a:pPr>
            <a:endParaRPr lang="nl-BE" sz="2400">
              <a:cs typeface="Calibri"/>
            </a:endParaRPr>
          </a:p>
          <a:p>
            <a:pPr marL="575945" lvl="1" indent="-287655"/>
            <a:endParaRPr lang="nl-BE">
              <a:cs typeface="Calibri"/>
            </a:endParaRPr>
          </a:p>
          <a:p>
            <a:pPr indent="0">
              <a:buNone/>
            </a:pPr>
            <a:endParaRPr lang="nl-BE"/>
          </a:p>
        </p:txBody>
      </p:sp>
      <p:pic>
        <p:nvPicPr>
          <p:cNvPr id="6" name="Tijdelijke aanduiding voor inhoud 9" descr="Afbeelding met vloer, binnen, muur, badkamer&#10;&#10;Automatisch gegenereerde beschrijving">
            <a:extLst>
              <a:ext uri="{FF2B5EF4-FFF2-40B4-BE49-F238E27FC236}">
                <a16:creationId xmlns:a16="http://schemas.microsoft.com/office/drawing/2014/main" id="{9B614CC0-8A44-4F0A-984F-1DFCC576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394" y="3553452"/>
            <a:ext cx="3634952" cy="2726214"/>
          </a:xfrm>
          <a:prstGeom prst="rect">
            <a:avLst/>
          </a:prstGeom>
        </p:spPr>
      </p:pic>
      <p:sp>
        <p:nvSpPr>
          <p:cNvPr id="4" name="Tekstvak 3">
            <a:extLst>
              <a:ext uri="{FF2B5EF4-FFF2-40B4-BE49-F238E27FC236}">
                <a16:creationId xmlns:a16="http://schemas.microsoft.com/office/drawing/2014/main" id="{36A33D14-5242-4C31-A8B2-42A3AEECB2AE}"/>
              </a:ext>
            </a:extLst>
          </p:cNvPr>
          <p:cNvSpPr txBox="1"/>
          <p:nvPr/>
        </p:nvSpPr>
        <p:spPr>
          <a:xfrm>
            <a:off x="7220192" y="6279666"/>
            <a:ext cx="3927357" cy="369332"/>
          </a:xfrm>
          <a:prstGeom prst="rect">
            <a:avLst/>
          </a:prstGeom>
          <a:noFill/>
        </p:spPr>
        <p:txBody>
          <a:bodyPr wrap="none" rtlCol="0">
            <a:spAutoFit/>
          </a:bodyPr>
          <a:lstStyle/>
          <a:p>
            <a:r>
              <a:rPr lang="nl-BE"/>
              <a:t>Meerdere opwekkers in dezelfde ruimte</a:t>
            </a:r>
          </a:p>
        </p:txBody>
      </p:sp>
      <p:sp>
        <p:nvSpPr>
          <p:cNvPr id="8" name="Titel 1">
            <a:extLst>
              <a:ext uri="{FF2B5EF4-FFF2-40B4-BE49-F238E27FC236}">
                <a16:creationId xmlns:a16="http://schemas.microsoft.com/office/drawing/2014/main" id="{5BA0B740-1749-4EE1-9CCC-1707ECC1358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sp>
        <p:nvSpPr>
          <p:cNvPr id="7" name="Ovaal 6">
            <a:extLst>
              <a:ext uri="{FF2B5EF4-FFF2-40B4-BE49-F238E27FC236}">
                <a16:creationId xmlns:a16="http://schemas.microsoft.com/office/drawing/2014/main" id="{B6110D7A-5659-4F9E-9525-F2DD7F013313}"/>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F6E16D32-ABC0-4E5D-9D44-8C15A855ADDE}"/>
              </a:ext>
            </a:extLst>
          </p:cNvPr>
          <p:cNvSpPr txBox="1"/>
          <p:nvPr/>
        </p:nvSpPr>
        <p:spPr>
          <a:xfrm>
            <a:off x="10695831" y="867107"/>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a:t>
            </a:r>
            <a:endParaRPr lang="nl-BE" sz="2000" b="1" i="0" u="none" cap="small" baseline="0">
              <a:solidFill>
                <a:srgbClr val="105269"/>
              </a:solidFill>
              <a:latin typeface="+mj-lt"/>
            </a:endParaRPr>
          </a:p>
        </p:txBody>
      </p:sp>
      <p:pic>
        <p:nvPicPr>
          <p:cNvPr id="10" name="Graphic 9" descr="Klembord">
            <a:extLst>
              <a:ext uri="{FF2B5EF4-FFF2-40B4-BE49-F238E27FC236}">
                <a16:creationId xmlns:a16="http://schemas.microsoft.com/office/drawing/2014/main" id="{1679C6D9-9714-4007-88DA-286C22CD10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1340321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2E8DF9-55EF-4BF1-ACDB-5D5EA8657AAA}"/>
              </a:ext>
            </a:extLst>
          </p:cNvPr>
          <p:cNvPicPr>
            <a:picLocks noChangeAspect="1"/>
          </p:cNvPicPr>
          <p:nvPr/>
        </p:nvPicPr>
        <p:blipFill>
          <a:blip r:embed="rId3"/>
          <a:stretch>
            <a:fillRect/>
          </a:stretch>
        </p:blipFill>
        <p:spPr>
          <a:xfrm>
            <a:off x="1145085" y="2568995"/>
            <a:ext cx="3450809" cy="2592288"/>
          </a:xfrm>
          <a:prstGeom prst="rect">
            <a:avLst/>
          </a:prstGeom>
        </p:spPr>
      </p:pic>
      <p:sp>
        <p:nvSpPr>
          <p:cNvPr id="12" name="Tijdelijke aanduiding voor inhoud 11">
            <a:extLst>
              <a:ext uri="{FF2B5EF4-FFF2-40B4-BE49-F238E27FC236}">
                <a16:creationId xmlns:a16="http://schemas.microsoft.com/office/drawing/2014/main" id="{37B8EB13-4EF2-4C55-94AA-1E1CBBE09E2C}"/>
              </a:ext>
            </a:extLst>
          </p:cNvPr>
          <p:cNvSpPr>
            <a:spLocks noGrp="1"/>
          </p:cNvSpPr>
          <p:nvPr>
            <p:ph sz="half" idx="10"/>
          </p:nvPr>
        </p:nvSpPr>
        <p:spPr>
          <a:xfrm>
            <a:off x="838198" y="1484784"/>
            <a:ext cx="10515600" cy="2952328"/>
          </a:xfrm>
        </p:spPr>
        <p:txBody>
          <a:bodyPr/>
          <a:lstStyle/>
          <a:p>
            <a:pPr marL="722313" lvl="1" indent="-434975">
              <a:buNone/>
            </a:pPr>
            <a:r>
              <a:rPr lang="nl-BE" sz="2800">
                <a:sym typeface="Wingdings" panose="05000000000000000000" pitchFamily="2" charset="2"/>
              </a:rPr>
              <a:t> </a:t>
            </a:r>
            <a:r>
              <a:rPr lang="nl-BE" sz="2800"/>
              <a:t>Heel vaak wordt de (bijkomende) hout- of gaskachel in de leefruimte niet ingevoerd.</a:t>
            </a:r>
          </a:p>
          <a:p>
            <a:endParaRPr lang="nl-BE"/>
          </a:p>
        </p:txBody>
      </p:sp>
      <p:pic>
        <p:nvPicPr>
          <p:cNvPr id="13" name="Afbeelding 12">
            <a:extLst>
              <a:ext uri="{FF2B5EF4-FFF2-40B4-BE49-F238E27FC236}">
                <a16:creationId xmlns:a16="http://schemas.microsoft.com/office/drawing/2014/main" id="{D66766A4-C7DB-44FA-840E-139F5293E556}"/>
              </a:ext>
            </a:extLst>
          </p:cNvPr>
          <p:cNvPicPr>
            <a:picLocks noChangeAspect="1"/>
          </p:cNvPicPr>
          <p:nvPr/>
        </p:nvPicPr>
        <p:blipFill>
          <a:blip r:embed="rId4"/>
          <a:stretch>
            <a:fillRect/>
          </a:stretch>
        </p:blipFill>
        <p:spPr>
          <a:xfrm>
            <a:off x="8250221" y="2568995"/>
            <a:ext cx="3210434" cy="2495577"/>
          </a:xfrm>
          <a:prstGeom prst="rect">
            <a:avLst/>
          </a:prstGeom>
        </p:spPr>
      </p:pic>
      <p:pic>
        <p:nvPicPr>
          <p:cNvPr id="14" name="Afbeelding 13">
            <a:extLst>
              <a:ext uri="{FF2B5EF4-FFF2-40B4-BE49-F238E27FC236}">
                <a16:creationId xmlns:a16="http://schemas.microsoft.com/office/drawing/2014/main" id="{518CBDF5-C011-42E2-A3CC-6022BC1E0744}"/>
              </a:ext>
            </a:extLst>
          </p:cNvPr>
          <p:cNvPicPr>
            <a:picLocks noChangeAspect="1"/>
          </p:cNvPicPr>
          <p:nvPr/>
        </p:nvPicPr>
        <p:blipFill>
          <a:blip r:embed="rId5"/>
          <a:stretch>
            <a:fillRect/>
          </a:stretch>
        </p:blipFill>
        <p:spPr>
          <a:xfrm>
            <a:off x="4817909" y="2549868"/>
            <a:ext cx="3210297" cy="3968118"/>
          </a:xfrm>
          <a:prstGeom prst="rect">
            <a:avLst/>
          </a:prstGeom>
        </p:spPr>
      </p:pic>
      <p:sp>
        <p:nvSpPr>
          <p:cNvPr id="7" name="Titel 1">
            <a:extLst>
              <a:ext uri="{FF2B5EF4-FFF2-40B4-BE49-F238E27FC236}">
                <a16:creationId xmlns:a16="http://schemas.microsoft.com/office/drawing/2014/main" id="{EA09436E-7974-43C6-AE50-9DD4BFB6C2ED}"/>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sp>
        <p:nvSpPr>
          <p:cNvPr id="2" name="Tekstvak 1">
            <a:extLst>
              <a:ext uri="{FF2B5EF4-FFF2-40B4-BE49-F238E27FC236}">
                <a16:creationId xmlns:a16="http://schemas.microsoft.com/office/drawing/2014/main" id="{9B5A0B5C-C00D-44E0-9483-72BE582D8118}"/>
              </a:ext>
            </a:extLst>
          </p:cNvPr>
          <p:cNvSpPr txBox="1"/>
          <p:nvPr/>
        </p:nvSpPr>
        <p:spPr>
          <a:xfrm>
            <a:off x="7741858" y="5470007"/>
            <a:ext cx="3898288" cy="1047979"/>
          </a:xfrm>
          <a:prstGeom prst="rect">
            <a:avLst/>
          </a:prstGeom>
          <a:noFill/>
        </p:spPr>
        <p:txBody>
          <a:bodyPr wrap="square" rtlCol="0">
            <a:spAutoFit/>
          </a:bodyPr>
          <a:lstStyle/>
          <a:p>
            <a:pPr marL="864000" lvl="2" indent="-288000">
              <a:lnSpc>
                <a:spcPct val="90000"/>
              </a:lnSpc>
              <a:spcBef>
                <a:spcPts val="300"/>
              </a:spcBef>
              <a:buSzPct val="80000"/>
              <a:buFont typeface="Wingdings 2" panose="05020102010507070707" pitchFamily="18" charset="2"/>
              <a:buChar char=""/>
            </a:pPr>
            <a:r>
              <a:rPr lang="nl-BE" sz="2300">
                <a:solidFill>
                  <a:srgbClr val="105269"/>
                </a:solidFill>
                <a:latin typeface="+mj-lt"/>
              </a:rPr>
              <a:t>Onterecht beschouwd als ‘open haard’ of ‘sfeerverwarming’</a:t>
            </a:r>
          </a:p>
        </p:txBody>
      </p:sp>
    </p:spTree>
    <p:extLst>
      <p:ext uri="{BB962C8B-B14F-4D97-AF65-F5344CB8AC3E}">
        <p14:creationId xmlns:p14="http://schemas.microsoft.com/office/powerpoint/2010/main" val="38450192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5E5B6-A65E-4B2E-8135-0D385351375B}"/>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CAFC1E98-652D-4FFE-AA26-209105960212}"/>
              </a:ext>
            </a:extLst>
          </p:cNvPr>
          <p:cNvSpPr>
            <a:spLocks noGrp="1"/>
          </p:cNvSpPr>
          <p:nvPr>
            <p:ph sz="half" idx="10"/>
          </p:nvPr>
        </p:nvSpPr>
        <p:spPr/>
        <p:txBody>
          <a:bodyPr lIns="91440" tIns="45720" rIns="91440" bIns="0" anchor="t"/>
          <a:lstStyle/>
          <a:p>
            <a:pPr marL="863600" lvl="2" indent="-287655"/>
            <a:r>
              <a:rPr lang="nl-BE" sz="2300"/>
              <a:t>Een inbouwcassette, inzethaard of gesloten haard moet, afhankelijk van de brandstof, ingevoerd worden als hout- of gaskachel.</a:t>
            </a:r>
            <a:endParaRPr lang="en-US"/>
          </a:p>
          <a:p>
            <a:pPr marL="863600" lvl="2" indent="-287655"/>
            <a:endParaRPr lang="nl-BE" sz="2300">
              <a:cs typeface="Calibri"/>
            </a:endParaRPr>
          </a:p>
          <a:p>
            <a:pPr marL="863600" lvl="2" indent="-287655"/>
            <a:r>
              <a:rPr lang="nl-BE" sz="2300">
                <a:solidFill>
                  <a:srgbClr val="FF0000"/>
                </a:solidFill>
              </a:rPr>
              <a:t>Nieuw vanaf 2021!</a:t>
            </a:r>
            <a:endParaRPr lang="nl-BE" sz="2300">
              <a:solidFill>
                <a:srgbClr val="FF0000"/>
              </a:solidFill>
              <a:cs typeface="Calibri"/>
            </a:endParaRPr>
          </a:p>
          <a:p>
            <a:pPr marL="863600" lvl="2" indent="-287655"/>
            <a:r>
              <a:rPr lang="nl-BE" sz="2300"/>
              <a:t>Om statistische redenen wordt er vanaf 2021 in de software aangeduid of er een open haard (op stukhout) aanwezig is (= sfeerverwarming).</a:t>
            </a:r>
            <a:endParaRPr lang="nl-BE" sz="2300">
              <a:cs typeface="Calibri"/>
            </a:endParaRPr>
          </a:p>
          <a:p>
            <a:pPr marL="863600" lvl="2" indent="-287655"/>
            <a:endParaRPr lang="nl-BE" sz="2300">
              <a:cs typeface="Calibri"/>
            </a:endParaRPr>
          </a:p>
          <a:p>
            <a:pPr indent="-287655"/>
            <a:endParaRPr lang="nl-BE">
              <a:cs typeface="Calibri"/>
            </a:endParaRPr>
          </a:p>
        </p:txBody>
      </p:sp>
      <p:pic>
        <p:nvPicPr>
          <p:cNvPr id="6146" name="Picture 2" descr="Open haard">
            <a:extLst>
              <a:ext uri="{FF2B5EF4-FFF2-40B4-BE49-F238E27FC236}">
                <a16:creationId xmlns:a16="http://schemas.microsoft.com/office/drawing/2014/main" id="{2B284E4A-9216-4748-A401-12FE8F499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394" y="3865652"/>
            <a:ext cx="2515676" cy="251567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57CAB8D-2EEB-4844-B56E-E9087D6323EB}"/>
              </a:ext>
            </a:extLst>
          </p:cNvPr>
          <p:cNvPicPr>
            <a:picLocks noChangeAspect="1"/>
          </p:cNvPicPr>
          <p:nvPr/>
        </p:nvPicPr>
        <p:blipFill>
          <a:blip r:embed="rId4"/>
          <a:stretch>
            <a:fillRect/>
          </a:stretch>
        </p:blipFill>
        <p:spPr>
          <a:xfrm>
            <a:off x="1271317" y="3865652"/>
            <a:ext cx="3358958" cy="2515676"/>
          </a:xfrm>
          <a:prstGeom prst="rect">
            <a:avLst/>
          </a:prstGeom>
        </p:spPr>
      </p:pic>
      <p:pic>
        <p:nvPicPr>
          <p:cNvPr id="5" name="Afbeelding 4">
            <a:extLst>
              <a:ext uri="{FF2B5EF4-FFF2-40B4-BE49-F238E27FC236}">
                <a16:creationId xmlns:a16="http://schemas.microsoft.com/office/drawing/2014/main" id="{33027C24-2EE7-42C3-A822-0C74B7DAB9A4}"/>
              </a:ext>
            </a:extLst>
          </p:cNvPr>
          <p:cNvPicPr>
            <a:picLocks noChangeAspect="1"/>
          </p:cNvPicPr>
          <p:nvPr/>
        </p:nvPicPr>
        <p:blipFill>
          <a:blip r:embed="rId5"/>
          <a:stretch>
            <a:fillRect/>
          </a:stretch>
        </p:blipFill>
        <p:spPr>
          <a:xfrm>
            <a:off x="7993820" y="3936487"/>
            <a:ext cx="3359978" cy="2515676"/>
          </a:xfrm>
          <a:prstGeom prst="rect">
            <a:avLst/>
          </a:prstGeom>
        </p:spPr>
      </p:pic>
      <p:sp>
        <p:nvSpPr>
          <p:cNvPr id="6" name="Tekstvak 5">
            <a:extLst>
              <a:ext uri="{FF2B5EF4-FFF2-40B4-BE49-F238E27FC236}">
                <a16:creationId xmlns:a16="http://schemas.microsoft.com/office/drawing/2014/main" id="{988BE8D6-C142-47C5-B7B5-3B059B40FAA3}"/>
              </a:ext>
            </a:extLst>
          </p:cNvPr>
          <p:cNvSpPr txBox="1"/>
          <p:nvPr/>
        </p:nvSpPr>
        <p:spPr>
          <a:xfrm>
            <a:off x="9792183" y="6409600"/>
            <a:ext cx="1682961" cy="369332"/>
          </a:xfrm>
          <a:prstGeom prst="rect">
            <a:avLst/>
          </a:prstGeom>
          <a:noFill/>
        </p:spPr>
        <p:txBody>
          <a:bodyPr wrap="none" rtlCol="0">
            <a:spAutoFit/>
          </a:bodyPr>
          <a:lstStyle/>
          <a:p>
            <a:r>
              <a:rPr lang="nl-BE"/>
              <a:t>Bron: Wikipedia</a:t>
            </a:r>
          </a:p>
        </p:txBody>
      </p:sp>
    </p:spTree>
    <p:extLst>
      <p:ext uri="{BB962C8B-B14F-4D97-AF65-F5344CB8AC3E}">
        <p14:creationId xmlns:p14="http://schemas.microsoft.com/office/powerpoint/2010/main" val="2206838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53E8CCA-837A-4D4C-9F6E-264CC94E0406}"/>
              </a:ext>
            </a:extLst>
          </p:cNvPr>
          <p:cNvSpPr>
            <a:spLocks noGrp="1"/>
          </p:cNvSpPr>
          <p:nvPr>
            <p:ph sz="half" idx="10"/>
          </p:nvPr>
        </p:nvSpPr>
        <p:spPr/>
        <p:txBody>
          <a:bodyPr lIns="91440" tIns="45720" rIns="91440" bIns="0" anchor="t"/>
          <a:lstStyle/>
          <a:p>
            <a:pPr marL="0" lvl="1" indent="0">
              <a:buClr>
                <a:srgbClr val="105269"/>
              </a:buClr>
              <a:buNone/>
            </a:pPr>
            <a:r>
              <a:rPr lang="nl-BE" sz="3200">
                <a:solidFill>
                  <a:srgbClr val="105269"/>
                </a:solidFill>
              </a:rPr>
              <a:t>19.  Aandachtspunten bij verwarmingsketels</a:t>
            </a:r>
          </a:p>
          <a:p>
            <a:pPr marL="287655" lvl="1" indent="0">
              <a:buNone/>
            </a:pPr>
            <a:endParaRPr lang="nl-BE" sz="800">
              <a:cs typeface="Calibri"/>
            </a:endParaRPr>
          </a:p>
          <a:p>
            <a:pPr marL="575945" lvl="1" indent="-287655"/>
            <a:r>
              <a:rPr lang="nl-BE" sz="2800"/>
              <a:t>Test pompregeling wordt niet uitgevoerd: al te vaak ‘onbekend’ ingevoerd, ook bij recente ketels</a:t>
            </a:r>
            <a:endParaRPr lang="nl-BE" sz="2800">
              <a:cs typeface="Calibri"/>
            </a:endParaRPr>
          </a:p>
          <a:p>
            <a:pPr marL="863600" lvl="2" indent="-287655"/>
            <a:r>
              <a:rPr lang="nl-BE" sz="2300"/>
              <a:t>Er is warmtevraag (tijdens stookseizoen):</a:t>
            </a:r>
            <a:endParaRPr lang="nl-BE" sz="2300">
              <a:cs typeface="Calibri"/>
            </a:endParaRPr>
          </a:p>
          <a:p>
            <a:pPr marL="1151890" lvl="3" indent="-287655"/>
            <a:r>
              <a:rPr lang="nl-BE"/>
              <a:t>stop de warmtevraag door de kamerthermostaat lager te zetten; </a:t>
            </a:r>
          </a:p>
          <a:p>
            <a:pPr lvl="3"/>
            <a:r>
              <a:rPr lang="nl-BE"/>
              <a:t>wacht voldoende lang (bijvoorbeeld tot het einde van uw </a:t>
            </a:r>
            <a:r>
              <a:rPr lang="nl-BE" err="1"/>
              <a:t>plaatsbezoek</a:t>
            </a:r>
            <a:r>
              <a:rPr lang="nl-BE"/>
              <a:t>);</a:t>
            </a:r>
            <a:endParaRPr lang="nl-BE">
              <a:cs typeface="Calibri"/>
            </a:endParaRPr>
          </a:p>
          <a:p>
            <a:pPr marL="1151890" lvl="3" indent="-287655"/>
            <a:r>
              <a:rPr lang="nl-BE"/>
              <a:t>als de pomp niet draait, dan is er een automatische pompregeling;</a:t>
            </a:r>
            <a:endParaRPr lang="nl-BE">
              <a:cs typeface="Calibri"/>
            </a:endParaRPr>
          </a:p>
          <a:p>
            <a:pPr marL="1151890" lvl="3" indent="-287655"/>
            <a:r>
              <a:rPr lang="nl-BE"/>
              <a:t>draait de pomp nog steeds, dan is er geen pompregeling. </a:t>
            </a:r>
            <a:endParaRPr lang="nl-BE">
              <a:cs typeface="Calibri"/>
            </a:endParaRPr>
          </a:p>
          <a:p>
            <a:pPr marL="863600" lvl="2" indent="-287655"/>
            <a:endParaRPr lang="nl-BE" sz="1200">
              <a:cs typeface="Calibri"/>
            </a:endParaRPr>
          </a:p>
          <a:p>
            <a:pPr marL="863600" lvl="2" indent="-287655"/>
            <a:r>
              <a:rPr lang="nl-BE" sz="2300"/>
              <a:t>Er is geen warmtevraag (buiten stookseizoen):</a:t>
            </a:r>
            <a:endParaRPr lang="nl-BE" sz="2300">
              <a:cs typeface="Calibri"/>
            </a:endParaRPr>
          </a:p>
          <a:p>
            <a:pPr marL="1151890" lvl="3" indent="-287655"/>
            <a:r>
              <a:rPr lang="nl-BE"/>
              <a:t>als de pomp niet draait en niet manueel is uitgeschakeld, dan is er een automatische pompregeling aanwezig. Controleer op verschillende tijdstippen of pomp niet actief is,</a:t>
            </a:r>
            <a:endParaRPr lang="nl-BE">
              <a:cs typeface="Calibri"/>
            </a:endParaRPr>
          </a:p>
          <a:p>
            <a:pPr marL="863600" lvl="2" indent="-287655"/>
            <a:endParaRPr lang="nl-BE" sz="1200">
              <a:cs typeface="Calibri"/>
            </a:endParaRPr>
          </a:p>
          <a:p>
            <a:pPr marL="863600" lvl="2" indent="-287655"/>
            <a:r>
              <a:rPr lang="nl-BE" sz="2400"/>
              <a:t>Bij individuele condenserende ketels is meestal een pompregeling aanwezig</a:t>
            </a:r>
            <a:endParaRPr lang="nl-BE" sz="2400">
              <a:cs typeface="Calibri"/>
            </a:endParaRPr>
          </a:p>
          <a:p>
            <a:pPr marL="287655" lvl="1" indent="0">
              <a:buNone/>
            </a:pPr>
            <a:endParaRPr lang="nl-BE">
              <a:cs typeface="Calibri"/>
            </a:endParaRPr>
          </a:p>
          <a:p>
            <a:pPr indent="-287655"/>
            <a:endParaRPr lang="nl-BE">
              <a:cs typeface="Calibri"/>
            </a:endParaRPr>
          </a:p>
        </p:txBody>
      </p:sp>
      <p:sp>
        <p:nvSpPr>
          <p:cNvPr id="4" name="Titel 1">
            <a:extLst>
              <a:ext uri="{FF2B5EF4-FFF2-40B4-BE49-F238E27FC236}">
                <a16:creationId xmlns:a16="http://schemas.microsoft.com/office/drawing/2014/main" id="{FB67F2D4-C7F1-4020-ABA1-5668537924D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pic>
        <p:nvPicPr>
          <p:cNvPr id="2" name="Afbeelding 1">
            <a:extLst>
              <a:ext uri="{FF2B5EF4-FFF2-40B4-BE49-F238E27FC236}">
                <a16:creationId xmlns:a16="http://schemas.microsoft.com/office/drawing/2014/main" id="{B85309F4-AC83-4896-92ED-451F71567DB5}"/>
              </a:ext>
            </a:extLst>
          </p:cNvPr>
          <p:cNvPicPr>
            <a:picLocks noChangeAspect="1"/>
          </p:cNvPicPr>
          <p:nvPr/>
        </p:nvPicPr>
        <p:blipFill>
          <a:blip r:embed="rId3"/>
          <a:stretch>
            <a:fillRect/>
          </a:stretch>
        </p:blipFill>
        <p:spPr>
          <a:xfrm>
            <a:off x="9596061" y="2861050"/>
            <a:ext cx="2210115" cy="1653303"/>
          </a:xfrm>
          <a:prstGeom prst="rect">
            <a:avLst/>
          </a:prstGeom>
        </p:spPr>
      </p:pic>
    </p:spTree>
    <p:extLst>
      <p:ext uri="{BB962C8B-B14F-4D97-AF65-F5344CB8AC3E}">
        <p14:creationId xmlns:p14="http://schemas.microsoft.com/office/powerpoint/2010/main" val="29300118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53E8CCA-837A-4D4C-9F6E-264CC94E0406}"/>
              </a:ext>
            </a:extLst>
          </p:cNvPr>
          <p:cNvSpPr>
            <a:spLocks noGrp="1"/>
          </p:cNvSpPr>
          <p:nvPr>
            <p:ph sz="half" idx="10"/>
          </p:nvPr>
        </p:nvSpPr>
        <p:spPr/>
        <p:txBody>
          <a:bodyPr lIns="91440" tIns="45720" rIns="91440" bIns="0" anchor="t"/>
          <a:lstStyle/>
          <a:p>
            <a:pPr marL="0" lvl="1" indent="0">
              <a:buClr>
                <a:srgbClr val="105269"/>
              </a:buClr>
              <a:buNone/>
            </a:pPr>
            <a:r>
              <a:rPr lang="nl-BE" sz="3200">
                <a:solidFill>
                  <a:srgbClr val="105269"/>
                </a:solidFill>
              </a:rPr>
              <a:t>Aandachtspunten bij verwarmingsketels</a:t>
            </a:r>
          </a:p>
          <a:p>
            <a:pPr marL="287655" lvl="1" indent="0">
              <a:buNone/>
            </a:pPr>
            <a:endParaRPr lang="nl-BE" sz="800">
              <a:cs typeface="Calibri"/>
            </a:endParaRPr>
          </a:p>
          <a:p>
            <a:pPr marL="575945" lvl="1" indent="-287655"/>
            <a:r>
              <a:rPr lang="nl-BE" sz="2800"/>
              <a:t>Ketels in kelder: onterecht als ‘binnen BV’ of ‘externe stookplaats’ aangeduid. </a:t>
            </a:r>
            <a:r>
              <a:rPr lang="nl-BE" sz="2800" err="1"/>
              <a:t>Ongeïsoleerde</a:t>
            </a:r>
            <a:r>
              <a:rPr lang="nl-BE" sz="2800"/>
              <a:t> lengte van de leidingen te weinig (niet geïnspecteerd?) </a:t>
            </a:r>
            <a:endParaRPr lang="nl-BE" sz="2800">
              <a:cs typeface="Calibri"/>
            </a:endParaRPr>
          </a:p>
          <a:p>
            <a:pPr marL="575945" lvl="1" indent="-287655"/>
            <a:endParaRPr lang="nl-BE">
              <a:cs typeface="Calibri"/>
            </a:endParaRPr>
          </a:p>
          <a:p>
            <a:pPr marL="575945" lvl="1" indent="-287655"/>
            <a:r>
              <a:rPr lang="nl-BE" sz="2800"/>
              <a:t>Fabricagejaar van de ketel is veelal af te lezen van de </a:t>
            </a:r>
            <a:r>
              <a:rPr lang="nl-BE" sz="2800" err="1"/>
              <a:t>ketelkenplaat</a:t>
            </a:r>
            <a:endParaRPr lang="nl-BE" sz="2800">
              <a:cs typeface="Calibri"/>
            </a:endParaRPr>
          </a:p>
          <a:p>
            <a:pPr indent="-287655"/>
            <a:endParaRPr lang="nl-BE">
              <a:cs typeface="Calibri"/>
            </a:endParaRPr>
          </a:p>
        </p:txBody>
      </p:sp>
      <p:sp>
        <p:nvSpPr>
          <p:cNvPr id="4" name="Titel 1">
            <a:extLst>
              <a:ext uri="{FF2B5EF4-FFF2-40B4-BE49-F238E27FC236}">
                <a16:creationId xmlns:a16="http://schemas.microsoft.com/office/drawing/2014/main" id="{FB67F2D4-C7F1-4020-ABA1-5668537924D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pic>
        <p:nvPicPr>
          <p:cNvPr id="2" name="Afbeelding 1">
            <a:extLst>
              <a:ext uri="{FF2B5EF4-FFF2-40B4-BE49-F238E27FC236}">
                <a16:creationId xmlns:a16="http://schemas.microsoft.com/office/drawing/2014/main" id="{FB54C9CA-7FDE-4151-A72C-4AB734FC6261}"/>
              </a:ext>
            </a:extLst>
          </p:cNvPr>
          <p:cNvPicPr>
            <a:picLocks noChangeAspect="1"/>
          </p:cNvPicPr>
          <p:nvPr/>
        </p:nvPicPr>
        <p:blipFill>
          <a:blip r:embed="rId3"/>
          <a:stretch>
            <a:fillRect/>
          </a:stretch>
        </p:blipFill>
        <p:spPr>
          <a:xfrm>
            <a:off x="4568094" y="4181236"/>
            <a:ext cx="3217762" cy="2417028"/>
          </a:xfrm>
          <a:prstGeom prst="rect">
            <a:avLst/>
          </a:prstGeom>
        </p:spPr>
      </p:pic>
      <p:pic>
        <p:nvPicPr>
          <p:cNvPr id="5" name="Afbeelding 4">
            <a:extLst>
              <a:ext uri="{FF2B5EF4-FFF2-40B4-BE49-F238E27FC236}">
                <a16:creationId xmlns:a16="http://schemas.microsoft.com/office/drawing/2014/main" id="{7BB93CF3-1341-432D-BE99-64F9C598B430}"/>
              </a:ext>
            </a:extLst>
          </p:cNvPr>
          <p:cNvPicPr>
            <a:picLocks noChangeAspect="1"/>
          </p:cNvPicPr>
          <p:nvPr/>
        </p:nvPicPr>
        <p:blipFill>
          <a:blip r:embed="rId4"/>
          <a:stretch>
            <a:fillRect/>
          </a:stretch>
        </p:blipFill>
        <p:spPr>
          <a:xfrm>
            <a:off x="838199" y="4144801"/>
            <a:ext cx="3617600" cy="2713200"/>
          </a:xfrm>
          <a:prstGeom prst="rect">
            <a:avLst/>
          </a:prstGeom>
        </p:spPr>
      </p:pic>
      <p:pic>
        <p:nvPicPr>
          <p:cNvPr id="6" name="Afbeelding 5">
            <a:extLst>
              <a:ext uri="{FF2B5EF4-FFF2-40B4-BE49-F238E27FC236}">
                <a16:creationId xmlns:a16="http://schemas.microsoft.com/office/drawing/2014/main" id="{7E93594F-EF15-4B1F-81FF-E212EAFB6AE2}"/>
              </a:ext>
            </a:extLst>
          </p:cNvPr>
          <p:cNvPicPr>
            <a:picLocks noChangeAspect="1"/>
          </p:cNvPicPr>
          <p:nvPr/>
        </p:nvPicPr>
        <p:blipFill>
          <a:blip r:embed="rId5"/>
          <a:stretch>
            <a:fillRect/>
          </a:stretch>
        </p:blipFill>
        <p:spPr>
          <a:xfrm>
            <a:off x="7898152" y="4181236"/>
            <a:ext cx="3231053" cy="2417028"/>
          </a:xfrm>
          <a:prstGeom prst="rect">
            <a:avLst/>
          </a:prstGeom>
        </p:spPr>
      </p:pic>
      <p:sp>
        <p:nvSpPr>
          <p:cNvPr id="7" name="Rechthoek 6">
            <a:extLst>
              <a:ext uri="{FF2B5EF4-FFF2-40B4-BE49-F238E27FC236}">
                <a16:creationId xmlns:a16="http://schemas.microsoft.com/office/drawing/2014/main" id="{6CD9DCE3-1072-47DA-B63C-2EE42579BEF0}"/>
              </a:ext>
            </a:extLst>
          </p:cNvPr>
          <p:cNvSpPr/>
          <p:nvPr/>
        </p:nvSpPr>
        <p:spPr>
          <a:xfrm>
            <a:off x="1539169" y="4762500"/>
            <a:ext cx="937331" cy="200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75BFA2DC-2B34-4F75-A094-BC0900E0088B}"/>
              </a:ext>
            </a:extLst>
          </p:cNvPr>
          <p:cNvSpPr/>
          <p:nvPr/>
        </p:nvSpPr>
        <p:spPr>
          <a:xfrm>
            <a:off x="6308481" y="4853354"/>
            <a:ext cx="685800" cy="12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067E7EE0-376D-4D40-8AF0-7F8B01316541}"/>
              </a:ext>
            </a:extLst>
          </p:cNvPr>
          <p:cNvSpPr/>
          <p:nvPr/>
        </p:nvSpPr>
        <p:spPr>
          <a:xfrm>
            <a:off x="9636369" y="5442438"/>
            <a:ext cx="681404" cy="2373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147930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53E8CCA-837A-4D4C-9F6E-264CC94E0406}"/>
              </a:ext>
            </a:extLst>
          </p:cNvPr>
          <p:cNvSpPr>
            <a:spLocks noGrp="1"/>
          </p:cNvSpPr>
          <p:nvPr>
            <p:ph sz="half" idx="10"/>
          </p:nvPr>
        </p:nvSpPr>
        <p:spPr>
          <a:xfrm>
            <a:off x="5892857" y="1727200"/>
            <a:ext cx="5934413" cy="4795058"/>
          </a:xfrm>
        </p:spPr>
        <p:txBody>
          <a:bodyPr/>
          <a:lstStyle/>
          <a:p>
            <a:r>
              <a:rPr lang="nl-BE"/>
              <a:t>Referentiejaar fabricage</a:t>
            </a:r>
          </a:p>
          <a:p>
            <a:pPr lvl="1"/>
            <a:r>
              <a:rPr lang="nl-BE" err="1"/>
              <a:t>Ketelkenplaat</a:t>
            </a:r>
            <a:r>
              <a:rPr lang="nl-BE"/>
              <a:t> </a:t>
            </a:r>
          </a:p>
          <a:p>
            <a:pPr lvl="1"/>
            <a:r>
              <a:rPr lang="nl-BE"/>
              <a:t>FD 103</a:t>
            </a:r>
          </a:p>
          <a:p>
            <a:pPr lvl="1"/>
            <a:r>
              <a:rPr lang="nl-BE"/>
              <a:t>Opzoeken bij fabrikant</a:t>
            </a:r>
          </a:p>
          <a:p>
            <a:pPr lvl="1"/>
            <a:endParaRPr lang="nl-BE"/>
          </a:p>
        </p:txBody>
      </p:sp>
      <p:sp>
        <p:nvSpPr>
          <p:cNvPr id="4" name="Titel 1">
            <a:extLst>
              <a:ext uri="{FF2B5EF4-FFF2-40B4-BE49-F238E27FC236}">
                <a16:creationId xmlns:a16="http://schemas.microsoft.com/office/drawing/2014/main" id="{FB67F2D4-C7F1-4020-ABA1-5668537924D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pic>
        <p:nvPicPr>
          <p:cNvPr id="10" name="Afbeelding 9">
            <a:extLst>
              <a:ext uri="{FF2B5EF4-FFF2-40B4-BE49-F238E27FC236}">
                <a16:creationId xmlns:a16="http://schemas.microsoft.com/office/drawing/2014/main" id="{0FB26895-F170-4524-872B-EEE68357F4DE}"/>
              </a:ext>
            </a:extLst>
          </p:cNvPr>
          <p:cNvPicPr>
            <a:picLocks noChangeAspect="1"/>
          </p:cNvPicPr>
          <p:nvPr/>
        </p:nvPicPr>
        <p:blipFill>
          <a:blip r:embed="rId3"/>
          <a:stretch>
            <a:fillRect/>
          </a:stretch>
        </p:blipFill>
        <p:spPr>
          <a:xfrm>
            <a:off x="5814523" y="4607797"/>
            <a:ext cx="6013914" cy="1803400"/>
          </a:xfrm>
          <a:prstGeom prst="rect">
            <a:avLst/>
          </a:prstGeom>
        </p:spPr>
      </p:pic>
      <p:pic>
        <p:nvPicPr>
          <p:cNvPr id="13" name="Afbeelding 12" descr="Afbeelding met tekst, binnen, ontvangstbewijs&#10;&#10;Automatisch gegenereerde beschrijving">
            <a:extLst>
              <a:ext uri="{FF2B5EF4-FFF2-40B4-BE49-F238E27FC236}">
                <a16:creationId xmlns:a16="http://schemas.microsoft.com/office/drawing/2014/main" id="{889A9B9B-53EA-4754-8F92-33CC701DF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29" y="1841501"/>
            <a:ext cx="5460940" cy="4560018"/>
          </a:xfrm>
          <a:prstGeom prst="rect">
            <a:avLst/>
          </a:prstGeom>
        </p:spPr>
      </p:pic>
      <p:sp>
        <p:nvSpPr>
          <p:cNvPr id="11" name="Rechthoek 10">
            <a:extLst>
              <a:ext uri="{FF2B5EF4-FFF2-40B4-BE49-F238E27FC236}">
                <a16:creationId xmlns:a16="http://schemas.microsoft.com/office/drawing/2014/main" id="{0D8E45A8-32B5-40F4-A0A1-2A8B7F6062C8}"/>
              </a:ext>
            </a:extLst>
          </p:cNvPr>
          <p:cNvSpPr/>
          <p:nvPr/>
        </p:nvSpPr>
        <p:spPr>
          <a:xfrm>
            <a:off x="8403920" y="5032269"/>
            <a:ext cx="460680" cy="1874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75BFA2DC-2B34-4F75-A094-BC0900E0088B}"/>
              </a:ext>
            </a:extLst>
          </p:cNvPr>
          <p:cNvSpPr/>
          <p:nvPr/>
        </p:nvSpPr>
        <p:spPr>
          <a:xfrm>
            <a:off x="2968380" y="4896232"/>
            <a:ext cx="1235320" cy="5520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28F5DE91-7902-4BC7-8A50-1E2544176F2D}"/>
              </a:ext>
            </a:extLst>
          </p:cNvPr>
          <p:cNvPicPr>
            <a:picLocks noChangeAspect="1"/>
          </p:cNvPicPr>
          <p:nvPr/>
        </p:nvPicPr>
        <p:blipFill>
          <a:blip r:embed="rId5"/>
          <a:stretch>
            <a:fillRect/>
          </a:stretch>
        </p:blipFill>
        <p:spPr>
          <a:xfrm>
            <a:off x="5787103" y="3429000"/>
            <a:ext cx="6068753" cy="1170208"/>
          </a:xfrm>
          <a:prstGeom prst="rect">
            <a:avLst/>
          </a:prstGeom>
        </p:spPr>
      </p:pic>
    </p:spTree>
    <p:extLst>
      <p:ext uri="{BB962C8B-B14F-4D97-AF65-F5344CB8AC3E}">
        <p14:creationId xmlns:p14="http://schemas.microsoft.com/office/powerpoint/2010/main" val="30881534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A1DED5-3437-463C-8C6D-DB0FE546430A}"/>
              </a:ext>
            </a:extLst>
          </p:cNvPr>
          <p:cNvSpPr>
            <a:spLocks noGrp="1"/>
          </p:cNvSpPr>
          <p:nvPr>
            <p:ph sz="half" idx="10"/>
          </p:nvPr>
        </p:nvSpPr>
        <p:spPr/>
        <p:txBody>
          <a:bodyPr lIns="91440" tIns="45720" rIns="91440" bIns="0" anchor="t"/>
          <a:lstStyle/>
          <a:p>
            <a:pPr marL="0" lvl="1" indent="0">
              <a:buClr>
                <a:srgbClr val="105269"/>
              </a:buClr>
              <a:buNone/>
            </a:pPr>
            <a:r>
              <a:rPr lang="nl-BE" sz="3200">
                <a:solidFill>
                  <a:srgbClr val="105269"/>
                </a:solidFill>
              </a:rPr>
              <a:t>20. Ruimteverwarmingscluster</a:t>
            </a:r>
          </a:p>
          <a:p>
            <a:pPr marL="575945" lvl="1" indent="-287655"/>
            <a:endParaRPr lang="nl-BE" sz="800">
              <a:solidFill>
                <a:srgbClr val="105269"/>
              </a:solidFill>
              <a:cs typeface="Calibri"/>
            </a:endParaRPr>
          </a:p>
          <a:p>
            <a:pPr marL="575945" lvl="1" indent="-287655"/>
            <a:r>
              <a:rPr lang="nl-BE" sz="2800"/>
              <a:t>Er worden veel fouten gemaakt tegen de indeling van het beschermde volume in ruimteverwarmingsclusters en de koppeling aan de opwekkers.</a:t>
            </a:r>
            <a:endParaRPr lang="nl-BE" sz="2800">
              <a:cs typeface="Calibri"/>
            </a:endParaRPr>
          </a:p>
          <a:p>
            <a:pPr marL="863600" lvl="2" indent="-287655"/>
            <a:endParaRPr lang="nl-BE" sz="800">
              <a:cs typeface="Calibri"/>
            </a:endParaRPr>
          </a:p>
          <a:p>
            <a:pPr marL="863600" lvl="2" indent="-287655"/>
            <a:r>
              <a:rPr lang="nl-BE" sz="2300"/>
              <a:t>Vaak worden niet direct en niet indirect verwarmde ruimtes (met oppervlakte &gt; 6 m²) toch toegewezen aan een verwarmde ruimtecluster hoewel hiervoor een onverwarmde ruimtecluster aangemaakt moet worden </a:t>
            </a:r>
            <a:endParaRPr lang="nl-BE" sz="2300">
              <a:cs typeface="Calibri"/>
            </a:endParaRPr>
          </a:p>
          <a:p>
            <a:pPr marL="1151890" lvl="3" indent="-287655"/>
            <a:r>
              <a:rPr lang="nl-BE" sz="2300"/>
              <a:t>Enkele voorbeelden: </a:t>
            </a:r>
            <a:endParaRPr lang="nl-BE" sz="2300">
              <a:cs typeface="Calibri"/>
            </a:endParaRPr>
          </a:p>
          <a:p>
            <a:pPr marL="863600" lvl="3" indent="0">
              <a:buNone/>
            </a:pPr>
            <a:r>
              <a:rPr lang="nl-BE" sz="2300"/>
              <a:t>		- geïsoleerde zolder enkel toegankelijk via onverwarmde traphal</a:t>
            </a:r>
            <a:endParaRPr lang="nl-BE" sz="2300">
              <a:cs typeface="Calibri"/>
            </a:endParaRPr>
          </a:p>
          <a:p>
            <a:pPr marL="863600" lvl="3" indent="0">
              <a:buNone/>
            </a:pPr>
            <a:r>
              <a:rPr lang="nl-BE" sz="2300"/>
              <a:t>		- wasplaats enkel toegankelijk via onverwarmde doorgang</a:t>
            </a:r>
            <a:endParaRPr lang="nl-BE" sz="2300">
              <a:cs typeface="Calibri"/>
            </a:endParaRPr>
          </a:p>
          <a:p>
            <a:pPr marL="863600" lvl="3" indent="0">
              <a:buNone/>
            </a:pPr>
            <a:r>
              <a:rPr lang="nl-BE" sz="2300"/>
              <a:t>		- …</a:t>
            </a:r>
            <a:endParaRPr lang="nl-BE" sz="2300">
              <a:cs typeface="Calibri"/>
            </a:endParaRPr>
          </a:p>
          <a:p>
            <a:pPr marL="575945" lvl="2" indent="0">
              <a:buNone/>
            </a:pPr>
            <a:endParaRPr lang="nl-BE" sz="2300">
              <a:cs typeface="Calibri"/>
            </a:endParaRPr>
          </a:p>
          <a:p>
            <a:pPr indent="-287655"/>
            <a:endParaRPr lang="nl-BE">
              <a:cs typeface="Calibri"/>
            </a:endParaRPr>
          </a:p>
        </p:txBody>
      </p:sp>
      <p:sp>
        <p:nvSpPr>
          <p:cNvPr id="4" name="Titel 1">
            <a:extLst>
              <a:ext uri="{FF2B5EF4-FFF2-40B4-BE49-F238E27FC236}">
                <a16:creationId xmlns:a16="http://schemas.microsoft.com/office/drawing/2014/main" id="{307E6946-E271-4D5C-A5BC-F82C9BAB2285}"/>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sp>
        <p:nvSpPr>
          <p:cNvPr id="5" name="Ovaal 4">
            <a:extLst>
              <a:ext uri="{FF2B5EF4-FFF2-40B4-BE49-F238E27FC236}">
                <a16:creationId xmlns:a16="http://schemas.microsoft.com/office/drawing/2014/main" id="{A667D48A-1BB6-4368-977F-96411FD196F3}"/>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AD9985EB-F357-42CA-A157-AB709BDA64D3}"/>
              </a:ext>
            </a:extLst>
          </p:cNvPr>
          <p:cNvSpPr txBox="1"/>
          <p:nvPr/>
        </p:nvSpPr>
        <p:spPr>
          <a:xfrm>
            <a:off x="10695831" y="873961"/>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VI.4.</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728C773F-B52E-40D2-B14D-76A261ADBC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14743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Studio’s: toegang via trappenhal (</a:t>
            </a:r>
            <a:r>
              <a:rPr lang="nl-BE" err="1"/>
              <a:t>gemeensch</a:t>
            </a:r>
            <a:r>
              <a:rPr lang="nl-BE"/>
              <a:t>. circulatieruimte)</a:t>
            </a:r>
          </a:p>
          <a:p>
            <a:pPr lvl="1"/>
            <a:r>
              <a:rPr lang="nl-BE"/>
              <a:t>Wordt trappenhal ook gebruikt voor </a:t>
            </a:r>
            <a:r>
              <a:rPr lang="nl-BE" u="sng"/>
              <a:t>interne circulatie</a:t>
            </a:r>
            <a:r>
              <a:rPr lang="nl-BE"/>
              <a:t> binnen eenheden?</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Pijl: rechts 7">
            <a:extLst>
              <a:ext uri="{FF2B5EF4-FFF2-40B4-BE49-F238E27FC236}">
                <a16:creationId xmlns:a16="http://schemas.microsoft.com/office/drawing/2014/main" id="{158C3991-026C-4949-9C9E-91BFCE8D0824}"/>
              </a:ext>
            </a:extLst>
          </p:cNvPr>
          <p:cNvSpPr/>
          <p:nvPr/>
        </p:nvSpPr>
        <p:spPr>
          <a:xfrm rot="5400000">
            <a:off x="6668293" y="5286106"/>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Pijl: rechts 8">
            <a:extLst>
              <a:ext uri="{FF2B5EF4-FFF2-40B4-BE49-F238E27FC236}">
                <a16:creationId xmlns:a16="http://schemas.microsoft.com/office/drawing/2014/main" id="{772F04FF-4F25-482F-9AFD-5D361FC09C61}"/>
              </a:ext>
            </a:extLst>
          </p:cNvPr>
          <p:cNvSpPr/>
          <p:nvPr/>
        </p:nvSpPr>
        <p:spPr>
          <a:xfrm rot="5400000">
            <a:off x="9659143" y="4987780"/>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678124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07654897-E885-4F54-9020-E926216CBF1F}"/>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96B0C9E4-C17F-47E8-B6D1-B15BDFC7EE24}"/>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10" name="Graphic 9" descr="Architectuur">
            <a:extLst>
              <a:ext uri="{FF2B5EF4-FFF2-40B4-BE49-F238E27FC236}">
                <a16:creationId xmlns:a16="http://schemas.microsoft.com/office/drawing/2014/main" id="{7A0DFB91-4CB9-46D6-9F55-24C2806CA1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pic>
        <p:nvPicPr>
          <p:cNvPr id="7" name="Afbeelding 6">
            <a:extLst>
              <a:ext uri="{FF2B5EF4-FFF2-40B4-BE49-F238E27FC236}">
                <a16:creationId xmlns:a16="http://schemas.microsoft.com/office/drawing/2014/main" id="{201C684F-6186-4AFA-93A0-8D81658CFA1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65987" y="258849"/>
            <a:ext cx="6312310" cy="6407422"/>
          </a:xfrm>
          <a:prstGeom prst="rect">
            <a:avLst/>
          </a:prstGeom>
          <a:noFill/>
          <a:ln>
            <a:noFill/>
          </a:ln>
        </p:spPr>
      </p:pic>
    </p:spTree>
    <p:extLst>
      <p:ext uri="{BB962C8B-B14F-4D97-AF65-F5344CB8AC3E}">
        <p14:creationId xmlns:p14="http://schemas.microsoft.com/office/powerpoint/2010/main" val="26405042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3C316-8755-425F-A3CE-5DAAD35DF60D}"/>
              </a:ext>
            </a:extLst>
          </p:cNvPr>
          <p:cNvSpPr>
            <a:spLocks noGrp="1"/>
          </p:cNvSpPr>
          <p:nvPr>
            <p:ph type="title"/>
          </p:nvPr>
        </p:nvSpPr>
        <p:spPr/>
        <p:txBody>
          <a:bodyPr/>
          <a:lstStyle/>
          <a:p>
            <a:r>
              <a:rPr lang="nl-BE" sz="3600" b="0"/>
              <a:t>Ruimteverwarmingsclusters</a:t>
            </a:r>
            <a:endParaRPr lang="nl-BE" b="0"/>
          </a:p>
        </p:txBody>
      </p:sp>
      <p:sp>
        <p:nvSpPr>
          <p:cNvPr id="3" name="Tijdelijke aanduiding voor inhoud 2">
            <a:extLst>
              <a:ext uri="{FF2B5EF4-FFF2-40B4-BE49-F238E27FC236}">
                <a16:creationId xmlns:a16="http://schemas.microsoft.com/office/drawing/2014/main" id="{C74F918E-8E80-4482-A74B-60A4D94A445B}"/>
              </a:ext>
            </a:extLst>
          </p:cNvPr>
          <p:cNvSpPr>
            <a:spLocks noGrp="1"/>
          </p:cNvSpPr>
          <p:nvPr>
            <p:ph sz="half" idx="10"/>
          </p:nvPr>
        </p:nvSpPr>
        <p:spPr/>
        <p:txBody>
          <a:bodyPr/>
          <a:lstStyle/>
          <a:p>
            <a:r>
              <a:rPr lang="nl-BE" sz="2400"/>
              <a:t>Voorbeeld:</a:t>
            </a:r>
          </a:p>
          <a:p>
            <a:endParaRPr lang="nl-BE" sz="2400"/>
          </a:p>
          <a:p>
            <a:pPr indent="0">
              <a:buNone/>
            </a:pPr>
            <a:r>
              <a:rPr lang="nl-BE" sz="2400"/>
              <a:t>     </a:t>
            </a:r>
            <a:r>
              <a:rPr lang="nl-NL" sz="2400">
                <a:solidFill>
                  <a:srgbClr val="105269"/>
                </a:solidFill>
              </a:rPr>
              <a:t>In een woning zijn twee installaties aanwezig: </a:t>
            </a:r>
          </a:p>
          <a:p>
            <a:pPr marL="288000" lvl="1" indent="0">
              <a:buNone/>
            </a:pPr>
            <a:r>
              <a:rPr lang="nl-NL" sz="2400">
                <a:solidFill>
                  <a:srgbClr val="105269"/>
                </a:solidFill>
              </a:rPr>
              <a:t>- RV1: ketel + radiatoren in het hele huis (= centraal) </a:t>
            </a:r>
          </a:p>
          <a:p>
            <a:pPr marL="288000" lvl="1" indent="0">
              <a:buNone/>
            </a:pPr>
            <a:r>
              <a:rPr lang="nl-NL" sz="2400">
                <a:solidFill>
                  <a:srgbClr val="105269"/>
                </a:solidFill>
              </a:rPr>
              <a:t>- RV2: gaskachel, enkel in de leefruimte (= decentraal) </a:t>
            </a:r>
          </a:p>
          <a:p>
            <a:pPr lvl="1"/>
            <a:endParaRPr lang="nl-BE" sz="800">
              <a:solidFill>
                <a:srgbClr val="105269"/>
              </a:solidFill>
            </a:endParaRPr>
          </a:p>
          <a:p>
            <a:pPr lvl="1"/>
            <a:r>
              <a:rPr lang="nl-NL" sz="2400">
                <a:solidFill>
                  <a:srgbClr val="105269"/>
                </a:solidFill>
              </a:rPr>
              <a:t>De ruimten die alleen door RV1 bediend worden, zijn geclusterd in RC1</a:t>
            </a:r>
            <a:r>
              <a:rPr lang="nl-NL" sz="2000"/>
              <a:t>. </a:t>
            </a:r>
          </a:p>
          <a:p>
            <a:pPr lvl="1"/>
            <a:r>
              <a:rPr lang="nl-NL" sz="2400">
                <a:solidFill>
                  <a:srgbClr val="105269"/>
                </a:solidFill>
              </a:rPr>
              <a:t>De leefruimte, die door zowel RV1 als RV2 bediend wordt, vormt cluster RC2. De zolder maakt geen deel uit van het beschermde volume. </a:t>
            </a:r>
          </a:p>
          <a:p>
            <a:pPr lvl="1"/>
            <a:endParaRPr lang="nl-NL" sz="2400">
              <a:solidFill>
                <a:srgbClr val="105269"/>
              </a:solidFill>
            </a:endParaRPr>
          </a:p>
          <a:p>
            <a:pPr marL="541338" lvl="2" indent="-269875"/>
            <a:r>
              <a:rPr lang="nl-NL" sz="2400"/>
              <a:t>Stel: zolder wel deel van BV en enkel toegankelijk via niet verwarmde traphal</a:t>
            </a:r>
          </a:p>
          <a:p>
            <a:pPr marL="271463" lvl="2" indent="0">
              <a:buNone/>
            </a:pPr>
            <a:r>
              <a:rPr lang="nl-NL" sz="2400">
                <a:sym typeface="Wingdings" panose="05000000000000000000" pitchFamily="2" charset="2"/>
              </a:rPr>
              <a:t>     &gt; 6 m² </a:t>
            </a:r>
          </a:p>
          <a:p>
            <a:pPr marL="271463" lvl="2" indent="0">
              <a:buNone/>
            </a:pPr>
            <a:r>
              <a:rPr lang="nl-NL" sz="2400">
                <a:sym typeface="Wingdings" panose="05000000000000000000" pitchFamily="2" charset="2"/>
              </a:rPr>
              <a:t>     aparte ruimtecluster RC3 met installatietype ‘geen’</a:t>
            </a:r>
            <a:endParaRPr lang="nl-NL" sz="2400">
              <a:solidFill>
                <a:srgbClr val="105269"/>
              </a:solidFill>
            </a:endParaRPr>
          </a:p>
          <a:p>
            <a:pPr lvl="1"/>
            <a:endParaRPr lang="nl-BE" sz="1100"/>
          </a:p>
        </p:txBody>
      </p:sp>
    </p:spTree>
    <p:extLst>
      <p:ext uri="{BB962C8B-B14F-4D97-AF65-F5344CB8AC3E}">
        <p14:creationId xmlns:p14="http://schemas.microsoft.com/office/powerpoint/2010/main" val="3194187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DBA1CD2-8A49-4FEA-9241-D0A2EC077854}"/>
              </a:ext>
            </a:extLst>
          </p:cNvPr>
          <p:cNvPicPr>
            <a:picLocks noGrp="1" noChangeAspect="1"/>
          </p:cNvPicPr>
          <p:nvPr>
            <p:ph sz="half" idx="10"/>
          </p:nvPr>
        </p:nvPicPr>
        <p:blipFill>
          <a:blip r:embed="rId3"/>
          <a:stretch>
            <a:fillRect/>
          </a:stretch>
        </p:blipFill>
        <p:spPr>
          <a:xfrm>
            <a:off x="3321463" y="1034510"/>
            <a:ext cx="5549074" cy="5520060"/>
          </a:xfrm>
          <a:prstGeom prst="rect">
            <a:avLst/>
          </a:prstGeom>
        </p:spPr>
      </p:pic>
      <p:sp>
        <p:nvSpPr>
          <p:cNvPr id="4" name="Titel 1">
            <a:extLst>
              <a:ext uri="{FF2B5EF4-FFF2-40B4-BE49-F238E27FC236}">
                <a16:creationId xmlns:a16="http://schemas.microsoft.com/office/drawing/2014/main" id="{5165C5FA-1A30-47D1-A82C-5E737F1586C5}"/>
              </a:ext>
            </a:extLst>
          </p:cNvPr>
          <p:cNvSpPr>
            <a:spLocks noGrp="1"/>
          </p:cNvSpPr>
          <p:nvPr>
            <p:ph type="title"/>
          </p:nvPr>
        </p:nvSpPr>
        <p:spPr>
          <a:xfrm>
            <a:off x="838200" y="303430"/>
            <a:ext cx="10515600" cy="936625"/>
          </a:xfrm>
        </p:spPr>
        <p:txBody>
          <a:bodyPr/>
          <a:lstStyle/>
          <a:p>
            <a:r>
              <a:rPr lang="nl-BE" sz="3600" b="0"/>
              <a:t>Ruimteverwarmingsclusters</a:t>
            </a:r>
            <a:endParaRPr lang="nl-BE" b="0"/>
          </a:p>
        </p:txBody>
      </p:sp>
      <p:sp>
        <p:nvSpPr>
          <p:cNvPr id="6" name="Rechthoek 5">
            <a:extLst>
              <a:ext uri="{FF2B5EF4-FFF2-40B4-BE49-F238E27FC236}">
                <a16:creationId xmlns:a16="http://schemas.microsoft.com/office/drawing/2014/main" id="{D23AEC29-833F-4DF8-8799-A412550519E7}"/>
              </a:ext>
            </a:extLst>
          </p:cNvPr>
          <p:cNvSpPr/>
          <p:nvPr/>
        </p:nvSpPr>
        <p:spPr>
          <a:xfrm>
            <a:off x="4558748" y="6294783"/>
            <a:ext cx="583095" cy="25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E82D1BF8-3D63-466E-BD68-01DBF0550E85}"/>
              </a:ext>
            </a:extLst>
          </p:cNvPr>
          <p:cNvSpPr txBox="1"/>
          <p:nvPr/>
        </p:nvSpPr>
        <p:spPr>
          <a:xfrm>
            <a:off x="8730411" y="5271911"/>
            <a:ext cx="3461589" cy="1200329"/>
          </a:xfrm>
          <a:prstGeom prst="rect">
            <a:avLst/>
          </a:prstGeom>
          <a:noFill/>
        </p:spPr>
        <p:txBody>
          <a:bodyPr wrap="none" rtlCol="0">
            <a:spAutoFit/>
          </a:bodyPr>
          <a:lstStyle/>
          <a:p>
            <a:r>
              <a:rPr lang="nl-BE">
                <a:solidFill>
                  <a:srgbClr val="00B0F0"/>
                </a:solidFill>
              </a:rPr>
              <a:t>Aparte ruimtecluster RC3:</a:t>
            </a:r>
          </a:p>
          <a:p>
            <a:r>
              <a:rPr lang="nl-BE">
                <a:solidFill>
                  <a:srgbClr val="00B0F0"/>
                </a:solidFill>
              </a:rPr>
              <a:t>Indien zolder wel bij BV </a:t>
            </a:r>
          </a:p>
          <a:p>
            <a:r>
              <a:rPr lang="nl-BE">
                <a:solidFill>
                  <a:srgbClr val="00B0F0"/>
                </a:solidFill>
              </a:rPr>
              <a:t>en niet direct of indirect verwarmd</a:t>
            </a:r>
          </a:p>
          <a:p>
            <a:r>
              <a:rPr lang="nl-BE">
                <a:solidFill>
                  <a:srgbClr val="00B0F0"/>
                </a:solidFill>
              </a:rPr>
              <a:t>met installatietype ‘geen’</a:t>
            </a:r>
          </a:p>
        </p:txBody>
      </p:sp>
    </p:spTree>
    <p:extLst>
      <p:ext uri="{BB962C8B-B14F-4D97-AF65-F5344CB8AC3E}">
        <p14:creationId xmlns:p14="http://schemas.microsoft.com/office/powerpoint/2010/main" val="242554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a:t>Deel VII: Koeling</a:t>
            </a:r>
          </a:p>
          <a:p>
            <a:pPr indent="-287655"/>
            <a:endParaRPr lang="nl-BE" sz="1200"/>
          </a:p>
          <a:p>
            <a:pPr marL="1077595" lvl="1" indent="-355600">
              <a:buNone/>
            </a:pPr>
            <a:r>
              <a:rPr lang="nl-BE"/>
              <a:t>21.  Correct invoeren van koeling</a:t>
            </a:r>
            <a:endParaRPr lang="nl-BE">
              <a:cs typeface="Calibri"/>
            </a:endParaRPr>
          </a:p>
          <a:p>
            <a:pPr marL="1077595" lvl="1" indent="-355600">
              <a:buNone/>
            </a:pPr>
            <a:endParaRPr lang="nl-BE" sz="1200">
              <a:cs typeface="Calibri"/>
            </a:endParaRPr>
          </a:p>
          <a:p>
            <a:pPr marL="721995" lvl="1" indent="0">
              <a:buNone/>
            </a:pPr>
            <a:endParaRPr lang="nl-BE" sz="800">
              <a:cs typeface="Calibri"/>
            </a:endParaRPr>
          </a:p>
          <a:p>
            <a:pPr indent="-287655"/>
            <a:r>
              <a:rPr lang="nl-BE"/>
              <a:t>Deel VIII: Sanitair warm water</a:t>
            </a:r>
          </a:p>
          <a:p>
            <a:pPr indent="-287655"/>
            <a:endParaRPr lang="nl-BE" sz="1200"/>
          </a:p>
          <a:p>
            <a:pPr marL="721995" lvl="1" indent="0">
              <a:buNone/>
            </a:pPr>
            <a:r>
              <a:rPr lang="nl-BE"/>
              <a:t>22.  Leidinglengte op te meten</a:t>
            </a:r>
            <a:endParaRPr lang="nl-BE">
              <a:cs typeface="Calibri"/>
            </a:endParaRPr>
          </a:p>
          <a:p>
            <a:pPr marL="1179195" lvl="1" indent="-457200">
              <a:buAutoNum type="arabicPeriod" startAt="22"/>
            </a:pPr>
            <a:endParaRPr lang="nl-BE" sz="800">
              <a:cs typeface="Calibri"/>
            </a:endParaRPr>
          </a:p>
          <a:p>
            <a:pPr marL="721995" lvl="1" indent="0">
              <a:buNone/>
            </a:pPr>
            <a:r>
              <a:rPr lang="nl-BE"/>
              <a:t>23.  Verduidelijking IP versie 2021 bij warmtepompen</a:t>
            </a:r>
            <a:endParaRPr lang="nl-BE">
              <a:cs typeface="Calibri"/>
            </a:endParaRPr>
          </a:p>
          <a:p>
            <a:pPr marL="1179195" lvl="1" indent="-457200">
              <a:buAutoNum type="arabicPeriod" startAt="22"/>
            </a:pPr>
            <a:endParaRPr lang="nl-BE">
              <a:cs typeface="Calibri"/>
            </a:endParaRPr>
          </a:p>
          <a:p>
            <a:pPr indent="-287655"/>
            <a:r>
              <a:rPr lang="nl-BE"/>
              <a:t>Deel IX: Ventilatie</a:t>
            </a:r>
          </a:p>
          <a:p>
            <a:pPr indent="-287655"/>
            <a:endParaRPr lang="nl-BE" sz="1200"/>
          </a:p>
          <a:p>
            <a:pPr marL="721995" lvl="1" indent="0">
              <a:buNone/>
            </a:pPr>
            <a:r>
              <a:rPr lang="en-US"/>
              <a:t>24.  Correct </a:t>
            </a:r>
            <a:r>
              <a:rPr lang="en-US" err="1"/>
              <a:t>invoeren</a:t>
            </a:r>
            <a:r>
              <a:rPr lang="en-US"/>
              <a:t> van het </a:t>
            </a:r>
            <a:r>
              <a:rPr lang="en-US" err="1"/>
              <a:t>ventilatiesysteem</a:t>
            </a:r>
            <a:r>
              <a:rPr lang="en-US"/>
              <a:t> </a:t>
            </a:r>
            <a:endParaRPr lang="en-US">
              <a:cs typeface="Calibri"/>
            </a:endParaRPr>
          </a:p>
        </p:txBody>
      </p:sp>
    </p:spTree>
    <p:extLst>
      <p:ext uri="{BB962C8B-B14F-4D97-AF65-F5344CB8AC3E}">
        <p14:creationId xmlns:p14="http://schemas.microsoft.com/office/powerpoint/2010/main" val="21901562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A1DED5-3437-463C-8C6D-DB0FE546430A}"/>
              </a:ext>
            </a:extLst>
          </p:cNvPr>
          <p:cNvSpPr>
            <a:spLocks noGrp="1"/>
          </p:cNvSpPr>
          <p:nvPr>
            <p:ph sz="half" idx="10"/>
          </p:nvPr>
        </p:nvSpPr>
        <p:spPr>
          <a:xfrm>
            <a:off x="838198" y="1484784"/>
            <a:ext cx="10515600" cy="1044099"/>
          </a:xfrm>
        </p:spPr>
        <p:txBody>
          <a:bodyPr/>
          <a:lstStyle/>
          <a:p>
            <a:pPr marL="0" lvl="1" indent="0">
              <a:buClr>
                <a:srgbClr val="105269"/>
              </a:buClr>
              <a:buNone/>
            </a:pPr>
            <a:r>
              <a:rPr lang="nl-BE" sz="3200">
                <a:solidFill>
                  <a:srgbClr val="105269"/>
                </a:solidFill>
              </a:rPr>
              <a:t>21. Koeling wordt regelmatig vergeten of gekoelde ruimteclusters wordt foutief bepaald</a:t>
            </a:r>
            <a:endParaRPr lang="nl-BE"/>
          </a:p>
        </p:txBody>
      </p:sp>
      <p:sp>
        <p:nvSpPr>
          <p:cNvPr id="4" name="Titel 1">
            <a:extLst>
              <a:ext uri="{FF2B5EF4-FFF2-40B4-BE49-F238E27FC236}">
                <a16:creationId xmlns:a16="http://schemas.microsoft.com/office/drawing/2014/main" id="{03A2A298-F4DC-4B4C-A028-15B6B5E742C4}"/>
              </a:ext>
            </a:extLst>
          </p:cNvPr>
          <p:cNvSpPr>
            <a:spLocks noGrp="1"/>
          </p:cNvSpPr>
          <p:nvPr>
            <p:ph type="title"/>
          </p:nvPr>
        </p:nvSpPr>
        <p:spPr>
          <a:xfrm>
            <a:off x="838198" y="340014"/>
            <a:ext cx="10515600" cy="936625"/>
          </a:xfrm>
        </p:spPr>
        <p:txBody>
          <a:bodyPr/>
          <a:lstStyle/>
          <a:p>
            <a:r>
              <a:rPr lang="nl-BE" sz="3600"/>
              <a:t>Veelgemaakte fouten IP deel VII:</a:t>
            </a:r>
            <a:br>
              <a:rPr lang="nl-BE" sz="3600"/>
            </a:br>
            <a:r>
              <a:rPr lang="nl-BE" sz="3600"/>
              <a:t>Koeling</a:t>
            </a:r>
          </a:p>
        </p:txBody>
      </p:sp>
      <p:sp>
        <p:nvSpPr>
          <p:cNvPr id="5" name="Ovaal 4">
            <a:extLst>
              <a:ext uri="{FF2B5EF4-FFF2-40B4-BE49-F238E27FC236}">
                <a16:creationId xmlns:a16="http://schemas.microsoft.com/office/drawing/2014/main" id="{7998CCAF-36DA-45D0-BFA7-F3E6621C50C9}"/>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BCEB5BE6-AE3B-41B2-9C28-83D7DE60FE9F}"/>
              </a:ext>
            </a:extLst>
          </p:cNvPr>
          <p:cNvSpPr txBox="1"/>
          <p:nvPr/>
        </p:nvSpPr>
        <p:spPr>
          <a:xfrm>
            <a:off x="10695831" y="85817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VII.</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1CB71B0C-C77B-43E4-B0E6-969DEE87EE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pic>
        <p:nvPicPr>
          <p:cNvPr id="8" name="Afbeelding 7">
            <a:extLst>
              <a:ext uri="{FF2B5EF4-FFF2-40B4-BE49-F238E27FC236}">
                <a16:creationId xmlns:a16="http://schemas.microsoft.com/office/drawing/2014/main" id="{51C18CD4-C495-4AFC-9EBB-420C77A405D9}"/>
              </a:ext>
            </a:extLst>
          </p:cNvPr>
          <p:cNvPicPr/>
          <p:nvPr/>
        </p:nvPicPr>
        <p:blipFill rotWithShape="1">
          <a:blip r:embed="rId5">
            <a:extLst>
              <a:ext uri="{28A0092B-C50C-407E-A947-70E740481C1C}">
                <a14:useLocalDpi xmlns:a14="http://schemas.microsoft.com/office/drawing/2010/main" val="0"/>
              </a:ext>
            </a:extLst>
          </a:blip>
          <a:srcRect t="6860" r="22128" b="10428"/>
          <a:stretch/>
        </p:blipFill>
        <p:spPr bwMode="auto">
          <a:xfrm>
            <a:off x="4956066" y="2510528"/>
            <a:ext cx="6616498" cy="4182074"/>
          </a:xfrm>
          <a:prstGeom prst="rect">
            <a:avLst/>
          </a:prstGeom>
          <a:ln>
            <a:noFill/>
          </a:ln>
          <a:extLst>
            <a:ext uri="{53640926-AAD7-44D8-BBD7-CCE9431645EC}">
              <a14:shadowObscured xmlns:a14="http://schemas.microsoft.com/office/drawing/2010/main"/>
            </a:ext>
          </a:extLst>
        </p:spPr>
      </p:pic>
      <p:sp>
        <p:nvSpPr>
          <p:cNvPr id="9" name="Tijdelijke aanduiding voor inhoud 2">
            <a:extLst>
              <a:ext uri="{FF2B5EF4-FFF2-40B4-BE49-F238E27FC236}">
                <a16:creationId xmlns:a16="http://schemas.microsoft.com/office/drawing/2014/main" id="{D7D722E0-4484-42C6-9D00-F53E10EAB5DB}"/>
              </a:ext>
            </a:extLst>
          </p:cNvPr>
          <p:cNvSpPr txBox="1">
            <a:spLocks/>
          </p:cNvSpPr>
          <p:nvPr/>
        </p:nvSpPr>
        <p:spPr>
          <a:xfrm>
            <a:off x="619432" y="2528883"/>
            <a:ext cx="4454013" cy="4163719"/>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Clr>
                <a:srgbClr val="105269"/>
              </a:buClr>
              <a:buFont typeface="Calibri" panose="020F0502020204030204" pitchFamily="34" charset="0"/>
              <a:buNone/>
            </a:pPr>
            <a:endParaRPr lang="nl-BE" sz="800">
              <a:solidFill>
                <a:srgbClr val="105269"/>
              </a:solidFill>
            </a:endParaRPr>
          </a:p>
          <a:p>
            <a:pPr lvl="1"/>
            <a:r>
              <a:rPr lang="nl-BE" sz="2400"/>
              <a:t>Enkel direct gekoelde ruimten moeten opgenomen worden in de gekoelde ruimtecluster</a:t>
            </a:r>
          </a:p>
          <a:p>
            <a:pPr lvl="1"/>
            <a:endParaRPr lang="nl-BE" sz="2400"/>
          </a:p>
          <a:p>
            <a:pPr lvl="1"/>
            <a:r>
              <a:rPr lang="nl-BE" sz="2400"/>
              <a:t>Alleen bij </a:t>
            </a:r>
            <a:r>
              <a:rPr lang="nl-BE" sz="2400" err="1"/>
              <a:t>kNR</a:t>
            </a:r>
            <a:r>
              <a:rPr lang="nl-BE" sz="2400"/>
              <a:t> moeten het type en de eigenschappen van de installatie bepaald worden </a:t>
            </a:r>
            <a:r>
              <a:rPr lang="nl-BE" sz="2400">
                <a:sym typeface="Wingdings" panose="05000000000000000000" pitchFamily="2" charset="2"/>
              </a:rPr>
              <a:t> zie schema</a:t>
            </a:r>
            <a:endParaRPr lang="nl-BE" sz="2400"/>
          </a:p>
        </p:txBody>
      </p:sp>
    </p:spTree>
    <p:extLst>
      <p:ext uri="{BB962C8B-B14F-4D97-AF65-F5344CB8AC3E}">
        <p14:creationId xmlns:p14="http://schemas.microsoft.com/office/powerpoint/2010/main" val="23157885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5E1208A-62B3-43C3-922D-4B5A63CF6788}"/>
              </a:ext>
            </a:extLst>
          </p:cNvPr>
          <p:cNvSpPr>
            <a:spLocks noGrp="1"/>
          </p:cNvSpPr>
          <p:nvPr>
            <p:ph sz="half" idx="10"/>
          </p:nvPr>
        </p:nvSpPr>
        <p:spPr/>
        <p:txBody>
          <a:bodyPr/>
          <a:lstStyle/>
          <a:p>
            <a:pPr marL="288000" lvl="1" indent="0" fontAlgn="base">
              <a:buNone/>
            </a:pPr>
            <a:r>
              <a:rPr lang="nl-NL" sz="3200">
                <a:solidFill>
                  <a:srgbClr val="105269"/>
                </a:solidFill>
              </a:rPr>
              <a:t>22. Leidinglengte van gewone leidingen </a:t>
            </a:r>
          </a:p>
          <a:p>
            <a:pPr marL="288000" lvl="1" indent="0" fontAlgn="base">
              <a:buNone/>
            </a:pPr>
            <a:endParaRPr lang="nl-NL" sz="800">
              <a:solidFill>
                <a:srgbClr val="105269"/>
              </a:solidFill>
            </a:endParaRPr>
          </a:p>
          <a:p>
            <a:pPr lvl="1" fontAlgn="base"/>
            <a:r>
              <a:rPr lang="nl-NL"/>
              <a:t>Wordt vaak niet nagegaan</a:t>
            </a:r>
          </a:p>
          <a:p>
            <a:pPr lvl="2" fontAlgn="base"/>
            <a:r>
              <a:rPr lang="nl-NL"/>
              <a:t>Te meten van het toestel tot verste tappunt</a:t>
            </a:r>
          </a:p>
          <a:p>
            <a:pPr lvl="3" fontAlgn="base"/>
            <a:r>
              <a:rPr lang="nl-NL"/>
              <a:t>Horizontaal in vogelvlucht</a:t>
            </a:r>
          </a:p>
          <a:p>
            <a:pPr lvl="3" fontAlgn="base"/>
            <a:r>
              <a:rPr lang="nl-NL"/>
              <a:t>Verticaal volgens werkelijke afstand</a:t>
            </a:r>
          </a:p>
          <a:p>
            <a:pPr lvl="2" fontAlgn="base"/>
            <a:r>
              <a:rPr lang="nl-NL"/>
              <a:t>Afstand vaak onterecht &lt; 5m ingevoerd </a:t>
            </a:r>
          </a:p>
          <a:p>
            <a:pPr lvl="1" fontAlgn="base"/>
            <a:endParaRPr lang="nl-NL"/>
          </a:p>
          <a:p>
            <a:pPr marL="288000" lvl="1" indent="0" fontAlgn="base">
              <a:buNone/>
            </a:pPr>
            <a:r>
              <a:rPr lang="nl-NL" sz="2800">
                <a:solidFill>
                  <a:srgbClr val="105269"/>
                </a:solidFill>
              </a:rPr>
              <a:t>23. Verduidelijking IP (versie 2021) bij warmtepompen</a:t>
            </a:r>
          </a:p>
          <a:p>
            <a:pPr lvl="1" fontAlgn="base"/>
            <a:endParaRPr lang="nl-NL" sz="800"/>
          </a:p>
          <a:p>
            <a:pPr lvl="1" fontAlgn="base"/>
            <a:r>
              <a:rPr lang="nl-NL"/>
              <a:t>WP zowel voor RV als SWW </a:t>
            </a:r>
            <a:r>
              <a:rPr lang="nl-NL">
                <a:sym typeface="Wingdings" panose="05000000000000000000" pitchFamily="2" charset="2"/>
              </a:rPr>
              <a:t></a:t>
            </a:r>
            <a:r>
              <a:rPr lang="nl-NL"/>
              <a:t> ‘warmtepomp’</a:t>
            </a:r>
          </a:p>
          <a:p>
            <a:pPr lvl="2" fontAlgn="base"/>
            <a:r>
              <a:rPr lang="nl-NL"/>
              <a:t>Géén voorraadvat invoeren</a:t>
            </a:r>
          </a:p>
          <a:p>
            <a:pPr lvl="2" fontAlgn="base"/>
            <a:r>
              <a:rPr lang="nl-NL"/>
              <a:t>Voorraadvat wordt al automatisch ingerekend</a:t>
            </a:r>
          </a:p>
          <a:p>
            <a:pPr lvl="1" fontAlgn="base"/>
            <a:r>
              <a:rPr lang="nl-NL"/>
              <a:t>WP enkel voor SWW </a:t>
            </a:r>
            <a:r>
              <a:rPr lang="nl-NL">
                <a:sym typeface="Wingdings" panose="05000000000000000000" pitchFamily="2" charset="2"/>
              </a:rPr>
              <a:t> </a:t>
            </a:r>
            <a:r>
              <a:rPr lang="nl-NL"/>
              <a:t>‘warmtepompboiler’</a:t>
            </a:r>
          </a:p>
          <a:p>
            <a:pPr lvl="2" fontAlgn="base"/>
            <a:r>
              <a:rPr lang="nl-NL"/>
              <a:t>Wél voorraadvat invoeren</a:t>
            </a:r>
          </a:p>
        </p:txBody>
      </p:sp>
      <p:sp>
        <p:nvSpPr>
          <p:cNvPr id="4" name="Titel 1">
            <a:extLst>
              <a:ext uri="{FF2B5EF4-FFF2-40B4-BE49-F238E27FC236}">
                <a16:creationId xmlns:a16="http://schemas.microsoft.com/office/drawing/2014/main" id="{F729FA96-EC42-4577-9510-03F570C3193A}"/>
              </a:ext>
            </a:extLst>
          </p:cNvPr>
          <p:cNvSpPr>
            <a:spLocks noGrp="1"/>
          </p:cNvSpPr>
          <p:nvPr>
            <p:ph type="title"/>
          </p:nvPr>
        </p:nvSpPr>
        <p:spPr>
          <a:xfrm>
            <a:off x="838198" y="340014"/>
            <a:ext cx="10515600" cy="936625"/>
          </a:xfrm>
        </p:spPr>
        <p:txBody>
          <a:bodyPr/>
          <a:lstStyle/>
          <a:p>
            <a:r>
              <a:rPr lang="nl-BE" sz="3600"/>
              <a:t>Veelgemaakte fouten IP deel VIII:</a:t>
            </a:r>
            <a:br>
              <a:rPr lang="nl-BE" sz="3600"/>
            </a:br>
            <a:r>
              <a:rPr lang="nl-BE" sz="3600"/>
              <a:t>Sanitair warm water</a:t>
            </a:r>
          </a:p>
        </p:txBody>
      </p:sp>
      <p:sp>
        <p:nvSpPr>
          <p:cNvPr id="5" name="Ovaal 4">
            <a:extLst>
              <a:ext uri="{FF2B5EF4-FFF2-40B4-BE49-F238E27FC236}">
                <a16:creationId xmlns:a16="http://schemas.microsoft.com/office/drawing/2014/main" id="{83F03F04-BAD1-41DE-8912-6C90D31E8510}"/>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CB07E655-6CC0-4719-BC61-72C7818387EE}"/>
              </a:ext>
            </a:extLst>
          </p:cNvPr>
          <p:cNvSpPr txBox="1"/>
          <p:nvPr/>
        </p:nvSpPr>
        <p:spPr>
          <a:xfrm>
            <a:off x="10695831" y="873961"/>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VIII.</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ADEC9B4D-8467-4F16-8C27-DC58F791CE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40461303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3B53702-DA34-4C7A-BB30-0329F98ECEC7}"/>
              </a:ext>
            </a:extLst>
          </p:cNvPr>
          <p:cNvSpPr>
            <a:spLocks noGrp="1"/>
          </p:cNvSpPr>
          <p:nvPr>
            <p:ph sz="half" idx="10"/>
          </p:nvPr>
        </p:nvSpPr>
        <p:spPr/>
        <p:txBody>
          <a:bodyPr/>
          <a:lstStyle/>
          <a:p>
            <a:pPr marL="288000" lvl="1" indent="0" fontAlgn="base">
              <a:buNone/>
            </a:pPr>
            <a:r>
              <a:rPr lang="nl-NL" sz="2800">
                <a:solidFill>
                  <a:srgbClr val="105269"/>
                </a:solidFill>
              </a:rPr>
              <a:t>24. Correct invoeren van het ventilatiesysteem</a:t>
            </a:r>
          </a:p>
          <a:p>
            <a:pPr marL="288000" lvl="1" indent="0" fontAlgn="base">
              <a:buNone/>
            </a:pPr>
            <a:endParaRPr lang="nl-NL" sz="800">
              <a:solidFill>
                <a:srgbClr val="105269"/>
              </a:solidFill>
            </a:endParaRPr>
          </a:p>
          <a:p>
            <a:pPr lvl="1" fontAlgn="base"/>
            <a:r>
              <a:rPr lang="nl-NL"/>
              <a:t>Onterecht wordt ‘natuurlijke toe- en afvoer’ aangeduid terwijl er in feite geen ventilatiesysteem is. </a:t>
            </a:r>
          </a:p>
          <a:p>
            <a:pPr lvl="1" fontAlgn="base"/>
            <a:endParaRPr lang="nl-NL" sz="800"/>
          </a:p>
          <a:p>
            <a:pPr lvl="2" fontAlgn="base"/>
            <a:r>
              <a:rPr lang="nl-NL"/>
              <a:t>Venster openzetten is niet hetzelfde als een natuurlijk ventilatiesysteem. </a:t>
            </a:r>
          </a:p>
          <a:p>
            <a:pPr lvl="2" fontAlgn="base"/>
            <a:r>
              <a:rPr lang="nl-NL"/>
              <a:t>Ook natuurlijke afvoer moet aanwezig zijn.</a:t>
            </a:r>
          </a:p>
          <a:p>
            <a:pPr lvl="2" fontAlgn="base"/>
            <a:r>
              <a:rPr lang="nl-NL"/>
              <a:t>Geen raam- of muurrooster(s) </a:t>
            </a:r>
            <a:r>
              <a:rPr lang="nl-NL">
                <a:sym typeface="Wingdings" panose="05000000000000000000" pitchFamily="2" charset="2"/>
              </a:rPr>
              <a:t> </a:t>
            </a:r>
            <a:r>
              <a:rPr lang="nl-NL"/>
              <a:t>‘geen’ of ‘onvolledig’ systeem. </a:t>
            </a:r>
          </a:p>
          <a:p>
            <a:pPr lvl="2" fontAlgn="base"/>
            <a:endParaRPr lang="nl-NL"/>
          </a:p>
          <a:p>
            <a:pPr marL="288000" lvl="1" indent="0" fontAlgn="base">
              <a:buNone/>
            </a:pPr>
            <a:endParaRPr lang="nl-NL" sz="800">
              <a:solidFill>
                <a:srgbClr val="105269"/>
              </a:solidFill>
            </a:endParaRPr>
          </a:p>
          <a:p>
            <a:pPr lvl="1" fontAlgn="base"/>
            <a:r>
              <a:rPr lang="nl-NL"/>
              <a:t>Onterecht wordt ‘natuurlijke toevoer en mechanische afvoer’ aangeduid als er een afvoerventilator is die niet continu draait.</a:t>
            </a:r>
          </a:p>
          <a:p>
            <a:pPr lvl="1" fontAlgn="base"/>
            <a:endParaRPr lang="nl-NL" sz="800"/>
          </a:p>
          <a:p>
            <a:pPr lvl="2" fontAlgn="base"/>
            <a:r>
              <a:rPr lang="nl-NL"/>
              <a:t>Raam- of muurrooster(s) aanwezig + ventilator in toilet of badkamer aangesloten op lichtschakelaar </a:t>
            </a:r>
            <a:r>
              <a:rPr lang="nl-NL">
                <a:sym typeface="Wingdings" panose="05000000000000000000" pitchFamily="2" charset="2"/>
              </a:rPr>
              <a:t> </a:t>
            </a:r>
            <a:r>
              <a:rPr lang="nl-NL"/>
              <a:t>‘geen’ of ‘onvolledig’ systeem. </a:t>
            </a:r>
            <a:endParaRPr lang="nl-BE"/>
          </a:p>
        </p:txBody>
      </p:sp>
      <p:sp>
        <p:nvSpPr>
          <p:cNvPr id="5" name="Titel 1">
            <a:extLst>
              <a:ext uri="{FF2B5EF4-FFF2-40B4-BE49-F238E27FC236}">
                <a16:creationId xmlns:a16="http://schemas.microsoft.com/office/drawing/2014/main" id="{7A9DF0B1-6F63-42C5-AD47-59404536022E}"/>
              </a:ext>
            </a:extLst>
          </p:cNvPr>
          <p:cNvSpPr>
            <a:spLocks noGrp="1"/>
          </p:cNvSpPr>
          <p:nvPr>
            <p:ph type="title"/>
          </p:nvPr>
        </p:nvSpPr>
        <p:spPr>
          <a:xfrm>
            <a:off x="838198" y="340014"/>
            <a:ext cx="10515600" cy="936625"/>
          </a:xfrm>
        </p:spPr>
        <p:txBody>
          <a:bodyPr/>
          <a:lstStyle/>
          <a:p>
            <a:r>
              <a:rPr lang="nl-BE" sz="3600"/>
              <a:t>Veelgemaakte fouten IP deel IX:</a:t>
            </a:r>
            <a:br>
              <a:rPr lang="nl-BE" sz="3600"/>
            </a:br>
            <a:r>
              <a:rPr lang="nl-BE" sz="3600"/>
              <a:t>Ventilatie</a:t>
            </a:r>
          </a:p>
        </p:txBody>
      </p:sp>
      <p:sp>
        <p:nvSpPr>
          <p:cNvPr id="4" name="Ovaal 3">
            <a:extLst>
              <a:ext uri="{FF2B5EF4-FFF2-40B4-BE49-F238E27FC236}">
                <a16:creationId xmlns:a16="http://schemas.microsoft.com/office/drawing/2014/main" id="{FE03ADBA-5D8D-4EAD-AAC1-C7476CBDFA5B}"/>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0A0ADB85-7C00-47E1-8269-CA86E59E3415}"/>
              </a:ext>
            </a:extLst>
          </p:cNvPr>
          <p:cNvSpPr txBox="1"/>
          <p:nvPr/>
        </p:nvSpPr>
        <p:spPr>
          <a:xfrm>
            <a:off x="10695831" y="873961"/>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a:t>
            </a:r>
            <a:r>
              <a:rPr lang="nl-BE" sz="2000" b="1" cap="small">
                <a:solidFill>
                  <a:srgbClr val="105269"/>
                </a:solidFill>
                <a:latin typeface="+mj-lt"/>
              </a:rPr>
              <a:t>.</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79790AAB-BC14-4388-895B-3916A2D81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3197157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127</a:t>
            </a:fld>
            <a:endParaRPr lang="nl-BE" sz="1100">
              <a:solidFill>
                <a:srgbClr val="105269"/>
              </a:solidFill>
            </a:endParaRPr>
          </a:p>
        </p:txBody>
      </p:sp>
      <p:sp>
        <p:nvSpPr>
          <p:cNvPr id="6" name="titel">
            <a:extLst>
              <a:ext uri="{FF2B5EF4-FFF2-40B4-BE49-F238E27FC236}">
                <a16:creationId xmlns:a16="http://schemas.microsoft.com/office/drawing/2014/main" id="{25BE970F-1D9E-45FF-A9B6-CEF7F717B771}"/>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Tips voor de opmaak EPC GD</a:t>
            </a:r>
            <a:endParaRPr lang="nl-BE" sz="3700"/>
          </a:p>
        </p:txBody>
      </p:sp>
      <p:pic>
        <p:nvPicPr>
          <p:cNvPr id="4" name="Afbeelding 3">
            <a:extLst>
              <a:ext uri="{FF2B5EF4-FFF2-40B4-BE49-F238E27FC236}">
                <a16:creationId xmlns:a16="http://schemas.microsoft.com/office/drawing/2014/main" id="{09C3A1E9-DE59-48BF-BF2D-D6A23BEC15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352" y="1712930"/>
            <a:ext cx="1883652" cy="1883652"/>
          </a:xfrm>
          <a:prstGeom prst="rect">
            <a:avLst/>
          </a:prstGeom>
        </p:spPr>
      </p:pic>
    </p:spTree>
    <p:extLst>
      <p:ext uri="{BB962C8B-B14F-4D97-AF65-F5344CB8AC3E}">
        <p14:creationId xmlns:p14="http://schemas.microsoft.com/office/powerpoint/2010/main" val="2331297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Tips voor de opmaak EPC GD</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198" y="2132856"/>
            <a:ext cx="10515600" cy="4389402"/>
          </a:xfrm>
        </p:spPr>
        <p:txBody>
          <a:bodyPr/>
          <a:lstStyle/>
          <a:p>
            <a:r>
              <a:rPr lang="nl-BE"/>
              <a:t>Voorbereiding van het </a:t>
            </a:r>
            <a:r>
              <a:rPr lang="nl-BE" err="1"/>
              <a:t>plaatsbezoek</a:t>
            </a:r>
            <a:endParaRPr lang="nl-BE"/>
          </a:p>
          <a:p>
            <a:r>
              <a:rPr lang="nl-BE"/>
              <a:t>Invoer</a:t>
            </a:r>
          </a:p>
          <a:p>
            <a:r>
              <a:rPr lang="nl-BE"/>
              <a:t>Overerving bij EPC (woon)eenheid</a:t>
            </a:r>
          </a:p>
        </p:txBody>
      </p:sp>
    </p:spTree>
    <p:extLst>
      <p:ext uri="{BB962C8B-B14F-4D97-AF65-F5344CB8AC3E}">
        <p14:creationId xmlns:p14="http://schemas.microsoft.com/office/powerpoint/2010/main" val="38428278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Voorbereiding van het </a:t>
            </a:r>
            <a:r>
              <a:rPr lang="nl-BE" err="1"/>
              <a:t>plaatsbezoek</a:t>
            </a:r>
            <a:endParaRPr lang="nl-BE"/>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2276872"/>
            <a:ext cx="10515600" cy="4245386"/>
          </a:xfrm>
        </p:spPr>
        <p:txBody>
          <a:bodyPr/>
          <a:lstStyle/>
          <a:p>
            <a:r>
              <a:rPr lang="nl-BE"/>
              <a:t>EPC GD opmaken per gebouw</a:t>
            </a:r>
          </a:p>
          <a:p>
            <a:pPr lvl="1"/>
            <a:r>
              <a:rPr lang="nl-BE"/>
              <a:t>Hoe bepaal ik wat het gebouw is?</a:t>
            </a:r>
          </a:p>
          <a:p>
            <a:pPr lvl="1"/>
            <a:r>
              <a:rPr lang="nl-BE"/>
              <a:t>Welke gebouweenheden zitten in dit gebouw?</a:t>
            </a:r>
          </a:p>
          <a:p>
            <a:pPr lvl="1"/>
            <a:endParaRPr lang="nl-BE"/>
          </a:p>
          <a:p>
            <a:pPr lvl="1"/>
            <a:endParaRPr lang="nl-BE"/>
          </a:p>
        </p:txBody>
      </p:sp>
    </p:spTree>
    <p:extLst>
      <p:ext uri="{BB962C8B-B14F-4D97-AF65-F5344CB8AC3E}">
        <p14:creationId xmlns:p14="http://schemas.microsoft.com/office/powerpoint/2010/main" val="2626972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Kamers: toegang via trappenhal</a:t>
            </a:r>
          </a:p>
          <a:p>
            <a:pPr lvl="1"/>
            <a:r>
              <a:rPr lang="nl-BE"/>
              <a:t>Interne circulatie van kamers naar gedeelde faciliteiten </a:t>
            </a:r>
            <a:r>
              <a:rPr lang="nl-BE" u="sng"/>
              <a:t>ook</a:t>
            </a:r>
            <a:r>
              <a:rPr lang="nl-BE"/>
              <a:t> via trappenhal</a:t>
            </a:r>
          </a:p>
          <a:p>
            <a:pPr marL="288000" lvl="1" indent="0">
              <a:buNone/>
            </a:pPr>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82459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7496524" cy="936104"/>
          </a:xfrm>
        </p:spPr>
        <p:txBody>
          <a:bodyPr/>
          <a:lstStyle/>
          <a:p>
            <a:r>
              <a:rPr lang="nl-BE" err="1"/>
              <a:t>Één</a:t>
            </a:r>
            <a:r>
              <a:rPr lang="nl-BE"/>
              <a:t> gebouw</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484784"/>
            <a:ext cx="6841977" cy="5037474"/>
          </a:xfrm>
          <a:prstGeom prst="rect">
            <a:avLst/>
          </a:prstGeom>
        </p:spPr>
        <p:txBody>
          <a:bodyPr/>
          <a:lstStyle/>
          <a:p>
            <a:r>
              <a:rPr lang="nl-BE"/>
              <a:t>Doorgaans op één perceel</a:t>
            </a:r>
          </a:p>
          <a:p>
            <a:r>
              <a:rPr lang="nl-NL"/>
              <a:t>Eenzelfde gebouw vormt één fysiek geheel en heeft vaak een </a:t>
            </a:r>
            <a:r>
              <a:rPr lang="nl-NL" err="1"/>
              <a:t>welgedefinieerde</a:t>
            </a:r>
            <a:r>
              <a:rPr lang="nl-NL"/>
              <a:t> vorm en uitzicht</a:t>
            </a:r>
          </a:p>
          <a:p>
            <a:pPr indent="0">
              <a:buNone/>
            </a:pPr>
            <a:endParaRPr lang="nl-NL"/>
          </a:p>
          <a:p>
            <a:pPr marL="288000" lvl="1" indent="0">
              <a:buNone/>
            </a:pPr>
            <a:endParaRPr lang="nl-BE"/>
          </a:p>
          <a:p>
            <a:pPr lvl="1"/>
            <a:endParaRPr lang="nl-BE"/>
          </a:p>
        </p:txBody>
      </p:sp>
      <p:pic>
        <p:nvPicPr>
          <p:cNvPr id="9" name="Afbeelding 8">
            <a:extLst>
              <a:ext uri="{FF2B5EF4-FFF2-40B4-BE49-F238E27FC236}">
                <a16:creationId xmlns:a16="http://schemas.microsoft.com/office/drawing/2014/main" id="{D06B4245-F068-433A-AD63-47E8B5028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724" y="166328"/>
            <a:ext cx="3670175" cy="6525344"/>
          </a:xfrm>
          <a:prstGeom prst="rect">
            <a:avLst/>
          </a:prstGeom>
        </p:spPr>
      </p:pic>
    </p:spTree>
    <p:extLst>
      <p:ext uri="{BB962C8B-B14F-4D97-AF65-F5344CB8AC3E}">
        <p14:creationId xmlns:p14="http://schemas.microsoft.com/office/powerpoint/2010/main" val="3609094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err="1"/>
              <a:t>Één</a:t>
            </a:r>
            <a:r>
              <a:rPr lang="nl-BE"/>
              <a:t> gebouw</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6888088" y="1484784"/>
            <a:ext cx="4752528" cy="5037474"/>
          </a:xfrm>
        </p:spPr>
        <p:txBody>
          <a:bodyPr/>
          <a:lstStyle/>
          <a:p>
            <a:r>
              <a:rPr lang="nl-NL"/>
              <a:t>Meestal interne circulatie mogelijk</a:t>
            </a:r>
          </a:p>
          <a:p>
            <a:pPr lvl="1"/>
            <a:r>
              <a:rPr lang="nl-NL"/>
              <a:t>Zowel bovengronds als ondergronds mogelijk</a:t>
            </a:r>
          </a:p>
          <a:p>
            <a:pPr lvl="1"/>
            <a:r>
              <a:rPr lang="nl-NL"/>
              <a:t>Inclusief eenheden met enkel toegang vanaf de openbare weg</a:t>
            </a:r>
          </a:p>
          <a:p>
            <a:pPr lvl="2"/>
            <a:r>
              <a:rPr lang="nl-NL"/>
              <a:t>Vb. winkel/horeca op gelijkvloers</a:t>
            </a:r>
          </a:p>
          <a:p>
            <a:pPr lvl="1"/>
            <a:r>
              <a:rPr lang="nl-NL"/>
              <a:t>Centrale inkomhal niet noodzakelijk</a:t>
            </a:r>
          </a:p>
          <a:p>
            <a:pPr lvl="1"/>
            <a:endParaRPr lang="nl-BE"/>
          </a:p>
          <a:p>
            <a:pPr lvl="1"/>
            <a:endParaRPr lang="nl-BE"/>
          </a:p>
        </p:txBody>
      </p:sp>
      <p:pic>
        <p:nvPicPr>
          <p:cNvPr id="8" name="Afbeelding 7" descr="Afbeelding met gebouw, buiten, stoel, winkel&#10;&#10;Automatisch gegenereerde beschrijving">
            <a:extLst>
              <a:ext uri="{FF2B5EF4-FFF2-40B4-BE49-F238E27FC236}">
                <a16:creationId xmlns:a16="http://schemas.microsoft.com/office/drawing/2014/main" id="{FB1410BE-231B-4C0F-83ED-FFE7BE6CF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628800"/>
            <a:ext cx="6346568" cy="4231045"/>
          </a:xfrm>
          <a:prstGeom prst="rect">
            <a:avLst/>
          </a:prstGeom>
        </p:spPr>
      </p:pic>
    </p:spTree>
    <p:extLst>
      <p:ext uri="{BB962C8B-B14F-4D97-AF65-F5344CB8AC3E}">
        <p14:creationId xmlns:p14="http://schemas.microsoft.com/office/powerpoint/2010/main" val="41224624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60A99C56-F58B-4083-A75F-1AFF8E058A68}"/>
              </a:ext>
            </a:extLst>
          </p:cNvPr>
          <p:cNvPicPr>
            <a:picLocks noChangeAspect="1"/>
          </p:cNvPicPr>
          <p:nvPr/>
        </p:nvPicPr>
        <p:blipFill>
          <a:blip r:embed="rId2"/>
          <a:stretch>
            <a:fillRect/>
          </a:stretch>
        </p:blipFill>
        <p:spPr>
          <a:xfrm>
            <a:off x="767408" y="2356488"/>
            <a:ext cx="8231654" cy="4041211"/>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Voorbeeld</a:t>
            </a:r>
          </a:p>
        </p:txBody>
      </p:sp>
      <p:sp>
        <p:nvSpPr>
          <p:cNvPr id="8" name="Pijl: rechts 7">
            <a:extLst>
              <a:ext uri="{FF2B5EF4-FFF2-40B4-BE49-F238E27FC236}">
                <a16:creationId xmlns:a16="http://schemas.microsoft.com/office/drawing/2014/main" id="{88FCD1DF-D42B-40A0-86B8-8D146D9DC542}"/>
              </a:ext>
            </a:extLst>
          </p:cNvPr>
          <p:cNvSpPr/>
          <p:nvPr/>
        </p:nvSpPr>
        <p:spPr>
          <a:xfrm rot="11826732">
            <a:off x="5968665" y="5593700"/>
            <a:ext cx="3553933" cy="64807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A7AE4E7C-0692-4039-9BF3-DC42190FC9CA}"/>
              </a:ext>
            </a:extLst>
          </p:cNvPr>
          <p:cNvSpPr txBox="1">
            <a:spLocks/>
          </p:cNvSpPr>
          <p:nvPr/>
        </p:nvSpPr>
        <p:spPr>
          <a:xfrm>
            <a:off x="9375423" y="4142915"/>
            <a:ext cx="2665514" cy="225478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Centrale trappenhal: circulatie naar appartementen linkerdeel en rechterdeel</a:t>
            </a:r>
          </a:p>
        </p:txBody>
      </p:sp>
      <p:sp>
        <p:nvSpPr>
          <p:cNvPr id="11" name="Tijdelijke aanduiding voor inhoud 2">
            <a:extLst>
              <a:ext uri="{FF2B5EF4-FFF2-40B4-BE49-F238E27FC236}">
                <a16:creationId xmlns:a16="http://schemas.microsoft.com/office/drawing/2014/main" id="{0A22E5A1-8DCA-4310-8159-304C3006618F}"/>
              </a:ext>
            </a:extLst>
          </p:cNvPr>
          <p:cNvSpPr txBox="1">
            <a:spLocks/>
          </p:cNvSpPr>
          <p:nvPr/>
        </p:nvSpPr>
        <p:spPr>
          <a:xfrm>
            <a:off x="407368" y="1036390"/>
            <a:ext cx="3960440" cy="23762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sz="3200">
                <a:solidFill>
                  <a:srgbClr val="105269"/>
                </a:solidFill>
              </a:rPr>
              <a:t>Volledig gebouwblok </a:t>
            </a:r>
          </a:p>
          <a:p>
            <a:pPr marL="288000" lvl="1" indent="0">
              <a:buNone/>
            </a:pPr>
            <a:r>
              <a:rPr lang="nl-BE" sz="3200">
                <a:solidFill>
                  <a:srgbClr val="105269"/>
                </a:solidFill>
              </a:rPr>
              <a:t>= 1 gebouw</a:t>
            </a:r>
          </a:p>
        </p:txBody>
      </p:sp>
    </p:spTree>
    <p:extLst>
      <p:ext uri="{BB962C8B-B14F-4D97-AF65-F5344CB8AC3E}">
        <p14:creationId xmlns:p14="http://schemas.microsoft.com/office/powerpoint/2010/main" val="25203496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Voorbeeld</a:t>
            </a:r>
          </a:p>
        </p:txBody>
      </p:sp>
      <p:pic>
        <p:nvPicPr>
          <p:cNvPr id="4" name="Tijdelijke aanduiding voor inhoud 3">
            <a:extLst>
              <a:ext uri="{FF2B5EF4-FFF2-40B4-BE49-F238E27FC236}">
                <a16:creationId xmlns:a16="http://schemas.microsoft.com/office/drawing/2014/main" id="{7FB66FCA-00F8-4776-9AA3-333E624111CC}"/>
              </a:ext>
            </a:extLst>
          </p:cNvPr>
          <p:cNvPicPr>
            <a:picLocks noGrp="1" noChangeAspect="1"/>
          </p:cNvPicPr>
          <p:nvPr>
            <p:ph sz="half" idx="10"/>
          </p:nvPr>
        </p:nvPicPr>
        <p:blipFill>
          <a:blip r:embed="rId2"/>
          <a:stretch>
            <a:fillRect/>
          </a:stretch>
        </p:blipFill>
        <p:spPr>
          <a:xfrm>
            <a:off x="3359696" y="1556792"/>
            <a:ext cx="5582607" cy="5038725"/>
          </a:xfrm>
          <a:prstGeom prst="rect">
            <a:avLst/>
          </a:prstGeom>
        </p:spPr>
      </p:pic>
      <p:sp>
        <p:nvSpPr>
          <p:cNvPr id="7" name="Pijl: rechts 6">
            <a:extLst>
              <a:ext uri="{FF2B5EF4-FFF2-40B4-BE49-F238E27FC236}">
                <a16:creationId xmlns:a16="http://schemas.microsoft.com/office/drawing/2014/main" id="{8024C503-7550-4D8E-9331-26A68524FBBF}"/>
              </a:ext>
            </a:extLst>
          </p:cNvPr>
          <p:cNvSpPr/>
          <p:nvPr/>
        </p:nvSpPr>
        <p:spPr>
          <a:xfrm rot="21013853">
            <a:off x="2743272" y="5626935"/>
            <a:ext cx="2016224" cy="64807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8" name="Pijl: rechts 7">
            <a:extLst>
              <a:ext uri="{FF2B5EF4-FFF2-40B4-BE49-F238E27FC236}">
                <a16:creationId xmlns:a16="http://schemas.microsoft.com/office/drawing/2014/main" id="{88FCD1DF-D42B-40A0-86B8-8D146D9DC542}"/>
              </a:ext>
            </a:extLst>
          </p:cNvPr>
          <p:cNvSpPr/>
          <p:nvPr/>
        </p:nvSpPr>
        <p:spPr>
          <a:xfrm rot="12017955">
            <a:off x="7304356" y="5702830"/>
            <a:ext cx="2016224" cy="64807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9" name="Tijdelijke aanduiding voor inhoud 2">
            <a:extLst>
              <a:ext uri="{FF2B5EF4-FFF2-40B4-BE49-F238E27FC236}">
                <a16:creationId xmlns:a16="http://schemas.microsoft.com/office/drawing/2014/main" id="{D75AE066-9BDE-44D2-8C35-E010675A70C2}"/>
              </a:ext>
            </a:extLst>
          </p:cNvPr>
          <p:cNvSpPr txBox="1">
            <a:spLocks/>
          </p:cNvSpPr>
          <p:nvPr/>
        </p:nvSpPr>
        <p:spPr>
          <a:xfrm>
            <a:off x="137100" y="5373216"/>
            <a:ext cx="2665514" cy="886320"/>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Toegang tot het bankkantoor</a:t>
            </a:r>
          </a:p>
        </p:txBody>
      </p:sp>
      <p:sp>
        <p:nvSpPr>
          <p:cNvPr id="10" name="Tijdelijke aanduiding voor inhoud 2">
            <a:extLst>
              <a:ext uri="{FF2B5EF4-FFF2-40B4-BE49-F238E27FC236}">
                <a16:creationId xmlns:a16="http://schemas.microsoft.com/office/drawing/2014/main" id="{A7AE4E7C-0692-4039-9BF3-DC42190FC9CA}"/>
              </a:ext>
            </a:extLst>
          </p:cNvPr>
          <p:cNvSpPr txBox="1">
            <a:spLocks/>
          </p:cNvSpPr>
          <p:nvPr/>
        </p:nvSpPr>
        <p:spPr>
          <a:xfrm>
            <a:off x="9159563" y="5146122"/>
            <a:ext cx="2665514" cy="1534393"/>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Toegang tot de appartementen via trappenhal in zijstraat</a:t>
            </a:r>
          </a:p>
        </p:txBody>
      </p:sp>
      <p:sp>
        <p:nvSpPr>
          <p:cNvPr id="11" name="Tijdelijke aanduiding voor inhoud 2">
            <a:extLst>
              <a:ext uri="{FF2B5EF4-FFF2-40B4-BE49-F238E27FC236}">
                <a16:creationId xmlns:a16="http://schemas.microsoft.com/office/drawing/2014/main" id="{0A22E5A1-8DCA-4310-8159-304C3006618F}"/>
              </a:ext>
            </a:extLst>
          </p:cNvPr>
          <p:cNvSpPr txBox="1">
            <a:spLocks/>
          </p:cNvSpPr>
          <p:nvPr/>
        </p:nvSpPr>
        <p:spPr>
          <a:xfrm>
            <a:off x="268058" y="1556792"/>
            <a:ext cx="3091637" cy="23762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sz="3200">
                <a:solidFill>
                  <a:srgbClr val="105269"/>
                </a:solidFill>
              </a:rPr>
              <a:t>Bankkantoor + appartementen </a:t>
            </a:r>
          </a:p>
          <a:p>
            <a:pPr marL="288000" lvl="1" indent="0">
              <a:buNone/>
            </a:pPr>
            <a:r>
              <a:rPr lang="nl-BE" sz="3200">
                <a:solidFill>
                  <a:srgbClr val="105269"/>
                </a:solidFill>
              </a:rPr>
              <a:t>= 1 gebouw</a:t>
            </a:r>
          </a:p>
        </p:txBody>
      </p:sp>
    </p:spTree>
    <p:extLst>
      <p:ext uri="{BB962C8B-B14F-4D97-AF65-F5344CB8AC3E}">
        <p14:creationId xmlns:p14="http://schemas.microsoft.com/office/powerpoint/2010/main" val="40744045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78568D-5CB3-440F-9391-FB113D1ADD54}"/>
              </a:ext>
            </a:extLst>
          </p:cNvPr>
          <p:cNvPicPr>
            <a:picLocks noChangeAspect="1"/>
          </p:cNvPicPr>
          <p:nvPr/>
        </p:nvPicPr>
        <p:blipFill>
          <a:blip r:embed="rId2"/>
          <a:stretch>
            <a:fillRect/>
          </a:stretch>
        </p:blipFill>
        <p:spPr>
          <a:xfrm>
            <a:off x="1174699" y="2339127"/>
            <a:ext cx="8526173" cy="4042201"/>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Voorbeeld</a:t>
            </a:r>
          </a:p>
        </p:txBody>
      </p:sp>
      <p:sp>
        <p:nvSpPr>
          <p:cNvPr id="8" name="Pijl: rechts 7">
            <a:extLst>
              <a:ext uri="{FF2B5EF4-FFF2-40B4-BE49-F238E27FC236}">
                <a16:creationId xmlns:a16="http://schemas.microsoft.com/office/drawing/2014/main" id="{88FCD1DF-D42B-40A0-86B8-8D146D9DC542}"/>
              </a:ext>
            </a:extLst>
          </p:cNvPr>
          <p:cNvSpPr/>
          <p:nvPr/>
        </p:nvSpPr>
        <p:spPr>
          <a:xfrm rot="11917251">
            <a:off x="7824282" y="5370880"/>
            <a:ext cx="2269780" cy="40497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A7AE4E7C-0692-4039-9BF3-DC42190FC9CA}"/>
              </a:ext>
            </a:extLst>
          </p:cNvPr>
          <p:cNvSpPr txBox="1">
            <a:spLocks/>
          </p:cNvSpPr>
          <p:nvPr/>
        </p:nvSpPr>
        <p:spPr>
          <a:xfrm>
            <a:off x="9711122" y="2756862"/>
            <a:ext cx="2665514" cy="2382429"/>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Aparte toegangen via straat</a:t>
            </a:r>
          </a:p>
          <a:p>
            <a:pPr marL="288000" lvl="1" indent="0">
              <a:buNone/>
            </a:pPr>
            <a:endParaRPr lang="nl-BE"/>
          </a:p>
          <a:p>
            <a:pPr marL="288000" lvl="1" indent="0">
              <a:buNone/>
            </a:pPr>
            <a:r>
              <a:rPr lang="nl-BE"/>
              <a:t>Geen interne circulatie in gebouw</a:t>
            </a:r>
          </a:p>
        </p:txBody>
      </p:sp>
      <p:sp>
        <p:nvSpPr>
          <p:cNvPr id="11" name="Tijdelijke aanduiding voor inhoud 2">
            <a:extLst>
              <a:ext uri="{FF2B5EF4-FFF2-40B4-BE49-F238E27FC236}">
                <a16:creationId xmlns:a16="http://schemas.microsoft.com/office/drawing/2014/main" id="{0A22E5A1-8DCA-4310-8159-304C3006618F}"/>
              </a:ext>
            </a:extLst>
          </p:cNvPr>
          <p:cNvSpPr txBox="1">
            <a:spLocks/>
          </p:cNvSpPr>
          <p:nvPr/>
        </p:nvSpPr>
        <p:spPr>
          <a:xfrm>
            <a:off x="407368" y="1268760"/>
            <a:ext cx="8640960" cy="214389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sz="3200">
                <a:solidFill>
                  <a:srgbClr val="105269"/>
                </a:solidFill>
              </a:rPr>
              <a:t>Alle appartementen = eenzelfde constructie</a:t>
            </a:r>
          </a:p>
          <a:p>
            <a:pPr marL="288000" lvl="1" indent="0">
              <a:buNone/>
            </a:pPr>
            <a:r>
              <a:rPr lang="nl-BE" sz="3200">
                <a:solidFill>
                  <a:srgbClr val="105269"/>
                </a:solidFill>
              </a:rPr>
              <a:t>= 1 gebouw</a:t>
            </a:r>
          </a:p>
        </p:txBody>
      </p:sp>
      <p:sp>
        <p:nvSpPr>
          <p:cNvPr id="9" name="Pijl: rechts 8">
            <a:extLst>
              <a:ext uri="{FF2B5EF4-FFF2-40B4-BE49-F238E27FC236}">
                <a16:creationId xmlns:a16="http://schemas.microsoft.com/office/drawing/2014/main" id="{DCC5DC26-CE99-4D0C-BAB2-4288D14D1A2C}"/>
              </a:ext>
            </a:extLst>
          </p:cNvPr>
          <p:cNvSpPr/>
          <p:nvPr/>
        </p:nvSpPr>
        <p:spPr>
          <a:xfrm rot="10074611" flipH="1">
            <a:off x="412456" y="5387602"/>
            <a:ext cx="2746918" cy="45744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3" name="Pijl: rechts 12">
            <a:extLst>
              <a:ext uri="{FF2B5EF4-FFF2-40B4-BE49-F238E27FC236}">
                <a16:creationId xmlns:a16="http://schemas.microsoft.com/office/drawing/2014/main" id="{9735CED9-E014-4ADD-AB6B-21CF21F29CAA}"/>
              </a:ext>
            </a:extLst>
          </p:cNvPr>
          <p:cNvSpPr/>
          <p:nvPr/>
        </p:nvSpPr>
        <p:spPr>
          <a:xfrm rot="7431546" flipH="1">
            <a:off x="3833460" y="4328745"/>
            <a:ext cx="2506413" cy="44865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1552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484784"/>
            <a:ext cx="4797341" cy="5037474"/>
          </a:xfrm>
          <a:prstGeom prst="rect">
            <a:avLst/>
          </a:prstGeom>
        </p:spPr>
        <p:txBody>
          <a:bodyPr/>
          <a:lstStyle/>
          <a:p>
            <a:r>
              <a:rPr lang="nl-BE"/>
              <a:t>Energieprestatiedatabank maakt gebruik van Gebouwenregister</a:t>
            </a:r>
          </a:p>
          <a:p>
            <a:pPr lvl="1"/>
            <a:r>
              <a:rPr lang="nl-BE"/>
              <a:t>Gebouwenregister = basiskaart Grootschalig Referentie Bestand (GRB) + adressen CRAB</a:t>
            </a:r>
          </a:p>
          <a:p>
            <a:r>
              <a:rPr lang="nl-BE"/>
              <a:t>Contouren van gebouwen aangeduid op kaart</a:t>
            </a:r>
          </a:p>
          <a:p>
            <a:pPr lvl="1"/>
            <a:endParaRPr lang="nl-BE"/>
          </a:p>
        </p:txBody>
      </p:sp>
      <p:pic>
        <p:nvPicPr>
          <p:cNvPr id="4" name="Afbeelding 3">
            <a:extLst>
              <a:ext uri="{FF2B5EF4-FFF2-40B4-BE49-F238E27FC236}">
                <a16:creationId xmlns:a16="http://schemas.microsoft.com/office/drawing/2014/main" id="{151E7E4A-D7C4-4B29-9BA2-7825EE57531E}"/>
              </a:ext>
            </a:extLst>
          </p:cNvPr>
          <p:cNvPicPr>
            <a:picLocks noChangeAspect="1"/>
          </p:cNvPicPr>
          <p:nvPr/>
        </p:nvPicPr>
        <p:blipFill>
          <a:blip r:embed="rId2"/>
          <a:stretch>
            <a:fillRect/>
          </a:stretch>
        </p:blipFill>
        <p:spPr>
          <a:xfrm>
            <a:off x="5635540" y="1700808"/>
            <a:ext cx="6297247" cy="3960440"/>
          </a:xfrm>
          <a:prstGeom prst="rect">
            <a:avLst/>
          </a:prstGeom>
        </p:spPr>
      </p:pic>
    </p:spTree>
    <p:extLst>
      <p:ext uri="{BB962C8B-B14F-4D97-AF65-F5344CB8AC3E}">
        <p14:creationId xmlns:p14="http://schemas.microsoft.com/office/powerpoint/2010/main" val="30366925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484784"/>
            <a:ext cx="3889649" cy="5037474"/>
          </a:xfrm>
          <a:prstGeom prst="rect">
            <a:avLst/>
          </a:prstGeom>
        </p:spPr>
        <p:txBody>
          <a:bodyPr/>
          <a:lstStyle/>
          <a:p>
            <a:r>
              <a:rPr lang="nl-BE"/>
              <a:t>Info bij klikken op gebouw</a:t>
            </a:r>
          </a:p>
          <a:p>
            <a:pPr lvl="1"/>
            <a:r>
              <a:rPr lang="nl-BE"/>
              <a:t>Alle gekoppelde gebouweenheden + gemeenschappelijke deel</a:t>
            </a:r>
          </a:p>
          <a:p>
            <a:pPr lvl="1"/>
            <a:r>
              <a:rPr lang="nl-BE"/>
              <a:t>GD: altijd één uniek ID/gebouw</a:t>
            </a:r>
          </a:p>
          <a:p>
            <a:pPr marL="288000" lvl="1" indent="0">
              <a:buNone/>
            </a:pPr>
            <a:endParaRPr lang="nl-BE"/>
          </a:p>
        </p:txBody>
      </p:sp>
      <p:pic>
        <p:nvPicPr>
          <p:cNvPr id="6" name="Afbeelding 5">
            <a:extLst>
              <a:ext uri="{FF2B5EF4-FFF2-40B4-BE49-F238E27FC236}">
                <a16:creationId xmlns:a16="http://schemas.microsoft.com/office/drawing/2014/main" id="{C3B8B44A-A7F8-4B2B-A651-D2E7E88F9331}"/>
              </a:ext>
            </a:extLst>
          </p:cNvPr>
          <p:cNvPicPr>
            <a:picLocks noChangeAspect="1"/>
          </p:cNvPicPr>
          <p:nvPr/>
        </p:nvPicPr>
        <p:blipFill>
          <a:blip r:embed="rId2"/>
          <a:stretch>
            <a:fillRect/>
          </a:stretch>
        </p:blipFill>
        <p:spPr>
          <a:xfrm>
            <a:off x="5219325" y="1556792"/>
            <a:ext cx="6628255" cy="5037474"/>
          </a:xfrm>
          <a:prstGeom prst="rect">
            <a:avLst/>
          </a:prstGeom>
        </p:spPr>
      </p:pic>
    </p:spTree>
    <p:extLst>
      <p:ext uri="{BB962C8B-B14F-4D97-AF65-F5344CB8AC3E}">
        <p14:creationId xmlns:p14="http://schemas.microsoft.com/office/powerpoint/2010/main" val="25975409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613942" y="1196752"/>
            <a:ext cx="6091658" cy="5325506"/>
          </a:xfrm>
          <a:prstGeom prst="rect">
            <a:avLst/>
          </a:prstGeom>
        </p:spPr>
        <p:txBody>
          <a:bodyPr/>
          <a:lstStyle/>
          <a:p>
            <a:r>
              <a:rPr lang="nl-BE"/>
              <a:t>Gemeenschappelijk deel (GD)</a:t>
            </a:r>
          </a:p>
          <a:p>
            <a:pPr lvl="1"/>
            <a:r>
              <a:rPr lang="nl-BE"/>
              <a:t>Soms meerdere huisnummers: als meerdere huisnummers in gebouw</a:t>
            </a:r>
          </a:p>
          <a:p>
            <a:pPr lvl="2"/>
            <a:r>
              <a:rPr lang="nl-BE"/>
              <a:t>Vb. nummer 464 en nummer 466 in eenzelfde gebouw aanwezig</a:t>
            </a:r>
          </a:p>
          <a:p>
            <a:pPr lvl="1"/>
            <a:r>
              <a:rPr lang="nl-BE"/>
              <a:t>Maar GD altijd zelfde </a:t>
            </a:r>
            <a:r>
              <a:rPr lang="nl-BE" err="1"/>
              <a:t>gebouweenheidID</a:t>
            </a:r>
            <a:r>
              <a:rPr lang="nl-BE"/>
              <a:t>!</a:t>
            </a:r>
          </a:p>
          <a:p>
            <a:pPr lvl="1"/>
            <a:r>
              <a:rPr lang="nl-BE"/>
              <a:t>Alle gebouweenheden in gebouw gekoppeld aan deze ID</a:t>
            </a:r>
          </a:p>
          <a:p>
            <a:pPr lvl="1"/>
            <a:r>
              <a:rPr lang="nl-BE"/>
              <a:t>Bij opmaak EPC GD: je kan dus één van de twee adressen kiezen aangezien ID identiek is</a:t>
            </a:r>
          </a:p>
          <a:p>
            <a:pPr lvl="2"/>
            <a:r>
              <a:rPr lang="nl-BE"/>
              <a:t>Op EPC verschijnt het geselecteerde adres</a:t>
            </a:r>
          </a:p>
          <a:p>
            <a:pPr marL="288000" lvl="1" indent="0">
              <a:buNone/>
            </a:pPr>
            <a:endParaRPr lang="nl-BE"/>
          </a:p>
        </p:txBody>
      </p:sp>
      <p:grpSp>
        <p:nvGrpSpPr>
          <p:cNvPr id="10" name="Groep 9">
            <a:extLst>
              <a:ext uri="{FF2B5EF4-FFF2-40B4-BE49-F238E27FC236}">
                <a16:creationId xmlns:a16="http://schemas.microsoft.com/office/drawing/2014/main" id="{8183FBF7-31BA-40E2-BF0E-5A0442C3AE14}"/>
              </a:ext>
            </a:extLst>
          </p:cNvPr>
          <p:cNvGrpSpPr/>
          <p:nvPr/>
        </p:nvGrpSpPr>
        <p:grpSpPr>
          <a:xfrm>
            <a:off x="7341978" y="1196752"/>
            <a:ext cx="4608512" cy="5460231"/>
            <a:chOff x="6373146" y="1196752"/>
            <a:chExt cx="4608512" cy="5460231"/>
          </a:xfrm>
        </p:grpSpPr>
        <p:pic>
          <p:nvPicPr>
            <p:cNvPr id="6" name="Afbeelding 5">
              <a:extLst>
                <a:ext uri="{FF2B5EF4-FFF2-40B4-BE49-F238E27FC236}">
                  <a16:creationId xmlns:a16="http://schemas.microsoft.com/office/drawing/2014/main" id="{C3B8B44A-A7F8-4B2B-A651-D2E7E88F9331}"/>
                </a:ext>
              </a:extLst>
            </p:cNvPr>
            <p:cNvPicPr>
              <a:picLocks noChangeAspect="1"/>
            </p:cNvPicPr>
            <p:nvPr/>
          </p:nvPicPr>
          <p:blipFill rotWithShape="1">
            <a:blip r:embed="rId2"/>
            <a:srcRect l="13226" r="28091" b="8515"/>
            <a:stretch/>
          </p:blipFill>
          <p:spPr>
            <a:xfrm>
              <a:off x="6373146" y="1196752"/>
              <a:ext cx="4608512" cy="5460231"/>
            </a:xfrm>
            <a:prstGeom prst="rect">
              <a:avLst/>
            </a:prstGeom>
          </p:spPr>
        </p:pic>
        <p:sp>
          <p:nvSpPr>
            <p:cNvPr id="4" name="Rechthoek: afgeronde hoeken 3">
              <a:extLst>
                <a:ext uri="{FF2B5EF4-FFF2-40B4-BE49-F238E27FC236}">
                  <a16:creationId xmlns:a16="http://schemas.microsoft.com/office/drawing/2014/main" id="{7FC340C1-E712-4131-A425-746490F24DED}"/>
                </a:ext>
              </a:extLst>
            </p:cNvPr>
            <p:cNvSpPr/>
            <p:nvPr/>
          </p:nvSpPr>
          <p:spPr>
            <a:xfrm>
              <a:off x="6607621" y="1641177"/>
              <a:ext cx="4032448" cy="288032"/>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4D467606-8B47-4142-A3C3-4DC429D71505}"/>
                </a:ext>
              </a:extLst>
            </p:cNvPr>
            <p:cNvSpPr/>
            <p:nvPr/>
          </p:nvSpPr>
          <p:spPr>
            <a:xfrm>
              <a:off x="7824192" y="2276872"/>
              <a:ext cx="360040" cy="2232248"/>
            </a:xfrm>
            <a:prstGeom prst="roundRect">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DD5FA7D1-F74C-491A-A1F5-4EFAA6180B61}"/>
                </a:ext>
              </a:extLst>
            </p:cNvPr>
            <p:cNvSpPr/>
            <p:nvPr/>
          </p:nvSpPr>
          <p:spPr>
            <a:xfrm>
              <a:off x="7824192" y="4509120"/>
              <a:ext cx="360040" cy="1944216"/>
            </a:xfrm>
            <a:prstGeom prst="roundRect">
              <a:avLst/>
            </a:prstGeom>
            <a:no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463472C6-5529-4ED9-ADD2-E93AA871A34A}"/>
                </a:ext>
              </a:extLst>
            </p:cNvPr>
            <p:cNvSpPr/>
            <p:nvPr/>
          </p:nvSpPr>
          <p:spPr>
            <a:xfrm>
              <a:off x="6600056" y="1988840"/>
              <a:ext cx="4032448" cy="288032"/>
            </a:xfrm>
            <a:prstGeom prst="roundRect">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5" name="Rechthoek: afgeronde hoeken 4">
              <a:extLst>
                <a:ext uri="{FF2B5EF4-FFF2-40B4-BE49-F238E27FC236}">
                  <a16:creationId xmlns:a16="http://schemas.microsoft.com/office/drawing/2014/main" id="{26E8C5EB-32AB-414E-97CE-EB0CBBC384B4}"/>
                </a:ext>
              </a:extLst>
            </p:cNvPr>
            <p:cNvSpPr/>
            <p:nvPr/>
          </p:nvSpPr>
          <p:spPr>
            <a:xfrm>
              <a:off x="6600056" y="1641177"/>
              <a:ext cx="612068" cy="635695"/>
            </a:xfrm>
            <a:prstGeom prst="roundRect">
              <a:avLst/>
            </a:prstGeom>
            <a:solidFill>
              <a:srgbClr val="FFFF00">
                <a:alpha val="23922"/>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2" name="Pijl: rechts 11">
            <a:extLst>
              <a:ext uri="{FF2B5EF4-FFF2-40B4-BE49-F238E27FC236}">
                <a16:creationId xmlns:a16="http://schemas.microsoft.com/office/drawing/2014/main" id="{DD3C91A4-029E-4548-AFD7-02A2487FC63E}"/>
              </a:ext>
            </a:extLst>
          </p:cNvPr>
          <p:cNvSpPr/>
          <p:nvPr/>
        </p:nvSpPr>
        <p:spPr>
          <a:xfrm rot="19170681">
            <a:off x="6219846" y="2317705"/>
            <a:ext cx="1321649" cy="42361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799973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7392143" y="1844824"/>
            <a:ext cx="4680113" cy="4677434"/>
          </a:xfrm>
          <a:prstGeom prst="rect">
            <a:avLst/>
          </a:prstGeom>
        </p:spPr>
        <p:txBody>
          <a:bodyPr/>
          <a:lstStyle/>
          <a:p>
            <a:r>
              <a:rPr lang="nl-BE"/>
              <a:t>Gemeenschappelijk deel (GD)</a:t>
            </a:r>
          </a:p>
          <a:p>
            <a:pPr lvl="1"/>
            <a:r>
              <a:rPr lang="nl-BE"/>
              <a:t>Soms geen adres toegekend</a:t>
            </a:r>
          </a:p>
          <a:p>
            <a:pPr lvl="1"/>
            <a:r>
              <a:rPr lang="nl-BE"/>
              <a:t>Als alle gebouweenheden huisnummers i.p.v. </a:t>
            </a:r>
            <a:r>
              <a:rPr lang="nl-BE" err="1"/>
              <a:t>busnummers</a:t>
            </a:r>
            <a:r>
              <a:rPr lang="nl-BE"/>
              <a:t> hebben</a:t>
            </a:r>
          </a:p>
          <a:p>
            <a:pPr lvl="1"/>
            <a:r>
              <a:rPr lang="nl-BE"/>
              <a:t>Op EPC verschijnt het volledige bereik van het adres</a:t>
            </a:r>
          </a:p>
          <a:p>
            <a:pPr marL="288000" lvl="1" indent="0">
              <a:buNone/>
            </a:pPr>
            <a:endParaRPr lang="nl-BE"/>
          </a:p>
          <a:p>
            <a:pPr marL="288000" lvl="1" indent="0">
              <a:buNone/>
            </a:pPr>
            <a:endParaRPr lang="nl-BE"/>
          </a:p>
        </p:txBody>
      </p:sp>
      <p:pic>
        <p:nvPicPr>
          <p:cNvPr id="12" name="Afbeelding 11">
            <a:extLst>
              <a:ext uri="{FF2B5EF4-FFF2-40B4-BE49-F238E27FC236}">
                <a16:creationId xmlns:a16="http://schemas.microsoft.com/office/drawing/2014/main" id="{CE584F57-589A-490F-A413-411D0A47806A}"/>
              </a:ext>
            </a:extLst>
          </p:cNvPr>
          <p:cNvPicPr>
            <a:picLocks noChangeAspect="1"/>
          </p:cNvPicPr>
          <p:nvPr/>
        </p:nvPicPr>
        <p:blipFill rotWithShape="1">
          <a:blip r:embed="rId2"/>
          <a:srcRect l="1883" r="12410"/>
          <a:stretch/>
        </p:blipFill>
        <p:spPr>
          <a:xfrm>
            <a:off x="623392" y="1768955"/>
            <a:ext cx="6552727" cy="4397123"/>
          </a:xfrm>
          <a:prstGeom prst="rect">
            <a:avLst/>
          </a:prstGeom>
        </p:spPr>
      </p:pic>
      <p:sp>
        <p:nvSpPr>
          <p:cNvPr id="13" name="Rechthoek: afgeronde hoeken 12">
            <a:extLst>
              <a:ext uri="{FF2B5EF4-FFF2-40B4-BE49-F238E27FC236}">
                <a16:creationId xmlns:a16="http://schemas.microsoft.com/office/drawing/2014/main" id="{DCFE9DB2-5B61-48A0-A938-4AF0D4AB0980}"/>
              </a:ext>
            </a:extLst>
          </p:cNvPr>
          <p:cNvSpPr/>
          <p:nvPr/>
        </p:nvSpPr>
        <p:spPr>
          <a:xfrm>
            <a:off x="1703512" y="4653136"/>
            <a:ext cx="3312368" cy="21602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pic>
        <p:nvPicPr>
          <p:cNvPr id="4" name="Afbeelding 3">
            <a:extLst>
              <a:ext uri="{FF2B5EF4-FFF2-40B4-BE49-F238E27FC236}">
                <a16:creationId xmlns:a16="http://schemas.microsoft.com/office/drawing/2014/main" id="{87EBA2A0-D3E3-485A-AE40-6C05173A764E}"/>
              </a:ext>
            </a:extLst>
          </p:cNvPr>
          <p:cNvPicPr>
            <a:picLocks noChangeAspect="1"/>
          </p:cNvPicPr>
          <p:nvPr/>
        </p:nvPicPr>
        <p:blipFill>
          <a:blip r:embed="rId3"/>
          <a:stretch>
            <a:fillRect/>
          </a:stretch>
        </p:blipFill>
        <p:spPr>
          <a:xfrm>
            <a:off x="7528892" y="4969095"/>
            <a:ext cx="4191000" cy="1699260"/>
          </a:xfrm>
          <a:prstGeom prst="rect">
            <a:avLst/>
          </a:prstGeom>
        </p:spPr>
      </p:pic>
      <p:sp>
        <p:nvSpPr>
          <p:cNvPr id="7" name="Ovaal 6">
            <a:extLst>
              <a:ext uri="{FF2B5EF4-FFF2-40B4-BE49-F238E27FC236}">
                <a16:creationId xmlns:a16="http://schemas.microsoft.com/office/drawing/2014/main" id="{1478DA16-A33E-4D30-9510-B428E1AA6C8E}"/>
              </a:ext>
            </a:extLst>
          </p:cNvPr>
          <p:cNvSpPr/>
          <p:nvPr/>
        </p:nvSpPr>
        <p:spPr>
          <a:xfrm>
            <a:off x="7859486" y="5181600"/>
            <a:ext cx="2873828" cy="4245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25105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200" y="1630343"/>
            <a:ext cx="10802416" cy="4677434"/>
          </a:xfrm>
          <a:prstGeom prst="rect">
            <a:avLst/>
          </a:prstGeom>
        </p:spPr>
        <p:txBody>
          <a:bodyPr/>
          <a:lstStyle/>
          <a:p>
            <a:r>
              <a:rPr lang="nl-BE"/>
              <a:t>Soms komt GRB niet overeen met werkelijke situatie gebouw</a:t>
            </a:r>
          </a:p>
          <a:p>
            <a:pPr lvl="1"/>
            <a:r>
              <a:rPr lang="nl-BE"/>
              <a:t>Niet altijd eenvoudig/mogelijk om te laten aanpassen door bevoegde dienst</a:t>
            </a:r>
          </a:p>
          <a:p>
            <a:pPr lvl="1"/>
            <a:r>
              <a:rPr lang="nl-BE"/>
              <a:t>Mogelijk om EPC GD op te stellen conform GRB?</a:t>
            </a:r>
          </a:p>
          <a:p>
            <a:pPr lvl="2"/>
            <a:r>
              <a:rPr lang="nl-BE"/>
              <a:t>Zo nee =&gt; neem contact op met VEKA</a:t>
            </a:r>
          </a:p>
        </p:txBody>
      </p:sp>
      <p:pic>
        <p:nvPicPr>
          <p:cNvPr id="6" name="Afbeelding 5">
            <a:extLst>
              <a:ext uri="{FF2B5EF4-FFF2-40B4-BE49-F238E27FC236}">
                <a16:creationId xmlns:a16="http://schemas.microsoft.com/office/drawing/2014/main" id="{78A8AF88-13D8-48BF-9A57-7DB9AB174802}"/>
              </a:ext>
            </a:extLst>
          </p:cNvPr>
          <p:cNvPicPr>
            <a:picLocks noChangeAspect="1"/>
          </p:cNvPicPr>
          <p:nvPr/>
        </p:nvPicPr>
        <p:blipFill>
          <a:blip r:embed="rId2"/>
          <a:stretch>
            <a:fillRect/>
          </a:stretch>
        </p:blipFill>
        <p:spPr>
          <a:xfrm>
            <a:off x="7130477" y="3768338"/>
            <a:ext cx="4464496" cy="2807793"/>
          </a:xfrm>
          <a:prstGeom prst="rect">
            <a:avLst/>
          </a:prstGeom>
          <a:ln w="38100">
            <a:solidFill>
              <a:srgbClr val="FF0000"/>
            </a:solidFill>
          </a:ln>
        </p:spPr>
      </p:pic>
      <p:pic>
        <p:nvPicPr>
          <p:cNvPr id="7" name="Afbeelding 6">
            <a:extLst>
              <a:ext uri="{FF2B5EF4-FFF2-40B4-BE49-F238E27FC236}">
                <a16:creationId xmlns:a16="http://schemas.microsoft.com/office/drawing/2014/main" id="{7F380482-4E8D-4B79-9963-CBE7EFC72CB9}"/>
              </a:ext>
            </a:extLst>
          </p:cNvPr>
          <p:cNvPicPr>
            <a:picLocks noChangeAspect="1"/>
          </p:cNvPicPr>
          <p:nvPr/>
        </p:nvPicPr>
        <p:blipFill>
          <a:blip r:embed="rId3"/>
          <a:stretch>
            <a:fillRect/>
          </a:stretch>
        </p:blipFill>
        <p:spPr>
          <a:xfrm>
            <a:off x="609950" y="3819127"/>
            <a:ext cx="5512368" cy="2706217"/>
          </a:xfrm>
          <a:prstGeom prst="rect">
            <a:avLst/>
          </a:prstGeom>
          <a:ln w="38100">
            <a:solidFill>
              <a:srgbClr val="FF0000"/>
            </a:solidFill>
          </a:ln>
        </p:spPr>
      </p:pic>
      <p:pic>
        <p:nvPicPr>
          <p:cNvPr id="8" name="Graphic 7" descr="Sluiten">
            <a:extLst>
              <a:ext uri="{FF2B5EF4-FFF2-40B4-BE49-F238E27FC236}">
                <a16:creationId xmlns:a16="http://schemas.microsoft.com/office/drawing/2014/main" id="{386D4078-E4B7-41F5-A66E-F0378FD7A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0434" y="4770457"/>
            <a:ext cx="914400" cy="914400"/>
          </a:xfrm>
          <a:prstGeom prst="rect">
            <a:avLst/>
          </a:prstGeom>
        </p:spPr>
      </p:pic>
    </p:spTree>
    <p:extLst>
      <p:ext uri="{BB962C8B-B14F-4D97-AF65-F5344CB8AC3E}">
        <p14:creationId xmlns:p14="http://schemas.microsoft.com/office/powerpoint/2010/main" val="3794858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76350"/>
            <a:ext cx="10874426" cy="200863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Trappenhal = </a:t>
            </a:r>
            <a:r>
              <a:rPr lang="nl-BE" u="sng"/>
              <a:t>deel van collectieve woongedeelte</a:t>
            </a:r>
            <a:endParaRPr lang="nl-BE"/>
          </a:p>
          <a:p>
            <a:pPr lvl="1"/>
            <a:r>
              <a:rPr lang="nl-BE"/>
              <a:t>Geen eigen afsluitbare toegang voor studio’s via trappenhal</a:t>
            </a:r>
          </a:p>
          <a:p>
            <a:pPr lvl="2"/>
            <a:r>
              <a:rPr lang="nl-BE"/>
              <a:t>Studio’s = </a:t>
            </a:r>
            <a:r>
              <a:rPr lang="nl-BE" u="sng"/>
              <a:t>geen</a:t>
            </a:r>
            <a:r>
              <a:rPr lang="nl-BE"/>
              <a:t> eigen wooneenheden!</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644740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C370E52-4FBD-4D9B-821E-36D258546273}"/>
              </a:ext>
            </a:extLst>
          </p:cNvPr>
          <p:cNvPicPr>
            <a:picLocks noChangeAspect="1"/>
          </p:cNvPicPr>
          <p:nvPr/>
        </p:nvPicPr>
        <p:blipFill>
          <a:blip r:embed="rId2"/>
          <a:stretch>
            <a:fillRect/>
          </a:stretch>
        </p:blipFill>
        <p:spPr>
          <a:xfrm>
            <a:off x="7680176" y="4077072"/>
            <a:ext cx="4489410" cy="2780927"/>
          </a:xfrm>
          <a:prstGeom prst="rect">
            <a:avLst/>
          </a:prstGeom>
        </p:spPr>
      </p:pic>
      <p:pic>
        <p:nvPicPr>
          <p:cNvPr id="4" name="Afbeelding 3">
            <a:extLst>
              <a:ext uri="{FF2B5EF4-FFF2-40B4-BE49-F238E27FC236}">
                <a16:creationId xmlns:a16="http://schemas.microsoft.com/office/drawing/2014/main" id="{B3FAC870-3538-4EA9-A9A4-10EE9606A3FC}"/>
              </a:ext>
            </a:extLst>
          </p:cNvPr>
          <p:cNvPicPr>
            <a:picLocks noChangeAspect="1"/>
          </p:cNvPicPr>
          <p:nvPr/>
        </p:nvPicPr>
        <p:blipFill>
          <a:blip r:embed="rId3"/>
          <a:stretch>
            <a:fillRect/>
          </a:stretch>
        </p:blipFill>
        <p:spPr>
          <a:xfrm>
            <a:off x="0" y="4077073"/>
            <a:ext cx="7656528" cy="2780928"/>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Voorbeeld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500742" y="1175658"/>
            <a:ext cx="11668843" cy="5132120"/>
          </a:xfrm>
          <a:prstGeom prst="rect">
            <a:avLst/>
          </a:prstGeom>
        </p:spPr>
        <p:txBody>
          <a:bodyPr/>
          <a:lstStyle/>
          <a:p>
            <a:r>
              <a:rPr lang="nl-BE" sz="2800"/>
              <a:t>Groot woonblok met aparte toegangen maar interne circulatie in kelder</a:t>
            </a:r>
          </a:p>
          <a:p>
            <a:pPr lvl="1"/>
            <a:r>
              <a:rPr lang="nl-BE" sz="2400"/>
              <a:t>Interne circulatie = normaalgezien één gebouw</a:t>
            </a:r>
          </a:p>
          <a:p>
            <a:pPr lvl="1"/>
            <a:r>
              <a:rPr lang="nl-BE" sz="2400"/>
              <a:t>Maar… als verschillende gebouwen opgedeeld in GRB</a:t>
            </a:r>
          </a:p>
          <a:p>
            <a:r>
              <a:rPr lang="nl-BE" sz="2800"/>
              <a:t>In dit geval: EPC GD volgens gebouwopdeling in GRB mogelijk</a:t>
            </a:r>
          </a:p>
          <a:p>
            <a:pPr lvl="1"/>
            <a:r>
              <a:rPr lang="nl-BE" sz="2400"/>
              <a:t>Geen aanpassing aan GRB noodzakelijk</a:t>
            </a:r>
          </a:p>
          <a:p>
            <a:pPr lvl="2"/>
            <a:r>
              <a:rPr lang="nl-BE" sz="1900"/>
              <a:t>Meerdere </a:t>
            </a:r>
            <a:r>
              <a:rPr lang="nl-BE" sz="1900" err="1"/>
              <a:t>EPC’s</a:t>
            </a:r>
            <a:r>
              <a:rPr lang="nl-BE" sz="1900"/>
              <a:t> GD opmaken volgens gebouwopdeling in GRB</a:t>
            </a:r>
          </a:p>
          <a:p>
            <a:pPr lvl="1"/>
            <a:r>
              <a:rPr lang="nl-BE"/>
              <a:t>Indien nodig: met fictieve scheidingswanden werken</a:t>
            </a:r>
          </a:p>
        </p:txBody>
      </p:sp>
    </p:spTree>
    <p:extLst>
      <p:ext uri="{BB962C8B-B14F-4D97-AF65-F5344CB8AC3E}">
        <p14:creationId xmlns:p14="http://schemas.microsoft.com/office/powerpoint/2010/main" val="7530929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a:lstStyle/>
          <a:p>
            <a:r>
              <a:rPr lang="en-GB">
                <a:ea typeface="Noto Sans" panose="020B0502040504020204" pitchFamily="34"/>
                <a:cs typeface="Noto Sans" panose="020B0502040504020204" pitchFamily="34"/>
              </a:rPr>
              <a:t>Checklist </a:t>
            </a:r>
            <a:r>
              <a:rPr lang="en-GB" err="1">
                <a:ea typeface="Noto Sans" panose="020B0502040504020204" pitchFamily="34"/>
                <a:cs typeface="Noto Sans" panose="020B0502040504020204" pitchFamily="34"/>
              </a:rPr>
              <a:t>vóór</a:t>
            </a:r>
            <a:r>
              <a:rPr lang="en-GB">
                <a:ea typeface="Noto Sans" panose="020B0502040504020204" pitchFamily="34"/>
                <a:cs typeface="Noto Sans" panose="020B0502040504020204" pitchFamily="34"/>
              </a:rPr>
              <a:t> </a:t>
            </a:r>
            <a:r>
              <a:rPr lang="en-GB" err="1">
                <a:ea typeface="Noto Sans" panose="020B0502040504020204" pitchFamily="34"/>
                <a:cs typeface="Noto Sans" panose="020B0502040504020204" pitchFamily="34"/>
              </a:rPr>
              <a:t>plaatsbezoek</a:t>
            </a:r>
            <a:br>
              <a:rPr lang="en-GB">
                <a:ea typeface="Noto Sans" panose="020B0502040504020204" pitchFamily="34"/>
                <a:cs typeface="Noto Sans" panose="020B0502040504020204" pitchFamily="34"/>
              </a:rPr>
            </a:br>
            <a:endParaRPr lang="nl-BE"/>
          </a:p>
        </p:txBody>
      </p:sp>
      <p:grpSp>
        <p:nvGrpSpPr>
          <p:cNvPr id="5" name="Groep 4">
            <a:extLst>
              <a:ext uri="{FF2B5EF4-FFF2-40B4-BE49-F238E27FC236}">
                <a16:creationId xmlns:a16="http://schemas.microsoft.com/office/drawing/2014/main" id="{E7F18CAD-0876-4D26-9471-251E11A4797C}"/>
              </a:ext>
            </a:extLst>
          </p:cNvPr>
          <p:cNvGrpSpPr/>
          <p:nvPr/>
        </p:nvGrpSpPr>
        <p:grpSpPr>
          <a:xfrm>
            <a:off x="1510766" y="1781401"/>
            <a:ext cx="3766861" cy="4444240"/>
            <a:chOff x="1546818" y="1428826"/>
            <a:chExt cx="3766861" cy="4444240"/>
          </a:xfrm>
        </p:grpSpPr>
        <p:sp>
          <p:nvSpPr>
            <p:cNvPr id="6" name="Oval 19">
              <a:extLst>
                <a:ext uri="{FF2B5EF4-FFF2-40B4-BE49-F238E27FC236}">
                  <a16:creationId xmlns:a16="http://schemas.microsoft.com/office/drawing/2014/main" id="{CA8A9875-E22C-48FF-AEC3-32901D618A04}"/>
                </a:ext>
              </a:extLst>
            </p:cNvPr>
            <p:cNvSpPr/>
            <p:nvPr/>
          </p:nvSpPr>
          <p:spPr>
            <a:xfrm>
              <a:off x="1546818" y="5633437"/>
              <a:ext cx="3766861" cy="239629"/>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8302DCD9-E400-4762-90F2-15F647847337}"/>
                </a:ext>
              </a:extLst>
            </p:cNvPr>
            <p:cNvSpPr>
              <a:spLocks/>
            </p:cNvSpPr>
            <p:nvPr/>
          </p:nvSpPr>
          <p:spPr bwMode="auto">
            <a:xfrm>
              <a:off x="1978823" y="5068250"/>
              <a:ext cx="79987" cy="11690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7B74FD07-D054-4C0F-9D02-7348B7D10BEA}"/>
                </a:ext>
              </a:extLst>
            </p:cNvPr>
            <p:cNvSpPr>
              <a:spLocks/>
            </p:cNvSpPr>
            <p:nvPr/>
          </p:nvSpPr>
          <p:spPr bwMode="auto">
            <a:xfrm>
              <a:off x="4559953" y="2653247"/>
              <a:ext cx="55376" cy="67682"/>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00DD247B-3266-43C1-B33F-2399AE3F8EF3}"/>
                </a:ext>
              </a:extLst>
            </p:cNvPr>
            <p:cNvSpPr>
              <a:spLocks/>
            </p:cNvSpPr>
            <p:nvPr/>
          </p:nvSpPr>
          <p:spPr bwMode="auto">
            <a:xfrm>
              <a:off x="3458590" y="4019185"/>
              <a:ext cx="1205963" cy="1184429"/>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0DC45734-57A9-40C6-8465-C43AAB82C3BD}"/>
                </a:ext>
              </a:extLst>
            </p:cNvPr>
            <p:cNvSpPr>
              <a:spLocks noEditPoints="1"/>
            </p:cNvSpPr>
            <p:nvPr/>
          </p:nvSpPr>
          <p:spPr bwMode="auto">
            <a:xfrm>
              <a:off x="1954212" y="1428826"/>
              <a:ext cx="3359467" cy="4325468"/>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solidFill>
              <a:srgbClr val="10526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2">
              <a:extLst>
                <a:ext uri="{FF2B5EF4-FFF2-40B4-BE49-F238E27FC236}">
                  <a16:creationId xmlns:a16="http://schemas.microsoft.com/office/drawing/2014/main" id="{6AF56017-168D-4708-AEED-77F0C89CF2C4}"/>
                </a:ext>
              </a:extLst>
            </p:cNvPr>
            <p:cNvCxnSpPr/>
            <p:nvPr/>
          </p:nvCxnSpPr>
          <p:spPr>
            <a:xfrm>
              <a:off x="2392680" y="2905760"/>
              <a:ext cx="185928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id="{40EA149A-ACAB-4B82-A14E-48982E2A0FF8}"/>
                </a:ext>
              </a:extLst>
            </p:cNvPr>
            <p:cNvCxnSpPr/>
            <p:nvPr/>
          </p:nvCxnSpPr>
          <p:spPr>
            <a:xfrm>
              <a:off x="2392680" y="3225800"/>
              <a:ext cx="185928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3" name="Straight Connector 22">
              <a:extLst>
                <a:ext uri="{FF2B5EF4-FFF2-40B4-BE49-F238E27FC236}">
                  <a16:creationId xmlns:a16="http://schemas.microsoft.com/office/drawing/2014/main" id="{C5A98920-4497-49E5-80BA-1BF08D595AD1}"/>
                </a:ext>
              </a:extLst>
            </p:cNvPr>
            <p:cNvCxnSpPr>
              <a:cxnSpLocks/>
            </p:cNvCxnSpPr>
            <p:nvPr/>
          </p:nvCxnSpPr>
          <p:spPr>
            <a:xfrm>
              <a:off x="2392680" y="3545840"/>
              <a:ext cx="85344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2D75BF74-0C0A-438B-8BB0-DCCA9FB4E476}"/>
                </a:ext>
              </a:extLst>
            </p:cNvPr>
            <p:cNvCxnSpPr>
              <a:cxnSpLocks/>
            </p:cNvCxnSpPr>
            <p:nvPr/>
          </p:nvCxnSpPr>
          <p:spPr>
            <a:xfrm>
              <a:off x="2392680" y="3855720"/>
              <a:ext cx="63500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5" name="Straight Connector 28">
              <a:extLst>
                <a:ext uri="{FF2B5EF4-FFF2-40B4-BE49-F238E27FC236}">
                  <a16:creationId xmlns:a16="http://schemas.microsoft.com/office/drawing/2014/main" id="{516075C8-CCE0-43F7-954B-49EC7ABF0D92}"/>
                </a:ext>
              </a:extLst>
            </p:cNvPr>
            <p:cNvCxnSpPr>
              <a:cxnSpLocks/>
            </p:cNvCxnSpPr>
            <p:nvPr/>
          </p:nvCxnSpPr>
          <p:spPr>
            <a:xfrm>
              <a:off x="2392680" y="4175760"/>
              <a:ext cx="47752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6" name="Straight Connector 29">
              <a:extLst>
                <a:ext uri="{FF2B5EF4-FFF2-40B4-BE49-F238E27FC236}">
                  <a16:creationId xmlns:a16="http://schemas.microsoft.com/office/drawing/2014/main" id="{C5D88CE9-E49A-4C68-B897-958FA47A0B13}"/>
                </a:ext>
              </a:extLst>
            </p:cNvPr>
            <p:cNvCxnSpPr>
              <a:cxnSpLocks/>
            </p:cNvCxnSpPr>
            <p:nvPr/>
          </p:nvCxnSpPr>
          <p:spPr>
            <a:xfrm>
              <a:off x="2392680" y="4495800"/>
              <a:ext cx="42672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7" name="Straight Connector 39">
              <a:extLst>
                <a:ext uri="{FF2B5EF4-FFF2-40B4-BE49-F238E27FC236}">
                  <a16:creationId xmlns:a16="http://schemas.microsoft.com/office/drawing/2014/main" id="{5CA80C1E-6173-4969-B534-9E6C7B61301A}"/>
                </a:ext>
              </a:extLst>
            </p:cNvPr>
            <p:cNvCxnSpPr>
              <a:cxnSpLocks/>
            </p:cNvCxnSpPr>
            <p:nvPr/>
          </p:nvCxnSpPr>
          <p:spPr>
            <a:xfrm>
              <a:off x="2392680" y="4800600"/>
              <a:ext cx="42672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grpSp>
      <p:grpSp>
        <p:nvGrpSpPr>
          <p:cNvPr id="19" name="Group 1">
            <a:extLst>
              <a:ext uri="{FF2B5EF4-FFF2-40B4-BE49-F238E27FC236}">
                <a16:creationId xmlns:a16="http://schemas.microsoft.com/office/drawing/2014/main" id="{6CA16ED6-43F5-46CC-A442-C34EB2CEE794}"/>
              </a:ext>
            </a:extLst>
          </p:cNvPr>
          <p:cNvGrpSpPr/>
          <p:nvPr/>
        </p:nvGrpSpPr>
        <p:grpSpPr>
          <a:xfrm>
            <a:off x="6749751" y="2012747"/>
            <a:ext cx="660464" cy="657690"/>
            <a:chOff x="6493081" y="1742364"/>
            <a:chExt cx="660464" cy="657690"/>
          </a:xfrm>
        </p:grpSpPr>
        <p:sp>
          <p:nvSpPr>
            <p:cNvPr id="20" name="Oval 20">
              <a:extLst>
                <a:ext uri="{FF2B5EF4-FFF2-40B4-BE49-F238E27FC236}">
                  <a16:creationId xmlns:a16="http://schemas.microsoft.com/office/drawing/2014/main" id="{9EC249C6-A013-4D76-AE3F-86BBB5633989}"/>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Rounded Corners 23">
              <a:extLst>
                <a:ext uri="{FF2B5EF4-FFF2-40B4-BE49-F238E27FC236}">
                  <a16:creationId xmlns:a16="http://schemas.microsoft.com/office/drawing/2014/main" id="{0CB88E63-9175-411C-B789-AC8C85AF03D8}"/>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4">
              <a:extLst>
                <a:ext uri="{FF2B5EF4-FFF2-40B4-BE49-F238E27FC236}">
                  <a16:creationId xmlns:a16="http://schemas.microsoft.com/office/drawing/2014/main" id="{8F99393C-0EFE-490E-921E-E8A14DEAF42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1">
            <a:extLst>
              <a:ext uri="{FF2B5EF4-FFF2-40B4-BE49-F238E27FC236}">
                <a16:creationId xmlns:a16="http://schemas.microsoft.com/office/drawing/2014/main" id="{AFAD4106-0FB6-4987-B662-DEA1939DBE9C}"/>
              </a:ext>
            </a:extLst>
          </p:cNvPr>
          <p:cNvGrpSpPr/>
          <p:nvPr/>
        </p:nvGrpSpPr>
        <p:grpSpPr>
          <a:xfrm>
            <a:off x="6749751" y="3312397"/>
            <a:ext cx="660464" cy="657690"/>
            <a:chOff x="6493081" y="1742364"/>
            <a:chExt cx="660464" cy="657690"/>
          </a:xfrm>
        </p:grpSpPr>
        <p:sp>
          <p:nvSpPr>
            <p:cNvPr id="24" name="Oval 32">
              <a:extLst>
                <a:ext uri="{FF2B5EF4-FFF2-40B4-BE49-F238E27FC236}">
                  <a16:creationId xmlns:a16="http://schemas.microsoft.com/office/drawing/2014/main" id="{98903461-2009-4DD5-AB7A-66A1F63B5781}"/>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Rounded Corners 33">
              <a:extLst>
                <a:ext uri="{FF2B5EF4-FFF2-40B4-BE49-F238E27FC236}">
                  <a16:creationId xmlns:a16="http://schemas.microsoft.com/office/drawing/2014/main" id="{534E52D5-F914-489C-A19E-69718690CC3C}"/>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34">
              <a:extLst>
                <a:ext uri="{FF2B5EF4-FFF2-40B4-BE49-F238E27FC236}">
                  <a16:creationId xmlns:a16="http://schemas.microsoft.com/office/drawing/2014/main" id="{D9DFDB2A-277F-4038-BEA6-EB63A36FBB52}"/>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5">
            <a:extLst>
              <a:ext uri="{FF2B5EF4-FFF2-40B4-BE49-F238E27FC236}">
                <a16:creationId xmlns:a16="http://schemas.microsoft.com/office/drawing/2014/main" id="{C138785A-DB05-4507-AD5C-F5F5DB866A41}"/>
              </a:ext>
            </a:extLst>
          </p:cNvPr>
          <p:cNvGrpSpPr/>
          <p:nvPr/>
        </p:nvGrpSpPr>
        <p:grpSpPr>
          <a:xfrm>
            <a:off x="6749751" y="4723811"/>
            <a:ext cx="660464" cy="657690"/>
            <a:chOff x="6493081" y="1742364"/>
            <a:chExt cx="660464" cy="657690"/>
          </a:xfrm>
        </p:grpSpPr>
        <p:sp>
          <p:nvSpPr>
            <p:cNvPr id="28" name="Oval 36">
              <a:extLst>
                <a:ext uri="{FF2B5EF4-FFF2-40B4-BE49-F238E27FC236}">
                  <a16:creationId xmlns:a16="http://schemas.microsoft.com/office/drawing/2014/main" id="{6081F4EA-E7F3-4118-BB6C-AB9301144DC3}"/>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Rounded Corners 37">
              <a:extLst>
                <a:ext uri="{FF2B5EF4-FFF2-40B4-BE49-F238E27FC236}">
                  <a16:creationId xmlns:a16="http://schemas.microsoft.com/office/drawing/2014/main" id="{77DE5DF6-77BE-455B-93F8-A027620E6B39}"/>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38">
              <a:extLst>
                <a:ext uri="{FF2B5EF4-FFF2-40B4-BE49-F238E27FC236}">
                  <a16:creationId xmlns:a16="http://schemas.microsoft.com/office/drawing/2014/main" id="{C3EA58F7-DB42-4154-924B-9251063B3A09}"/>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42">
            <a:extLst>
              <a:ext uri="{FF2B5EF4-FFF2-40B4-BE49-F238E27FC236}">
                <a16:creationId xmlns:a16="http://schemas.microsoft.com/office/drawing/2014/main" id="{59C80B43-A88E-4A3A-ACE5-E28DBB9BB917}"/>
              </a:ext>
            </a:extLst>
          </p:cNvPr>
          <p:cNvSpPr txBox="1"/>
          <p:nvPr/>
        </p:nvSpPr>
        <p:spPr>
          <a:xfrm>
            <a:off x="7742044" y="1919215"/>
            <a:ext cx="2777018" cy="400110"/>
          </a:xfrm>
          <a:prstGeom prst="rect">
            <a:avLst/>
          </a:prstGeom>
          <a:noFill/>
        </p:spPr>
        <p:txBody>
          <a:bodyPr wrap="square" rtlCol="0">
            <a:spAutoFit/>
          </a:bodyPr>
          <a:lstStyle/>
          <a:p>
            <a:pPr lvl="0">
              <a:defRPr/>
            </a:pPr>
            <a:r>
              <a:rPr lang="en-GB" sz="2000" b="1">
                <a:solidFill>
                  <a:srgbClr val="105269"/>
                </a:solidFill>
                <a:ea typeface="Noto Sans" panose="020B0502040504020204" pitchFamily="34"/>
                <a:cs typeface="Noto Sans" panose="020B0502040504020204" pitchFamily="34"/>
              </a:rPr>
              <a:t>Ga </a:t>
            </a:r>
            <a:r>
              <a:rPr lang="en-GB" sz="2000" b="1" err="1">
                <a:solidFill>
                  <a:srgbClr val="105269"/>
                </a:solidFill>
                <a:ea typeface="Noto Sans" panose="020B0502040504020204" pitchFamily="34"/>
                <a:cs typeface="Noto Sans" panose="020B0502040504020204" pitchFamily="34"/>
              </a:rPr>
              <a:t>indeling</a:t>
            </a:r>
            <a:r>
              <a:rPr lang="en-GB" sz="2000" b="1">
                <a:solidFill>
                  <a:srgbClr val="105269"/>
                </a:solidFill>
                <a:ea typeface="Noto Sans" panose="020B0502040504020204" pitchFamily="34"/>
                <a:cs typeface="Noto Sans" panose="020B0502040504020204" pitchFamily="34"/>
              </a:rPr>
              <a:t> </a:t>
            </a:r>
            <a:r>
              <a:rPr lang="en-GB" sz="2000" b="1" err="1">
                <a:solidFill>
                  <a:srgbClr val="105269"/>
                </a:solidFill>
                <a:ea typeface="Noto Sans" panose="020B0502040504020204" pitchFamily="34"/>
                <a:cs typeface="Noto Sans" panose="020B0502040504020204" pitchFamily="34"/>
              </a:rPr>
              <a:t>gebouw</a:t>
            </a:r>
            <a:r>
              <a:rPr lang="en-GB" sz="2000" b="1">
                <a:solidFill>
                  <a:srgbClr val="105269"/>
                </a:solidFill>
                <a:ea typeface="Noto Sans" panose="020B0502040504020204" pitchFamily="34"/>
                <a:cs typeface="Noto Sans" panose="020B0502040504020204" pitchFamily="34"/>
              </a:rPr>
              <a:t> </a:t>
            </a:r>
            <a:r>
              <a:rPr lang="en-GB" sz="2000" b="1" err="1">
                <a:solidFill>
                  <a:srgbClr val="105269"/>
                </a:solidFill>
                <a:ea typeface="Noto Sans" panose="020B0502040504020204" pitchFamily="34"/>
                <a:cs typeface="Noto Sans" panose="020B0502040504020204" pitchFamily="34"/>
              </a:rPr>
              <a:t>na</a:t>
            </a:r>
            <a:endParaRPr lang="en-GB" sz="2000" b="1">
              <a:solidFill>
                <a:srgbClr val="105269"/>
              </a:solidFill>
              <a:ea typeface="Noto Sans" panose="020B0502040504020204" pitchFamily="34"/>
              <a:cs typeface="Noto Sans" panose="020B0502040504020204" pitchFamily="34"/>
            </a:endParaRPr>
          </a:p>
        </p:txBody>
      </p:sp>
      <p:sp>
        <p:nvSpPr>
          <p:cNvPr id="33" name="TextBox 42">
            <a:extLst>
              <a:ext uri="{FF2B5EF4-FFF2-40B4-BE49-F238E27FC236}">
                <a16:creationId xmlns:a16="http://schemas.microsoft.com/office/drawing/2014/main" id="{B7C57D24-C9BC-4498-820D-75C0646F15D2}"/>
              </a:ext>
            </a:extLst>
          </p:cNvPr>
          <p:cNvSpPr txBox="1"/>
          <p:nvPr/>
        </p:nvSpPr>
        <p:spPr>
          <a:xfrm>
            <a:off x="7742044" y="3212976"/>
            <a:ext cx="2777018" cy="707886"/>
          </a:xfrm>
          <a:prstGeom prst="rect">
            <a:avLst/>
          </a:prstGeom>
          <a:noFill/>
        </p:spPr>
        <p:txBody>
          <a:bodyPr wrap="square" rtlCol="0">
            <a:spAutoFit/>
          </a:bodyPr>
          <a:lstStyle/>
          <a:p>
            <a:pPr lvl="0">
              <a:defRPr/>
            </a:pPr>
            <a:r>
              <a:rPr lang="en-GB" sz="2000" b="1" err="1">
                <a:solidFill>
                  <a:srgbClr val="105269"/>
                </a:solidFill>
                <a:ea typeface="Noto Sans" panose="020B0502040504020204" pitchFamily="34"/>
                <a:cs typeface="Noto Sans" panose="020B0502040504020204" pitchFamily="34"/>
              </a:rPr>
              <a:t>Raadpleeg</a:t>
            </a:r>
            <a:r>
              <a:rPr lang="en-GB" sz="2000" b="1">
                <a:solidFill>
                  <a:srgbClr val="105269"/>
                </a:solidFill>
                <a:ea typeface="Noto Sans" panose="020B0502040504020204" pitchFamily="34"/>
                <a:cs typeface="Noto Sans" panose="020B0502040504020204" pitchFamily="34"/>
              </a:rPr>
              <a:t> het </a:t>
            </a:r>
            <a:r>
              <a:rPr lang="en-GB" sz="2000" b="1" err="1">
                <a:solidFill>
                  <a:srgbClr val="105269"/>
                </a:solidFill>
                <a:ea typeface="Noto Sans" panose="020B0502040504020204" pitchFamily="34"/>
                <a:cs typeface="Noto Sans" panose="020B0502040504020204" pitchFamily="34"/>
              </a:rPr>
              <a:t>gebouwenregister</a:t>
            </a:r>
            <a:endParaRPr lang="en-GB" sz="2000" b="1">
              <a:solidFill>
                <a:srgbClr val="105269"/>
              </a:solidFill>
              <a:ea typeface="Noto Sans" panose="020B0502040504020204" pitchFamily="34"/>
              <a:cs typeface="Noto Sans" panose="020B0502040504020204" pitchFamily="34"/>
            </a:endParaRPr>
          </a:p>
        </p:txBody>
      </p:sp>
      <p:sp>
        <p:nvSpPr>
          <p:cNvPr id="35" name="TextBox 42">
            <a:extLst>
              <a:ext uri="{FF2B5EF4-FFF2-40B4-BE49-F238E27FC236}">
                <a16:creationId xmlns:a16="http://schemas.microsoft.com/office/drawing/2014/main" id="{3B8C7CB6-611C-4D00-A0E7-BD611DFC61C7}"/>
              </a:ext>
            </a:extLst>
          </p:cNvPr>
          <p:cNvSpPr txBox="1"/>
          <p:nvPr/>
        </p:nvSpPr>
        <p:spPr>
          <a:xfrm>
            <a:off x="7742044" y="4659986"/>
            <a:ext cx="2777018" cy="707886"/>
          </a:xfrm>
          <a:prstGeom prst="rect">
            <a:avLst/>
          </a:prstGeom>
          <a:noFill/>
        </p:spPr>
        <p:txBody>
          <a:bodyPr wrap="square" rtlCol="0">
            <a:spAutoFit/>
          </a:bodyPr>
          <a:lstStyle/>
          <a:p>
            <a:pPr lvl="0">
              <a:defRPr/>
            </a:pPr>
            <a:r>
              <a:rPr lang="en-GB" sz="2000" b="1" err="1">
                <a:solidFill>
                  <a:srgbClr val="105269"/>
                </a:solidFill>
                <a:ea typeface="Noto Sans" panose="020B0502040504020204" pitchFamily="34"/>
                <a:cs typeface="Noto Sans" panose="020B0502040504020204" pitchFamily="34"/>
              </a:rPr>
              <a:t>Contacteer</a:t>
            </a:r>
            <a:r>
              <a:rPr lang="en-GB" sz="2000" b="1">
                <a:solidFill>
                  <a:srgbClr val="105269"/>
                </a:solidFill>
                <a:ea typeface="Noto Sans" panose="020B0502040504020204" pitchFamily="34"/>
                <a:cs typeface="Noto Sans" panose="020B0502040504020204" pitchFamily="34"/>
              </a:rPr>
              <a:t> VEKA </a:t>
            </a:r>
            <a:r>
              <a:rPr lang="en-GB" sz="2000" b="1" err="1">
                <a:solidFill>
                  <a:srgbClr val="105269"/>
                </a:solidFill>
                <a:ea typeface="Noto Sans" panose="020B0502040504020204" pitchFamily="34"/>
                <a:cs typeface="Noto Sans" panose="020B0502040504020204" pitchFamily="34"/>
              </a:rPr>
              <a:t>bij</a:t>
            </a:r>
            <a:r>
              <a:rPr lang="en-GB" sz="2000" b="1">
                <a:solidFill>
                  <a:srgbClr val="105269"/>
                </a:solidFill>
                <a:ea typeface="Noto Sans" panose="020B0502040504020204" pitchFamily="34"/>
                <a:cs typeface="Noto Sans" panose="020B0502040504020204" pitchFamily="34"/>
              </a:rPr>
              <a:t> </a:t>
            </a:r>
            <a:r>
              <a:rPr lang="en-GB" sz="2000" b="1" err="1">
                <a:solidFill>
                  <a:srgbClr val="105269"/>
                </a:solidFill>
                <a:ea typeface="Noto Sans" panose="020B0502040504020204" pitchFamily="34"/>
                <a:cs typeface="Noto Sans" panose="020B0502040504020204" pitchFamily="34"/>
              </a:rPr>
              <a:t>problemen</a:t>
            </a:r>
            <a:endParaRPr lang="en-GB" sz="2000" b="1">
              <a:solidFill>
                <a:srgbClr val="105269"/>
              </a:solidFill>
              <a:ea typeface="Noto Sans" panose="020B0502040504020204" pitchFamily="34"/>
              <a:cs typeface="Noto Sans" panose="020B0502040504020204" pitchFamily="34"/>
            </a:endParaRPr>
          </a:p>
        </p:txBody>
      </p:sp>
      <p:sp>
        <p:nvSpPr>
          <p:cNvPr id="36" name="TextBox 25">
            <a:extLst>
              <a:ext uri="{FF2B5EF4-FFF2-40B4-BE49-F238E27FC236}">
                <a16:creationId xmlns:a16="http://schemas.microsoft.com/office/drawing/2014/main" id="{2A22FD48-B509-48D3-A2E8-1933F37C8A36}"/>
              </a:ext>
            </a:extLst>
          </p:cNvPr>
          <p:cNvSpPr txBox="1"/>
          <p:nvPr/>
        </p:nvSpPr>
        <p:spPr>
          <a:xfrm>
            <a:off x="7742044" y="2274640"/>
            <a:ext cx="3100581" cy="492443"/>
          </a:xfrm>
          <a:prstGeom prst="rect">
            <a:avLst/>
          </a:prstGeom>
          <a:noFill/>
        </p:spPr>
        <p:txBody>
          <a:bodyPr wrap="square" rtlCol="0">
            <a:spAutoFit/>
          </a:bodyPr>
          <a:lstStyle/>
          <a:p>
            <a:pPr lvl="0" algn="just">
              <a:defRPr/>
            </a:pPr>
            <a:r>
              <a:rPr lang="en-US" sz="1300">
                <a:solidFill>
                  <a:srgbClr val="105269"/>
                </a:solidFill>
              </a:rPr>
              <a:t>Info via </a:t>
            </a:r>
            <a:r>
              <a:rPr lang="en-US" sz="1300" err="1">
                <a:solidFill>
                  <a:srgbClr val="105269"/>
                </a:solidFill>
              </a:rPr>
              <a:t>eigenaar</a:t>
            </a:r>
            <a:endParaRPr lang="en-US" sz="1300">
              <a:solidFill>
                <a:srgbClr val="105269"/>
              </a:solidFill>
            </a:endParaRPr>
          </a:p>
          <a:p>
            <a:pPr lvl="0" algn="just">
              <a:defRPr/>
            </a:pPr>
            <a:r>
              <a:rPr lang="en-US" sz="1300" err="1">
                <a:solidFill>
                  <a:srgbClr val="105269"/>
                </a:solidFill>
                <a:latin typeface="Noto Sans" panose="020B0502040504020204" pitchFamily="34"/>
                <a:ea typeface="Noto Sans" panose="020B0502040504020204" pitchFamily="34"/>
                <a:cs typeface="Noto Sans" panose="020B0502040504020204" pitchFamily="34"/>
              </a:rPr>
              <a:t>Geopunt</a:t>
            </a:r>
            <a:r>
              <a:rPr lang="en-US" sz="1300">
                <a:solidFill>
                  <a:srgbClr val="105269"/>
                </a:solidFill>
                <a:latin typeface="Noto Sans" panose="020B0502040504020204" pitchFamily="34"/>
                <a:ea typeface="Noto Sans" panose="020B0502040504020204" pitchFamily="34"/>
                <a:cs typeface="Noto Sans" panose="020B0502040504020204" pitchFamily="34"/>
              </a:rPr>
              <a:t>, Google </a:t>
            </a:r>
            <a:r>
              <a:rPr lang="en-US" sz="1300" err="1">
                <a:solidFill>
                  <a:srgbClr val="105269"/>
                </a:solidFill>
                <a:latin typeface="Noto Sans" panose="020B0502040504020204" pitchFamily="34"/>
                <a:ea typeface="Noto Sans" panose="020B0502040504020204" pitchFamily="34"/>
                <a:cs typeface="Noto Sans" panose="020B0502040504020204" pitchFamily="34"/>
              </a:rPr>
              <a:t>streetview</a:t>
            </a:r>
            <a:endParaRPr kumimoji="0" lang="en-GB" sz="130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37" name="TextBox 25">
            <a:extLst>
              <a:ext uri="{FF2B5EF4-FFF2-40B4-BE49-F238E27FC236}">
                <a16:creationId xmlns:a16="http://schemas.microsoft.com/office/drawing/2014/main" id="{0BBD5D1A-65C0-4FEB-A3E7-4C96AAA4B67F}"/>
              </a:ext>
            </a:extLst>
          </p:cNvPr>
          <p:cNvSpPr txBox="1"/>
          <p:nvPr/>
        </p:nvSpPr>
        <p:spPr>
          <a:xfrm>
            <a:off x="7742044" y="3944135"/>
            <a:ext cx="3100581" cy="292388"/>
          </a:xfrm>
          <a:prstGeom prst="rect">
            <a:avLst/>
          </a:prstGeom>
          <a:noFill/>
        </p:spPr>
        <p:txBody>
          <a:bodyPr wrap="square" rtlCol="0">
            <a:spAutoFit/>
          </a:bodyPr>
          <a:lstStyle/>
          <a:p>
            <a:pPr lvl="0" algn="just">
              <a:defRPr/>
            </a:pPr>
            <a:r>
              <a:rPr lang="en-US" sz="1300">
                <a:solidFill>
                  <a:srgbClr val="105269"/>
                </a:solidFill>
              </a:rPr>
              <a:t>Via </a:t>
            </a:r>
            <a:r>
              <a:rPr lang="en-US" sz="1300" err="1">
                <a:solidFill>
                  <a:srgbClr val="105269"/>
                </a:solidFill>
              </a:rPr>
              <a:t>kaart</a:t>
            </a:r>
            <a:r>
              <a:rPr lang="en-US" sz="1300">
                <a:solidFill>
                  <a:srgbClr val="105269"/>
                </a:solidFill>
              </a:rPr>
              <a:t> op </a:t>
            </a:r>
            <a:r>
              <a:rPr lang="en-US" sz="1300" err="1">
                <a:solidFill>
                  <a:srgbClr val="105269"/>
                </a:solidFill>
              </a:rPr>
              <a:t>Energieprestatiedatabank</a:t>
            </a:r>
            <a:endParaRPr kumimoji="0" lang="en-GB" sz="130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38" name="TextBox 25">
            <a:extLst>
              <a:ext uri="{FF2B5EF4-FFF2-40B4-BE49-F238E27FC236}">
                <a16:creationId xmlns:a16="http://schemas.microsoft.com/office/drawing/2014/main" id="{0774C116-836A-4A35-B333-393FC34ABB93}"/>
              </a:ext>
            </a:extLst>
          </p:cNvPr>
          <p:cNvSpPr txBox="1"/>
          <p:nvPr/>
        </p:nvSpPr>
        <p:spPr>
          <a:xfrm>
            <a:off x="7742043" y="5333083"/>
            <a:ext cx="3100581" cy="292388"/>
          </a:xfrm>
          <a:prstGeom prst="rect">
            <a:avLst/>
          </a:prstGeom>
          <a:noFill/>
        </p:spPr>
        <p:txBody>
          <a:bodyPr wrap="square" rtlCol="0">
            <a:spAutoFit/>
          </a:bodyPr>
          <a:lstStyle/>
          <a:p>
            <a:pPr lvl="0" algn="just">
              <a:defRPr/>
            </a:pPr>
            <a:r>
              <a:rPr lang="en-US" sz="1300">
                <a:solidFill>
                  <a:srgbClr val="105269"/>
                </a:solidFill>
              </a:rPr>
              <a:t>VEKA@vlaanderen.be</a:t>
            </a:r>
            <a:endParaRPr kumimoji="0" lang="en-GB" sz="130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2031461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a:lstStyle/>
          <a:p>
            <a:r>
              <a:rPr lang="en-GB">
                <a:ea typeface="Noto Sans" panose="020B0502040504020204" pitchFamily="34"/>
                <a:cs typeface="Noto Sans" panose="020B0502040504020204" pitchFamily="34"/>
              </a:rPr>
              <a:t>Plaatsbezoek</a:t>
            </a:r>
            <a:br>
              <a:rPr lang="en-GB">
                <a:ea typeface="Noto Sans" panose="020B0502040504020204" pitchFamily="34"/>
                <a:cs typeface="Noto Sans" panose="020B0502040504020204" pitchFamily="34"/>
              </a:rPr>
            </a:br>
            <a:endParaRPr lang="nl-BE"/>
          </a:p>
        </p:txBody>
      </p:sp>
      <p:sp>
        <p:nvSpPr>
          <p:cNvPr id="34" name="Tijdelijke aanduiding voor inhoud 2">
            <a:extLst>
              <a:ext uri="{FF2B5EF4-FFF2-40B4-BE49-F238E27FC236}">
                <a16:creationId xmlns:a16="http://schemas.microsoft.com/office/drawing/2014/main" id="{0CE91376-D93E-4A93-B5D0-9BB5C7F5609D}"/>
              </a:ext>
            </a:extLst>
          </p:cNvPr>
          <p:cNvSpPr>
            <a:spLocks noGrp="1"/>
          </p:cNvSpPr>
          <p:nvPr>
            <p:ph sz="half" idx="10"/>
          </p:nvPr>
        </p:nvSpPr>
        <p:spPr>
          <a:xfrm>
            <a:off x="838200" y="1412776"/>
            <a:ext cx="4963886" cy="4895001"/>
          </a:xfrm>
          <a:prstGeom prst="rect">
            <a:avLst/>
          </a:prstGeom>
          <a:ln>
            <a:noFill/>
          </a:ln>
        </p:spPr>
        <p:txBody>
          <a:bodyPr lIns="91440" tIns="45720" rIns="91440" bIns="0" anchor="t"/>
          <a:lstStyle/>
          <a:p>
            <a:pPr indent="-287655"/>
            <a:r>
              <a:rPr lang="nl-BE"/>
              <a:t>EPC </a:t>
            </a:r>
            <a:r>
              <a:rPr lang="nl-BE" u="sng"/>
              <a:t>ALTIJD</a:t>
            </a:r>
            <a:r>
              <a:rPr lang="nl-BE"/>
              <a:t> opmaken conform Gebouwenregister</a:t>
            </a:r>
            <a:endParaRPr lang="en-US"/>
          </a:p>
          <a:p>
            <a:pPr marL="575945" lvl="1" indent="-287655"/>
            <a:r>
              <a:rPr lang="nl-BE"/>
              <a:t>Bij noodzakelijke aanpassing GRB: eerst wachten op aanpassing</a:t>
            </a:r>
            <a:endParaRPr lang="nl-BE">
              <a:cs typeface="Calibri"/>
            </a:endParaRPr>
          </a:p>
          <a:p>
            <a:pPr marL="575945" lvl="1" indent="-287655"/>
            <a:r>
              <a:rPr lang="nl-BE"/>
              <a:t>Overerving uit EPC GD enkel beschikbaar voor gekoppelde gebouweenheden</a:t>
            </a:r>
            <a:endParaRPr lang="nl-BE">
              <a:cs typeface="Calibri"/>
            </a:endParaRPr>
          </a:p>
          <a:p>
            <a:pPr marL="863600" lvl="2" indent="-287655"/>
            <a:r>
              <a:rPr lang="nl-BE"/>
              <a:t>Als je achteraf EPC opmaakt voor een van deze appartementen zal de software invoer uit het EPC GD overerven</a:t>
            </a:r>
            <a:endParaRPr lang="nl-BE">
              <a:cs typeface="Calibri"/>
            </a:endParaRPr>
          </a:p>
          <a:p>
            <a:pPr marL="863600" lvl="2" indent="-287655"/>
            <a:r>
              <a:rPr lang="nl-BE"/>
              <a:t>Voor appartementen die niet staan vermeld bij het gebouw gebeurt de overerving </a:t>
            </a:r>
            <a:r>
              <a:rPr lang="nl-BE" u="sng"/>
              <a:t>niet</a:t>
            </a:r>
            <a:r>
              <a:rPr lang="nl-BE"/>
              <a:t>!</a:t>
            </a:r>
            <a:endParaRPr lang="nl-BE">
              <a:cs typeface="Calibri"/>
            </a:endParaRPr>
          </a:p>
        </p:txBody>
      </p:sp>
      <p:pic>
        <p:nvPicPr>
          <p:cNvPr id="39" name="Afbeelding 38">
            <a:extLst>
              <a:ext uri="{FF2B5EF4-FFF2-40B4-BE49-F238E27FC236}">
                <a16:creationId xmlns:a16="http://schemas.microsoft.com/office/drawing/2014/main" id="{5D04C043-80AF-41C4-82CF-47BB3AE577C4}"/>
              </a:ext>
            </a:extLst>
          </p:cNvPr>
          <p:cNvPicPr>
            <a:picLocks noChangeAspect="1"/>
          </p:cNvPicPr>
          <p:nvPr/>
        </p:nvPicPr>
        <p:blipFill>
          <a:blip r:embed="rId2"/>
          <a:stretch>
            <a:fillRect/>
          </a:stretch>
        </p:blipFill>
        <p:spPr>
          <a:xfrm>
            <a:off x="5954165" y="2155371"/>
            <a:ext cx="6028299" cy="4581507"/>
          </a:xfrm>
          <a:prstGeom prst="rect">
            <a:avLst/>
          </a:prstGeom>
        </p:spPr>
      </p:pic>
      <p:sp>
        <p:nvSpPr>
          <p:cNvPr id="5" name="Pijl: rechts 4">
            <a:extLst>
              <a:ext uri="{FF2B5EF4-FFF2-40B4-BE49-F238E27FC236}">
                <a16:creationId xmlns:a16="http://schemas.microsoft.com/office/drawing/2014/main" id="{6593A6E7-8EFB-487D-B315-4EA8814A9144}"/>
              </a:ext>
            </a:extLst>
          </p:cNvPr>
          <p:cNvSpPr/>
          <p:nvPr/>
        </p:nvSpPr>
        <p:spPr>
          <a:xfrm rot="1253046">
            <a:off x="4940635" y="3453103"/>
            <a:ext cx="2001753" cy="423611"/>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AF400DF3-B086-413E-925D-49C2344C98CD}"/>
              </a:ext>
            </a:extLst>
          </p:cNvPr>
          <p:cNvSpPr/>
          <p:nvPr/>
        </p:nvSpPr>
        <p:spPr>
          <a:xfrm>
            <a:off x="6867237" y="2917371"/>
            <a:ext cx="2570677" cy="3390406"/>
          </a:xfrm>
          <a:prstGeom prst="roundRect">
            <a:avLst/>
          </a:prstGeom>
          <a:solidFill>
            <a:srgbClr val="FF0000">
              <a:alpha val="2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792513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Invoer van het EPC GD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r>
              <a:rPr lang="nl-BE"/>
              <a:t>Gedetailleerde invoer</a:t>
            </a:r>
          </a:p>
          <a:p>
            <a:r>
              <a:rPr lang="nl-BE"/>
              <a:t>Elektrische verwarming</a:t>
            </a:r>
          </a:p>
          <a:p>
            <a:r>
              <a:rPr lang="nl-BE"/>
              <a:t>Openingen</a:t>
            </a:r>
          </a:p>
          <a:p>
            <a:r>
              <a:rPr lang="nl-BE"/>
              <a:t>Tussenwanden/vloeren</a:t>
            </a:r>
          </a:p>
          <a:p>
            <a:r>
              <a:rPr lang="nl-BE"/>
              <a:t>Schets/naamgeving</a:t>
            </a:r>
          </a:p>
          <a:p>
            <a:endParaRPr lang="nl-BE"/>
          </a:p>
          <a:p>
            <a:pPr lvl="1"/>
            <a:endParaRPr lang="nl-BE"/>
          </a:p>
          <a:p>
            <a:pPr lvl="1"/>
            <a:endParaRPr lang="nl-BE"/>
          </a:p>
        </p:txBody>
      </p:sp>
    </p:spTree>
    <p:extLst>
      <p:ext uri="{BB962C8B-B14F-4D97-AF65-F5344CB8AC3E}">
        <p14:creationId xmlns:p14="http://schemas.microsoft.com/office/powerpoint/2010/main" val="41065500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Gedetailleerde invoer</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r>
              <a:rPr lang="nl-BE"/>
              <a:t>Gedetailleerde invoer noodzakelijk!</a:t>
            </a:r>
          </a:p>
          <a:p>
            <a:r>
              <a:rPr lang="nl-BE"/>
              <a:t>EPC GD = ‘bibliotheek van schildelen’ voor EPC appartement</a:t>
            </a:r>
          </a:p>
          <a:p>
            <a:r>
              <a:rPr lang="nl-BE"/>
              <a:t>Volledige gebouwschil invoeren</a:t>
            </a:r>
          </a:p>
          <a:p>
            <a:pPr lvl="1"/>
            <a:r>
              <a:rPr lang="nl-BE"/>
              <a:t>In EPC (woon)eenheid niet mogelijk om zelf schildelen met begrenzingen buiten/grond/kelder/AOR aan te maken!</a:t>
            </a:r>
          </a:p>
          <a:p>
            <a:pPr lvl="1"/>
            <a:r>
              <a:rPr lang="nl-BE" u="sng"/>
              <a:t>Alle</a:t>
            </a:r>
            <a:r>
              <a:rPr lang="nl-BE"/>
              <a:t> schildelen moeten beschikbaar zijn in EPC GD</a:t>
            </a:r>
          </a:p>
          <a:p>
            <a:pPr lvl="1"/>
            <a:endParaRPr lang="nl-BE"/>
          </a:p>
          <a:p>
            <a:pPr lvl="1"/>
            <a:endParaRPr lang="nl-BE"/>
          </a:p>
        </p:txBody>
      </p:sp>
    </p:spTree>
    <p:extLst>
      <p:ext uri="{BB962C8B-B14F-4D97-AF65-F5344CB8AC3E}">
        <p14:creationId xmlns:p14="http://schemas.microsoft.com/office/powerpoint/2010/main" val="15600012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476672"/>
            <a:ext cx="7130009" cy="720080"/>
          </a:xfrm>
        </p:spPr>
        <p:txBody>
          <a:bodyPr/>
          <a:lstStyle/>
          <a:p>
            <a:r>
              <a:rPr lang="nl-BE"/>
              <a:t>Voorbeeld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5545834" cy="5037474"/>
          </a:xfrm>
        </p:spPr>
        <p:txBody>
          <a:bodyPr/>
          <a:lstStyle/>
          <a:p>
            <a:r>
              <a:rPr lang="nl-BE"/>
              <a:t>Kleine platte daken/terrassen</a:t>
            </a:r>
          </a:p>
          <a:p>
            <a:r>
              <a:rPr lang="nl-BE"/>
              <a:t>Uitstekende zijgevels</a:t>
            </a:r>
          </a:p>
          <a:p>
            <a:r>
              <a:rPr lang="nl-BE" err="1"/>
              <a:t>Beglaasde</a:t>
            </a:r>
            <a:r>
              <a:rPr lang="nl-BE"/>
              <a:t> aanbouwen</a:t>
            </a:r>
          </a:p>
          <a:p>
            <a:r>
              <a:rPr lang="nl-BE"/>
              <a:t>Teruggetrokken inkom (inham)</a:t>
            </a:r>
          </a:p>
          <a:p>
            <a:pPr lvl="1"/>
            <a:endParaRPr lang="nl-BE"/>
          </a:p>
          <a:p>
            <a:pPr lvl="1"/>
            <a:endParaRPr lang="nl-BE"/>
          </a:p>
        </p:txBody>
      </p:sp>
      <p:grpSp>
        <p:nvGrpSpPr>
          <p:cNvPr id="4" name="Groep 3">
            <a:extLst>
              <a:ext uri="{FF2B5EF4-FFF2-40B4-BE49-F238E27FC236}">
                <a16:creationId xmlns:a16="http://schemas.microsoft.com/office/drawing/2014/main" id="{42513428-CB2F-44DA-AC30-C95FDDDBD79C}"/>
              </a:ext>
            </a:extLst>
          </p:cNvPr>
          <p:cNvGrpSpPr/>
          <p:nvPr/>
        </p:nvGrpSpPr>
        <p:grpSpPr>
          <a:xfrm>
            <a:off x="6600056" y="167871"/>
            <a:ext cx="5379813" cy="6478053"/>
            <a:chOff x="6600056" y="167871"/>
            <a:chExt cx="5379813" cy="6478053"/>
          </a:xfrm>
        </p:grpSpPr>
        <p:pic>
          <p:nvPicPr>
            <p:cNvPr id="5" name="Afbeelding 4" descr="Afbeelding met tekst, gebouw, buiten, weg&#10;&#10;Automatisch gegenereerde beschrijving">
              <a:extLst>
                <a:ext uri="{FF2B5EF4-FFF2-40B4-BE49-F238E27FC236}">
                  <a16:creationId xmlns:a16="http://schemas.microsoft.com/office/drawing/2014/main" id="{E1448F2C-516C-4945-BCD7-2299677A8D32}"/>
                </a:ext>
              </a:extLst>
            </p:cNvPr>
            <p:cNvPicPr>
              <a:picLocks noChangeAspect="1"/>
            </p:cNvPicPr>
            <p:nvPr/>
          </p:nvPicPr>
          <p:blipFill rotWithShape="1">
            <a:blip r:embed="rId2">
              <a:extLst>
                <a:ext uri="{28A0092B-C50C-407E-A947-70E740481C1C}">
                  <a14:useLocalDpi xmlns:a14="http://schemas.microsoft.com/office/drawing/2010/main" val="0"/>
                </a:ext>
              </a:extLst>
            </a:blip>
            <a:srcRect b="24607"/>
            <a:stretch/>
          </p:blipFill>
          <p:spPr>
            <a:xfrm>
              <a:off x="6600056" y="167871"/>
              <a:ext cx="5379813" cy="6478053"/>
            </a:xfrm>
            <a:prstGeom prst="rect">
              <a:avLst/>
            </a:prstGeom>
          </p:spPr>
        </p:pic>
        <p:sp>
          <p:nvSpPr>
            <p:cNvPr id="6" name="Ovaal 5">
              <a:extLst>
                <a:ext uri="{FF2B5EF4-FFF2-40B4-BE49-F238E27FC236}">
                  <a16:creationId xmlns:a16="http://schemas.microsoft.com/office/drawing/2014/main" id="{6CAD41AA-E9A2-4A7E-98F4-461B66D831D1}"/>
                </a:ext>
              </a:extLst>
            </p:cNvPr>
            <p:cNvSpPr/>
            <p:nvPr/>
          </p:nvSpPr>
          <p:spPr>
            <a:xfrm>
              <a:off x="8544272" y="3068960"/>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F2E88D91-3C4E-4716-AE02-7A66171A3FE8}"/>
                </a:ext>
              </a:extLst>
            </p:cNvPr>
            <p:cNvSpPr/>
            <p:nvPr/>
          </p:nvSpPr>
          <p:spPr>
            <a:xfrm>
              <a:off x="9840416" y="2478735"/>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8" name="Afbeelding 7">
            <a:extLst>
              <a:ext uri="{FF2B5EF4-FFF2-40B4-BE49-F238E27FC236}">
                <a16:creationId xmlns:a16="http://schemas.microsoft.com/office/drawing/2014/main" id="{2A08E853-E15D-4022-9EF7-805FC95CF1D5}"/>
              </a:ext>
            </a:extLst>
          </p:cNvPr>
          <p:cNvPicPr>
            <a:picLocks noChangeAspect="1"/>
          </p:cNvPicPr>
          <p:nvPr/>
        </p:nvPicPr>
        <p:blipFill rotWithShape="1">
          <a:blip r:embed="rId3"/>
          <a:srcRect l="38997" t="11326" r="874" b="12172"/>
          <a:stretch/>
        </p:blipFill>
        <p:spPr>
          <a:xfrm>
            <a:off x="185080" y="3588115"/>
            <a:ext cx="4949619" cy="3091543"/>
          </a:xfrm>
          <a:prstGeom prst="rect">
            <a:avLst/>
          </a:prstGeom>
        </p:spPr>
      </p:pic>
      <p:sp>
        <p:nvSpPr>
          <p:cNvPr id="9" name="Ovaal 8">
            <a:extLst>
              <a:ext uri="{FF2B5EF4-FFF2-40B4-BE49-F238E27FC236}">
                <a16:creationId xmlns:a16="http://schemas.microsoft.com/office/drawing/2014/main" id="{666FC18E-97AD-4342-8C33-2A83A154F4B7}"/>
              </a:ext>
            </a:extLst>
          </p:cNvPr>
          <p:cNvSpPr/>
          <p:nvPr/>
        </p:nvSpPr>
        <p:spPr>
          <a:xfrm>
            <a:off x="1239961" y="5133886"/>
            <a:ext cx="1546785" cy="1487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712157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5663952" y="1372429"/>
            <a:ext cx="5545834" cy="5037474"/>
          </a:xfrm>
        </p:spPr>
        <p:txBody>
          <a:bodyPr/>
          <a:lstStyle/>
          <a:p>
            <a:r>
              <a:rPr lang="nl-BE"/>
              <a:t>Afwijkende oriëntaties gevels</a:t>
            </a:r>
          </a:p>
          <a:p>
            <a:r>
              <a:rPr lang="nl-BE"/>
              <a:t>Dakkapellen</a:t>
            </a:r>
          </a:p>
          <a:p>
            <a:pPr lvl="1"/>
            <a:endParaRPr lang="nl-BE"/>
          </a:p>
        </p:txBody>
      </p:sp>
      <p:sp>
        <p:nvSpPr>
          <p:cNvPr id="10" name="Titel 1">
            <a:extLst>
              <a:ext uri="{FF2B5EF4-FFF2-40B4-BE49-F238E27FC236}">
                <a16:creationId xmlns:a16="http://schemas.microsoft.com/office/drawing/2014/main" id="{877EF1A6-3C13-42D2-9B68-1FD300FCD3A5}"/>
              </a:ext>
            </a:extLst>
          </p:cNvPr>
          <p:cNvSpPr>
            <a:spLocks noGrp="1"/>
          </p:cNvSpPr>
          <p:nvPr>
            <p:ph type="title"/>
          </p:nvPr>
        </p:nvSpPr>
        <p:spPr>
          <a:xfrm>
            <a:off x="5303912" y="476672"/>
            <a:ext cx="6408712" cy="720080"/>
          </a:xfrm>
        </p:spPr>
        <p:txBody>
          <a:bodyPr/>
          <a:lstStyle/>
          <a:p>
            <a:r>
              <a:rPr lang="nl-BE"/>
              <a:t>Voorbeeld</a:t>
            </a:r>
          </a:p>
        </p:txBody>
      </p:sp>
      <p:grpSp>
        <p:nvGrpSpPr>
          <p:cNvPr id="2" name="Groep 1">
            <a:extLst>
              <a:ext uri="{FF2B5EF4-FFF2-40B4-BE49-F238E27FC236}">
                <a16:creationId xmlns:a16="http://schemas.microsoft.com/office/drawing/2014/main" id="{E2F7E772-F115-4C82-B2FE-2A8BE9C4A830}"/>
              </a:ext>
            </a:extLst>
          </p:cNvPr>
          <p:cNvGrpSpPr/>
          <p:nvPr/>
        </p:nvGrpSpPr>
        <p:grpSpPr>
          <a:xfrm>
            <a:off x="216074" y="144016"/>
            <a:ext cx="4948014" cy="6597352"/>
            <a:chOff x="216074" y="260648"/>
            <a:chExt cx="4948014" cy="6597352"/>
          </a:xfrm>
        </p:grpSpPr>
        <p:pic>
          <p:nvPicPr>
            <p:cNvPr id="7" name="Afbeelding 6" descr="Afbeelding met gebouw, appartementengebouw&#10;&#10;Automatisch gegenereerde beschrijving">
              <a:extLst>
                <a:ext uri="{FF2B5EF4-FFF2-40B4-BE49-F238E27FC236}">
                  <a16:creationId xmlns:a16="http://schemas.microsoft.com/office/drawing/2014/main" id="{EC17BB50-6BC9-4712-9A4F-F9887A58A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74" y="260648"/>
              <a:ext cx="4948014" cy="6597352"/>
            </a:xfrm>
            <a:prstGeom prst="rect">
              <a:avLst/>
            </a:prstGeom>
          </p:spPr>
        </p:pic>
        <p:sp>
          <p:nvSpPr>
            <p:cNvPr id="6" name="Ovaal 5">
              <a:extLst>
                <a:ext uri="{FF2B5EF4-FFF2-40B4-BE49-F238E27FC236}">
                  <a16:creationId xmlns:a16="http://schemas.microsoft.com/office/drawing/2014/main" id="{6CAD41AA-E9A2-4A7E-98F4-461B66D831D1}"/>
                </a:ext>
              </a:extLst>
            </p:cNvPr>
            <p:cNvSpPr/>
            <p:nvPr/>
          </p:nvSpPr>
          <p:spPr>
            <a:xfrm>
              <a:off x="1847528" y="1124744"/>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7EEF963C-6779-4C3E-A5B6-D5DA5EF0BC39}"/>
                </a:ext>
              </a:extLst>
            </p:cNvPr>
            <p:cNvSpPr/>
            <p:nvPr/>
          </p:nvSpPr>
          <p:spPr>
            <a:xfrm>
              <a:off x="2315024" y="2276872"/>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1679694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E6042A-9025-4535-AEA1-67D2990ABEB4}"/>
              </a:ext>
            </a:extLst>
          </p:cNvPr>
          <p:cNvSpPr>
            <a:spLocks noGrp="1"/>
          </p:cNvSpPr>
          <p:nvPr>
            <p:ph type="title"/>
          </p:nvPr>
        </p:nvSpPr>
        <p:spPr/>
        <p:txBody>
          <a:bodyPr/>
          <a:lstStyle/>
          <a:p>
            <a:r>
              <a:rPr lang="nl-BE"/>
              <a:t>Elektrische verwarming</a:t>
            </a:r>
          </a:p>
        </p:txBody>
      </p:sp>
      <p:sp>
        <p:nvSpPr>
          <p:cNvPr id="3" name="Tijdelijke aanduiding voor inhoud 2">
            <a:extLst>
              <a:ext uri="{FF2B5EF4-FFF2-40B4-BE49-F238E27FC236}">
                <a16:creationId xmlns:a16="http://schemas.microsoft.com/office/drawing/2014/main" id="{FFC03195-BE40-4638-98E7-B4B7822EBC22}"/>
              </a:ext>
            </a:extLst>
          </p:cNvPr>
          <p:cNvSpPr>
            <a:spLocks noGrp="1"/>
          </p:cNvSpPr>
          <p:nvPr>
            <p:ph sz="half" idx="10"/>
          </p:nvPr>
        </p:nvSpPr>
        <p:spPr/>
        <p:txBody>
          <a:bodyPr/>
          <a:lstStyle/>
          <a:p>
            <a:r>
              <a:rPr lang="nl-BE"/>
              <a:t>Ga na of er elektrische verwarming aanwezig is in de appartementen</a:t>
            </a:r>
          </a:p>
          <a:p>
            <a:pPr lvl="1"/>
            <a:r>
              <a:rPr lang="nl-BE"/>
              <a:t>Aanname elektrische verwarming: ook bij EPC GD!</a:t>
            </a:r>
          </a:p>
          <a:p>
            <a:pPr lvl="2"/>
            <a:r>
              <a:rPr lang="nl-BE"/>
              <a:t>Gebouw &gt; 1960</a:t>
            </a:r>
          </a:p>
          <a:p>
            <a:pPr lvl="2"/>
            <a:r>
              <a:rPr lang="nl-BE"/>
              <a:t>Elektrische verwarming geplaatst tijdens bouw</a:t>
            </a:r>
          </a:p>
          <a:p>
            <a:pPr lvl="3"/>
            <a:r>
              <a:rPr lang="nl-BE"/>
              <a:t>Vraag de gebouwbeheerder naar bewijsstukken: lastenboek, plannen, facturen, …</a:t>
            </a:r>
          </a:p>
          <a:p>
            <a:pPr lvl="2"/>
            <a:r>
              <a:rPr lang="nl-BE"/>
              <a:t>BV gebouw = volledig verwarmd met </a:t>
            </a:r>
            <a:r>
              <a:rPr lang="nl-BE" err="1"/>
              <a:t>gebouwgebonden</a:t>
            </a:r>
            <a:r>
              <a:rPr lang="nl-BE"/>
              <a:t> elektrische verwarming</a:t>
            </a:r>
          </a:p>
          <a:p>
            <a:pPr lvl="1"/>
            <a:endParaRPr lang="nl-BE"/>
          </a:p>
          <a:p>
            <a:r>
              <a:rPr lang="nl-BE"/>
              <a:t>Isolatie ‘aanwezig’</a:t>
            </a:r>
          </a:p>
          <a:p>
            <a:pPr lvl="1"/>
            <a:r>
              <a:rPr lang="nl-BE"/>
              <a:t>Buitenmuren</a:t>
            </a:r>
          </a:p>
          <a:p>
            <a:pPr lvl="1"/>
            <a:r>
              <a:rPr lang="nl-BE"/>
              <a:t>Daken</a:t>
            </a:r>
          </a:p>
        </p:txBody>
      </p:sp>
    </p:spTree>
    <p:extLst>
      <p:ext uri="{BB962C8B-B14F-4D97-AF65-F5344CB8AC3E}">
        <p14:creationId xmlns:p14="http://schemas.microsoft.com/office/powerpoint/2010/main" val="9104081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1728192"/>
          </a:xfrm>
        </p:spPr>
        <p:txBody>
          <a:bodyPr/>
          <a:lstStyle/>
          <a:p>
            <a:r>
              <a:rPr lang="nl-BE"/>
              <a:t>Openingen van de gemeenschappelijke ruimtes</a:t>
            </a:r>
          </a:p>
          <a:p>
            <a:pPr lvl="1"/>
            <a:r>
              <a:rPr lang="nl-BE"/>
              <a:t>Onderdeel van GD</a:t>
            </a:r>
          </a:p>
          <a:p>
            <a:pPr lvl="1"/>
            <a:r>
              <a:rPr lang="nl-BE"/>
              <a:t>Voordeur, vensters of dakkoepel traphal, …</a:t>
            </a:r>
          </a:p>
        </p:txBody>
      </p:sp>
      <p:grpSp>
        <p:nvGrpSpPr>
          <p:cNvPr id="8" name="Groep 7">
            <a:extLst>
              <a:ext uri="{FF2B5EF4-FFF2-40B4-BE49-F238E27FC236}">
                <a16:creationId xmlns:a16="http://schemas.microsoft.com/office/drawing/2014/main" id="{2B92E687-81D0-41D3-9D58-C7D983828F3A}"/>
              </a:ext>
            </a:extLst>
          </p:cNvPr>
          <p:cNvGrpSpPr/>
          <p:nvPr/>
        </p:nvGrpSpPr>
        <p:grpSpPr>
          <a:xfrm>
            <a:off x="2567607" y="3284984"/>
            <a:ext cx="7056784" cy="3464426"/>
            <a:chOff x="2567607" y="3284984"/>
            <a:chExt cx="7056784" cy="3464426"/>
          </a:xfrm>
        </p:grpSpPr>
        <p:pic>
          <p:nvPicPr>
            <p:cNvPr id="4" name="Afbeelding 3">
              <a:extLst>
                <a:ext uri="{FF2B5EF4-FFF2-40B4-BE49-F238E27FC236}">
                  <a16:creationId xmlns:a16="http://schemas.microsoft.com/office/drawing/2014/main" id="{D1F56CF8-4261-499E-B05A-7F6BADF075B7}"/>
                </a:ext>
              </a:extLst>
            </p:cNvPr>
            <p:cNvPicPr>
              <a:picLocks noChangeAspect="1"/>
            </p:cNvPicPr>
            <p:nvPr/>
          </p:nvPicPr>
          <p:blipFill>
            <a:blip r:embed="rId2"/>
            <a:stretch>
              <a:fillRect/>
            </a:stretch>
          </p:blipFill>
          <p:spPr>
            <a:xfrm>
              <a:off x="2567607" y="3284984"/>
              <a:ext cx="7056784" cy="3464426"/>
            </a:xfrm>
            <a:prstGeom prst="rect">
              <a:avLst/>
            </a:prstGeom>
          </p:spPr>
        </p:pic>
        <p:sp>
          <p:nvSpPr>
            <p:cNvPr id="7" name="Rechthoek: afgeronde hoeken 6">
              <a:extLst>
                <a:ext uri="{FF2B5EF4-FFF2-40B4-BE49-F238E27FC236}">
                  <a16:creationId xmlns:a16="http://schemas.microsoft.com/office/drawing/2014/main" id="{F3D499E5-856F-4D8F-A302-7309A4F84D0F}"/>
                </a:ext>
              </a:extLst>
            </p:cNvPr>
            <p:cNvSpPr/>
            <p:nvPr/>
          </p:nvSpPr>
          <p:spPr>
            <a:xfrm>
              <a:off x="6436669" y="5537303"/>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2082505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1728192"/>
          </a:xfrm>
        </p:spPr>
        <p:txBody>
          <a:bodyPr/>
          <a:lstStyle/>
          <a:p>
            <a:r>
              <a:rPr lang="nl-BE"/>
              <a:t>Openingen van de gemeenschappelijke ruimtes</a:t>
            </a:r>
          </a:p>
          <a:p>
            <a:pPr lvl="1"/>
            <a:r>
              <a:rPr lang="nl-BE" u="sng"/>
              <a:t>Oppervlakte én eigenschappen </a:t>
            </a:r>
            <a:r>
              <a:rPr lang="nl-BE"/>
              <a:t>invoeren</a:t>
            </a:r>
          </a:p>
          <a:p>
            <a:pPr lvl="1"/>
            <a:r>
              <a:rPr lang="nl-BE"/>
              <a:t>Eigenschappen en aanbevelingen op EPC GD</a:t>
            </a:r>
          </a:p>
          <a:p>
            <a:pPr lvl="1"/>
            <a:endParaRPr lang="nl-BE"/>
          </a:p>
        </p:txBody>
      </p:sp>
      <p:grpSp>
        <p:nvGrpSpPr>
          <p:cNvPr id="14" name="Groep 13">
            <a:extLst>
              <a:ext uri="{FF2B5EF4-FFF2-40B4-BE49-F238E27FC236}">
                <a16:creationId xmlns:a16="http://schemas.microsoft.com/office/drawing/2014/main" id="{3592F146-3BF4-4DDE-818C-DFAB3189BAF6}"/>
              </a:ext>
            </a:extLst>
          </p:cNvPr>
          <p:cNvGrpSpPr/>
          <p:nvPr/>
        </p:nvGrpSpPr>
        <p:grpSpPr>
          <a:xfrm>
            <a:off x="8040216" y="2852936"/>
            <a:ext cx="3876675" cy="3789809"/>
            <a:chOff x="8040216" y="2852936"/>
            <a:chExt cx="3876675" cy="3789809"/>
          </a:xfrm>
        </p:grpSpPr>
        <p:pic>
          <p:nvPicPr>
            <p:cNvPr id="6" name="Afbeelding 5">
              <a:extLst>
                <a:ext uri="{FF2B5EF4-FFF2-40B4-BE49-F238E27FC236}">
                  <a16:creationId xmlns:a16="http://schemas.microsoft.com/office/drawing/2014/main" id="{656BDC7A-3944-4522-BD2E-E91F05C049EF}"/>
                </a:ext>
              </a:extLst>
            </p:cNvPr>
            <p:cNvPicPr>
              <a:picLocks noChangeAspect="1"/>
            </p:cNvPicPr>
            <p:nvPr/>
          </p:nvPicPr>
          <p:blipFill rotWithShape="1">
            <a:blip r:embed="rId2"/>
            <a:srcRect t="3660"/>
            <a:stretch/>
          </p:blipFill>
          <p:spPr>
            <a:xfrm>
              <a:off x="8040216" y="2852936"/>
              <a:ext cx="3876675" cy="3789809"/>
            </a:xfrm>
            <a:prstGeom prst="rect">
              <a:avLst/>
            </a:prstGeom>
          </p:spPr>
        </p:pic>
        <p:sp>
          <p:nvSpPr>
            <p:cNvPr id="8" name="Rechthoek: afgeronde hoeken 7">
              <a:extLst>
                <a:ext uri="{FF2B5EF4-FFF2-40B4-BE49-F238E27FC236}">
                  <a16:creationId xmlns:a16="http://schemas.microsoft.com/office/drawing/2014/main" id="{6FD04498-CA49-42C3-9A75-AAA82D11FA86}"/>
                </a:ext>
              </a:extLst>
            </p:cNvPr>
            <p:cNvSpPr/>
            <p:nvPr/>
          </p:nvSpPr>
          <p:spPr>
            <a:xfrm>
              <a:off x="8040216" y="4048125"/>
              <a:ext cx="3876675" cy="18291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13" name="Groep 12">
            <a:extLst>
              <a:ext uri="{FF2B5EF4-FFF2-40B4-BE49-F238E27FC236}">
                <a16:creationId xmlns:a16="http://schemas.microsoft.com/office/drawing/2014/main" id="{9218D6A1-C2A6-4153-A8A7-888F15178124}"/>
              </a:ext>
            </a:extLst>
          </p:cNvPr>
          <p:cNvGrpSpPr/>
          <p:nvPr/>
        </p:nvGrpSpPr>
        <p:grpSpPr>
          <a:xfrm>
            <a:off x="335360" y="3184004"/>
            <a:ext cx="7634758" cy="3529494"/>
            <a:chOff x="335360" y="3184004"/>
            <a:chExt cx="7634758" cy="3529494"/>
          </a:xfrm>
        </p:grpSpPr>
        <p:pic>
          <p:nvPicPr>
            <p:cNvPr id="5" name="Afbeelding 4">
              <a:extLst>
                <a:ext uri="{FF2B5EF4-FFF2-40B4-BE49-F238E27FC236}">
                  <a16:creationId xmlns:a16="http://schemas.microsoft.com/office/drawing/2014/main" id="{68755D6C-CE0D-47AB-A3BD-C66C0D343009}"/>
                </a:ext>
              </a:extLst>
            </p:cNvPr>
            <p:cNvPicPr>
              <a:picLocks noChangeAspect="1"/>
            </p:cNvPicPr>
            <p:nvPr/>
          </p:nvPicPr>
          <p:blipFill>
            <a:blip r:embed="rId3"/>
            <a:stretch>
              <a:fillRect/>
            </a:stretch>
          </p:blipFill>
          <p:spPr>
            <a:xfrm>
              <a:off x="337270" y="3184004"/>
              <a:ext cx="7632848" cy="3529494"/>
            </a:xfrm>
            <a:prstGeom prst="rect">
              <a:avLst/>
            </a:prstGeom>
          </p:spPr>
        </p:pic>
        <p:sp>
          <p:nvSpPr>
            <p:cNvPr id="9" name="Rechthoek: afgeronde hoeken 8">
              <a:extLst>
                <a:ext uri="{FF2B5EF4-FFF2-40B4-BE49-F238E27FC236}">
                  <a16:creationId xmlns:a16="http://schemas.microsoft.com/office/drawing/2014/main" id="{BA8AFBEB-0919-463A-8B7A-492A13149E48}"/>
                </a:ext>
              </a:extLst>
            </p:cNvPr>
            <p:cNvSpPr/>
            <p:nvPr/>
          </p:nvSpPr>
          <p:spPr>
            <a:xfrm>
              <a:off x="335360" y="4437112"/>
              <a:ext cx="5616624" cy="151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13559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76350"/>
            <a:ext cx="10874426" cy="200863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1 wooneenheid =&gt; 1 EPC</a:t>
            </a:r>
          </a:p>
          <a:p>
            <a:pPr lvl="1"/>
            <a:r>
              <a:rPr lang="nl-BE"/>
              <a:t>1 collectief woongedeelte: volledige gebouw</a:t>
            </a:r>
          </a:p>
          <a:p>
            <a:pPr lvl="1"/>
            <a:r>
              <a:rPr lang="nl-BE"/>
              <a:t>Geen EPC GD nodig</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27968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1728192"/>
          </a:xfrm>
        </p:spPr>
        <p:txBody>
          <a:bodyPr/>
          <a:lstStyle/>
          <a:p>
            <a:r>
              <a:rPr lang="nl-BE"/>
              <a:t>Openingen van de (woon)eenheden</a:t>
            </a:r>
          </a:p>
          <a:p>
            <a:pPr lvl="1"/>
            <a:r>
              <a:rPr lang="nl-BE"/>
              <a:t>Geen onderdeel van GD</a:t>
            </a:r>
          </a:p>
          <a:p>
            <a:pPr lvl="2"/>
            <a:r>
              <a:rPr lang="nl-BE"/>
              <a:t>In werkelijkheid meestal ook privatief en te vervangen op initiatief van eigenaar appartement</a:t>
            </a:r>
          </a:p>
          <a:p>
            <a:pPr lvl="1"/>
            <a:r>
              <a:rPr lang="nl-BE"/>
              <a:t>Meestal merendeel van de openingen</a:t>
            </a:r>
          </a:p>
          <a:p>
            <a:pPr lvl="1"/>
            <a:endParaRPr lang="nl-BE"/>
          </a:p>
        </p:txBody>
      </p:sp>
      <p:grpSp>
        <p:nvGrpSpPr>
          <p:cNvPr id="36" name="Groep 35">
            <a:extLst>
              <a:ext uri="{FF2B5EF4-FFF2-40B4-BE49-F238E27FC236}">
                <a16:creationId xmlns:a16="http://schemas.microsoft.com/office/drawing/2014/main" id="{0FBD1F32-6BB5-414D-9E63-F695C8C269CD}"/>
              </a:ext>
            </a:extLst>
          </p:cNvPr>
          <p:cNvGrpSpPr/>
          <p:nvPr/>
        </p:nvGrpSpPr>
        <p:grpSpPr>
          <a:xfrm>
            <a:off x="2316187" y="3284984"/>
            <a:ext cx="7056784" cy="3464426"/>
            <a:chOff x="2316187" y="3284984"/>
            <a:chExt cx="7056784" cy="3464426"/>
          </a:xfrm>
        </p:grpSpPr>
        <p:pic>
          <p:nvPicPr>
            <p:cNvPr id="4" name="Afbeelding 3">
              <a:extLst>
                <a:ext uri="{FF2B5EF4-FFF2-40B4-BE49-F238E27FC236}">
                  <a16:creationId xmlns:a16="http://schemas.microsoft.com/office/drawing/2014/main" id="{D1F56CF8-4261-499E-B05A-7F6BADF075B7}"/>
                </a:ext>
              </a:extLst>
            </p:cNvPr>
            <p:cNvPicPr>
              <a:picLocks noChangeAspect="1"/>
            </p:cNvPicPr>
            <p:nvPr/>
          </p:nvPicPr>
          <p:blipFill>
            <a:blip r:embed="rId2"/>
            <a:stretch>
              <a:fillRect/>
            </a:stretch>
          </p:blipFill>
          <p:spPr>
            <a:xfrm>
              <a:off x="2316187" y="3284984"/>
              <a:ext cx="7056784" cy="3464426"/>
            </a:xfrm>
            <a:prstGeom prst="rect">
              <a:avLst/>
            </a:prstGeom>
          </p:spPr>
        </p:pic>
        <p:sp>
          <p:nvSpPr>
            <p:cNvPr id="8" name="Rechthoek: afgeronde hoeken 7">
              <a:extLst>
                <a:ext uri="{FF2B5EF4-FFF2-40B4-BE49-F238E27FC236}">
                  <a16:creationId xmlns:a16="http://schemas.microsoft.com/office/drawing/2014/main" id="{9ED658DD-2466-431A-B791-CE48117D072F}"/>
                </a:ext>
              </a:extLst>
            </p:cNvPr>
            <p:cNvSpPr/>
            <p:nvPr/>
          </p:nvSpPr>
          <p:spPr>
            <a:xfrm rot="300008">
              <a:off x="3215680" y="3717032"/>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A4EC6A24-4989-4C23-8781-1C151F0C318A}"/>
                </a:ext>
              </a:extLst>
            </p:cNvPr>
            <p:cNvSpPr/>
            <p:nvPr/>
          </p:nvSpPr>
          <p:spPr>
            <a:xfrm rot="243674">
              <a:off x="4206666" y="3841281"/>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C4AA4B3E-31C5-4CA4-AA96-9DF4182EBD83}"/>
                </a:ext>
              </a:extLst>
            </p:cNvPr>
            <p:cNvSpPr/>
            <p:nvPr/>
          </p:nvSpPr>
          <p:spPr>
            <a:xfrm rot="231358">
              <a:off x="3159969" y="4562328"/>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afgeronde hoeken 10">
              <a:extLst>
                <a:ext uri="{FF2B5EF4-FFF2-40B4-BE49-F238E27FC236}">
                  <a16:creationId xmlns:a16="http://schemas.microsoft.com/office/drawing/2014/main" id="{054DE5D2-B60B-4203-93A3-D42D4781C604}"/>
                </a:ext>
              </a:extLst>
            </p:cNvPr>
            <p:cNvSpPr/>
            <p:nvPr/>
          </p:nvSpPr>
          <p:spPr>
            <a:xfrm rot="231358">
              <a:off x="4135487" y="4599928"/>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02FDD18F-9481-4BAD-B905-612815CF0AD0}"/>
                </a:ext>
              </a:extLst>
            </p:cNvPr>
            <p:cNvSpPr/>
            <p:nvPr/>
          </p:nvSpPr>
          <p:spPr>
            <a:xfrm>
              <a:off x="3087960" y="5426424"/>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78E94A7F-0FED-41AA-A77E-CC8D27117152}"/>
                </a:ext>
              </a:extLst>
            </p:cNvPr>
            <p:cNvSpPr/>
            <p:nvPr/>
          </p:nvSpPr>
          <p:spPr>
            <a:xfrm>
              <a:off x="4119190" y="5426424"/>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0CDD93FD-BC22-4A4D-9748-839CFA6A6B59}"/>
                </a:ext>
              </a:extLst>
            </p:cNvPr>
            <p:cNvSpPr/>
            <p:nvPr/>
          </p:nvSpPr>
          <p:spPr>
            <a:xfrm rot="166813">
              <a:off x="6113140" y="4144710"/>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A9607EE9-B0AE-4CE9-81F6-2EBCBA4700C8}"/>
                </a:ext>
              </a:extLst>
            </p:cNvPr>
            <p:cNvSpPr/>
            <p:nvPr/>
          </p:nvSpPr>
          <p:spPr>
            <a:xfrm rot="166813">
              <a:off x="6724936" y="4181440"/>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hoeken 15">
              <a:extLst>
                <a:ext uri="{FF2B5EF4-FFF2-40B4-BE49-F238E27FC236}">
                  <a16:creationId xmlns:a16="http://schemas.microsoft.com/office/drawing/2014/main" id="{B9A8320D-DE42-48CE-863E-29F7B1C8809E}"/>
                </a:ext>
              </a:extLst>
            </p:cNvPr>
            <p:cNvSpPr/>
            <p:nvPr/>
          </p:nvSpPr>
          <p:spPr>
            <a:xfrm rot="166813">
              <a:off x="6104700" y="4781219"/>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8075D3D0-9B28-4F8E-9A56-35346F401EE3}"/>
                </a:ext>
              </a:extLst>
            </p:cNvPr>
            <p:cNvSpPr/>
            <p:nvPr/>
          </p:nvSpPr>
          <p:spPr>
            <a:xfrm rot="166813">
              <a:off x="6724936" y="4833533"/>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afgeronde hoeken 17">
              <a:extLst>
                <a:ext uri="{FF2B5EF4-FFF2-40B4-BE49-F238E27FC236}">
                  <a16:creationId xmlns:a16="http://schemas.microsoft.com/office/drawing/2014/main" id="{A26D4D2C-702A-4041-9359-061652A8C0AB}"/>
                </a:ext>
              </a:extLst>
            </p:cNvPr>
            <p:cNvSpPr/>
            <p:nvPr/>
          </p:nvSpPr>
          <p:spPr>
            <a:xfrm rot="218024">
              <a:off x="7981717" y="4336895"/>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17E2A84B-4F70-4492-AAF5-CB88F145310E}"/>
                </a:ext>
              </a:extLst>
            </p:cNvPr>
            <p:cNvSpPr/>
            <p:nvPr/>
          </p:nvSpPr>
          <p:spPr>
            <a:xfrm rot="218024">
              <a:off x="8498177" y="4375696"/>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afgeronde hoeken 19">
              <a:extLst>
                <a:ext uri="{FF2B5EF4-FFF2-40B4-BE49-F238E27FC236}">
                  <a16:creationId xmlns:a16="http://schemas.microsoft.com/office/drawing/2014/main" id="{8059C0DF-5E19-4C7F-AFF1-3D8CB9A117B5}"/>
                </a:ext>
              </a:extLst>
            </p:cNvPr>
            <p:cNvSpPr/>
            <p:nvPr/>
          </p:nvSpPr>
          <p:spPr>
            <a:xfrm rot="218024">
              <a:off x="8052600" y="4862550"/>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afgeronde hoeken 20">
              <a:extLst>
                <a:ext uri="{FF2B5EF4-FFF2-40B4-BE49-F238E27FC236}">
                  <a16:creationId xmlns:a16="http://schemas.microsoft.com/office/drawing/2014/main" id="{3AA9D02B-06AF-400C-A2B4-7779BB0E1FF8}"/>
                </a:ext>
              </a:extLst>
            </p:cNvPr>
            <p:cNvSpPr/>
            <p:nvPr/>
          </p:nvSpPr>
          <p:spPr>
            <a:xfrm rot="218024">
              <a:off x="8548441" y="4862241"/>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D01F0840-5E60-47EE-86C5-EC6311EE7B07}"/>
                </a:ext>
              </a:extLst>
            </p:cNvPr>
            <p:cNvSpPr/>
            <p:nvPr/>
          </p:nvSpPr>
          <p:spPr>
            <a:xfrm rot="218024">
              <a:off x="8052062" y="5481898"/>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afgeronde hoeken 22">
              <a:extLst>
                <a:ext uri="{FF2B5EF4-FFF2-40B4-BE49-F238E27FC236}">
                  <a16:creationId xmlns:a16="http://schemas.microsoft.com/office/drawing/2014/main" id="{3DDBE29C-C06A-4CBF-93EE-C7F3ED277784}"/>
                </a:ext>
              </a:extLst>
            </p:cNvPr>
            <p:cNvSpPr/>
            <p:nvPr/>
          </p:nvSpPr>
          <p:spPr>
            <a:xfrm rot="218024">
              <a:off x="8548442" y="5480943"/>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CC5B3575-1CC8-449A-9603-E34D3AB398A7}"/>
                </a:ext>
              </a:extLst>
            </p:cNvPr>
            <p:cNvSpPr/>
            <p:nvPr/>
          </p:nvSpPr>
          <p:spPr>
            <a:xfrm rot="218024">
              <a:off x="5038340" y="3945169"/>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afgeronde hoeken 24">
              <a:extLst>
                <a:ext uri="{FF2B5EF4-FFF2-40B4-BE49-F238E27FC236}">
                  <a16:creationId xmlns:a16="http://schemas.microsoft.com/office/drawing/2014/main" id="{A092751D-5284-482D-9ED2-36056841B924}"/>
                </a:ext>
              </a:extLst>
            </p:cNvPr>
            <p:cNvSpPr/>
            <p:nvPr/>
          </p:nvSpPr>
          <p:spPr>
            <a:xfrm rot="218024">
              <a:off x="5038340" y="4696920"/>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afgeronde hoeken 25">
              <a:extLst>
                <a:ext uri="{FF2B5EF4-FFF2-40B4-BE49-F238E27FC236}">
                  <a16:creationId xmlns:a16="http://schemas.microsoft.com/office/drawing/2014/main" id="{A325FB58-4172-47AC-8963-2D179463CEA9}"/>
                </a:ext>
              </a:extLst>
            </p:cNvPr>
            <p:cNvSpPr/>
            <p:nvPr/>
          </p:nvSpPr>
          <p:spPr>
            <a:xfrm rot="218024">
              <a:off x="5038340" y="5448671"/>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afgeronde hoeken 26">
              <a:extLst>
                <a:ext uri="{FF2B5EF4-FFF2-40B4-BE49-F238E27FC236}">
                  <a16:creationId xmlns:a16="http://schemas.microsoft.com/office/drawing/2014/main" id="{7848F5AC-C226-4B7F-8E46-34AA09695639}"/>
                </a:ext>
              </a:extLst>
            </p:cNvPr>
            <p:cNvSpPr/>
            <p:nvPr/>
          </p:nvSpPr>
          <p:spPr>
            <a:xfrm rot="218024">
              <a:off x="7250907" y="4206336"/>
              <a:ext cx="587430" cy="446628"/>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echthoek: afgeronde hoeken 27">
              <a:extLst>
                <a:ext uri="{FF2B5EF4-FFF2-40B4-BE49-F238E27FC236}">
                  <a16:creationId xmlns:a16="http://schemas.microsoft.com/office/drawing/2014/main" id="{57C477D9-B04D-47E9-AE1F-42E4D6634BC2}"/>
                </a:ext>
              </a:extLst>
            </p:cNvPr>
            <p:cNvSpPr/>
            <p:nvPr/>
          </p:nvSpPr>
          <p:spPr>
            <a:xfrm rot="218024">
              <a:off x="7280844" y="4861870"/>
              <a:ext cx="587430" cy="446628"/>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Rechthoek: afgeronde hoeken 28">
              <a:extLst>
                <a:ext uri="{FF2B5EF4-FFF2-40B4-BE49-F238E27FC236}">
                  <a16:creationId xmlns:a16="http://schemas.microsoft.com/office/drawing/2014/main" id="{92023328-027C-4BB3-ACBF-4612581AF0EC}"/>
                </a:ext>
              </a:extLst>
            </p:cNvPr>
            <p:cNvSpPr/>
            <p:nvPr/>
          </p:nvSpPr>
          <p:spPr>
            <a:xfrm rot="218024">
              <a:off x="7324425" y="5493319"/>
              <a:ext cx="587430" cy="446628"/>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2623333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268760"/>
            <a:ext cx="5256584" cy="2448272"/>
          </a:xfrm>
        </p:spPr>
        <p:txBody>
          <a:bodyPr/>
          <a:lstStyle/>
          <a:p>
            <a:r>
              <a:rPr lang="nl-BE"/>
              <a:t>Openingen van de (woon)eenheden</a:t>
            </a:r>
          </a:p>
          <a:p>
            <a:pPr lvl="1"/>
            <a:r>
              <a:rPr lang="nl-BE" u="sng"/>
              <a:t>Enkel oppervlakte invoeren</a:t>
            </a:r>
          </a:p>
          <a:p>
            <a:pPr lvl="2"/>
            <a:r>
              <a:rPr lang="nl-BE"/>
              <a:t>‘Privatieve opening’ aanduiden</a:t>
            </a:r>
          </a:p>
          <a:p>
            <a:pPr lvl="2"/>
            <a:r>
              <a:rPr lang="nl-BE"/>
              <a:t>Oppervlakte kan gegroepeerd worden</a:t>
            </a:r>
          </a:p>
          <a:p>
            <a:pPr lvl="1"/>
            <a:r>
              <a:rPr lang="nl-BE"/>
              <a:t>Oppervlakte nodig voor bruto en netto oppervlaktes gevels en daken</a:t>
            </a:r>
          </a:p>
          <a:p>
            <a:pPr lvl="2"/>
            <a:endParaRPr lang="nl-BE"/>
          </a:p>
        </p:txBody>
      </p:sp>
      <p:grpSp>
        <p:nvGrpSpPr>
          <p:cNvPr id="11" name="Groep 10">
            <a:extLst>
              <a:ext uri="{FF2B5EF4-FFF2-40B4-BE49-F238E27FC236}">
                <a16:creationId xmlns:a16="http://schemas.microsoft.com/office/drawing/2014/main" id="{E8BAB5E8-06A1-436B-96FB-DF5FCB7C823C}"/>
              </a:ext>
            </a:extLst>
          </p:cNvPr>
          <p:cNvGrpSpPr/>
          <p:nvPr/>
        </p:nvGrpSpPr>
        <p:grpSpPr>
          <a:xfrm>
            <a:off x="241263" y="4437112"/>
            <a:ext cx="11709471" cy="2304256"/>
            <a:chOff x="241263" y="4393012"/>
            <a:chExt cx="11709471" cy="2304256"/>
          </a:xfrm>
        </p:grpSpPr>
        <p:pic>
          <p:nvPicPr>
            <p:cNvPr id="4" name="Afbeelding 3">
              <a:extLst>
                <a:ext uri="{FF2B5EF4-FFF2-40B4-BE49-F238E27FC236}">
                  <a16:creationId xmlns:a16="http://schemas.microsoft.com/office/drawing/2014/main" id="{48D9DA0D-2A51-4BCB-B743-3BB2555909A3}"/>
                </a:ext>
              </a:extLst>
            </p:cNvPr>
            <p:cNvPicPr>
              <a:picLocks noChangeAspect="1"/>
            </p:cNvPicPr>
            <p:nvPr/>
          </p:nvPicPr>
          <p:blipFill rotWithShape="1">
            <a:blip r:embed="rId2"/>
            <a:srcRect b="5882"/>
            <a:stretch/>
          </p:blipFill>
          <p:spPr>
            <a:xfrm>
              <a:off x="241263" y="4393012"/>
              <a:ext cx="11709471" cy="2304256"/>
            </a:xfrm>
            <a:prstGeom prst="rect">
              <a:avLst/>
            </a:prstGeom>
          </p:spPr>
        </p:pic>
        <p:sp>
          <p:nvSpPr>
            <p:cNvPr id="7" name="Rechthoek: afgeronde hoeken 6">
              <a:extLst>
                <a:ext uri="{FF2B5EF4-FFF2-40B4-BE49-F238E27FC236}">
                  <a16:creationId xmlns:a16="http://schemas.microsoft.com/office/drawing/2014/main" id="{4BCF7791-9AFA-4ACA-B74E-EDA034FA99C1}"/>
                </a:ext>
              </a:extLst>
            </p:cNvPr>
            <p:cNvSpPr/>
            <p:nvPr/>
          </p:nvSpPr>
          <p:spPr>
            <a:xfrm>
              <a:off x="479376" y="5805264"/>
              <a:ext cx="1728192"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afgeronde hoeken 17">
              <a:extLst>
                <a:ext uri="{FF2B5EF4-FFF2-40B4-BE49-F238E27FC236}">
                  <a16:creationId xmlns:a16="http://schemas.microsoft.com/office/drawing/2014/main" id="{FC528680-9B43-4D60-BE4E-9E8E957BB59D}"/>
                </a:ext>
              </a:extLst>
            </p:cNvPr>
            <p:cNvSpPr/>
            <p:nvPr/>
          </p:nvSpPr>
          <p:spPr>
            <a:xfrm>
              <a:off x="5735960" y="5274949"/>
              <a:ext cx="2160240" cy="3789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12" name="Groep 11">
            <a:extLst>
              <a:ext uri="{FF2B5EF4-FFF2-40B4-BE49-F238E27FC236}">
                <a16:creationId xmlns:a16="http://schemas.microsoft.com/office/drawing/2014/main" id="{BCE55233-A647-4949-A8B1-611594FC7BC5}"/>
              </a:ext>
            </a:extLst>
          </p:cNvPr>
          <p:cNvGrpSpPr/>
          <p:nvPr/>
        </p:nvGrpSpPr>
        <p:grpSpPr>
          <a:xfrm>
            <a:off x="5375920" y="2632534"/>
            <a:ext cx="6669271" cy="1873641"/>
            <a:chOff x="5375920" y="2632534"/>
            <a:chExt cx="6669271" cy="1873641"/>
          </a:xfrm>
        </p:grpSpPr>
        <p:pic>
          <p:nvPicPr>
            <p:cNvPr id="10" name="Afbeelding 9">
              <a:extLst>
                <a:ext uri="{FF2B5EF4-FFF2-40B4-BE49-F238E27FC236}">
                  <a16:creationId xmlns:a16="http://schemas.microsoft.com/office/drawing/2014/main" id="{F2A2D678-0FFB-48A4-838B-77B9138E50CA}"/>
                </a:ext>
              </a:extLst>
            </p:cNvPr>
            <p:cNvPicPr>
              <a:picLocks noChangeAspect="1"/>
            </p:cNvPicPr>
            <p:nvPr/>
          </p:nvPicPr>
          <p:blipFill>
            <a:blip r:embed="rId3"/>
            <a:stretch>
              <a:fillRect/>
            </a:stretch>
          </p:blipFill>
          <p:spPr>
            <a:xfrm>
              <a:off x="5375920" y="2632534"/>
              <a:ext cx="6669271" cy="1873641"/>
            </a:xfrm>
            <a:prstGeom prst="rect">
              <a:avLst/>
            </a:prstGeom>
          </p:spPr>
        </p:pic>
        <p:sp>
          <p:nvSpPr>
            <p:cNvPr id="15" name="Rechthoek: afgeronde hoeken 14">
              <a:extLst>
                <a:ext uri="{FF2B5EF4-FFF2-40B4-BE49-F238E27FC236}">
                  <a16:creationId xmlns:a16="http://schemas.microsoft.com/office/drawing/2014/main" id="{9D293B49-C23C-4355-99B7-1E3CFF746AF0}"/>
                </a:ext>
              </a:extLst>
            </p:cNvPr>
            <p:cNvSpPr/>
            <p:nvPr/>
          </p:nvSpPr>
          <p:spPr>
            <a:xfrm>
              <a:off x="7032104" y="3854825"/>
              <a:ext cx="576064" cy="294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hoeken 15">
              <a:extLst>
                <a:ext uri="{FF2B5EF4-FFF2-40B4-BE49-F238E27FC236}">
                  <a16:creationId xmlns:a16="http://schemas.microsoft.com/office/drawing/2014/main" id="{9882DBF8-E755-4C3D-9AFE-6627FF955FC4}"/>
                </a:ext>
              </a:extLst>
            </p:cNvPr>
            <p:cNvSpPr/>
            <p:nvPr/>
          </p:nvSpPr>
          <p:spPr>
            <a:xfrm>
              <a:off x="11136560" y="3854825"/>
              <a:ext cx="504056" cy="294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9F0D5D6B-5BA9-435B-A7F3-7FA002CC5E25}"/>
                </a:ext>
              </a:extLst>
            </p:cNvPr>
            <p:cNvSpPr/>
            <p:nvPr/>
          </p:nvSpPr>
          <p:spPr>
            <a:xfrm>
              <a:off x="11160867" y="2680330"/>
              <a:ext cx="884323" cy="930564"/>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3" name="Tijdelijke aanduiding voor inhoud 2">
            <a:extLst>
              <a:ext uri="{FF2B5EF4-FFF2-40B4-BE49-F238E27FC236}">
                <a16:creationId xmlns:a16="http://schemas.microsoft.com/office/drawing/2014/main" id="{E576C5B2-3C4F-4DA3-8DA1-F911829EBC46}"/>
              </a:ext>
            </a:extLst>
          </p:cNvPr>
          <p:cNvSpPr txBox="1">
            <a:spLocks/>
          </p:cNvSpPr>
          <p:nvPr/>
        </p:nvSpPr>
        <p:spPr>
          <a:xfrm>
            <a:off x="5748113" y="1306237"/>
            <a:ext cx="5256584" cy="2448272"/>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nl-BE">
                <a:solidFill>
                  <a:srgbClr val="FF0000"/>
                </a:solidFill>
              </a:rPr>
              <a:t>Pas op: veelgemaakte fout!</a:t>
            </a:r>
          </a:p>
          <a:p>
            <a:pPr lvl="2"/>
            <a:endParaRPr lang="nl-BE"/>
          </a:p>
        </p:txBody>
      </p:sp>
    </p:spTree>
    <p:extLst>
      <p:ext uri="{BB962C8B-B14F-4D97-AF65-F5344CB8AC3E}">
        <p14:creationId xmlns:p14="http://schemas.microsoft.com/office/powerpoint/2010/main" val="12883691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Tussenwanden/vloeren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6840760" cy="2808312"/>
          </a:xfrm>
        </p:spPr>
        <p:txBody>
          <a:bodyPr/>
          <a:lstStyle/>
          <a:p>
            <a:r>
              <a:rPr lang="nl-BE"/>
              <a:t>Gevels/plafonds/vloeren aan AVR invoeren in EPC GD</a:t>
            </a:r>
          </a:p>
          <a:p>
            <a:r>
              <a:rPr lang="nl-BE"/>
              <a:t>EPC GD = ‘bibliotheek van schildelen’ voor EPC (woon)eenheid</a:t>
            </a:r>
          </a:p>
          <a:p>
            <a:pPr lvl="1"/>
            <a:r>
              <a:rPr lang="nl-BE"/>
              <a:t>Vooral interessant bij info uit bewijsstukken</a:t>
            </a:r>
          </a:p>
          <a:p>
            <a:pPr lvl="2"/>
            <a:r>
              <a:rPr lang="nl-BE"/>
              <a:t>Vb. lastenboek appartementsgebouw: 4cm isolatie in tussenvloeren</a:t>
            </a:r>
          </a:p>
          <a:p>
            <a:pPr lvl="1"/>
            <a:r>
              <a:rPr lang="nl-BE"/>
              <a:t>Want bewijsstukken niet altijd beschikbaar bij opmaak EPC (woon)eenheid</a:t>
            </a:r>
          </a:p>
          <a:p>
            <a:r>
              <a:rPr lang="nl-BE"/>
              <a:t>Zelf geen impact op EPC GD =&gt; geen berekening </a:t>
            </a:r>
            <a:r>
              <a:rPr lang="nl-BE" err="1"/>
              <a:t>S-peil</a:t>
            </a:r>
            <a:endParaRPr lang="nl-BE"/>
          </a:p>
          <a:p>
            <a:endParaRPr lang="nl-BE"/>
          </a:p>
        </p:txBody>
      </p:sp>
      <p:sp>
        <p:nvSpPr>
          <p:cNvPr id="6" name="Rechthoek: afgeronde hoeken 5">
            <a:extLst>
              <a:ext uri="{FF2B5EF4-FFF2-40B4-BE49-F238E27FC236}">
                <a16:creationId xmlns:a16="http://schemas.microsoft.com/office/drawing/2014/main" id="{00F9BB3D-68AE-42C5-B4B6-EC5A555D8AF5}"/>
              </a:ext>
            </a:extLst>
          </p:cNvPr>
          <p:cNvSpPr/>
          <p:nvPr/>
        </p:nvSpPr>
        <p:spPr>
          <a:xfrm>
            <a:off x="10056440" y="4653136"/>
            <a:ext cx="1297360"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295BB38A-C7BC-4B26-BAEC-DC4CF5A0A553}"/>
              </a:ext>
            </a:extLst>
          </p:cNvPr>
          <p:cNvSpPr/>
          <p:nvPr/>
        </p:nvSpPr>
        <p:spPr>
          <a:xfrm>
            <a:off x="10056440" y="3878018"/>
            <a:ext cx="1297360"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F1FE0A70-6BAF-42E2-971A-46F640BF2A75}"/>
              </a:ext>
            </a:extLst>
          </p:cNvPr>
          <p:cNvSpPr/>
          <p:nvPr/>
        </p:nvSpPr>
        <p:spPr>
          <a:xfrm>
            <a:off x="10128448" y="3146627"/>
            <a:ext cx="1297360"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718789BF-15F2-4DDB-A4C3-8052CEFD96BD}"/>
              </a:ext>
            </a:extLst>
          </p:cNvPr>
          <p:cNvSpPr/>
          <p:nvPr/>
        </p:nvSpPr>
        <p:spPr>
          <a:xfrm rot="5400000">
            <a:off x="8943145" y="4187913"/>
            <a:ext cx="2370605"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97CFD0C5-5F31-4CE0-AA94-88FA08F54E66}"/>
              </a:ext>
            </a:extLst>
          </p:cNvPr>
          <p:cNvSpPr/>
          <p:nvPr/>
        </p:nvSpPr>
        <p:spPr>
          <a:xfrm rot="5400000">
            <a:off x="8615061" y="5013176"/>
            <a:ext cx="864095" cy="288034"/>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997981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196752"/>
            <a:ext cx="6840760" cy="3096344"/>
          </a:xfrm>
        </p:spPr>
        <p:txBody>
          <a:bodyPr/>
          <a:lstStyle/>
          <a:p>
            <a:r>
              <a:rPr lang="nl-BE"/>
              <a:t>Hoe tussenvloer invoeren in </a:t>
            </a:r>
            <a:r>
              <a:rPr lang="nl-BE" b="1">
                <a:solidFill>
                  <a:srgbClr val="FF0000"/>
                </a:solidFill>
              </a:rPr>
              <a:t>EPC GD</a:t>
            </a:r>
            <a:r>
              <a:rPr lang="nl-BE"/>
              <a:t>?</a:t>
            </a:r>
          </a:p>
          <a:p>
            <a:pPr lvl="1"/>
            <a:r>
              <a:rPr lang="nl-BE"/>
              <a:t>Eenzelfde tussenvloer is voor één app. de vloer en voor ander app. het plafond</a:t>
            </a:r>
          </a:p>
          <a:p>
            <a:pPr lvl="1"/>
            <a:r>
              <a:rPr lang="nl-BE"/>
              <a:t>Deze constructie moet minstens éénmaal ingevoerd worden</a:t>
            </a:r>
          </a:p>
          <a:p>
            <a:pPr lvl="1"/>
            <a:r>
              <a:rPr lang="nl-BE"/>
              <a:t>Tussenvloer invoeren bij ‘plafond’ </a:t>
            </a:r>
            <a:r>
              <a:rPr lang="nl-BE" u="sng"/>
              <a:t>of</a:t>
            </a:r>
            <a:r>
              <a:rPr lang="nl-BE"/>
              <a:t> bij ‘vloer’ </a:t>
            </a:r>
            <a:r>
              <a:rPr lang="nl-BE" u="sng"/>
              <a:t>of</a:t>
            </a:r>
            <a:r>
              <a:rPr lang="nl-BE"/>
              <a:t> bij allebei</a:t>
            </a:r>
          </a:p>
          <a:p>
            <a:pPr lvl="1"/>
            <a:endParaRPr lang="nl-BE"/>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sp>
        <p:nvSpPr>
          <p:cNvPr id="7" name="Tekstvak 6">
            <a:extLst>
              <a:ext uri="{FF2B5EF4-FFF2-40B4-BE49-F238E27FC236}">
                <a16:creationId xmlns:a16="http://schemas.microsoft.com/office/drawing/2014/main" id="{C5E75F82-D214-437B-BA47-3A4626074F25}"/>
              </a:ext>
            </a:extLst>
          </p:cNvPr>
          <p:cNvSpPr txBox="1"/>
          <p:nvPr/>
        </p:nvSpPr>
        <p:spPr>
          <a:xfrm>
            <a:off x="10092073" y="4914746"/>
            <a:ext cx="1656184" cy="523220"/>
          </a:xfrm>
          <a:prstGeom prst="rect">
            <a:avLst/>
          </a:prstGeom>
          <a:noFill/>
        </p:spPr>
        <p:txBody>
          <a:bodyPr wrap="square" rtlCol="0">
            <a:spAutoFit/>
          </a:bodyPr>
          <a:lstStyle/>
          <a:p>
            <a:r>
              <a:rPr lang="nl-BE" sz="2800">
                <a:solidFill>
                  <a:srgbClr val="FF0000"/>
                </a:solidFill>
              </a:rPr>
              <a:t>PLAFOND</a:t>
            </a:r>
          </a:p>
        </p:txBody>
      </p:sp>
      <p:pic>
        <p:nvPicPr>
          <p:cNvPr id="8" name="Afbeelding 7">
            <a:extLst>
              <a:ext uri="{FF2B5EF4-FFF2-40B4-BE49-F238E27FC236}">
                <a16:creationId xmlns:a16="http://schemas.microsoft.com/office/drawing/2014/main" id="{A5F316FD-0053-4EE7-8F25-A2E922DD44E8}"/>
              </a:ext>
            </a:extLst>
          </p:cNvPr>
          <p:cNvPicPr>
            <a:picLocks noChangeAspect="1"/>
          </p:cNvPicPr>
          <p:nvPr/>
        </p:nvPicPr>
        <p:blipFill rotWithShape="1">
          <a:blip r:embed="rId3"/>
          <a:srcRect r="32345"/>
          <a:stretch/>
        </p:blipFill>
        <p:spPr>
          <a:xfrm>
            <a:off x="299356" y="3845858"/>
            <a:ext cx="6840760" cy="2967518"/>
          </a:xfrm>
          <a:prstGeom prst="rect">
            <a:avLst/>
          </a:prstGeom>
        </p:spPr>
      </p:pic>
    </p:spTree>
    <p:extLst>
      <p:ext uri="{BB962C8B-B14F-4D97-AF65-F5344CB8AC3E}">
        <p14:creationId xmlns:p14="http://schemas.microsoft.com/office/powerpoint/2010/main" val="37125208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628800"/>
            <a:ext cx="6840760" cy="2664296"/>
          </a:xfrm>
        </p:spPr>
        <p:txBody>
          <a:bodyPr/>
          <a:lstStyle/>
          <a:p>
            <a:r>
              <a:rPr lang="nl-BE"/>
              <a:t>Hoe tussenvloer invoeren in </a:t>
            </a:r>
            <a:r>
              <a:rPr lang="nl-BE" b="1">
                <a:solidFill>
                  <a:srgbClr val="FF0000"/>
                </a:solidFill>
              </a:rPr>
              <a:t>EPC GD</a:t>
            </a:r>
            <a:r>
              <a:rPr lang="nl-BE"/>
              <a:t>?</a:t>
            </a:r>
          </a:p>
          <a:p>
            <a:pPr lvl="1"/>
            <a:r>
              <a:rPr lang="nl-BE"/>
              <a:t>Als alle tussenvloeren dezelfde eigenschappen hebben =&gt; 1 tussenvloer</a:t>
            </a:r>
          </a:p>
          <a:p>
            <a:pPr lvl="1"/>
            <a:r>
              <a:rPr lang="nl-BE"/>
              <a:t>Bij verschillende eigenschappen =&gt; meerdere tussenvloeren</a:t>
            </a:r>
          </a:p>
          <a:p>
            <a:pPr lvl="1"/>
            <a:endParaRPr lang="nl-BE"/>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sp>
        <p:nvSpPr>
          <p:cNvPr id="7" name="Tekstvak 6">
            <a:extLst>
              <a:ext uri="{FF2B5EF4-FFF2-40B4-BE49-F238E27FC236}">
                <a16:creationId xmlns:a16="http://schemas.microsoft.com/office/drawing/2014/main" id="{C5E75F82-D214-437B-BA47-3A4626074F25}"/>
              </a:ext>
            </a:extLst>
          </p:cNvPr>
          <p:cNvSpPr txBox="1"/>
          <p:nvPr/>
        </p:nvSpPr>
        <p:spPr>
          <a:xfrm>
            <a:off x="10092073" y="4914746"/>
            <a:ext cx="1656184" cy="523220"/>
          </a:xfrm>
          <a:prstGeom prst="rect">
            <a:avLst/>
          </a:prstGeom>
          <a:noFill/>
        </p:spPr>
        <p:txBody>
          <a:bodyPr wrap="square" rtlCol="0">
            <a:spAutoFit/>
          </a:bodyPr>
          <a:lstStyle/>
          <a:p>
            <a:r>
              <a:rPr lang="nl-BE" sz="2800">
                <a:solidFill>
                  <a:srgbClr val="FF0000"/>
                </a:solidFill>
              </a:rPr>
              <a:t>PLAFOND</a:t>
            </a:r>
          </a:p>
        </p:txBody>
      </p:sp>
      <p:pic>
        <p:nvPicPr>
          <p:cNvPr id="8" name="Afbeelding 7">
            <a:extLst>
              <a:ext uri="{FF2B5EF4-FFF2-40B4-BE49-F238E27FC236}">
                <a16:creationId xmlns:a16="http://schemas.microsoft.com/office/drawing/2014/main" id="{A5F316FD-0053-4EE7-8F25-A2E922DD44E8}"/>
              </a:ext>
            </a:extLst>
          </p:cNvPr>
          <p:cNvPicPr>
            <a:picLocks noChangeAspect="1"/>
          </p:cNvPicPr>
          <p:nvPr/>
        </p:nvPicPr>
        <p:blipFill rotWithShape="1">
          <a:blip r:embed="rId3"/>
          <a:srcRect r="32345"/>
          <a:stretch/>
        </p:blipFill>
        <p:spPr>
          <a:xfrm>
            <a:off x="299356" y="3845858"/>
            <a:ext cx="6840760" cy="2967518"/>
          </a:xfrm>
          <a:prstGeom prst="rect">
            <a:avLst/>
          </a:prstGeom>
        </p:spPr>
      </p:pic>
    </p:spTree>
    <p:extLst>
      <p:ext uri="{BB962C8B-B14F-4D97-AF65-F5344CB8AC3E}">
        <p14:creationId xmlns:p14="http://schemas.microsoft.com/office/powerpoint/2010/main" val="27113848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628800"/>
            <a:ext cx="6840760" cy="2664296"/>
          </a:xfrm>
        </p:spPr>
        <p:txBody>
          <a:bodyPr/>
          <a:lstStyle/>
          <a:p>
            <a:r>
              <a:rPr lang="nl-BE"/>
              <a:t>Hoe vloer AVR invoeren in </a:t>
            </a:r>
            <a:r>
              <a:rPr lang="nl-BE" b="1">
                <a:solidFill>
                  <a:srgbClr val="FF0000"/>
                </a:solidFill>
              </a:rPr>
              <a:t>EPC app.</a:t>
            </a:r>
            <a:r>
              <a:rPr lang="nl-BE"/>
              <a:t>?</a:t>
            </a:r>
          </a:p>
          <a:p>
            <a:pPr lvl="1"/>
            <a:r>
              <a:rPr lang="nl-BE"/>
              <a:t>Appartement moet </a:t>
            </a:r>
            <a:r>
              <a:rPr lang="nl-BE" u="sng"/>
              <a:t>wel</a:t>
            </a:r>
            <a:r>
              <a:rPr lang="nl-BE"/>
              <a:t> zowel vloer als plafond/dak hebben!</a:t>
            </a:r>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spTree>
    <p:extLst>
      <p:ext uri="{BB962C8B-B14F-4D97-AF65-F5344CB8AC3E}">
        <p14:creationId xmlns:p14="http://schemas.microsoft.com/office/powerpoint/2010/main" val="26856701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628800"/>
            <a:ext cx="6840760" cy="2664296"/>
          </a:xfrm>
        </p:spPr>
        <p:txBody>
          <a:bodyPr/>
          <a:lstStyle/>
          <a:p>
            <a:r>
              <a:rPr lang="nl-BE"/>
              <a:t>Hoe vloer AVR invoeren in </a:t>
            </a:r>
            <a:r>
              <a:rPr lang="nl-BE" b="1">
                <a:solidFill>
                  <a:srgbClr val="FF0000"/>
                </a:solidFill>
              </a:rPr>
              <a:t>EPC app.</a:t>
            </a:r>
            <a:r>
              <a:rPr lang="nl-BE"/>
              <a:t>?</a:t>
            </a:r>
          </a:p>
          <a:p>
            <a:pPr lvl="1"/>
            <a:r>
              <a:rPr lang="nl-BE"/>
              <a:t>Als tussenvloer bij ‘vloer’ staat vermeld, kan deze gebruikt worden</a:t>
            </a:r>
          </a:p>
          <a:p>
            <a:pPr lvl="1"/>
            <a:r>
              <a:rPr lang="nl-BE"/>
              <a:t>Als tussenvloer enkel bij ‘plafond’ staat vermeld =&gt; zelf vloer (AVR) aanmaken</a:t>
            </a:r>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pic>
        <p:nvPicPr>
          <p:cNvPr id="9" name="Afbeelding 8">
            <a:extLst>
              <a:ext uri="{FF2B5EF4-FFF2-40B4-BE49-F238E27FC236}">
                <a16:creationId xmlns:a16="http://schemas.microsoft.com/office/drawing/2014/main" id="{A202A8F9-0505-4BCF-BA90-0873D581AAFC}"/>
              </a:ext>
            </a:extLst>
          </p:cNvPr>
          <p:cNvPicPr>
            <a:picLocks noChangeAspect="1"/>
          </p:cNvPicPr>
          <p:nvPr/>
        </p:nvPicPr>
        <p:blipFill>
          <a:blip r:embed="rId2"/>
          <a:stretch>
            <a:fillRect/>
          </a:stretch>
        </p:blipFill>
        <p:spPr>
          <a:xfrm>
            <a:off x="0" y="3976053"/>
            <a:ext cx="12192000" cy="2651863"/>
          </a:xfrm>
          <a:prstGeom prst="rect">
            <a:avLst/>
          </a:prstGeom>
        </p:spPr>
      </p:pic>
      <p:pic>
        <p:nvPicPr>
          <p:cNvPr id="12" name="Graphic 11" descr="Vraagteken">
            <a:extLst>
              <a:ext uri="{FF2B5EF4-FFF2-40B4-BE49-F238E27FC236}">
                <a16:creationId xmlns:a16="http://schemas.microsoft.com/office/drawing/2014/main" id="{4142322E-6E22-4DE7-A749-52835AF309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9816" y="5229200"/>
            <a:ext cx="914400" cy="914400"/>
          </a:xfrm>
          <a:prstGeom prst="rect">
            <a:avLst/>
          </a:prstGeom>
        </p:spPr>
      </p:pic>
      <p:sp>
        <p:nvSpPr>
          <p:cNvPr id="13" name="Ovaal 12">
            <a:extLst>
              <a:ext uri="{FF2B5EF4-FFF2-40B4-BE49-F238E27FC236}">
                <a16:creationId xmlns:a16="http://schemas.microsoft.com/office/drawing/2014/main" id="{3159C0F8-2230-4345-AF9D-75BCF70AE2D9}"/>
              </a:ext>
            </a:extLst>
          </p:cNvPr>
          <p:cNvSpPr/>
          <p:nvPr/>
        </p:nvSpPr>
        <p:spPr>
          <a:xfrm>
            <a:off x="11065768" y="4704422"/>
            <a:ext cx="720080"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911426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CCFAAC8-C6F2-4255-A79E-5D393946E0AB}"/>
              </a:ext>
            </a:extLst>
          </p:cNvPr>
          <p:cNvPicPr>
            <a:picLocks noChangeAspect="1"/>
          </p:cNvPicPr>
          <p:nvPr/>
        </p:nvPicPr>
        <p:blipFill rotWithShape="1">
          <a:blip r:embed="rId2"/>
          <a:srcRect r="-402"/>
          <a:stretch/>
        </p:blipFill>
        <p:spPr>
          <a:xfrm>
            <a:off x="151722" y="2132856"/>
            <a:ext cx="8248533" cy="4559298"/>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196752"/>
            <a:ext cx="11377264" cy="3096344"/>
          </a:xfrm>
        </p:spPr>
        <p:txBody>
          <a:bodyPr/>
          <a:lstStyle/>
          <a:p>
            <a:r>
              <a:rPr lang="nl-BE"/>
              <a:t>Hoe vloer AVR invoeren in </a:t>
            </a:r>
            <a:r>
              <a:rPr lang="nl-BE" b="1">
                <a:solidFill>
                  <a:srgbClr val="FF0000"/>
                </a:solidFill>
              </a:rPr>
              <a:t>EPC app.</a:t>
            </a:r>
            <a:r>
              <a:rPr lang="nl-BE"/>
              <a:t>?</a:t>
            </a:r>
          </a:p>
          <a:p>
            <a:pPr lvl="1"/>
            <a:r>
              <a:rPr lang="nl-BE"/>
              <a:t>Eigenschappen van plafond (AVR) mogen overgenomen worden</a:t>
            </a:r>
          </a:p>
        </p:txBody>
      </p:sp>
      <p:pic>
        <p:nvPicPr>
          <p:cNvPr id="10" name="Afbeelding 9">
            <a:extLst>
              <a:ext uri="{FF2B5EF4-FFF2-40B4-BE49-F238E27FC236}">
                <a16:creationId xmlns:a16="http://schemas.microsoft.com/office/drawing/2014/main" id="{95C9F29B-C878-4A4F-9C48-04B7CAA8B2EB}"/>
              </a:ext>
            </a:extLst>
          </p:cNvPr>
          <p:cNvPicPr>
            <a:picLocks noChangeAspect="1"/>
          </p:cNvPicPr>
          <p:nvPr/>
        </p:nvPicPr>
        <p:blipFill rotWithShape="1">
          <a:blip r:embed="rId3"/>
          <a:srcRect r="32345"/>
          <a:stretch/>
        </p:blipFill>
        <p:spPr>
          <a:xfrm>
            <a:off x="5271054" y="3284984"/>
            <a:ext cx="6625207" cy="2874011"/>
          </a:xfrm>
          <a:prstGeom prst="rect">
            <a:avLst/>
          </a:prstGeom>
          <a:ln w="38100">
            <a:solidFill>
              <a:srgbClr val="FF0000"/>
            </a:solidFill>
          </a:ln>
        </p:spPr>
      </p:pic>
      <p:sp>
        <p:nvSpPr>
          <p:cNvPr id="7" name="Ovaal 6">
            <a:extLst>
              <a:ext uri="{FF2B5EF4-FFF2-40B4-BE49-F238E27FC236}">
                <a16:creationId xmlns:a16="http://schemas.microsoft.com/office/drawing/2014/main" id="{B0160A2D-EC28-4F53-8DE3-7D0E98029D6B}"/>
              </a:ext>
            </a:extLst>
          </p:cNvPr>
          <p:cNvSpPr/>
          <p:nvPr/>
        </p:nvSpPr>
        <p:spPr>
          <a:xfrm>
            <a:off x="9048328" y="5301208"/>
            <a:ext cx="187220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A5848143-3CAA-4A31-A3CD-D1D7EF53DC75}"/>
              </a:ext>
            </a:extLst>
          </p:cNvPr>
          <p:cNvSpPr/>
          <p:nvPr/>
        </p:nvSpPr>
        <p:spPr>
          <a:xfrm>
            <a:off x="151723" y="3736484"/>
            <a:ext cx="3063957" cy="27168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Pijl: rechts 11">
            <a:extLst>
              <a:ext uri="{FF2B5EF4-FFF2-40B4-BE49-F238E27FC236}">
                <a16:creationId xmlns:a16="http://schemas.microsoft.com/office/drawing/2014/main" id="{07A0FE15-9CD8-401D-9485-8A1F4DE6097B}"/>
              </a:ext>
            </a:extLst>
          </p:cNvPr>
          <p:cNvSpPr/>
          <p:nvPr/>
        </p:nvSpPr>
        <p:spPr>
          <a:xfrm rot="10800000">
            <a:off x="3308162" y="5331546"/>
            <a:ext cx="1947833" cy="50405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3020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Tussenwanden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377264" cy="2808312"/>
          </a:xfrm>
        </p:spPr>
        <p:txBody>
          <a:bodyPr/>
          <a:lstStyle/>
          <a:p>
            <a:r>
              <a:rPr lang="nl-BE"/>
              <a:t>Zelfde methode als bij tussenvloeren</a:t>
            </a:r>
          </a:p>
          <a:p>
            <a:pPr lvl="1"/>
            <a:r>
              <a:rPr lang="nl-BE"/>
              <a:t>Tussenwand </a:t>
            </a:r>
            <a:r>
              <a:rPr lang="nl-BE" u="sng"/>
              <a:t>mag, maar moet niet</a:t>
            </a:r>
            <a:r>
              <a:rPr lang="nl-BE"/>
              <a:t> bij elke oriëntatie ingevoerd worden</a:t>
            </a:r>
          </a:p>
          <a:p>
            <a:pPr lvl="1"/>
            <a:r>
              <a:rPr lang="nl-BE"/>
              <a:t>Bij identieke eigenschappen slechts 1 tussenwand invoeren</a:t>
            </a:r>
          </a:p>
        </p:txBody>
      </p:sp>
      <p:pic>
        <p:nvPicPr>
          <p:cNvPr id="4" name="Afbeelding 3">
            <a:extLst>
              <a:ext uri="{FF2B5EF4-FFF2-40B4-BE49-F238E27FC236}">
                <a16:creationId xmlns:a16="http://schemas.microsoft.com/office/drawing/2014/main" id="{1AE85C00-ADDA-44F2-8EE6-B85FEF016F49}"/>
              </a:ext>
            </a:extLst>
          </p:cNvPr>
          <p:cNvPicPr>
            <a:picLocks noChangeAspect="1"/>
          </p:cNvPicPr>
          <p:nvPr/>
        </p:nvPicPr>
        <p:blipFill>
          <a:blip r:embed="rId2"/>
          <a:stretch>
            <a:fillRect/>
          </a:stretch>
        </p:blipFill>
        <p:spPr>
          <a:xfrm>
            <a:off x="599727" y="2834960"/>
            <a:ext cx="10992543" cy="4006205"/>
          </a:xfrm>
          <a:prstGeom prst="rect">
            <a:avLst/>
          </a:prstGeom>
        </p:spPr>
      </p:pic>
      <p:sp>
        <p:nvSpPr>
          <p:cNvPr id="13" name="Ovaal 12">
            <a:extLst>
              <a:ext uri="{FF2B5EF4-FFF2-40B4-BE49-F238E27FC236}">
                <a16:creationId xmlns:a16="http://schemas.microsoft.com/office/drawing/2014/main" id="{36E3981F-5C6F-42BD-AFFE-AACCCC967469}"/>
              </a:ext>
            </a:extLst>
          </p:cNvPr>
          <p:cNvSpPr/>
          <p:nvPr/>
        </p:nvSpPr>
        <p:spPr>
          <a:xfrm>
            <a:off x="695400" y="4113655"/>
            <a:ext cx="187220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335369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ABD3CE6-B8E7-4B83-B711-2C05876E20E8}"/>
              </a:ext>
            </a:extLst>
          </p:cNvPr>
          <p:cNvPicPr>
            <a:picLocks noChangeAspect="1"/>
          </p:cNvPicPr>
          <p:nvPr/>
        </p:nvPicPr>
        <p:blipFill>
          <a:blip r:embed="rId2"/>
          <a:stretch>
            <a:fillRect/>
          </a:stretch>
        </p:blipFill>
        <p:spPr>
          <a:xfrm>
            <a:off x="6095999" y="3439641"/>
            <a:ext cx="5803534" cy="3312368"/>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wat tekenen?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772816"/>
            <a:ext cx="7416824" cy="4896544"/>
          </a:xfrm>
        </p:spPr>
        <p:txBody>
          <a:bodyPr/>
          <a:lstStyle/>
          <a:p>
            <a:r>
              <a:rPr lang="nl-BE"/>
              <a:t>Schets noodzakelijk voor ED van appartement</a:t>
            </a:r>
          </a:p>
          <a:p>
            <a:pPr lvl="1"/>
            <a:r>
              <a:rPr lang="nl-BE"/>
              <a:t>Wat is het BV appartementsgebouw?</a:t>
            </a:r>
          </a:p>
          <a:p>
            <a:pPr lvl="1"/>
            <a:r>
              <a:rPr lang="nl-BE"/>
              <a:t>Waar bevinden de schildelen van de buitenschil zich?</a:t>
            </a:r>
          </a:p>
          <a:p>
            <a:pPr lvl="1"/>
            <a:r>
              <a:rPr lang="nl-BE"/>
              <a:t>Wat is hun naamgeving?</a:t>
            </a:r>
          </a:p>
          <a:p>
            <a:r>
              <a:rPr lang="nl-BE"/>
              <a:t>Niet nodig om te tekenen</a:t>
            </a:r>
          </a:p>
          <a:p>
            <a:pPr lvl="1"/>
            <a:r>
              <a:rPr lang="nl-BE"/>
              <a:t>Openingen</a:t>
            </a:r>
          </a:p>
          <a:p>
            <a:pPr lvl="1"/>
            <a:r>
              <a:rPr lang="nl-BE"/>
              <a:t>Tussenwanden/vloeren (AVR) in gebouw</a:t>
            </a:r>
          </a:p>
          <a:p>
            <a:pPr lvl="2"/>
            <a:r>
              <a:rPr lang="nl-BE"/>
              <a:t>Tenzij deze verschillende eigenschappen hebben</a:t>
            </a:r>
          </a:p>
          <a:p>
            <a:pPr marL="288000" lvl="1" indent="0">
              <a:buNone/>
            </a:pPr>
            <a:endParaRPr lang="nl-BE"/>
          </a:p>
          <a:p>
            <a:pPr lvl="1"/>
            <a:endParaRPr lang="nl-BE"/>
          </a:p>
        </p:txBody>
      </p:sp>
    </p:spTree>
    <p:extLst>
      <p:ext uri="{BB962C8B-B14F-4D97-AF65-F5344CB8AC3E}">
        <p14:creationId xmlns:p14="http://schemas.microsoft.com/office/powerpoint/2010/main" val="1683120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76350"/>
            <a:ext cx="10874426" cy="200863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Stel…</a:t>
            </a:r>
          </a:p>
          <a:p>
            <a:pPr lvl="1"/>
            <a:r>
              <a:rPr lang="nl-BE"/>
              <a:t>Studio’s van buitenaf toegankelijk en niet (enkel) via trappenhal</a:t>
            </a:r>
          </a:p>
          <a:p>
            <a:pPr lvl="2"/>
            <a:r>
              <a:rPr lang="nl-BE"/>
              <a:t>Eigen toegang via openbare weg/erf =&gt; aparte wooneenheden =&gt; aparte </a:t>
            </a:r>
            <a:r>
              <a:rPr lang="nl-BE" err="1"/>
              <a:t>EPC’s</a:t>
            </a:r>
            <a:endParaRPr lang="nl-BE"/>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Pijl: rechts 7">
            <a:extLst>
              <a:ext uri="{FF2B5EF4-FFF2-40B4-BE49-F238E27FC236}">
                <a16:creationId xmlns:a16="http://schemas.microsoft.com/office/drawing/2014/main" id="{85FB4229-2C6E-441D-B4BB-CD3252C0B461}"/>
              </a:ext>
            </a:extLst>
          </p:cNvPr>
          <p:cNvSpPr/>
          <p:nvPr/>
        </p:nvSpPr>
        <p:spPr>
          <a:xfrm rot="16200000">
            <a:off x="6668293" y="6000588"/>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Pijl: rechts 8">
            <a:extLst>
              <a:ext uri="{FF2B5EF4-FFF2-40B4-BE49-F238E27FC236}">
                <a16:creationId xmlns:a16="http://schemas.microsoft.com/office/drawing/2014/main" id="{5925A948-6606-44DD-BEF0-4D86EA95F23F}"/>
              </a:ext>
            </a:extLst>
          </p:cNvPr>
          <p:cNvSpPr/>
          <p:nvPr/>
        </p:nvSpPr>
        <p:spPr>
          <a:xfrm rot="16200000">
            <a:off x="9802018" y="6000588"/>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821310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naamgeving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700808"/>
            <a:ext cx="11593288" cy="4968552"/>
          </a:xfrm>
        </p:spPr>
        <p:txBody>
          <a:bodyPr/>
          <a:lstStyle/>
          <a:p>
            <a:r>
              <a:rPr lang="nl-BE"/>
              <a:t>Naamgeving schildelen</a:t>
            </a:r>
          </a:p>
          <a:p>
            <a:pPr lvl="1"/>
            <a:r>
              <a:rPr lang="nl-NL"/>
              <a:t>Type schildeel (vb. voorgevel, muur tegen traphal, ...)</a:t>
            </a:r>
          </a:p>
          <a:p>
            <a:pPr lvl="1"/>
            <a:r>
              <a:rPr lang="nl-NL"/>
              <a:t>De positie (vb. plat dak laag, hellend dak dakkapel </a:t>
            </a:r>
            <a:r>
              <a:rPr lang="nl-NL" err="1"/>
              <a:t>thv</a:t>
            </a:r>
            <a:r>
              <a:rPr lang="nl-NL"/>
              <a:t> achtergevel, ...)</a:t>
            </a:r>
          </a:p>
          <a:p>
            <a:pPr lvl="1"/>
            <a:r>
              <a:rPr lang="nl-NL"/>
              <a:t>De ruimtes die zich daarachter bevinden (vb. vloer kelder, ...)</a:t>
            </a:r>
          </a:p>
          <a:p>
            <a:pPr lvl="1"/>
            <a:r>
              <a:rPr lang="nl-NL"/>
              <a:t>Het materiaal of de afwerking van het schildeel (vb. achtergevel pleister, voorgevel baksteen, …) </a:t>
            </a:r>
          </a:p>
          <a:p>
            <a:pPr lvl="1"/>
            <a:endParaRPr lang="nl-NL"/>
          </a:p>
          <a:p>
            <a:r>
              <a:rPr lang="nl-NL"/>
              <a:t>Naamgeving op schets = naamgeving schildelen in software</a:t>
            </a:r>
            <a:endParaRPr lang="nl-BE"/>
          </a:p>
          <a:p>
            <a:pPr lvl="1"/>
            <a:endParaRPr lang="nl-BE"/>
          </a:p>
          <a:p>
            <a:pPr marL="288000" lvl="1" indent="0">
              <a:buNone/>
            </a:pPr>
            <a:endParaRPr lang="nl-BE"/>
          </a:p>
          <a:p>
            <a:pPr lvl="1"/>
            <a:endParaRPr lang="nl-BE"/>
          </a:p>
        </p:txBody>
      </p:sp>
    </p:spTree>
    <p:extLst>
      <p:ext uri="{BB962C8B-B14F-4D97-AF65-F5344CB8AC3E}">
        <p14:creationId xmlns:p14="http://schemas.microsoft.com/office/powerpoint/2010/main" val="23345157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veelgemaakte fouten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772816"/>
            <a:ext cx="11018438" cy="3312368"/>
          </a:xfrm>
        </p:spPr>
        <p:txBody>
          <a:bodyPr/>
          <a:lstStyle/>
          <a:p>
            <a:r>
              <a:rPr lang="nl-BE"/>
              <a:t>Veelgemaakte fouten</a:t>
            </a:r>
          </a:p>
          <a:p>
            <a:pPr lvl="1"/>
            <a:r>
              <a:rPr lang="nl-BE"/>
              <a:t>Niet alle aanzichten gebouw zichtbaar</a:t>
            </a:r>
          </a:p>
          <a:p>
            <a:pPr lvl="1"/>
            <a:r>
              <a:rPr lang="nl-BE"/>
              <a:t>Naamgeving schildelen niet vermeld</a:t>
            </a:r>
          </a:p>
          <a:p>
            <a:pPr lvl="1"/>
            <a:r>
              <a:rPr lang="nl-BE"/>
              <a:t>Verschillende begrenzingen niet duidelijk aangegeven</a:t>
            </a:r>
          </a:p>
          <a:p>
            <a:pPr lvl="1"/>
            <a:r>
              <a:rPr lang="nl-BE"/>
              <a:t>Niet leesbaar (vb. slechte resolutie)</a:t>
            </a:r>
          </a:p>
          <a:p>
            <a:pPr lvl="1"/>
            <a:endParaRPr lang="nl-BE"/>
          </a:p>
          <a:p>
            <a:pPr marL="288000" lvl="1" indent="0">
              <a:buNone/>
            </a:pPr>
            <a:endParaRPr lang="nl-BE"/>
          </a:p>
          <a:p>
            <a:pPr lvl="1"/>
            <a:endParaRPr lang="nl-BE"/>
          </a:p>
        </p:txBody>
      </p:sp>
    </p:spTree>
    <p:extLst>
      <p:ext uri="{BB962C8B-B14F-4D97-AF65-F5344CB8AC3E}">
        <p14:creationId xmlns:p14="http://schemas.microsoft.com/office/powerpoint/2010/main" val="2229195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werkwijze</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5184576"/>
          </a:xfrm>
        </p:spPr>
        <p:txBody>
          <a:bodyPr/>
          <a:lstStyle/>
          <a:p>
            <a:r>
              <a:rPr lang="nl-BE"/>
              <a:t>Een goede werkwijze</a:t>
            </a:r>
          </a:p>
          <a:p>
            <a:pPr lvl="1"/>
            <a:r>
              <a:rPr lang="nl-BE"/>
              <a:t>Maak de schets in digitaal tekenprogramma</a:t>
            </a:r>
          </a:p>
          <a:p>
            <a:pPr lvl="2"/>
            <a:r>
              <a:rPr lang="nl-BE"/>
              <a:t>Geef verschillende kleuren voor verschillende begrenzingen</a:t>
            </a:r>
          </a:p>
          <a:p>
            <a:pPr lvl="2"/>
            <a:r>
              <a:rPr lang="nl-BE"/>
              <a:t>Vermeld naamgeving schildelen</a:t>
            </a:r>
          </a:p>
          <a:p>
            <a:pPr lvl="1"/>
            <a:r>
              <a:rPr lang="nl-BE"/>
              <a:t>Neem exports van alle aanzichten, ook de vloer</a:t>
            </a:r>
          </a:p>
          <a:p>
            <a:pPr lvl="1"/>
            <a:r>
              <a:rPr lang="nl-BE"/>
              <a:t>Verzamel deze in word document</a:t>
            </a:r>
          </a:p>
          <a:p>
            <a:pPr lvl="1"/>
            <a:r>
              <a:rPr lang="nl-BE"/>
              <a:t>Typ eventueel extra uitleg (legende, naamgeving, info over schildelen, ruimten niet in BV, …)</a:t>
            </a:r>
          </a:p>
          <a:p>
            <a:pPr lvl="1"/>
            <a:r>
              <a:rPr lang="nl-BE"/>
              <a:t>Maak PDF</a:t>
            </a:r>
          </a:p>
          <a:p>
            <a:pPr lvl="1"/>
            <a:r>
              <a:rPr lang="nl-BE"/>
              <a:t>Laad de PDF op in software</a:t>
            </a:r>
          </a:p>
          <a:p>
            <a:pPr lvl="2"/>
            <a:r>
              <a:rPr lang="nl-BE"/>
              <a:t>VEKA bekijkt om in toekomst ook andere extensies toe te laten</a:t>
            </a:r>
          </a:p>
          <a:p>
            <a:pPr lvl="1"/>
            <a:endParaRPr lang="nl-BE"/>
          </a:p>
          <a:p>
            <a:pPr marL="288000" lvl="1" indent="0">
              <a:buNone/>
            </a:pPr>
            <a:endParaRPr lang="nl-BE"/>
          </a:p>
          <a:p>
            <a:pPr lvl="1"/>
            <a:endParaRPr lang="nl-BE"/>
          </a:p>
        </p:txBody>
      </p:sp>
    </p:spTree>
    <p:extLst>
      <p:ext uri="{BB962C8B-B14F-4D97-AF65-F5344CB8AC3E}">
        <p14:creationId xmlns:p14="http://schemas.microsoft.com/office/powerpoint/2010/main" val="3313614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23574-9FBC-40D3-83D0-D79DD739510E}"/>
              </a:ext>
            </a:extLst>
          </p:cNvPr>
          <p:cNvSpPr>
            <a:spLocks noGrp="1"/>
          </p:cNvSpPr>
          <p:nvPr>
            <p:ph type="title"/>
          </p:nvPr>
        </p:nvSpPr>
        <p:spPr>
          <a:xfrm>
            <a:off x="838199" y="144119"/>
            <a:ext cx="10515601" cy="936104"/>
          </a:xfrm>
        </p:spPr>
        <p:txBody>
          <a:bodyPr/>
          <a:lstStyle/>
          <a:p>
            <a:r>
              <a:rPr lang="nl-BE"/>
              <a:t>Schets: voorbeeld</a:t>
            </a:r>
          </a:p>
        </p:txBody>
      </p:sp>
      <p:pic>
        <p:nvPicPr>
          <p:cNvPr id="7" name="Tijdelijke aanduiding voor inhoud 6">
            <a:extLst>
              <a:ext uri="{FF2B5EF4-FFF2-40B4-BE49-F238E27FC236}">
                <a16:creationId xmlns:a16="http://schemas.microsoft.com/office/drawing/2014/main" id="{21A75783-4863-42EF-AF6B-E953ACC9DF9F}"/>
              </a:ext>
            </a:extLst>
          </p:cNvPr>
          <p:cNvPicPr>
            <a:picLocks noGrp="1" noChangeAspect="1"/>
          </p:cNvPicPr>
          <p:nvPr>
            <p:ph sz="half" idx="10"/>
          </p:nvPr>
        </p:nvPicPr>
        <p:blipFill>
          <a:blip r:embed="rId2"/>
          <a:stretch>
            <a:fillRect/>
          </a:stretch>
        </p:blipFill>
        <p:spPr>
          <a:xfrm>
            <a:off x="304801" y="608435"/>
            <a:ext cx="11623216" cy="6249565"/>
          </a:xfrm>
          <a:prstGeom prst="rect">
            <a:avLst/>
          </a:prstGeom>
        </p:spPr>
      </p:pic>
    </p:spTree>
    <p:extLst>
      <p:ext uri="{BB962C8B-B14F-4D97-AF65-F5344CB8AC3E}">
        <p14:creationId xmlns:p14="http://schemas.microsoft.com/office/powerpoint/2010/main" val="11225281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9B340-81A6-47B0-8A94-A39621654D86}"/>
              </a:ext>
            </a:extLst>
          </p:cNvPr>
          <p:cNvSpPr>
            <a:spLocks noGrp="1"/>
          </p:cNvSpPr>
          <p:nvPr>
            <p:ph type="title"/>
          </p:nvPr>
        </p:nvSpPr>
        <p:spPr/>
        <p:txBody>
          <a:bodyPr/>
          <a:lstStyle/>
          <a:p>
            <a:r>
              <a:rPr lang="nl-BE"/>
              <a:t>Naamgeving schildelen</a:t>
            </a:r>
          </a:p>
        </p:txBody>
      </p:sp>
      <p:sp>
        <p:nvSpPr>
          <p:cNvPr id="3" name="Tijdelijke aanduiding voor inhoud 2">
            <a:extLst>
              <a:ext uri="{FF2B5EF4-FFF2-40B4-BE49-F238E27FC236}">
                <a16:creationId xmlns:a16="http://schemas.microsoft.com/office/drawing/2014/main" id="{34C985E4-7394-4FE1-978D-34A2058D8162}"/>
              </a:ext>
            </a:extLst>
          </p:cNvPr>
          <p:cNvSpPr>
            <a:spLocks noGrp="1"/>
          </p:cNvSpPr>
          <p:nvPr>
            <p:ph sz="half" idx="10"/>
          </p:nvPr>
        </p:nvSpPr>
        <p:spPr>
          <a:xfrm>
            <a:off x="261257" y="1484784"/>
            <a:ext cx="11734799" cy="992839"/>
          </a:xfrm>
        </p:spPr>
        <p:txBody>
          <a:bodyPr/>
          <a:lstStyle/>
          <a:p>
            <a:r>
              <a:rPr lang="nl-BE"/>
              <a:t>Ook bij EPC (woon)eenheden (zonder EPC GD) is naamgeving schildelen belangrijk</a:t>
            </a:r>
          </a:p>
        </p:txBody>
      </p:sp>
      <p:pic>
        <p:nvPicPr>
          <p:cNvPr id="4" name="Afbeelding 3">
            <a:extLst>
              <a:ext uri="{FF2B5EF4-FFF2-40B4-BE49-F238E27FC236}">
                <a16:creationId xmlns:a16="http://schemas.microsoft.com/office/drawing/2014/main" id="{6F4A25A1-FB3B-499E-B2E1-377814A07E1D}"/>
              </a:ext>
            </a:extLst>
          </p:cNvPr>
          <p:cNvPicPr>
            <a:picLocks noChangeAspect="1"/>
          </p:cNvPicPr>
          <p:nvPr/>
        </p:nvPicPr>
        <p:blipFill rotWithShape="1">
          <a:blip r:embed="rId2"/>
          <a:srcRect r="14865"/>
          <a:stretch/>
        </p:blipFill>
        <p:spPr>
          <a:xfrm>
            <a:off x="5306784" y="2477623"/>
            <a:ext cx="6781800" cy="4181957"/>
          </a:xfrm>
          <a:prstGeom prst="rect">
            <a:avLst/>
          </a:prstGeom>
        </p:spPr>
      </p:pic>
      <p:sp>
        <p:nvSpPr>
          <p:cNvPr id="5" name="Ovaal 4">
            <a:extLst>
              <a:ext uri="{FF2B5EF4-FFF2-40B4-BE49-F238E27FC236}">
                <a16:creationId xmlns:a16="http://schemas.microsoft.com/office/drawing/2014/main" id="{8228CC2F-FD6E-4406-BE79-4FF3ECAA4D90}"/>
              </a:ext>
            </a:extLst>
          </p:cNvPr>
          <p:cNvSpPr/>
          <p:nvPr/>
        </p:nvSpPr>
        <p:spPr>
          <a:xfrm>
            <a:off x="5493201" y="3892064"/>
            <a:ext cx="1205595" cy="549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B11B6D17-3BA9-4C25-8CD0-DE242425C2CC}"/>
              </a:ext>
            </a:extLst>
          </p:cNvPr>
          <p:cNvSpPr/>
          <p:nvPr/>
        </p:nvSpPr>
        <p:spPr>
          <a:xfrm>
            <a:off x="5493201" y="5319366"/>
            <a:ext cx="1205595" cy="549308"/>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2">
            <a:extLst>
              <a:ext uri="{FF2B5EF4-FFF2-40B4-BE49-F238E27FC236}">
                <a16:creationId xmlns:a16="http://schemas.microsoft.com/office/drawing/2014/main" id="{C378B1D3-9A2C-4C7E-A13D-A39800CF5F30}"/>
              </a:ext>
            </a:extLst>
          </p:cNvPr>
          <p:cNvSpPr txBox="1">
            <a:spLocks/>
          </p:cNvSpPr>
          <p:nvPr/>
        </p:nvSpPr>
        <p:spPr>
          <a:xfrm>
            <a:off x="261257" y="3080657"/>
            <a:ext cx="4952999" cy="3925448"/>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Eigenaar moet kunnen begrijpen welk schildeel het is</a:t>
            </a:r>
          </a:p>
          <a:p>
            <a:r>
              <a:rPr lang="nl-BE"/>
              <a:t>Generieke naam best zelf aanpassen</a:t>
            </a:r>
          </a:p>
          <a:p>
            <a:pPr lvl="1"/>
            <a:r>
              <a:rPr lang="nl-BE"/>
              <a:t>Leesbaarheid bij invoergegevens op het certificaat</a:t>
            </a:r>
          </a:p>
          <a:p>
            <a:pPr lvl="1"/>
            <a:r>
              <a:rPr lang="nl-BE"/>
              <a:t>Leesbaarheid in de Woningpas</a:t>
            </a:r>
          </a:p>
        </p:txBody>
      </p:sp>
    </p:spTree>
    <p:extLst>
      <p:ext uri="{BB962C8B-B14F-4D97-AF65-F5344CB8AC3E}">
        <p14:creationId xmlns:p14="http://schemas.microsoft.com/office/powerpoint/2010/main" val="32370320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EPC van de (woon)eenheid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r>
              <a:rPr lang="nl-BE"/>
              <a:t>Gedetailleerde invoer</a:t>
            </a:r>
          </a:p>
          <a:p>
            <a:r>
              <a:rPr lang="nl-BE"/>
              <a:t>Kopieerfuncties</a:t>
            </a:r>
          </a:p>
          <a:p>
            <a:r>
              <a:rPr lang="nl-BE"/>
              <a:t>Wat bij fouten in het EPC GD?</a:t>
            </a:r>
          </a:p>
          <a:p>
            <a:endParaRPr lang="nl-BE"/>
          </a:p>
          <a:p>
            <a:pPr lvl="1"/>
            <a:endParaRPr lang="nl-BE"/>
          </a:p>
          <a:p>
            <a:pPr lvl="1"/>
            <a:endParaRPr lang="nl-BE"/>
          </a:p>
        </p:txBody>
      </p:sp>
    </p:spTree>
    <p:extLst>
      <p:ext uri="{BB962C8B-B14F-4D97-AF65-F5344CB8AC3E}">
        <p14:creationId xmlns:p14="http://schemas.microsoft.com/office/powerpoint/2010/main" val="13147944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476672"/>
            <a:ext cx="4249689" cy="936104"/>
          </a:xfrm>
        </p:spPr>
        <p:txBody>
          <a:bodyPr/>
          <a:lstStyle/>
          <a:p>
            <a:r>
              <a:rPr lang="nl-BE"/>
              <a:t>Gedetailleerde invoer</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endParaRPr lang="nl-BE"/>
          </a:p>
          <a:p>
            <a:pPr lvl="1"/>
            <a:endParaRPr lang="nl-BE"/>
          </a:p>
          <a:p>
            <a:pPr lvl="1"/>
            <a:endParaRPr lang="nl-BE"/>
          </a:p>
        </p:txBody>
      </p:sp>
      <p:grpSp>
        <p:nvGrpSpPr>
          <p:cNvPr id="8" name="Groep 7">
            <a:extLst>
              <a:ext uri="{FF2B5EF4-FFF2-40B4-BE49-F238E27FC236}">
                <a16:creationId xmlns:a16="http://schemas.microsoft.com/office/drawing/2014/main" id="{A7A9EF54-D7AD-41FF-A60D-92D478B5BE19}"/>
              </a:ext>
            </a:extLst>
          </p:cNvPr>
          <p:cNvGrpSpPr/>
          <p:nvPr/>
        </p:nvGrpSpPr>
        <p:grpSpPr>
          <a:xfrm>
            <a:off x="5303912" y="73885"/>
            <a:ext cx="6773909" cy="6710229"/>
            <a:chOff x="5303912" y="73885"/>
            <a:chExt cx="6773909" cy="6710229"/>
          </a:xfrm>
        </p:grpSpPr>
        <p:pic>
          <p:nvPicPr>
            <p:cNvPr id="4" name="Afbeelding 3">
              <a:extLst>
                <a:ext uri="{FF2B5EF4-FFF2-40B4-BE49-F238E27FC236}">
                  <a16:creationId xmlns:a16="http://schemas.microsoft.com/office/drawing/2014/main" id="{4596D9AA-6412-4DE9-AEA2-F7A340B2EBA2}"/>
                </a:ext>
              </a:extLst>
            </p:cNvPr>
            <p:cNvPicPr>
              <a:picLocks noChangeAspect="1"/>
            </p:cNvPicPr>
            <p:nvPr/>
          </p:nvPicPr>
          <p:blipFill>
            <a:blip r:embed="rId2"/>
            <a:stretch>
              <a:fillRect/>
            </a:stretch>
          </p:blipFill>
          <p:spPr>
            <a:xfrm>
              <a:off x="5303912" y="73885"/>
              <a:ext cx="6773909" cy="6710229"/>
            </a:xfrm>
            <a:prstGeom prst="rect">
              <a:avLst/>
            </a:prstGeom>
          </p:spPr>
        </p:pic>
        <p:sp>
          <p:nvSpPr>
            <p:cNvPr id="5" name="Rechthoek: afgeronde hoeken 4">
              <a:extLst>
                <a:ext uri="{FF2B5EF4-FFF2-40B4-BE49-F238E27FC236}">
                  <a16:creationId xmlns:a16="http://schemas.microsoft.com/office/drawing/2014/main" id="{F8D5ACE3-01BC-4E8F-AEBE-C413E3702E6D}"/>
                </a:ext>
              </a:extLst>
            </p:cNvPr>
            <p:cNvSpPr/>
            <p:nvPr/>
          </p:nvSpPr>
          <p:spPr>
            <a:xfrm>
              <a:off x="7248128" y="2456891"/>
              <a:ext cx="576064" cy="19442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2EC5460B-367C-4D74-A90E-18B2AA38743A}"/>
                </a:ext>
              </a:extLst>
            </p:cNvPr>
            <p:cNvSpPr/>
            <p:nvPr/>
          </p:nvSpPr>
          <p:spPr>
            <a:xfrm rot="5400000">
              <a:off x="8562274" y="2402886"/>
              <a:ext cx="576064" cy="37084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7" name="Tijdelijke aanduiding voor inhoud 2">
            <a:extLst>
              <a:ext uri="{FF2B5EF4-FFF2-40B4-BE49-F238E27FC236}">
                <a16:creationId xmlns:a16="http://schemas.microsoft.com/office/drawing/2014/main" id="{AA8EED78-3608-4197-B5B8-D1D88B76EE33}"/>
              </a:ext>
            </a:extLst>
          </p:cNvPr>
          <p:cNvSpPr txBox="1">
            <a:spLocks/>
          </p:cNvSpPr>
          <p:nvPr/>
        </p:nvSpPr>
        <p:spPr>
          <a:xfrm>
            <a:off x="263352" y="1637184"/>
            <a:ext cx="4824536"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EPC appartement op 1</a:t>
            </a:r>
            <a:r>
              <a:rPr lang="nl-BE" baseline="30000"/>
              <a:t>e</a:t>
            </a:r>
            <a:r>
              <a:rPr lang="nl-BE"/>
              <a:t> verdiep</a:t>
            </a:r>
          </a:p>
          <a:p>
            <a:pPr lvl="1"/>
            <a:r>
              <a:rPr lang="nl-BE"/>
              <a:t>Als in EPC GD geen vloer boven buiten of geen gevel met afwijkende oriëntatie werd ingevoerd</a:t>
            </a:r>
          </a:p>
          <a:p>
            <a:pPr lvl="2"/>
            <a:r>
              <a:rPr lang="nl-BE" u="sng"/>
              <a:t>EPC appartement kan NIET opgemaakt worden</a:t>
            </a:r>
            <a:r>
              <a:rPr lang="nl-BE"/>
              <a:t>!</a:t>
            </a:r>
          </a:p>
          <a:p>
            <a:pPr lvl="2"/>
            <a:r>
              <a:rPr lang="nl-BE"/>
              <a:t>Belang van GEDETAILLEERDE invoer in EPC GD!</a:t>
            </a:r>
          </a:p>
          <a:p>
            <a:endParaRPr lang="nl-BE"/>
          </a:p>
          <a:p>
            <a:pPr lvl="1"/>
            <a:endParaRPr lang="nl-BE"/>
          </a:p>
          <a:p>
            <a:pPr lvl="1"/>
            <a:endParaRPr lang="nl-BE"/>
          </a:p>
        </p:txBody>
      </p:sp>
      <p:pic>
        <p:nvPicPr>
          <p:cNvPr id="10" name="Graphic 9" descr="Waarschuwing">
            <a:extLst>
              <a:ext uri="{FF2B5EF4-FFF2-40B4-BE49-F238E27FC236}">
                <a16:creationId xmlns:a16="http://schemas.microsoft.com/office/drawing/2014/main" id="{C3492580-2E8C-4864-B562-8477AAB156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8420" y="5595991"/>
            <a:ext cx="914400" cy="914400"/>
          </a:xfrm>
          <a:prstGeom prst="rect">
            <a:avLst/>
          </a:prstGeom>
        </p:spPr>
      </p:pic>
    </p:spTree>
    <p:extLst>
      <p:ext uri="{BB962C8B-B14F-4D97-AF65-F5344CB8AC3E}">
        <p14:creationId xmlns:p14="http://schemas.microsoft.com/office/powerpoint/2010/main" val="28700943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810FB-BA48-4C0D-B97A-DA8ED25DAF16}"/>
              </a:ext>
            </a:extLst>
          </p:cNvPr>
          <p:cNvSpPr>
            <a:spLocks noGrp="1"/>
          </p:cNvSpPr>
          <p:nvPr>
            <p:ph type="title"/>
          </p:nvPr>
        </p:nvSpPr>
        <p:spPr>
          <a:xfrm>
            <a:off x="838200" y="476672"/>
            <a:ext cx="7490050" cy="936104"/>
          </a:xfrm>
        </p:spPr>
        <p:txBody>
          <a:bodyPr/>
          <a:lstStyle/>
          <a:p>
            <a:r>
              <a:rPr lang="nl-BE"/>
              <a:t>Kopiëren tussen (woon)eenheden</a:t>
            </a:r>
          </a:p>
        </p:txBody>
      </p:sp>
      <p:sp>
        <p:nvSpPr>
          <p:cNvPr id="3" name="Tijdelijke aanduiding voor inhoud 2">
            <a:extLst>
              <a:ext uri="{FF2B5EF4-FFF2-40B4-BE49-F238E27FC236}">
                <a16:creationId xmlns:a16="http://schemas.microsoft.com/office/drawing/2014/main" id="{F30A9D04-BD0A-4838-BE24-071A9864B6C1}"/>
              </a:ext>
            </a:extLst>
          </p:cNvPr>
          <p:cNvSpPr>
            <a:spLocks noGrp="1"/>
          </p:cNvSpPr>
          <p:nvPr>
            <p:ph sz="half" idx="10"/>
          </p:nvPr>
        </p:nvSpPr>
        <p:spPr>
          <a:xfrm>
            <a:off x="838198" y="2276872"/>
            <a:ext cx="7058002" cy="4245386"/>
          </a:xfrm>
        </p:spPr>
        <p:txBody>
          <a:bodyPr/>
          <a:lstStyle/>
          <a:p>
            <a:r>
              <a:rPr lang="nl-BE"/>
              <a:t>Hoe maak ik </a:t>
            </a:r>
            <a:r>
              <a:rPr lang="nl-BE" err="1"/>
              <a:t>EPC’s</a:t>
            </a:r>
            <a:r>
              <a:rPr lang="nl-BE"/>
              <a:t> op van gelijkaardige appartementen?</a:t>
            </a:r>
          </a:p>
          <a:p>
            <a:pPr lvl="1"/>
            <a:r>
              <a:rPr lang="nl-BE"/>
              <a:t>Nieuwe kopieerfunctie voor schildelen</a:t>
            </a:r>
          </a:p>
        </p:txBody>
      </p:sp>
      <p:pic>
        <p:nvPicPr>
          <p:cNvPr id="5" name="Afbeelding 4" descr="Afbeelding met buiten, gebouw, appartementengebouw, hoog&#10;&#10;Automatisch gegenereerde beschrijving">
            <a:extLst>
              <a:ext uri="{FF2B5EF4-FFF2-40B4-BE49-F238E27FC236}">
                <a16:creationId xmlns:a16="http://schemas.microsoft.com/office/drawing/2014/main" id="{F50C87B8-A188-480A-BAC1-70424558E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9" y="174483"/>
            <a:ext cx="3672408" cy="6528725"/>
          </a:xfrm>
          <a:prstGeom prst="rect">
            <a:avLst/>
          </a:prstGeom>
        </p:spPr>
      </p:pic>
    </p:spTree>
    <p:extLst>
      <p:ext uri="{BB962C8B-B14F-4D97-AF65-F5344CB8AC3E}">
        <p14:creationId xmlns:p14="http://schemas.microsoft.com/office/powerpoint/2010/main" val="5040380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Aanmaak EPC app. 1</a:t>
            </a:r>
          </a:p>
        </p:txBody>
      </p:sp>
      <p:pic>
        <p:nvPicPr>
          <p:cNvPr id="9" name="Afbeelding 8">
            <a:extLst>
              <a:ext uri="{FF2B5EF4-FFF2-40B4-BE49-F238E27FC236}">
                <a16:creationId xmlns:a16="http://schemas.microsoft.com/office/drawing/2014/main" id="{2C3EEA6D-5997-470E-B8C7-A31569BDD210}"/>
              </a:ext>
            </a:extLst>
          </p:cNvPr>
          <p:cNvPicPr>
            <a:picLocks noChangeAspect="1"/>
          </p:cNvPicPr>
          <p:nvPr/>
        </p:nvPicPr>
        <p:blipFill>
          <a:blip r:embed="rId2"/>
          <a:stretch>
            <a:fillRect/>
          </a:stretch>
        </p:blipFill>
        <p:spPr>
          <a:xfrm>
            <a:off x="1522879" y="1916832"/>
            <a:ext cx="9146236" cy="4783446"/>
          </a:xfrm>
          <a:prstGeom prst="rect">
            <a:avLst/>
          </a:prstGeom>
        </p:spPr>
      </p:pic>
    </p:spTree>
    <p:extLst>
      <p:ext uri="{BB962C8B-B14F-4D97-AF65-F5344CB8AC3E}">
        <p14:creationId xmlns:p14="http://schemas.microsoft.com/office/powerpoint/2010/main" val="36900402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Aanmaak EPC app. 2</a:t>
            </a:r>
          </a:p>
          <a:p>
            <a:endParaRPr lang="nl-BE"/>
          </a:p>
          <a:p>
            <a:endParaRPr lang="nl-BE"/>
          </a:p>
          <a:p>
            <a:endParaRPr lang="nl-BE"/>
          </a:p>
          <a:p>
            <a:endParaRPr lang="nl-BE"/>
          </a:p>
          <a:p>
            <a:r>
              <a:rPr lang="nl-BE"/>
              <a:t>Kopieer volledige invoer EPC van app. 1 naar app. 2</a:t>
            </a:r>
          </a:p>
        </p:txBody>
      </p:sp>
      <p:pic>
        <p:nvPicPr>
          <p:cNvPr id="3" name="Afbeelding 2">
            <a:extLst>
              <a:ext uri="{FF2B5EF4-FFF2-40B4-BE49-F238E27FC236}">
                <a16:creationId xmlns:a16="http://schemas.microsoft.com/office/drawing/2014/main" id="{0CAB2BF9-362E-41A5-93A8-A04DD420CBF9}"/>
              </a:ext>
            </a:extLst>
          </p:cNvPr>
          <p:cNvPicPr>
            <a:picLocks noChangeAspect="1"/>
          </p:cNvPicPr>
          <p:nvPr/>
        </p:nvPicPr>
        <p:blipFill>
          <a:blip r:embed="rId2"/>
          <a:stretch>
            <a:fillRect/>
          </a:stretch>
        </p:blipFill>
        <p:spPr>
          <a:xfrm>
            <a:off x="-3" y="1988840"/>
            <a:ext cx="12192000" cy="1703294"/>
          </a:xfrm>
          <a:prstGeom prst="rect">
            <a:avLst/>
          </a:prstGeom>
        </p:spPr>
      </p:pic>
      <p:grpSp>
        <p:nvGrpSpPr>
          <p:cNvPr id="8" name="Groep 7">
            <a:extLst>
              <a:ext uri="{FF2B5EF4-FFF2-40B4-BE49-F238E27FC236}">
                <a16:creationId xmlns:a16="http://schemas.microsoft.com/office/drawing/2014/main" id="{B0BFD35C-25A6-4DDD-B866-EA4C1B5A02C8}"/>
              </a:ext>
            </a:extLst>
          </p:cNvPr>
          <p:cNvGrpSpPr/>
          <p:nvPr/>
        </p:nvGrpSpPr>
        <p:grpSpPr>
          <a:xfrm>
            <a:off x="0" y="4437112"/>
            <a:ext cx="12192000" cy="1716032"/>
            <a:chOff x="0" y="4437112"/>
            <a:chExt cx="12192000" cy="1716032"/>
          </a:xfrm>
        </p:grpSpPr>
        <p:pic>
          <p:nvPicPr>
            <p:cNvPr id="4" name="Afbeelding 3">
              <a:extLst>
                <a:ext uri="{FF2B5EF4-FFF2-40B4-BE49-F238E27FC236}">
                  <a16:creationId xmlns:a16="http://schemas.microsoft.com/office/drawing/2014/main" id="{C751B7AA-9A50-4CE5-B49E-5A8860A524E4}"/>
                </a:ext>
              </a:extLst>
            </p:cNvPr>
            <p:cNvPicPr>
              <a:picLocks noChangeAspect="1"/>
            </p:cNvPicPr>
            <p:nvPr/>
          </p:nvPicPr>
          <p:blipFill>
            <a:blip r:embed="rId3"/>
            <a:stretch>
              <a:fillRect/>
            </a:stretch>
          </p:blipFill>
          <p:spPr>
            <a:xfrm>
              <a:off x="0" y="4437112"/>
              <a:ext cx="12192000" cy="1716032"/>
            </a:xfrm>
            <a:prstGeom prst="rect">
              <a:avLst/>
            </a:prstGeom>
          </p:spPr>
        </p:pic>
        <p:sp>
          <p:nvSpPr>
            <p:cNvPr id="5" name="Rechthoek: afgeronde hoeken 4">
              <a:extLst>
                <a:ext uri="{FF2B5EF4-FFF2-40B4-BE49-F238E27FC236}">
                  <a16:creationId xmlns:a16="http://schemas.microsoft.com/office/drawing/2014/main" id="{4B18BCC5-E648-4A7F-AD19-93BBCB10905B}"/>
                </a:ext>
              </a:extLst>
            </p:cNvPr>
            <p:cNvSpPr/>
            <p:nvPr/>
          </p:nvSpPr>
          <p:spPr>
            <a:xfrm>
              <a:off x="11064552" y="5517232"/>
              <a:ext cx="28924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93DBF700-BB22-4D87-9C3B-05393DD298D7}"/>
                </a:ext>
              </a:extLst>
            </p:cNvPr>
            <p:cNvSpPr/>
            <p:nvPr/>
          </p:nvSpPr>
          <p:spPr>
            <a:xfrm>
              <a:off x="11270447" y="5229200"/>
              <a:ext cx="28924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54639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2: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Zijn de studio’s aparte gebouweenheden?</a:t>
            </a:r>
          </a:p>
          <a:p>
            <a:pPr lvl="1"/>
            <a:r>
              <a:rPr lang="nl-BE"/>
              <a:t>Nagaan of zij een </a:t>
            </a:r>
            <a:r>
              <a:rPr lang="nl-BE" u="sng"/>
              <a:t>eigen afsluitbare toegang</a:t>
            </a:r>
            <a:r>
              <a:rPr lang="nl-BE"/>
              <a:t> hebben!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47515"/>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106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OF kopieer volledig tabblad of schildeel</a:t>
            </a:r>
          </a:p>
          <a:p>
            <a:endParaRPr lang="nl-BE"/>
          </a:p>
        </p:txBody>
      </p:sp>
      <p:pic>
        <p:nvPicPr>
          <p:cNvPr id="7" name="Afbeelding 6">
            <a:extLst>
              <a:ext uri="{FF2B5EF4-FFF2-40B4-BE49-F238E27FC236}">
                <a16:creationId xmlns:a16="http://schemas.microsoft.com/office/drawing/2014/main" id="{3067C040-0D77-455D-9559-7EA666B9E328}"/>
              </a:ext>
            </a:extLst>
          </p:cNvPr>
          <p:cNvPicPr>
            <a:picLocks noChangeAspect="1"/>
          </p:cNvPicPr>
          <p:nvPr/>
        </p:nvPicPr>
        <p:blipFill>
          <a:blip r:embed="rId2"/>
          <a:stretch>
            <a:fillRect/>
          </a:stretch>
        </p:blipFill>
        <p:spPr>
          <a:xfrm>
            <a:off x="1079278" y="2033464"/>
            <a:ext cx="10033444" cy="4824536"/>
          </a:xfrm>
          <a:prstGeom prst="rect">
            <a:avLst/>
          </a:prstGeom>
        </p:spPr>
      </p:pic>
      <p:sp>
        <p:nvSpPr>
          <p:cNvPr id="9" name="Rechthoek: afgeronde hoeken 8">
            <a:extLst>
              <a:ext uri="{FF2B5EF4-FFF2-40B4-BE49-F238E27FC236}">
                <a16:creationId xmlns:a16="http://schemas.microsoft.com/office/drawing/2014/main" id="{442E1E49-5E85-4387-A8CD-60BEF76255FC}"/>
              </a:ext>
            </a:extLst>
          </p:cNvPr>
          <p:cNvSpPr/>
          <p:nvPr/>
        </p:nvSpPr>
        <p:spPr>
          <a:xfrm>
            <a:off x="1199456" y="6374741"/>
            <a:ext cx="2880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55C839C9-FBAC-4CC9-AD52-F2077E21DAD7}"/>
              </a:ext>
            </a:extLst>
          </p:cNvPr>
          <p:cNvSpPr/>
          <p:nvPr/>
        </p:nvSpPr>
        <p:spPr>
          <a:xfrm>
            <a:off x="10056440" y="4077072"/>
            <a:ext cx="2880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107334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E4FE-7C69-4812-8E3D-6FC58EA32F81}"/>
              </a:ext>
            </a:extLst>
          </p:cNvPr>
          <p:cNvSpPr>
            <a:spLocks noGrp="1"/>
          </p:cNvSpPr>
          <p:nvPr>
            <p:ph type="title"/>
          </p:nvPr>
        </p:nvSpPr>
        <p:spPr/>
        <p:txBody>
          <a:bodyPr/>
          <a:lstStyle/>
          <a:p>
            <a:r>
              <a:rPr lang="nl-BE"/>
              <a:t>Kopiëren tussen (woon)eenheden</a:t>
            </a:r>
          </a:p>
        </p:txBody>
      </p:sp>
      <p:sp>
        <p:nvSpPr>
          <p:cNvPr id="3" name="Tijdelijke aanduiding voor inhoud 2">
            <a:extLst>
              <a:ext uri="{FF2B5EF4-FFF2-40B4-BE49-F238E27FC236}">
                <a16:creationId xmlns:a16="http://schemas.microsoft.com/office/drawing/2014/main" id="{8899F917-F127-4D2A-B086-80327B2EEDCB}"/>
              </a:ext>
            </a:extLst>
          </p:cNvPr>
          <p:cNvSpPr>
            <a:spLocks noGrp="1"/>
          </p:cNvSpPr>
          <p:nvPr>
            <p:ph sz="half" idx="10"/>
          </p:nvPr>
        </p:nvSpPr>
        <p:spPr>
          <a:xfrm>
            <a:off x="838198" y="1484784"/>
            <a:ext cx="5398811" cy="5037474"/>
          </a:xfrm>
        </p:spPr>
        <p:txBody>
          <a:bodyPr/>
          <a:lstStyle/>
          <a:p>
            <a:r>
              <a:rPr lang="nl-BE"/>
              <a:t>Invoer die </a:t>
            </a:r>
            <a:r>
              <a:rPr lang="nl-BE" u="sng">
                <a:solidFill>
                  <a:srgbClr val="4AA832"/>
                </a:solidFill>
              </a:rPr>
              <a:t>WEL</a:t>
            </a:r>
            <a:r>
              <a:rPr lang="nl-BE"/>
              <a:t> wordt mee gekopieerd</a:t>
            </a:r>
          </a:p>
          <a:p>
            <a:pPr lvl="1"/>
            <a:r>
              <a:rPr lang="nl-BE" sz="2400"/>
              <a:t>Tabblad ‘algemeen’</a:t>
            </a:r>
          </a:p>
          <a:p>
            <a:pPr lvl="2"/>
            <a:r>
              <a:rPr lang="nl-BE"/>
              <a:t>Bijna alle invoer</a:t>
            </a:r>
          </a:p>
          <a:p>
            <a:pPr lvl="1"/>
            <a:r>
              <a:rPr lang="nl-BE" sz="2400">
                <a:solidFill>
                  <a:srgbClr val="4AA832"/>
                </a:solidFill>
              </a:rPr>
              <a:t>Tabblad ‘geometrie’</a:t>
            </a:r>
          </a:p>
          <a:p>
            <a:pPr lvl="2"/>
            <a:r>
              <a:rPr lang="nl-BE"/>
              <a:t>Volledig</a:t>
            </a:r>
          </a:p>
          <a:p>
            <a:pPr lvl="1"/>
            <a:r>
              <a:rPr lang="nl-BE" sz="2400">
                <a:solidFill>
                  <a:srgbClr val="4AA832"/>
                </a:solidFill>
              </a:rPr>
              <a:t>Tabblad ‘gevels’, ‘daken’, ‘vloeren’</a:t>
            </a:r>
          </a:p>
          <a:p>
            <a:pPr lvl="2"/>
            <a:r>
              <a:rPr lang="nl-BE"/>
              <a:t>Volledig</a:t>
            </a:r>
          </a:p>
          <a:p>
            <a:pPr lvl="1"/>
            <a:r>
              <a:rPr lang="nl-BE" sz="2400">
                <a:solidFill>
                  <a:srgbClr val="FF0000"/>
                </a:solidFill>
              </a:rPr>
              <a:t>Tabblad ‘RV, koeling, SWW’</a:t>
            </a:r>
          </a:p>
          <a:p>
            <a:pPr lvl="2"/>
            <a:r>
              <a:rPr lang="nl-BE"/>
              <a:t>Individuele/decentrale installaties, inclusief ruimtecluster</a:t>
            </a:r>
          </a:p>
          <a:p>
            <a:pPr lvl="1"/>
            <a:r>
              <a:rPr lang="nl-BE" sz="2400">
                <a:solidFill>
                  <a:srgbClr val="4AA832"/>
                </a:solidFill>
              </a:rPr>
              <a:t>Tabblad ‘verlichting’</a:t>
            </a:r>
          </a:p>
          <a:p>
            <a:pPr lvl="2"/>
            <a:r>
              <a:rPr lang="nl-BE"/>
              <a:t>Volledig</a:t>
            </a:r>
          </a:p>
          <a:p>
            <a:pPr lvl="1"/>
            <a:r>
              <a:rPr lang="nl-BE" sz="2400">
                <a:solidFill>
                  <a:srgbClr val="FF0000"/>
                </a:solidFill>
              </a:rPr>
              <a:t>Tabblad ‘andere installaties’</a:t>
            </a:r>
          </a:p>
          <a:p>
            <a:pPr lvl="2"/>
            <a:r>
              <a:rPr lang="nl-BE"/>
              <a:t>Niets</a:t>
            </a:r>
          </a:p>
          <a:p>
            <a:pPr lvl="1"/>
            <a:endParaRPr lang="nl-BE"/>
          </a:p>
        </p:txBody>
      </p:sp>
      <p:sp>
        <p:nvSpPr>
          <p:cNvPr id="4" name="Tijdelijke aanduiding voor inhoud 3">
            <a:extLst>
              <a:ext uri="{FF2B5EF4-FFF2-40B4-BE49-F238E27FC236}">
                <a16:creationId xmlns:a16="http://schemas.microsoft.com/office/drawing/2014/main" id="{C1553494-C510-4ED6-8004-76C443221EE9}"/>
              </a:ext>
            </a:extLst>
          </p:cNvPr>
          <p:cNvSpPr>
            <a:spLocks noGrp="1"/>
          </p:cNvSpPr>
          <p:nvPr>
            <p:ph sz="half" idx="11"/>
          </p:nvPr>
        </p:nvSpPr>
        <p:spPr>
          <a:xfrm>
            <a:off x="6241805" y="1484784"/>
            <a:ext cx="5614835" cy="5037474"/>
          </a:xfrm>
        </p:spPr>
        <p:txBody>
          <a:bodyPr/>
          <a:lstStyle/>
          <a:p>
            <a:r>
              <a:rPr lang="nl-BE"/>
              <a:t>Invoer die </a:t>
            </a:r>
            <a:r>
              <a:rPr lang="nl-BE" u="sng">
                <a:solidFill>
                  <a:srgbClr val="FF0000"/>
                </a:solidFill>
              </a:rPr>
              <a:t>NIET</a:t>
            </a:r>
            <a:r>
              <a:rPr lang="nl-BE"/>
              <a:t> wordt mee gekopieerd</a:t>
            </a:r>
          </a:p>
          <a:p>
            <a:pPr lvl="1"/>
            <a:r>
              <a:rPr lang="nl-BE" sz="2400"/>
              <a:t>Tabblad ‘algemeen’</a:t>
            </a:r>
          </a:p>
          <a:p>
            <a:pPr lvl="2"/>
            <a:r>
              <a:rPr lang="nl-BE"/>
              <a:t>Ligging eenheid in het gebouw</a:t>
            </a:r>
          </a:p>
          <a:p>
            <a:pPr lvl="2"/>
            <a:r>
              <a:rPr lang="nl-BE"/>
              <a:t>Foto eenheid</a:t>
            </a:r>
          </a:p>
          <a:p>
            <a:pPr lvl="2"/>
            <a:endParaRPr lang="nl-BE">
              <a:solidFill>
                <a:srgbClr val="FF0000"/>
              </a:solidFill>
            </a:endParaRPr>
          </a:p>
          <a:p>
            <a:pPr lvl="2"/>
            <a:endParaRPr lang="nl-BE">
              <a:solidFill>
                <a:srgbClr val="FF0000"/>
              </a:solidFill>
            </a:endParaRPr>
          </a:p>
          <a:p>
            <a:pPr lvl="2"/>
            <a:endParaRPr lang="nl-BE" sz="1600">
              <a:solidFill>
                <a:srgbClr val="FF0000"/>
              </a:solidFill>
            </a:endParaRPr>
          </a:p>
          <a:p>
            <a:pPr marL="864000" lvl="3" indent="0">
              <a:buNone/>
            </a:pPr>
            <a:endParaRPr lang="nl-BE">
              <a:solidFill>
                <a:srgbClr val="FF0000"/>
              </a:solidFill>
            </a:endParaRPr>
          </a:p>
          <a:p>
            <a:pPr lvl="1"/>
            <a:r>
              <a:rPr lang="nl-BE" sz="2400">
                <a:solidFill>
                  <a:srgbClr val="FF0000"/>
                </a:solidFill>
              </a:rPr>
              <a:t>Tabblad ‘RV, koeling, SWW’</a:t>
            </a:r>
          </a:p>
          <a:p>
            <a:pPr lvl="2"/>
            <a:r>
              <a:rPr lang="nl-BE"/>
              <a:t>Individuele invoer bij collectieve installaties</a:t>
            </a:r>
          </a:p>
          <a:p>
            <a:pPr lvl="3"/>
            <a:r>
              <a:rPr lang="nl-BE" sz="1600"/>
              <a:t>Type afgiftesysteem, </a:t>
            </a:r>
            <a:r>
              <a:rPr lang="nl-BE" sz="1600" err="1"/>
              <a:t>indiv</a:t>
            </a:r>
            <a:r>
              <a:rPr lang="nl-BE" sz="1600"/>
              <a:t>. temperatuurcorrectie, bestemming SWW, …</a:t>
            </a:r>
          </a:p>
          <a:p>
            <a:pPr lvl="2"/>
            <a:r>
              <a:rPr lang="nl-BE"/>
              <a:t>Ruimteclusters van collectieve installaties</a:t>
            </a:r>
            <a:endParaRPr lang="nl-BE" sz="2400">
              <a:solidFill>
                <a:srgbClr val="FF0000"/>
              </a:solidFill>
            </a:endParaRPr>
          </a:p>
          <a:p>
            <a:pPr lvl="1"/>
            <a:r>
              <a:rPr lang="nl-BE" sz="2400">
                <a:solidFill>
                  <a:srgbClr val="FF0000"/>
                </a:solidFill>
              </a:rPr>
              <a:t>Tabblad ‘andere installaties’</a:t>
            </a:r>
          </a:p>
          <a:p>
            <a:pPr lvl="2"/>
            <a:r>
              <a:rPr lang="nl-BE"/>
              <a:t>Alle invoer</a:t>
            </a:r>
          </a:p>
          <a:p>
            <a:pPr lvl="2"/>
            <a:endParaRPr lang="nl-BE"/>
          </a:p>
        </p:txBody>
      </p:sp>
      <p:pic>
        <p:nvPicPr>
          <p:cNvPr id="5" name="Graphic 4" descr="Waarschuwing">
            <a:extLst>
              <a:ext uri="{FF2B5EF4-FFF2-40B4-BE49-F238E27FC236}">
                <a16:creationId xmlns:a16="http://schemas.microsoft.com/office/drawing/2014/main" id="{E4597769-F6C5-4FFC-87C2-79DE82002C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3933056"/>
            <a:ext cx="676230" cy="676230"/>
          </a:xfrm>
          <a:prstGeom prst="rect">
            <a:avLst/>
          </a:prstGeom>
        </p:spPr>
      </p:pic>
      <p:pic>
        <p:nvPicPr>
          <p:cNvPr id="7" name="Graphic 6" descr="Waarschuwing">
            <a:extLst>
              <a:ext uri="{FF2B5EF4-FFF2-40B4-BE49-F238E27FC236}">
                <a16:creationId xmlns:a16="http://schemas.microsoft.com/office/drawing/2014/main" id="{7C406544-27FC-4ED9-A7EC-17A45D553C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5376797"/>
            <a:ext cx="676230" cy="676230"/>
          </a:xfrm>
          <a:prstGeom prst="rect">
            <a:avLst/>
          </a:prstGeom>
        </p:spPr>
      </p:pic>
    </p:spTree>
    <p:extLst>
      <p:ext uri="{BB962C8B-B14F-4D97-AF65-F5344CB8AC3E}">
        <p14:creationId xmlns:p14="http://schemas.microsoft.com/office/powerpoint/2010/main" val="33518095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 ‘gevels, daken en vloeren’: volledig mee gekopieerd</a:t>
            </a:r>
          </a:p>
          <a:p>
            <a:pPr lvl="1"/>
            <a:r>
              <a:rPr lang="nl-BE"/>
              <a:t>NIEUWE functionaliteit! </a:t>
            </a:r>
            <a:r>
              <a:rPr lang="nl-BE">
                <a:sym typeface="Wingdings" panose="05000000000000000000" pitchFamily="2" charset="2"/>
              </a:rPr>
              <a:t></a:t>
            </a:r>
            <a:r>
              <a:rPr lang="nl-BE"/>
              <a:t> groter gebruiksgemak</a:t>
            </a:r>
          </a:p>
          <a:p>
            <a:pPr lvl="2"/>
            <a:endParaRPr lang="nl-BE"/>
          </a:p>
        </p:txBody>
      </p:sp>
      <p:pic>
        <p:nvPicPr>
          <p:cNvPr id="12" name="Afbeelding 11">
            <a:extLst>
              <a:ext uri="{FF2B5EF4-FFF2-40B4-BE49-F238E27FC236}">
                <a16:creationId xmlns:a16="http://schemas.microsoft.com/office/drawing/2014/main" id="{A91458ED-F7B5-435F-833E-66C97CF72BF2}"/>
              </a:ext>
            </a:extLst>
          </p:cNvPr>
          <p:cNvPicPr>
            <a:picLocks noChangeAspect="1"/>
          </p:cNvPicPr>
          <p:nvPr/>
        </p:nvPicPr>
        <p:blipFill>
          <a:blip r:embed="rId2"/>
          <a:stretch>
            <a:fillRect/>
          </a:stretch>
        </p:blipFill>
        <p:spPr>
          <a:xfrm>
            <a:off x="1295635" y="2339710"/>
            <a:ext cx="9600730" cy="4463951"/>
          </a:xfrm>
          <a:prstGeom prst="rect">
            <a:avLst/>
          </a:prstGeom>
        </p:spPr>
      </p:pic>
      <p:pic>
        <p:nvPicPr>
          <p:cNvPr id="14" name="Graphic 13" descr="Ster">
            <a:extLst>
              <a:ext uri="{FF2B5EF4-FFF2-40B4-BE49-F238E27FC236}">
                <a16:creationId xmlns:a16="http://schemas.microsoft.com/office/drawing/2014/main" id="{78CE1125-8B8E-4D61-9FE6-A7C93243A9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82139"/>
            <a:ext cx="914400" cy="914400"/>
          </a:xfrm>
          <a:prstGeom prst="rect">
            <a:avLst/>
          </a:prstGeom>
        </p:spPr>
      </p:pic>
    </p:spTree>
    <p:extLst>
      <p:ext uri="{BB962C8B-B14F-4D97-AF65-F5344CB8AC3E}">
        <p14:creationId xmlns:p14="http://schemas.microsoft.com/office/powerpoint/2010/main" val="20773493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802419"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Tabbladen ‘RV’, ‘koeling’, ‘SWW’: enkel individuele/decentrale installaties mee gekopieerd</a:t>
            </a:r>
          </a:p>
          <a:p>
            <a:pPr lvl="1"/>
            <a:r>
              <a:rPr lang="nl-BE"/>
              <a:t>Technisch momenteel niet mogelijk om alles te kopiëren</a:t>
            </a:r>
          </a:p>
          <a:p>
            <a:pPr lvl="1"/>
            <a:r>
              <a:rPr lang="nl-BE"/>
              <a:t>Wordt onderzocht om mogelijk te maken in toekomst</a:t>
            </a:r>
          </a:p>
        </p:txBody>
      </p:sp>
      <p:pic>
        <p:nvPicPr>
          <p:cNvPr id="7" name="Graphic 6" descr="Waarschuwing">
            <a:extLst>
              <a:ext uri="{FF2B5EF4-FFF2-40B4-BE49-F238E27FC236}">
                <a16:creationId xmlns:a16="http://schemas.microsoft.com/office/drawing/2014/main" id="{A79EBE80-4CD3-4914-9C39-17BA7AA838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65" y="1580913"/>
            <a:ext cx="676230" cy="676230"/>
          </a:xfrm>
          <a:prstGeom prst="rect">
            <a:avLst/>
          </a:prstGeom>
        </p:spPr>
      </p:pic>
      <p:grpSp>
        <p:nvGrpSpPr>
          <p:cNvPr id="8" name="Groep 7">
            <a:extLst>
              <a:ext uri="{FF2B5EF4-FFF2-40B4-BE49-F238E27FC236}">
                <a16:creationId xmlns:a16="http://schemas.microsoft.com/office/drawing/2014/main" id="{DD3790E7-A3A0-4719-8682-775C0FE5591B}"/>
              </a:ext>
            </a:extLst>
          </p:cNvPr>
          <p:cNvGrpSpPr/>
          <p:nvPr/>
        </p:nvGrpSpPr>
        <p:grpSpPr>
          <a:xfrm>
            <a:off x="-3" y="3496723"/>
            <a:ext cx="12192000" cy="3244645"/>
            <a:chOff x="-3" y="3140968"/>
            <a:chExt cx="12192000" cy="3244645"/>
          </a:xfrm>
        </p:grpSpPr>
        <p:pic>
          <p:nvPicPr>
            <p:cNvPr id="5" name="Afbeelding 4">
              <a:extLst>
                <a:ext uri="{FF2B5EF4-FFF2-40B4-BE49-F238E27FC236}">
                  <a16:creationId xmlns:a16="http://schemas.microsoft.com/office/drawing/2014/main" id="{C8EEEF15-9998-4308-A503-DD201FAEEB00}"/>
                </a:ext>
              </a:extLst>
            </p:cNvPr>
            <p:cNvPicPr>
              <a:picLocks noChangeAspect="1"/>
            </p:cNvPicPr>
            <p:nvPr/>
          </p:nvPicPr>
          <p:blipFill>
            <a:blip r:embed="rId4"/>
            <a:stretch>
              <a:fillRect/>
            </a:stretch>
          </p:blipFill>
          <p:spPr>
            <a:xfrm>
              <a:off x="-3" y="3140968"/>
              <a:ext cx="12192000" cy="3244645"/>
            </a:xfrm>
            <a:prstGeom prst="rect">
              <a:avLst/>
            </a:prstGeom>
          </p:spPr>
        </p:pic>
        <p:sp>
          <p:nvSpPr>
            <p:cNvPr id="4" name="Rechthoek: afgeronde hoeken 3">
              <a:extLst>
                <a:ext uri="{FF2B5EF4-FFF2-40B4-BE49-F238E27FC236}">
                  <a16:creationId xmlns:a16="http://schemas.microsoft.com/office/drawing/2014/main" id="{7AF82CBD-E019-4824-99CE-00974A9824BC}"/>
                </a:ext>
              </a:extLst>
            </p:cNvPr>
            <p:cNvSpPr/>
            <p:nvPr/>
          </p:nvSpPr>
          <p:spPr>
            <a:xfrm>
              <a:off x="161965" y="4365104"/>
              <a:ext cx="11838691"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0038739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35834D-9309-4989-9C86-D1628BF30B86}"/>
              </a:ext>
            </a:extLst>
          </p:cNvPr>
          <p:cNvPicPr>
            <a:picLocks noChangeAspect="1"/>
          </p:cNvPicPr>
          <p:nvPr/>
        </p:nvPicPr>
        <p:blipFill>
          <a:blip r:embed="rId2"/>
          <a:stretch>
            <a:fillRect/>
          </a:stretch>
        </p:blipFill>
        <p:spPr>
          <a:xfrm>
            <a:off x="0" y="2650289"/>
            <a:ext cx="12192000" cy="4077702"/>
          </a:xfrm>
          <a:prstGeom prst="rect">
            <a:avLst/>
          </a:prstGeom>
        </p:spPr>
      </p:pic>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 ‘andere installaties’</a:t>
            </a:r>
          </a:p>
          <a:p>
            <a:pPr lvl="1"/>
            <a:r>
              <a:rPr lang="nl-BE"/>
              <a:t>Technisch momenteel niet mogelijk om te kopiëren</a:t>
            </a:r>
          </a:p>
        </p:txBody>
      </p:sp>
      <p:pic>
        <p:nvPicPr>
          <p:cNvPr id="7" name="Graphic 6" descr="Waarschuwing">
            <a:extLst>
              <a:ext uri="{FF2B5EF4-FFF2-40B4-BE49-F238E27FC236}">
                <a16:creationId xmlns:a16="http://schemas.microsoft.com/office/drawing/2014/main" id="{A79EBE80-4CD3-4914-9C39-17BA7AA838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965" y="1580913"/>
            <a:ext cx="676230" cy="676230"/>
          </a:xfrm>
          <a:prstGeom prst="rect">
            <a:avLst/>
          </a:prstGeom>
        </p:spPr>
      </p:pic>
      <p:sp>
        <p:nvSpPr>
          <p:cNvPr id="4" name="Rechthoek: afgeronde hoeken 3">
            <a:extLst>
              <a:ext uri="{FF2B5EF4-FFF2-40B4-BE49-F238E27FC236}">
                <a16:creationId xmlns:a16="http://schemas.microsoft.com/office/drawing/2014/main" id="{7AF82CBD-E019-4824-99CE-00974A9824BC}"/>
              </a:ext>
            </a:extLst>
          </p:cNvPr>
          <p:cNvSpPr/>
          <p:nvPr/>
        </p:nvSpPr>
        <p:spPr>
          <a:xfrm>
            <a:off x="141554" y="3193247"/>
            <a:ext cx="11838691" cy="11718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539BADBE-1B29-4129-9BD0-C948333FFB44}"/>
              </a:ext>
            </a:extLst>
          </p:cNvPr>
          <p:cNvSpPr/>
          <p:nvPr/>
        </p:nvSpPr>
        <p:spPr>
          <a:xfrm>
            <a:off x="6888087" y="5301208"/>
            <a:ext cx="1224137" cy="831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239695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Tabbladen ‘RV’, ‘koeling’, ‘SWW’ en ‘andere installaties’</a:t>
            </a:r>
          </a:p>
          <a:p>
            <a:pPr lvl="1"/>
            <a:r>
              <a:rPr lang="nl-BE"/>
              <a:t>Niet vergeten om deze info nog aan te vullen!</a:t>
            </a:r>
          </a:p>
          <a:p>
            <a:pPr lvl="1"/>
            <a:r>
              <a:rPr lang="nl-BE"/>
              <a:t>In tabblad ‘Foutmeldingen’ verschijnt hierover wel een waarschuwing</a:t>
            </a:r>
          </a:p>
        </p:txBody>
      </p:sp>
      <p:pic>
        <p:nvPicPr>
          <p:cNvPr id="7" name="Graphic 6" descr="Waarschuwing">
            <a:extLst>
              <a:ext uri="{FF2B5EF4-FFF2-40B4-BE49-F238E27FC236}">
                <a16:creationId xmlns:a16="http://schemas.microsoft.com/office/drawing/2014/main" id="{A79EBE80-4CD3-4914-9C39-17BA7AA838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65" y="1580913"/>
            <a:ext cx="676230" cy="676230"/>
          </a:xfrm>
          <a:prstGeom prst="rect">
            <a:avLst/>
          </a:prstGeom>
        </p:spPr>
      </p:pic>
      <p:pic>
        <p:nvPicPr>
          <p:cNvPr id="3" name="Afbeelding 2">
            <a:extLst>
              <a:ext uri="{FF2B5EF4-FFF2-40B4-BE49-F238E27FC236}">
                <a16:creationId xmlns:a16="http://schemas.microsoft.com/office/drawing/2014/main" id="{FF8F8D32-6A81-422D-A3A9-6FFCF73C83E2}"/>
              </a:ext>
            </a:extLst>
          </p:cNvPr>
          <p:cNvPicPr>
            <a:picLocks noChangeAspect="1"/>
          </p:cNvPicPr>
          <p:nvPr/>
        </p:nvPicPr>
        <p:blipFill>
          <a:blip r:embed="rId4"/>
          <a:stretch>
            <a:fillRect/>
          </a:stretch>
        </p:blipFill>
        <p:spPr>
          <a:xfrm>
            <a:off x="4227" y="3375775"/>
            <a:ext cx="12192000" cy="2832485"/>
          </a:xfrm>
          <a:prstGeom prst="rect">
            <a:avLst/>
          </a:prstGeom>
        </p:spPr>
      </p:pic>
      <p:sp>
        <p:nvSpPr>
          <p:cNvPr id="8" name="Rechthoek: afgeronde hoeken 7">
            <a:extLst>
              <a:ext uri="{FF2B5EF4-FFF2-40B4-BE49-F238E27FC236}">
                <a16:creationId xmlns:a16="http://schemas.microsoft.com/office/drawing/2014/main" id="{ABCA70C6-6D05-4BA8-A3D2-99A666CF1E89}"/>
              </a:ext>
            </a:extLst>
          </p:cNvPr>
          <p:cNvSpPr/>
          <p:nvPr/>
        </p:nvSpPr>
        <p:spPr>
          <a:xfrm>
            <a:off x="176651" y="5445224"/>
            <a:ext cx="11838691" cy="7630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213913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810FB-BA48-4C0D-B97A-DA8ED25DAF16}"/>
              </a:ext>
            </a:extLst>
          </p:cNvPr>
          <p:cNvSpPr>
            <a:spLocks noGrp="1"/>
          </p:cNvSpPr>
          <p:nvPr>
            <p:ph type="title"/>
          </p:nvPr>
        </p:nvSpPr>
        <p:spPr>
          <a:xfrm>
            <a:off x="838199" y="476672"/>
            <a:ext cx="10624457" cy="936104"/>
          </a:xfrm>
        </p:spPr>
        <p:txBody>
          <a:bodyPr/>
          <a:lstStyle/>
          <a:p>
            <a:r>
              <a:rPr lang="nl-BE"/>
              <a:t>Kopiëren na aangepast EPC GD</a:t>
            </a:r>
          </a:p>
        </p:txBody>
      </p:sp>
      <p:sp>
        <p:nvSpPr>
          <p:cNvPr id="3" name="Tijdelijke aanduiding voor inhoud 2">
            <a:extLst>
              <a:ext uri="{FF2B5EF4-FFF2-40B4-BE49-F238E27FC236}">
                <a16:creationId xmlns:a16="http://schemas.microsoft.com/office/drawing/2014/main" id="{F30A9D04-BD0A-4838-BE24-071A9864B6C1}"/>
              </a:ext>
            </a:extLst>
          </p:cNvPr>
          <p:cNvSpPr>
            <a:spLocks noGrp="1"/>
          </p:cNvSpPr>
          <p:nvPr>
            <p:ph sz="half" idx="10"/>
          </p:nvPr>
        </p:nvSpPr>
        <p:spPr>
          <a:xfrm>
            <a:off x="838198" y="1919235"/>
            <a:ext cx="10624456" cy="4603023"/>
          </a:xfrm>
        </p:spPr>
        <p:txBody>
          <a:bodyPr/>
          <a:lstStyle/>
          <a:p>
            <a:r>
              <a:rPr lang="nl-BE"/>
              <a:t>Wat met de ‘oude’ invoer van het appartement na een gewijzigd EPC GD?</a:t>
            </a:r>
          </a:p>
          <a:p>
            <a:pPr lvl="1"/>
            <a:r>
              <a:rPr lang="nl-BE"/>
              <a:t>Nieuwe kopieerfunctie voor schildelen kan ook hier gebruikt worden!</a:t>
            </a:r>
          </a:p>
          <a:p>
            <a:pPr lvl="2"/>
            <a:r>
              <a:rPr lang="nl-BE" sz="1800"/>
              <a:t>Kopieer alle invoer o.b.v. voormalige EPC GD (met rode bol)</a:t>
            </a:r>
          </a:p>
          <a:p>
            <a:pPr lvl="2"/>
            <a:r>
              <a:rPr lang="nl-BE" sz="1800"/>
              <a:t>Plak deze bij nieuwe invoer uit EPC GD (zonder rode bol)</a:t>
            </a:r>
          </a:p>
          <a:p>
            <a:pPr lvl="1"/>
            <a:r>
              <a:rPr lang="nl-BE"/>
              <a:t>Bij installaties oude invoer handmatig overzetten</a:t>
            </a:r>
          </a:p>
          <a:p>
            <a:pPr lvl="1"/>
            <a:endParaRPr lang="nl-BE"/>
          </a:p>
        </p:txBody>
      </p:sp>
      <p:pic>
        <p:nvPicPr>
          <p:cNvPr id="9" name="Afbeelding 8">
            <a:extLst>
              <a:ext uri="{FF2B5EF4-FFF2-40B4-BE49-F238E27FC236}">
                <a16:creationId xmlns:a16="http://schemas.microsoft.com/office/drawing/2014/main" id="{59872218-404C-49E1-9983-366FB303E6C9}"/>
              </a:ext>
            </a:extLst>
          </p:cNvPr>
          <p:cNvPicPr>
            <a:picLocks noChangeAspect="1"/>
          </p:cNvPicPr>
          <p:nvPr/>
        </p:nvPicPr>
        <p:blipFill>
          <a:blip r:embed="rId3"/>
          <a:stretch>
            <a:fillRect/>
          </a:stretch>
        </p:blipFill>
        <p:spPr>
          <a:xfrm>
            <a:off x="959652" y="4762185"/>
            <a:ext cx="10272695" cy="1869041"/>
          </a:xfrm>
          <a:prstGeom prst="rect">
            <a:avLst/>
          </a:prstGeom>
        </p:spPr>
      </p:pic>
      <p:sp>
        <p:nvSpPr>
          <p:cNvPr id="10" name="Rechthoek: afgeronde hoeken 9">
            <a:extLst>
              <a:ext uri="{FF2B5EF4-FFF2-40B4-BE49-F238E27FC236}">
                <a16:creationId xmlns:a16="http://schemas.microsoft.com/office/drawing/2014/main" id="{5F53A2FB-E462-4212-90D7-C4D01AAD6E0B}"/>
              </a:ext>
            </a:extLst>
          </p:cNvPr>
          <p:cNvSpPr/>
          <p:nvPr/>
        </p:nvSpPr>
        <p:spPr>
          <a:xfrm>
            <a:off x="10080219" y="5266241"/>
            <a:ext cx="28803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afgeronde hoeken 10">
            <a:extLst>
              <a:ext uri="{FF2B5EF4-FFF2-40B4-BE49-F238E27FC236}">
                <a16:creationId xmlns:a16="http://schemas.microsoft.com/office/drawing/2014/main" id="{560EA81F-E530-44B3-A126-A24FE08D03E0}"/>
              </a:ext>
            </a:extLst>
          </p:cNvPr>
          <p:cNvSpPr/>
          <p:nvPr/>
        </p:nvSpPr>
        <p:spPr>
          <a:xfrm>
            <a:off x="10296243" y="4759018"/>
            <a:ext cx="28803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2" name="Verbindingslijn: gekromd 11">
            <a:extLst>
              <a:ext uri="{FF2B5EF4-FFF2-40B4-BE49-F238E27FC236}">
                <a16:creationId xmlns:a16="http://schemas.microsoft.com/office/drawing/2014/main" id="{248AF3F7-6350-4D5E-A4F7-4F517A29134D}"/>
              </a:ext>
            </a:extLst>
          </p:cNvPr>
          <p:cNvCxnSpPr>
            <a:cxnSpLocks/>
            <a:stCxn id="10" idx="1"/>
            <a:endCxn id="11" idx="1"/>
          </p:cNvCxnSpPr>
          <p:nvPr/>
        </p:nvCxnSpPr>
        <p:spPr>
          <a:xfrm rot="10800000" flipH="1">
            <a:off x="10080219" y="4903035"/>
            <a:ext cx="216024" cy="507223"/>
          </a:xfrm>
          <a:prstGeom prst="curvedConnector3">
            <a:avLst>
              <a:gd name="adj1" fmla="val -345830"/>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554401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AF5C-6E70-4905-B651-CBCA83A18BDE}"/>
              </a:ext>
            </a:extLst>
          </p:cNvPr>
          <p:cNvSpPr>
            <a:spLocks noGrp="1"/>
          </p:cNvSpPr>
          <p:nvPr>
            <p:ph type="title"/>
          </p:nvPr>
        </p:nvSpPr>
        <p:spPr/>
        <p:txBody>
          <a:bodyPr/>
          <a:lstStyle/>
          <a:p>
            <a:r>
              <a:rPr lang="nl-BE"/>
              <a:t>Kopiëren na aangepast EPC GD</a:t>
            </a:r>
          </a:p>
        </p:txBody>
      </p:sp>
      <p:sp>
        <p:nvSpPr>
          <p:cNvPr id="3" name="Tijdelijke aanduiding voor inhoud 2">
            <a:extLst>
              <a:ext uri="{FF2B5EF4-FFF2-40B4-BE49-F238E27FC236}">
                <a16:creationId xmlns:a16="http://schemas.microsoft.com/office/drawing/2014/main" id="{2F4AF938-5602-40EB-BDC2-21543FF9FFD7}"/>
              </a:ext>
            </a:extLst>
          </p:cNvPr>
          <p:cNvSpPr>
            <a:spLocks noGrp="1"/>
          </p:cNvSpPr>
          <p:nvPr>
            <p:ph sz="half" idx="10"/>
          </p:nvPr>
        </p:nvSpPr>
        <p:spPr/>
        <p:txBody>
          <a:bodyPr/>
          <a:lstStyle/>
          <a:p>
            <a:pPr indent="0">
              <a:buNone/>
            </a:pPr>
            <a:endParaRPr lang="nl-BE"/>
          </a:p>
        </p:txBody>
      </p:sp>
      <p:pic>
        <p:nvPicPr>
          <p:cNvPr id="4" name="Afbeelding 3">
            <a:extLst>
              <a:ext uri="{FF2B5EF4-FFF2-40B4-BE49-F238E27FC236}">
                <a16:creationId xmlns:a16="http://schemas.microsoft.com/office/drawing/2014/main" id="{097AF178-2792-4AAC-8E41-22E7E9788975}"/>
              </a:ext>
            </a:extLst>
          </p:cNvPr>
          <p:cNvPicPr>
            <a:picLocks noChangeAspect="1"/>
          </p:cNvPicPr>
          <p:nvPr/>
        </p:nvPicPr>
        <p:blipFill>
          <a:blip r:embed="rId2"/>
          <a:stretch>
            <a:fillRect/>
          </a:stretch>
        </p:blipFill>
        <p:spPr>
          <a:xfrm>
            <a:off x="248117" y="1327894"/>
            <a:ext cx="11695762" cy="5351254"/>
          </a:xfrm>
          <a:prstGeom prst="rect">
            <a:avLst/>
          </a:prstGeom>
        </p:spPr>
      </p:pic>
      <p:sp>
        <p:nvSpPr>
          <p:cNvPr id="5" name="Rechthoek: afgeronde hoeken 4">
            <a:extLst>
              <a:ext uri="{FF2B5EF4-FFF2-40B4-BE49-F238E27FC236}">
                <a16:creationId xmlns:a16="http://schemas.microsoft.com/office/drawing/2014/main" id="{663B4D98-93A1-45E7-A9E3-F8CCA4435789}"/>
              </a:ext>
            </a:extLst>
          </p:cNvPr>
          <p:cNvSpPr/>
          <p:nvPr/>
        </p:nvSpPr>
        <p:spPr>
          <a:xfrm>
            <a:off x="407368" y="5530106"/>
            <a:ext cx="11161239" cy="6351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096170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AF5C-6E70-4905-B651-CBCA83A18BDE}"/>
              </a:ext>
            </a:extLst>
          </p:cNvPr>
          <p:cNvSpPr>
            <a:spLocks noGrp="1"/>
          </p:cNvSpPr>
          <p:nvPr>
            <p:ph type="title"/>
          </p:nvPr>
        </p:nvSpPr>
        <p:spPr>
          <a:ln>
            <a:noFill/>
          </a:ln>
        </p:spPr>
        <p:txBody>
          <a:bodyPr/>
          <a:lstStyle/>
          <a:p>
            <a:r>
              <a:rPr lang="nl-BE"/>
              <a:t>Kopiëren na aangepast EPC GD</a:t>
            </a:r>
          </a:p>
        </p:txBody>
      </p:sp>
      <p:sp>
        <p:nvSpPr>
          <p:cNvPr id="7" name="Tijdelijke aanduiding voor inhoud 2">
            <a:extLst>
              <a:ext uri="{FF2B5EF4-FFF2-40B4-BE49-F238E27FC236}">
                <a16:creationId xmlns:a16="http://schemas.microsoft.com/office/drawing/2014/main" id="{1744C93A-B6BF-4182-918F-A8257FE0EFA0}"/>
              </a:ext>
            </a:extLst>
          </p:cNvPr>
          <p:cNvSpPr txBox="1">
            <a:spLocks/>
          </p:cNvSpPr>
          <p:nvPr/>
        </p:nvSpPr>
        <p:spPr>
          <a:xfrm>
            <a:off x="838198" y="1111870"/>
            <a:ext cx="10515600" cy="5410388"/>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Schildelen</a:t>
            </a:r>
          </a:p>
          <a:p>
            <a:pPr lvl="1"/>
            <a:r>
              <a:rPr lang="nl-BE">
                <a:solidFill>
                  <a:schemeClr val="bg1">
                    <a:lumMod val="50000"/>
                  </a:schemeClr>
                </a:solidFill>
              </a:rPr>
              <a:t>Kopieer alle invoer o.b.v. voormalige EPC GD (met rode bol)</a:t>
            </a: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lvl="1"/>
            <a:r>
              <a:rPr lang="nl-BE">
                <a:solidFill>
                  <a:schemeClr val="bg1">
                    <a:lumMod val="50000"/>
                  </a:schemeClr>
                </a:solidFill>
              </a:rPr>
              <a:t>Plak deze bij nieuwe invoer uit EPC GD (zonder rode bol)</a:t>
            </a:r>
          </a:p>
          <a:p>
            <a:pPr lvl="1"/>
            <a:endParaRPr lang="nl-BE"/>
          </a:p>
          <a:p>
            <a:pPr lvl="1"/>
            <a:endParaRPr lang="nl-BE"/>
          </a:p>
        </p:txBody>
      </p:sp>
      <p:pic>
        <p:nvPicPr>
          <p:cNvPr id="11" name="Afbeelding 10">
            <a:extLst>
              <a:ext uri="{FF2B5EF4-FFF2-40B4-BE49-F238E27FC236}">
                <a16:creationId xmlns:a16="http://schemas.microsoft.com/office/drawing/2014/main" id="{1B050F6B-8BC2-404C-8863-4BA0C5DA7BAD}"/>
              </a:ext>
            </a:extLst>
          </p:cNvPr>
          <p:cNvPicPr>
            <a:picLocks noChangeAspect="1"/>
          </p:cNvPicPr>
          <p:nvPr/>
        </p:nvPicPr>
        <p:blipFill>
          <a:blip r:embed="rId2"/>
          <a:stretch>
            <a:fillRect/>
          </a:stretch>
        </p:blipFill>
        <p:spPr>
          <a:xfrm>
            <a:off x="960784" y="4365104"/>
            <a:ext cx="10175776" cy="2335882"/>
          </a:xfrm>
          <a:prstGeom prst="rect">
            <a:avLst/>
          </a:prstGeom>
        </p:spPr>
      </p:pic>
      <p:sp>
        <p:nvSpPr>
          <p:cNvPr id="13" name="Rechthoek: afgeronde hoeken 12">
            <a:extLst>
              <a:ext uri="{FF2B5EF4-FFF2-40B4-BE49-F238E27FC236}">
                <a16:creationId xmlns:a16="http://schemas.microsoft.com/office/drawing/2014/main" id="{EC5FF2E0-AFA6-4317-8AAA-72CBBA2D305D}"/>
              </a:ext>
            </a:extLst>
          </p:cNvPr>
          <p:cNvSpPr/>
          <p:nvPr/>
        </p:nvSpPr>
        <p:spPr>
          <a:xfrm>
            <a:off x="1055440" y="5877272"/>
            <a:ext cx="10009112" cy="8237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 name="Groep 3">
            <a:extLst>
              <a:ext uri="{FF2B5EF4-FFF2-40B4-BE49-F238E27FC236}">
                <a16:creationId xmlns:a16="http://schemas.microsoft.com/office/drawing/2014/main" id="{86D9398C-DB47-4B71-9FC0-6C4082FD31FB}"/>
              </a:ext>
            </a:extLst>
          </p:cNvPr>
          <p:cNvGrpSpPr/>
          <p:nvPr/>
        </p:nvGrpSpPr>
        <p:grpSpPr>
          <a:xfrm>
            <a:off x="863865" y="1985673"/>
            <a:ext cx="10272695" cy="1872208"/>
            <a:chOff x="863865" y="1985673"/>
            <a:chExt cx="10272695" cy="1872208"/>
          </a:xfrm>
        </p:grpSpPr>
        <p:grpSp>
          <p:nvGrpSpPr>
            <p:cNvPr id="3" name="Groep 2">
              <a:extLst>
                <a:ext uri="{FF2B5EF4-FFF2-40B4-BE49-F238E27FC236}">
                  <a16:creationId xmlns:a16="http://schemas.microsoft.com/office/drawing/2014/main" id="{A9BD521B-C777-4E59-8570-04189F55A932}"/>
                </a:ext>
              </a:extLst>
            </p:cNvPr>
            <p:cNvGrpSpPr/>
            <p:nvPr/>
          </p:nvGrpSpPr>
          <p:grpSpPr>
            <a:xfrm>
              <a:off x="863865" y="1985673"/>
              <a:ext cx="10272695" cy="1872208"/>
              <a:chOff x="863865" y="1985673"/>
              <a:chExt cx="10272695" cy="1872208"/>
            </a:xfrm>
          </p:grpSpPr>
          <p:pic>
            <p:nvPicPr>
              <p:cNvPr id="8" name="Afbeelding 7">
                <a:extLst>
                  <a:ext uri="{FF2B5EF4-FFF2-40B4-BE49-F238E27FC236}">
                    <a16:creationId xmlns:a16="http://schemas.microsoft.com/office/drawing/2014/main" id="{6B0F30EB-C827-4C17-BFE3-3DD5777E0A97}"/>
                  </a:ext>
                </a:extLst>
              </p:cNvPr>
              <p:cNvPicPr>
                <a:picLocks noChangeAspect="1"/>
              </p:cNvPicPr>
              <p:nvPr/>
            </p:nvPicPr>
            <p:blipFill>
              <a:blip r:embed="rId3"/>
              <a:stretch>
                <a:fillRect/>
              </a:stretch>
            </p:blipFill>
            <p:spPr>
              <a:xfrm>
                <a:off x="863865" y="1988840"/>
                <a:ext cx="10272695" cy="1869041"/>
              </a:xfrm>
              <a:prstGeom prst="rect">
                <a:avLst/>
              </a:prstGeom>
            </p:spPr>
          </p:pic>
          <p:sp>
            <p:nvSpPr>
              <p:cNvPr id="5" name="Rechthoek: afgeronde hoeken 4">
                <a:extLst>
                  <a:ext uri="{FF2B5EF4-FFF2-40B4-BE49-F238E27FC236}">
                    <a16:creationId xmlns:a16="http://schemas.microsoft.com/office/drawing/2014/main" id="{663B4D98-93A1-45E7-A9E3-F8CCA4435789}"/>
                  </a:ext>
                </a:extLst>
              </p:cNvPr>
              <p:cNvSpPr/>
              <p:nvPr/>
            </p:nvSpPr>
            <p:spPr>
              <a:xfrm>
                <a:off x="9984432" y="2492896"/>
                <a:ext cx="28803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9D1E9989-67CC-4409-BF72-6527D9DABCBC}"/>
                  </a:ext>
                </a:extLst>
              </p:cNvPr>
              <p:cNvSpPr/>
              <p:nvPr/>
            </p:nvSpPr>
            <p:spPr>
              <a:xfrm>
                <a:off x="10200456" y="1985673"/>
                <a:ext cx="28803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cxnSp>
          <p:nvCxnSpPr>
            <p:cNvPr id="15" name="Verbindingslijn: gekromd 14">
              <a:extLst>
                <a:ext uri="{FF2B5EF4-FFF2-40B4-BE49-F238E27FC236}">
                  <a16:creationId xmlns:a16="http://schemas.microsoft.com/office/drawing/2014/main" id="{ACCC2AF5-271F-4CA3-ABC4-62D4AA2FFE2E}"/>
                </a:ext>
              </a:extLst>
            </p:cNvPr>
            <p:cNvCxnSpPr>
              <a:cxnSpLocks/>
              <a:stCxn id="5" idx="1"/>
              <a:endCxn id="12" idx="1"/>
            </p:cNvCxnSpPr>
            <p:nvPr/>
          </p:nvCxnSpPr>
          <p:spPr>
            <a:xfrm rot="10800000" flipH="1">
              <a:off x="9984432" y="2129690"/>
              <a:ext cx="216024" cy="507223"/>
            </a:xfrm>
            <a:prstGeom prst="curvedConnector3">
              <a:avLst>
                <a:gd name="adj1" fmla="val -345830"/>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24874319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AF5C-6E70-4905-B651-CBCA83A18BDE}"/>
              </a:ext>
            </a:extLst>
          </p:cNvPr>
          <p:cNvSpPr>
            <a:spLocks noGrp="1"/>
          </p:cNvSpPr>
          <p:nvPr>
            <p:ph type="title"/>
          </p:nvPr>
        </p:nvSpPr>
        <p:spPr>
          <a:ln>
            <a:noFill/>
          </a:ln>
        </p:spPr>
        <p:txBody>
          <a:bodyPr/>
          <a:lstStyle/>
          <a:p>
            <a:r>
              <a:rPr lang="nl-BE"/>
              <a:t>Kopiëren na aangepast EPC GD</a:t>
            </a:r>
          </a:p>
        </p:txBody>
      </p:sp>
      <p:sp>
        <p:nvSpPr>
          <p:cNvPr id="7" name="Tijdelijke aanduiding voor inhoud 2">
            <a:extLst>
              <a:ext uri="{FF2B5EF4-FFF2-40B4-BE49-F238E27FC236}">
                <a16:creationId xmlns:a16="http://schemas.microsoft.com/office/drawing/2014/main" id="{1744C93A-B6BF-4182-918F-A8257FE0EFA0}"/>
              </a:ext>
            </a:extLst>
          </p:cNvPr>
          <p:cNvSpPr txBox="1">
            <a:spLocks/>
          </p:cNvSpPr>
          <p:nvPr/>
        </p:nvSpPr>
        <p:spPr>
          <a:xfrm>
            <a:off x="838198" y="1556792"/>
            <a:ext cx="10515600" cy="49654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Schildelen</a:t>
            </a:r>
          </a:p>
          <a:p>
            <a:pPr lvl="1"/>
            <a:r>
              <a:rPr lang="nl-BE">
                <a:solidFill>
                  <a:schemeClr val="bg1">
                    <a:lumMod val="50000"/>
                  </a:schemeClr>
                </a:solidFill>
              </a:rPr>
              <a:t>Verwijder ‘oude’ invoer (met rode bol)</a:t>
            </a: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marL="288000" lvl="1" indent="0">
              <a:buNone/>
            </a:pPr>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p>
          <a:p>
            <a:pPr lvl="1"/>
            <a:endParaRPr lang="nl-BE"/>
          </a:p>
        </p:txBody>
      </p:sp>
      <p:grpSp>
        <p:nvGrpSpPr>
          <p:cNvPr id="3" name="Groep 2">
            <a:extLst>
              <a:ext uri="{FF2B5EF4-FFF2-40B4-BE49-F238E27FC236}">
                <a16:creationId xmlns:a16="http://schemas.microsoft.com/office/drawing/2014/main" id="{41E05D21-D4B8-4F78-9452-0DC81A0B9C7A}"/>
              </a:ext>
            </a:extLst>
          </p:cNvPr>
          <p:cNvGrpSpPr/>
          <p:nvPr/>
        </p:nvGrpSpPr>
        <p:grpSpPr>
          <a:xfrm>
            <a:off x="1008110" y="2636912"/>
            <a:ext cx="10175776" cy="2335882"/>
            <a:chOff x="838196" y="1916832"/>
            <a:chExt cx="10175776" cy="2335882"/>
          </a:xfrm>
        </p:grpSpPr>
        <p:pic>
          <p:nvPicPr>
            <p:cNvPr id="10" name="Afbeelding 9">
              <a:extLst>
                <a:ext uri="{FF2B5EF4-FFF2-40B4-BE49-F238E27FC236}">
                  <a16:creationId xmlns:a16="http://schemas.microsoft.com/office/drawing/2014/main" id="{21AC0E5F-053D-48F7-8490-11F8269771BB}"/>
                </a:ext>
              </a:extLst>
            </p:cNvPr>
            <p:cNvPicPr>
              <a:picLocks noChangeAspect="1"/>
            </p:cNvPicPr>
            <p:nvPr/>
          </p:nvPicPr>
          <p:blipFill>
            <a:blip r:embed="rId2"/>
            <a:stretch>
              <a:fillRect/>
            </a:stretch>
          </p:blipFill>
          <p:spPr>
            <a:xfrm>
              <a:off x="838196" y="1916832"/>
              <a:ext cx="10175776" cy="2335882"/>
            </a:xfrm>
            <a:prstGeom prst="rect">
              <a:avLst/>
            </a:prstGeom>
          </p:spPr>
        </p:pic>
        <p:sp>
          <p:nvSpPr>
            <p:cNvPr id="5" name="Rechthoek: afgeronde hoeken 4">
              <a:extLst>
                <a:ext uri="{FF2B5EF4-FFF2-40B4-BE49-F238E27FC236}">
                  <a16:creationId xmlns:a16="http://schemas.microsoft.com/office/drawing/2014/main" id="{663B4D98-93A1-45E7-A9E3-F8CCA4435789}"/>
                </a:ext>
              </a:extLst>
            </p:cNvPr>
            <p:cNvSpPr/>
            <p:nvPr/>
          </p:nvSpPr>
          <p:spPr>
            <a:xfrm>
              <a:off x="9696400" y="2403532"/>
              <a:ext cx="28803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87634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Studio’s: toegang via trappenhal (</a:t>
            </a:r>
            <a:r>
              <a:rPr lang="nl-BE" err="1"/>
              <a:t>gemeensch</a:t>
            </a:r>
            <a:r>
              <a:rPr lang="nl-BE"/>
              <a:t>. circulatieruimte)</a:t>
            </a:r>
          </a:p>
          <a:p>
            <a:pPr lvl="1"/>
            <a:r>
              <a:rPr lang="nl-BE"/>
              <a:t>Wordt trappenhal ook gebruikt voor </a:t>
            </a:r>
            <a:r>
              <a:rPr lang="nl-BE" u="sng"/>
              <a:t>interne circulatie</a:t>
            </a:r>
            <a:r>
              <a:rPr lang="nl-BE"/>
              <a:t> binnen eenheden?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Pijl: rechts 13">
            <a:extLst>
              <a:ext uri="{FF2B5EF4-FFF2-40B4-BE49-F238E27FC236}">
                <a16:creationId xmlns:a16="http://schemas.microsoft.com/office/drawing/2014/main" id="{62478AC0-4846-4E0F-9258-5C9C724126FA}"/>
              </a:ext>
            </a:extLst>
          </p:cNvPr>
          <p:cNvSpPr/>
          <p:nvPr/>
        </p:nvSpPr>
        <p:spPr>
          <a:xfrm rot="10800000">
            <a:off x="2885798" y="4350232"/>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Pijl: rechts 14">
            <a:extLst>
              <a:ext uri="{FF2B5EF4-FFF2-40B4-BE49-F238E27FC236}">
                <a16:creationId xmlns:a16="http://schemas.microsoft.com/office/drawing/2014/main" id="{6691191F-3350-43FB-94FE-4874780341FE}"/>
              </a:ext>
            </a:extLst>
          </p:cNvPr>
          <p:cNvSpPr/>
          <p:nvPr/>
        </p:nvSpPr>
        <p:spPr>
          <a:xfrm rot="5400000">
            <a:off x="3372643" y="4771756"/>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Pijl: rechts 15">
            <a:extLst>
              <a:ext uri="{FF2B5EF4-FFF2-40B4-BE49-F238E27FC236}">
                <a16:creationId xmlns:a16="http://schemas.microsoft.com/office/drawing/2014/main" id="{ECD50FFB-F89D-47BC-80F1-1C32125E388F}"/>
              </a:ext>
            </a:extLst>
          </p:cNvPr>
          <p:cNvSpPr/>
          <p:nvPr/>
        </p:nvSpPr>
        <p:spPr>
          <a:xfrm rot="5400000">
            <a:off x="10179843" y="4771756"/>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 rechts 17">
            <a:extLst>
              <a:ext uri="{FF2B5EF4-FFF2-40B4-BE49-F238E27FC236}">
                <a16:creationId xmlns:a16="http://schemas.microsoft.com/office/drawing/2014/main" id="{3099FB2B-089D-43F4-B7C7-F6C73A564095}"/>
              </a:ext>
            </a:extLst>
          </p:cNvPr>
          <p:cNvSpPr/>
          <p:nvPr/>
        </p:nvSpPr>
        <p:spPr>
          <a:xfrm rot="10800000">
            <a:off x="9799103" y="4370552"/>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4A534979-F1DD-4E6D-8B82-8713FE0DE272}"/>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327185303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AF5C-6E70-4905-B651-CBCA83A18BDE}"/>
              </a:ext>
            </a:extLst>
          </p:cNvPr>
          <p:cNvSpPr>
            <a:spLocks noGrp="1"/>
          </p:cNvSpPr>
          <p:nvPr>
            <p:ph type="title"/>
          </p:nvPr>
        </p:nvSpPr>
        <p:spPr>
          <a:ln>
            <a:noFill/>
          </a:ln>
        </p:spPr>
        <p:txBody>
          <a:bodyPr/>
          <a:lstStyle/>
          <a:p>
            <a:r>
              <a:rPr lang="nl-BE"/>
              <a:t>Kopiëren na aangepast EPC GD</a:t>
            </a:r>
          </a:p>
        </p:txBody>
      </p:sp>
      <p:sp>
        <p:nvSpPr>
          <p:cNvPr id="7" name="Tijdelijke aanduiding voor inhoud 2">
            <a:extLst>
              <a:ext uri="{FF2B5EF4-FFF2-40B4-BE49-F238E27FC236}">
                <a16:creationId xmlns:a16="http://schemas.microsoft.com/office/drawing/2014/main" id="{1744C93A-B6BF-4182-918F-A8257FE0EFA0}"/>
              </a:ext>
            </a:extLst>
          </p:cNvPr>
          <p:cNvSpPr txBox="1">
            <a:spLocks/>
          </p:cNvSpPr>
          <p:nvPr/>
        </p:nvSpPr>
        <p:spPr>
          <a:xfrm>
            <a:off x="838198" y="1556792"/>
            <a:ext cx="10515600" cy="49654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Schildelen</a:t>
            </a:r>
          </a:p>
          <a:p>
            <a:pPr lvl="1"/>
            <a:r>
              <a:rPr lang="nl-BE">
                <a:solidFill>
                  <a:schemeClr val="bg1">
                    <a:lumMod val="50000"/>
                  </a:schemeClr>
                </a:solidFill>
              </a:rPr>
              <a:t>OF verwijder op het einde alle ‘oude’ invoer (met rode bol) in één keer</a:t>
            </a: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marL="288000" lvl="1" indent="0">
              <a:buNone/>
            </a:pPr>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p>
          <a:p>
            <a:pPr lvl="1"/>
            <a:endParaRPr lang="nl-BE"/>
          </a:p>
        </p:txBody>
      </p:sp>
      <p:pic>
        <p:nvPicPr>
          <p:cNvPr id="8" name="Afbeelding 7">
            <a:extLst>
              <a:ext uri="{FF2B5EF4-FFF2-40B4-BE49-F238E27FC236}">
                <a16:creationId xmlns:a16="http://schemas.microsoft.com/office/drawing/2014/main" id="{84D12544-43FC-4C9C-99C6-AF5557725626}"/>
              </a:ext>
            </a:extLst>
          </p:cNvPr>
          <p:cNvPicPr>
            <a:picLocks noChangeAspect="1"/>
          </p:cNvPicPr>
          <p:nvPr/>
        </p:nvPicPr>
        <p:blipFill>
          <a:blip r:embed="rId2"/>
          <a:stretch>
            <a:fillRect/>
          </a:stretch>
        </p:blipFill>
        <p:spPr>
          <a:xfrm>
            <a:off x="0" y="3284984"/>
            <a:ext cx="12192000" cy="2522220"/>
          </a:xfrm>
          <a:prstGeom prst="rect">
            <a:avLst/>
          </a:prstGeom>
        </p:spPr>
      </p:pic>
      <p:sp>
        <p:nvSpPr>
          <p:cNvPr id="9" name="Rechthoek: afgeronde hoeken 8">
            <a:extLst>
              <a:ext uri="{FF2B5EF4-FFF2-40B4-BE49-F238E27FC236}">
                <a16:creationId xmlns:a16="http://schemas.microsoft.com/office/drawing/2014/main" id="{0BE83592-84C2-40D4-B1C8-173E0AC4E43C}"/>
              </a:ext>
            </a:extLst>
          </p:cNvPr>
          <p:cNvSpPr/>
          <p:nvPr/>
        </p:nvSpPr>
        <p:spPr>
          <a:xfrm>
            <a:off x="6816080" y="5373216"/>
            <a:ext cx="172819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9140593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ED63321-4680-4AC7-B81C-11B65C591EEC}"/>
              </a:ext>
            </a:extLst>
          </p:cNvPr>
          <p:cNvPicPr>
            <a:picLocks noChangeAspect="1"/>
          </p:cNvPicPr>
          <p:nvPr/>
        </p:nvPicPr>
        <p:blipFill>
          <a:blip r:embed="rId2"/>
          <a:stretch>
            <a:fillRect/>
          </a:stretch>
        </p:blipFill>
        <p:spPr>
          <a:xfrm>
            <a:off x="1025605" y="2653464"/>
            <a:ext cx="10140788" cy="4181977"/>
          </a:xfrm>
          <a:prstGeom prst="rect">
            <a:avLst/>
          </a:prstGeom>
        </p:spPr>
      </p:pic>
      <p:sp>
        <p:nvSpPr>
          <p:cNvPr id="2" name="Titel 1">
            <a:extLst>
              <a:ext uri="{FF2B5EF4-FFF2-40B4-BE49-F238E27FC236}">
                <a16:creationId xmlns:a16="http://schemas.microsoft.com/office/drawing/2014/main" id="{BD7EAF5C-6E70-4905-B651-CBCA83A18BDE}"/>
              </a:ext>
            </a:extLst>
          </p:cNvPr>
          <p:cNvSpPr>
            <a:spLocks noGrp="1"/>
          </p:cNvSpPr>
          <p:nvPr>
            <p:ph type="title"/>
          </p:nvPr>
        </p:nvSpPr>
        <p:spPr>
          <a:ln>
            <a:noFill/>
          </a:ln>
        </p:spPr>
        <p:txBody>
          <a:bodyPr/>
          <a:lstStyle/>
          <a:p>
            <a:r>
              <a:rPr lang="nl-BE"/>
              <a:t>Kopiëren na aangepast EPC GD</a:t>
            </a:r>
          </a:p>
        </p:txBody>
      </p:sp>
      <p:grpSp>
        <p:nvGrpSpPr>
          <p:cNvPr id="5" name="Groep 4">
            <a:extLst>
              <a:ext uri="{FF2B5EF4-FFF2-40B4-BE49-F238E27FC236}">
                <a16:creationId xmlns:a16="http://schemas.microsoft.com/office/drawing/2014/main" id="{929306F5-40ED-4896-85B0-A87642044A6F}"/>
              </a:ext>
            </a:extLst>
          </p:cNvPr>
          <p:cNvGrpSpPr/>
          <p:nvPr/>
        </p:nvGrpSpPr>
        <p:grpSpPr>
          <a:xfrm>
            <a:off x="838200" y="1412776"/>
            <a:ext cx="10515600" cy="5109482"/>
            <a:chOff x="838199" y="1412776"/>
            <a:chExt cx="10515600" cy="5109482"/>
          </a:xfrm>
        </p:grpSpPr>
        <p:sp>
          <p:nvSpPr>
            <p:cNvPr id="7" name="Tijdelijke aanduiding voor inhoud 2">
              <a:extLst>
                <a:ext uri="{FF2B5EF4-FFF2-40B4-BE49-F238E27FC236}">
                  <a16:creationId xmlns:a16="http://schemas.microsoft.com/office/drawing/2014/main" id="{1744C93A-B6BF-4182-918F-A8257FE0EFA0}"/>
                </a:ext>
              </a:extLst>
            </p:cNvPr>
            <p:cNvSpPr txBox="1">
              <a:spLocks/>
            </p:cNvSpPr>
            <p:nvPr/>
          </p:nvSpPr>
          <p:spPr>
            <a:xfrm>
              <a:off x="838199" y="1412776"/>
              <a:ext cx="10515600" cy="5109482"/>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Installaties</a:t>
              </a:r>
            </a:p>
            <a:p>
              <a:pPr lvl="1"/>
              <a:r>
                <a:rPr lang="nl-BE">
                  <a:solidFill>
                    <a:schemeClr val="bg1">
                      <a:lumMod val="50000"/>
                    </a:schemeClr>
                  </a:solidFill>
                </a:rPr>
                <a:t>Kopieerfunctionaliteit werkt (nog) niet bij installaties!</a:t>
              </a:r>
            </a:p>
            <a:p>
              <a:pPr lvl="1"/>
              <a:r>
                <a:rPr lang="nl-BE">
                  <a:solidFill>
                    <a:schemeClr val="bg1">
                      <a:lumMod val="50000"/>
                    </a:schemeClr>
                  </a:solidFill>
                </a:rPr>
                <a:t>Handmatig invoer overzetten</a:t>
              </a: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marL="288000" lvl="1" indent="0">
                <a:buNone/>
              </a:pPr>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p>
            <a:p>
              <a:pPr lvl="1"/>
              <a:endParaRPr lang="nl-BE"/>
            </a:p>
          </p:txBody>
        </p:sp>
        <p:sp>
          <p:nvSpPr>
            <p:cNvPr id="4" name="Vermenigvuldigingsteken 3">
              <a:extLst>
                <a:ext uri="{FF2B5EF4-FFF2-40B4-BE49-F238E27FC236}">
                  <a16:creationId xmlns:a16="http://schemas.microsoft.com/office/drawing/2014/main" id="{57C0A8E2-B88A-46D5-BCC3-FF785103C330}"/>
                </a:ext>
              </a:extLst>
            </p:cNvPr>
            <p:cNvSpPr/>
            <p:nvPr/>
          </p:nvSpPr>
          <p:spPr>
            <a:xfrm rot="5400000">
              <a:off x="9650153" y="3548468"/>
              <a:ext cx="2183151" cy="1224136"/>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6924677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AF5C-6E70-4905-B651-CBCA83A18BDE}"/>
              </a:ext>
            </a:extLst>
          </p:cNvPr>
          <p:cNvSpPr>
            <a:spLocks noGrp="1"/>
          </p:cNvSpPr>
          <p:nvPr>
            <p:ph type="title"/>
          </p:nvPr>
        </p:nvSpPr>
        <p:spPr>
          <a:ln>
            <a:noFill/>
          </a:ln>
        </p:spPr>
        <p:txBody>
          <a:bodyPr/>
          <a:lstStyle/>
          <a:p>
            <a:r>
              <a:rPr lang="nl-BE"/>
              <a:t>Wat bij fouten in het EPC GD?</a:t>
            </a:r>
          </a:p>
        </p:txBody>
      </p:sp>
      <p:sp>
        <p:nvSpPr>
          <p:cNvPr id="7" name="Tijdelijke aanduiding voor inhoud 2">
            <a:extLst>
              <a:ext uri="{FF2B5EF4-FFF2-40B4-BE49-F238E27FC236}">
                <a16:creationId xmlns:a16="http://schemas.microsoft.com/office/drawing/2014/main" id="{1744C93A-B6BF-4182-918F-A8257FE0EFA0}"/>
              </a:ext>
            </a:extLst>
          </p:cNvPr>
          <p:cNvSpPr txBox="1">
            <a:spLocks/>
          </p:cNvSpPr>
          <p:nvPr/>
        </p:nvSpPr>
        <p:spPr>
          <a:xfrm>
            <a:off x="191344" y="1320247"/>
            <a:ext cx="5760640" cy="5477228"/>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Vb. schildelen vergeten in te voeren bij GD</a:t>
            </a:r>
          </a:p>
          <a:p>
            <a:pPr lvl="1"/>
            <a:r>
              <a:rPr lang="nl-BE"/>
              <a:t>EPC appartement kan niet correct opgemaakt worden</a:t>
            </a:r>
          </a:p>
          <a:p>
            <a:r>
              <a:rPr lang="nl-BE"/>
              <a:t>VEKA rekent op samenwerking tussen ED</a:t>
            </a:r>
          </a:p>
          <a:p>
            <a:pPr lvl="1"/>
            <a:r>
              <a:rPr lang="nl-BE"/>
              <a:t>Contactgegevens ED van EPC GD op tabblad ‘Algemeen’</a:t>
            </a:r>
          </a:p>
          <a:p>
            <a:r>
              <a:rPr lang="nl-BE"/>
              <a:t>Bij weigering om EPC aan te passen</a:t>
            </a:r>
          </a:p>
          <a:p>
            <a:pPr lvl="1"/>
            <a:r>
              <a:rPr lang="nl-BE"/>
              <a:t>Contacteer VEKA</a:t>
            </a:r>
          </a:p>
          <a:p>
            <a:pPr lvl="1"/>
            <a:r>
              <a:rPr lang="nl-BE"/>
              <a:t>EPC GD wordt tijdelijk ingetrokken</a:t>
            </a:r>
          </a:p>
          <a:p>
            <a:pPr lvl="1"/>
            <a:r>
              <a:rPr lang="nl-BE"/>
              <a:t>Kwaliteitscontrole wordt opgestart</a:t>
            </a:r>
          </a:p>
          <a:p>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marL="288000" lvl="1" indent="0">
              <a:buNone/>
            </a:pPr>
            <a:endParaRPr lang="nl-BE">
              <a:solidFill>
                <a:schemeClr val="bg1">
                  <a:lumMod val="50000"/>
                </a:schemeClr>
              </a:solidFill>
            </a:endParaRPr>
          </a:p>
          <a:p>
            <a:pPr lvl="1"/>
            <a:endParaRPr lang="nl-BE"/>
          </a:p>
        </p:txBody>
      </p:sp>
      <p:pic>
        <p:nvPicPr>
          <p:cNvPr id="8" name="Afbeelding 7">
            <a:extLst>
              <a:ext uri="{FF2B5EF4-FFF2-40B4-BE49-F238E27FC236}">
                <a16:creationId xmlns:a16="http://schemas.microsoft.com/office/drawing/2014/main" id="{86CE470E-5990-4ED8-B6B1-124C6971F362}"/>
              </a:ext>
            </a:extLst>
          </p:cNvPr>
          <p:cNvPicPr>
            <a:picLocks noChangeAspect="1"/>
          </p:cNvPicPr>
          <p:nvPr/>
        </p:nvPicPr>
        <p:blipFill rotWithShape="1">
          <a:blip r:embed="rId2"/>
          <a:srcRect r="53185" b="21213"/>
          <a:stretch/>
        </p:blipFill>
        <p:spPr>
          <a:xfrm>
            <a:off x="5951984" y="1736395"/>
            <a:ext cx="6032317" cy="4644933"/>
          </a:xfrm>
          <a:prstGeom prst="rect">
            <a:avLst/>
          </a:prstGeom>
        </p:spPr>
      </p:pic>
      <p:sp>
        <p:nvSpPr>
          <p:cNvPr id="9" name="Rechthoek: afgeronde hoeken 8">
            <a:extLst>
              <a:ext uri="{FF2B5EF4-FFF2-40B4-BE49-F238E27FC236}">
                <a16:creationId xmlns:a16="http://schemas.microsoft.com/office/drawing/2014/main" id="{06783EC3-3D08-4C20-BA46-E36D0A8171EF}"/>
              </a:ext>
            </a:extLst>
          </p:cNvPr>
          <p:cNvSpPr/>
          <p:nvPr/>
        </p:nvSpPr>
        <p:spPr>
          <a:xfrm>
            <a:off x="6096000" y="4365104"/>
            <a:ext cx="5760640" cy="20162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3118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Kamers: toegang via trappenhal en interne gang</a:t>
            </a:r>
          </a:p>
          <a:p>
            <a:pPr lvl="1"/>
            <a:r>
              <a:rPr lang="nl-BE"/>
              <a:t>Interne circulatie van kamers naar gedeelde faciliteiten </a:t>
            </a:r>
            <a:r>
              <a:rPr lang="nl-BE" u="sng"/>
              <a:t>enkel</a:t>
            </a:r>
            <a:r>
              <a:rPr lang="nl-BE"/>
              <a:t> via interne gang en </a:t>
            </a:r>
            <a:r>
              <a:rPr lang="nl-BE" u="sng"/>
              <a:t>niet</a:t>
            </a:r>
            <a:r>
              <a:rPr lang="nl-BE"/>
              <a:t> via trappenhal</a:t>
            </a:r>
          </a:p>
          <a:p>
            <a:pPr lvl="1"/>
            <a:r>
              <a:rPr lang="nl-BE"/>
              <a:t>Collectief woongedeelte = kamers + gedeelde faciliteiten + interne gang</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Pijl: rechts 17">
            <a:extLst>
              <a:ext uri="{FF2B5EF4-FFF2-40B4-BE49-F238E27FC236}">
                <a16:creationId xmlns:a16="http://schemas.microsoft.com/office/drawing/2014/main" id="{3099FB2B-089D-43F4-B7C7-F6C73A564095}"/>
              </a:ext>
            </a:extLst>
          </p:cNvPr>
          <p:cNvSpPr/>
          <p:nvPr/>
        </p:nvSpPr>
        <p:spPr>
          <a:xfrm rot="10800000">
            <a:off x="6374640" y="4422372"/>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Pijl: gekromd links 16">
            <a:extLst>
              <a:ext uri="{FF2B5EF4-FFF2-40B4-BE49-F238E27FC236}">
                <a16:creationId xmlns:a16="http://schemas.microsoft.com/office/drawing/2014/main" id="{3CD7C036-43F1-41E9-91C2-902D8B56D6C5}"/>
              </a:ext>
            </a:extLst>
          </p:cNvPr>
          <p:cNvSpPr/>
          <p:nvPr/>
        </p:nvSpPr>
        <p:spPr>
          <a:xfrm>
            <a:off x="5838394" y="4295816"/>
            <a:ext cx="388164" cy="4959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9" name="Rechthoek 18">
            <a:extLst>
              <a:ext uri="{FF2B5EF4-FFF2-40B4-BE49-F238E27FC236}">
                <a16:creationId xmlns:a16="http://schemas.microsoft.com/office/drawing/2014/main" id="{C5F3263D-2EE4-4253-A26D-1D6DCA62EFF8}"/>
              </a:ext>
            </a:extLst>
          </p:cNvPr>
          <p:cNvSpPr/>
          <p:nvPr/>
        </p:nvSpPr>
        <p:spPr>
          <a:xfrm>
            <a:off x="4832625" y="3005196"/>
            <a:ext cx="1862816"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ECD4AC16-E302-4A33-8174-748488C1A538}"/>
              </a:ext>
            </a:extLst>
          </p:cNvPr>
          <p:cNvSpPr/>
          <p:nvPr/>
        </p:nvSpPr>
        <p:spPr>
          <a:xfrm>
            <a:off x="4832624" y="4886960"/>
            <a:ext cx="2502896" cy="125184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itel 1">
            <a:extLst>
              <a:ext uri="{FF2B5EF4-FFF2-40B4-BE49-F238E27FC236}">
                <a16:creationId xmlns:a16="http://schemas.microsoft.com/office/drawing/2014/main" id="{AD330CB9-96ED-4BDD-AB30-1167521C3025}"/>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10368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2D9FD-D2A0-4BFB-AD0F-F202AE7FCA1B}"/>
              </a:ext>
            </a:extLst>
          </p:cNvPr>
          <p:cNvSpPr>
            <a:spLocks noGrp="1"/>
          </p:cNvSpPr>
          <p:nvPr>
            <p:ph type="title"/>
          </p:nvPr>
        </p:nvSpPr>
        <p:spPr/>
        <p:txBody>
          <a:bodyPr lIns="91440" tIns="45720" rIns="91440" bIns="45720" anchor="t"/>
          <a:lstStyle/>
          <a:p>
            <a:r>
              <a:rPr lang="en-US">
                <a:latin typeface="Calibri"/>
              </a:rPr>
              <a:t>Permanente </a:t>
            </a:r>
            <a:r>
              <a:rPr lang="en-US" err="1">
                <a:latin typeface="Calibri"/>
              </a:rPr>
              <a:t>vorming</a:t>
            </a:r>
            <a:r>
              <a:rPr lang="en-US">
                <a:latin typeface="Calibri"/>
              </a:rPr>
              <a:t> 2021</a:t>
            </a:r>
            <a:endParaRPr lang="nl-BE">
              <a:latin typeface="Calibri"/>
            </a:endParaRPr>
          </a:p>
        </p:txBody>
      </p:sp>
      <p:sp>
        <p:nvSpPr>
          <p:cNvPr id="3" name="Tijdelijke aanduiding voor inhoud 2">
            <a:extLst>
              <a:ext uri="{FF2B5EF4-FFF2-40B4-BE49-F238E27FC236}">
                <a16:creationId xmlns:a16="http://schemas.microsoft.com/office/drawing/2014/main" id="{1E03DAA2-DAA5-4A92-AB54-C96C0AF2C0AC}"/>
              </a:ext>
            </a:extLst>
          </p:cNvPr>
          <p:cNvSpPr>
            <a:spLocks noGrp="1"/>
          </p:cNvSpPr>
          <p:nvPr>
            <p:ph sz="half" idx="10"/>
          </p:nvPr>
        </p:nvSpPr>
        <p:spPr/>
        <p:txBody>
          <a:bodyPr lIns="91440" tIns="45720" rIns="91440" bIns="0" anchor="t"/>
          <a:lstStyle/>
          <a:p>
            <a:pPr indent="-287655"/>
            <a:r>
              <a:rPr lang="nl-BE"/>
              <a:t>Permanente vorming voor energiedeskundigen type A 2021</a:t>
            </a:r>
            <a:endParaRPr lang="en-US">
              <a:cs typeface="Calibri"/>
            </a:endParaRPr>
          </a:p>
          <a:p>
            <a:pPr marL="575945" lvl="1" indent="-287655"/>
            <a:r>
              <a:rPr lang="nl-BE">
                <a:solidFill>
                  <a:srgbClr val="105269"/>
                </a:solidFill>
              </a:rPr>
              <a:t>2 uur vorming met verplichte inhoud over</a:t>
            </a:r>
            <a:endParaRPr lang="nl-BE">
              <a:solidFill>
                <a:srgbClr val="105269"/>
              </a:solidFill>
              <a:cs typeface="Calibri"/>
            </a:endParaRPr>
          </a:p>
          <a:p>
            <a:pPr marL="863600" lvl="2" indent="-287655"/>
            <a:r>
              <a:rPr lang="nl-BE"/>
              <a:t>Toepassingsgebied (35 min)</a:t>
            </a:r>
            <a:endParaRPr lang="nl-BE">
              <a:cs typeface="Calibri"/>
            </a:endParaRPr>
          </a:p>
          <a:p>
            <a:pPr marL="863600" lvl="2" indent="-287655"/>
            <a:r>
              <a:rPr lang="nl-BE"/>
              <a:t>Veelgemaakte fouten (50 min)</a:t>
            </a:r>
          </a:p>
          <a:p>
            <a:pPr marL="863600" lvl="2" indent="-287655"/>
            <a:r>
              <a:rPr lang="nl-BE"/>
              <a:t>Tips en aandachtspunten bij de opmaak van het EPC GD (35 min)</a:t>
            </a:r>
            <a:endParaRPr lang="nl-BE">
              <a:cs typeface="Calibri"/>
            </a:endParaRPr>
          </a:p>
          <a:p>
            <a:pPr marL="575945" lvl="1" indent="-287655"/>
            <a:r>
              <a:rPr lang="nl-BE">
                <a:solidFill>
                  <a:srgbClr val="105269"/>
                </a:solidFill>
              </a:rPr>
              <a:t>4 uur vorming met vrije inhoud</a:t>
            </a:r>
            <a:endParaRPr lang="nl-BE">
              <a:solidFill>
                <a:srgbClr val="105269"/>
              </a:solidFill>
              <a:cs typeface="Calibri"/>
            </a:endParaRPr>
          </a:p>
          <a:p>
            <a:pPr marL="863600" lvl="2" indent="-287655"/>
            <a:r>
              <a:rPr lang="nl-BE">
                <a:cs typeface="Calibri"/>
              </a:rPr>
              <a:t>Vrij te kiezen uit het erkende vormingsaanbod</a:t>
            </a:r>
            <a:endParaRPr lang="nl-BE">
              <a:solidFill>
                <a:srgbClr val="105269"/>
              </a:solidFill>
              <a:cs typeface="Calibri"/>
            </a:endParaRPr>
          </a:p>
          <a:p>
            <a:pPr marL="863600" lvl="2" indent="-287655"/>
            <a:endParaRPr lang="en-US">
              <a:cs typeface="Calibri"/>
            </a:endParaRPr>
          </a:p>
          <a:p>
            <a:pPr marL="863600" lvl="2" indent="-287655"/>
            <a:endParaRPr lang="nl-BE">
              <a:solidFill>
                <a:srgbClr val="105269"/>
              </a:solidFill>
              <a:cs typeface="Calibri"/>
            </a:endParaRPr>
          </a:p>
          <a:p>
            <a:pPr marL="1151890" lvl="3" indent="-287655"/>
            <a:endParaRPr lang="nl-BE">
              <a:cs typeface="Calibri"/>
            </a:endParaRPr>
          </a:p>
          <a:p>
            <a:pPr marL="575945" lvl="1" indent="-287655"/>
            <a:endParaRPr lang="nl-BE">
              <a:cs typeface="Calibri"/>
            </a:endParaRPr>
          </a:p>
        </p:txBody>
      </p:sp>
    </p:spTree>
    <p:extLst>
      <p:ext uri="{BB962C8B-B14F-4D97-AF65-F5344CB8AC3E}">
        <p14:creationId xmlns:p14="http://schemas.microsoft.com/office/powerpoint/2010/main" val="1698717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Trappenhal = geen deel van (collectieve) wooneenheid</a:t>
            </a:r>
          </a:p>
          <a:p>
            <a:pPr lvl="1"/>
            <a:r>
              <a:rPr lang="nl-BE"/>
              <a:t>Biedt afsluitbare toegang tot zowel studio’s als collectieve woongedeelte</a:t>
            </a:r>
          </a:p>
          <a:p>
            <a:pPr lvl="2"/>
            <a:r>
              <a:rPr lang="nl-BE"/>
              <a:t>Studio’s = eigen wooneenheden!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E82491A9-FB1B-4A41-88E9-5C7AEDB90042}"/>
              </a:ext>
            </a:extLst>
          </p:cNvPr>
          <p:cNvSpPr/>
          <p:nvPr/>
        </p:nvSpPr>
        <p:spPr>
          <a:xfrm>
            <a:off x="3241040" y="3005196"/>
            <a:ext cx="650240"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1B94EF47-9B34-4FB8-8198-1EFD0B59236E}"/>
              </a:ext>
            </a:extLst>
          </p:cNvPr>
          <p:cNvSpPr/>
          <p:nvPr/>
        </p:nvSpPr>
        <p:spPr>
          <a:xfrm>
            <a:off x="6672368" y="3005196"/>
            <a:ext cx="650240"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0662D588-30DE-4E4B-8BAA-61D4D301E488}"/>
              </a:ext>
            </a:extLst>
          </p:cNvPr>
          <p:cNvSpPr/>
          <p:nvPr/>
        </p:nvSpPr>
        <p:spPr>
          <a:xfrm>
            <a:off x="10088880" y="3005196"/>
            <a:ext cx="650240"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el 1">
            <a:extLst>
              <a:ext uri="{FF2B5EF4-FFF2-40B4-BE49-F238E27FC236}">
                <a16:creationId xmlns:a16="http://schemas.microsoft.com/office/drawing/2014/main" id="{59FA2485-9CDB-486B-99D0-8C66E2380D01}"/>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761437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5 wooneenheden =&gt; 5 </a:t>
            </a:r>
            <a:r>
              <a:rPr lang="nl-BE" err="1"/>
              <a:t>EPC’s</a:t>
            </a:r>
            <a:endParaRPr lang="nl-BE"/>
          </a:p>
          <a:p>
            <a:pPr lvl="1"/>
            <a:r>
              <a:rPr lang="nl-BE"/>
              <a:t>4 studio’s</a:t>
            </a:r>
          </a:p>
          <a:p>
            <a:pPr lvl="1"/>
            <a:r>
              <a:rPr lang="nl-BE"/>
              <a:t>1 collectief woongedeelte: kamers + gedeelde faciliteiten + interne gang</a:t>
            </a:r>
          </a:p>
          <a:p>
            <a:pPr lvl="1"/>
            <a:r>
              <a:rPr lang="nl-BE"/>
              <a:t>Ook EPC GD nodig</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59FA2485-9CDB-486B-99D0-8C66E2380D01}"/>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
        <p:nvSpPr>
          <p:cNvPr id="14" name="Rechthoek 13">
            <a:extLst>
              <a:ext uri="{FF2B5EF4-FFF2-40B4-BE49-F238E27FC236}">
                <a16:creationId xmlns:a16="http://schemas.microsoft.com/office/drawing/2014/main" id="{88055B7C-78DD-448F-BC5F-DC047F42E64F}"/>
              </a:ext>
            </a:extLst>
          </p:cNvPr>
          <p:cNvSpPr/>
          <p:nvPr/>
        </p:nvSpPr>
        <p:spPr>
          <a:xfrm>
            <a:off x="4832625" y="3005196"/>
            <a:ext cx="1862816"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9873F338-FE32-4101-8955-AEA1006CEFCF}"/>
              </a:ext>
            </a:extLst>
          </p:cNvPr>
          <p:cNvSpPr/>
          <p:nvPr/>
        </p:nvSpPr>
        <p:spPr>
          <a:xfrm>
            <a:off x="4832624" y="4886960"/>
            <a:ext cx="2502896" cy="125184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776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Kijk ook naar Gebouwenregister</a:t>
            </a:r>
          </a:p>
          <a:p>
            <a:pPr lvl="1"/>
            <a:r>
              <a:rPr lang="nl-BE"/>
              <a:t>Studio’s apart adres?</a:t>
            </a:r>
          </a:p>
          <a:p>
            <a:pPr lvl="1"/>
            <a:r>
              <a:rPr lang="nl-BE"/>
              <a:t>Sommige steden geven aan elke kamer een apart </a:t>
            </a:r>
            <a:r>
              <a:rPr lang="nl-BE" err="1"/>
              <a:t>busnummer</a:t>
            </a:r>
            <a:endParaRPr lang="nl-BE"/>
          </a:p>
          <a:p>
            <a:pPr lvl="2"/>
            <a:r>
              <a:rPr lang="nl-BE"/>
              <a:t>EPC collectieve wooneenheid: kies laagste </a:t>
            </a:r>
            <a:r>
              <a:rPr lang="nl-BE" err="1"/>
              <a:t>busnummer</a:t>
            </a:r>
            <a:r>
              <a:rPr lang="nl-BE"/>
              <a:t> van de kamers</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59FA2485-9CDB-486B-99D0-8C66E2380D01}"/>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119344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EF034-157D-4747-A3EA-95C64056D0B2}"/>
              </a:ext>
            </a:extLst>
          </p:cNvPr>
          <p:cNvSpPr>
            <a:spLocks noGrp="1"/>
          </p:cNvSpPr>
          <p:nvPr>
            <p:ph type="title"/>
          </p:nvPr>
        </p:nvSpPr>
        <p:spPr/>
        <p:txBody>
          <a:bodyPr/>
          <a:lstStyle/>
          <a:p>
            <a:r>
              <a:rPr lang="nl-BE"/>
              <a:t>Voorbeeld 3: uitzondering</a:t>
            </a:r>
          </a:p>
        </p:txBody>
      </p:sp>
      <p:sp>
        <p:nvSpPr>
          <p:cNvPr id="3" name="Tijdelijke aanduiding voor inhoud 2">
            <a:extLst>
              <a:ext uri="{FF2B5EF4-FFF2-40B4-BE49-F238E27FC236}">
                <a16:creationId xmlns:a16="http://schemas.microsoft.com/office/drawing/2014/main" id="{F50546A0-D724-429C-87C3-AE34E2CD5D64}"/>
              </a:ext>
            </a:extLst>
          </p:cNvPr>
          <p:cNvSpPr>
            <a:spLocks noGrp="1"/>
          </p:cNvSpPr>
          <p:nvPr>
            <p:ph sz="half" idx="10"/>
          </p:nvPr>
        </p:nvSpPr>
        <p:spPr>
          <a:xfrm>
            <a:off x="282804" y="1375484"/>
            <a:ext cx="7975075" cy="5146774"/>
          </a:xfrm>
        </p:spPr>
        <p:txBody>
          <a:bodyPr/>
          <a:lstStyle/>
          <a:p>
            <a:r>
              <a:rPr lang="nl-BE"/>
              <a:t>Stel: (oud) appartementsgebouw </a:t>
            </a:r>
          </a:p>
          <a:p>
            <a:pPr lvl="1"/>
            <a:r>
              <a:rPr lang="nl-BE"/>
              <a:t>Gemeenschappelijke traphal</a:t>
            </a:r>
          </a:p>
          <a:p>
            <a:pPr lvl="1"/>
            <a:r>
              <a:rPr lang="nl-BE"/>
              <a:t>2 appartementen per verdieping</a:t>
            </a:r>
          </a:p>
          <a:p>
            <a:pPr lvl="1"/>
            <a:r>
              <a:rPr lang="nl-BE"/>
              <a:t>Appartement op zolderverdieping</a:t>
            </a:r>
          </a:p>
          <a:p>
            <a:pPr lvl="2"/>
            <a:r>
              <a:rPr lang="nl-BE"/>
              <a:t>Maakt gebruik van gemeenschappelijke gang om van de leefruimte naar de slaapkamers te gaan =&gt; interne circulatie</a:t>
            </a:r>
          </a:p>
          <a:p>
            <a:pPr lvl="2"/>
            <a:r>
              <a:rPr lang="nl-BE"/>
              <a:t>Strikt gezien is er geen eigen afsluitbare toegang</a:t>
            </a:r>
          </a:p>
          <a:p>
            <a:pPr lvl="2"/>
            <a:r>
              <a:rPr lang="nl-BE"/>
              <a:t>Is dit appartement dan wel een aparte wooneenheid?</a:t>
            </a:r>
          </a:p>
          <a:p>
            <a:pPr lvl="3"/>
            <a:r>
              <a:rPr lang="nl-BE"/>
              <a:t>Appartement voelt aan als een aparte eenheid</a:t>
            </a:r>
          </a:p>
          <a:p>
            <a:pPr lvl="4"/>
            <a:r>
              <a:rPr lang="nl-BE"/>
              <a:t>Alle andere appartementen in gebouw ook aparte eenheden</a:t>
            </a:r>
          </a:p>
          <a:p>
            <a:pPr lvl="4"/>
            <a:r>
              <a:rPr lang="nl-BE"/>
              <a:t>Geen collectieve voorzieningen aanwezig</a:t>
            </a:r>
          </a:p>
          <a:p>
            <a:pPr lvl="3"/>
            <a:r>
              <a:rPr lang="nl-BE"/>
              <a:t>Hoe is dit opgenomen in gebouwenregister?</a:t>
            </a:r>
          </a:p>
          <a:p>
            <a:pPr lvl="4"/>
            <a:r>
              <a:rPr lang="nl-BE"/>
              <a:t>Appartement heeft een eigen bus/huisnummer =&gt; eigen gebouweenheid</a:t>
            </a:r>
          </a:p>
          <a:p>
            <a:pPr lvl="3"/>
            <a:r>
              <a:rPr lang="nl-BE"/>
              <a:t>Conclusie: in dit geval is het appartement wél eigen wooneenheid =&gt; apart EPC</a:t>
            </a:r>
          </a:p>
        </p:txBody>
      </p:sp>
      <p:pic>
        <p:nvPicPr>
          <p:cNvPr id="5" name="Afbeelding 4" descr="Afbeelding met binnen, muur, plafond&#10;&#10;Automatisch gegenereerde beschrijving">
            <a:extLst>
              <a:ext uri="{FF2B5EF4-FFF2-40B4-BE49-F238E27FC236}">
                <a16:creationId xmlns:a16="http://schemas.microsoft.com/office/drawing/2014/main" id="{A83110EB-35DF-4071-A904-9BBDA47C9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14534" y="2213171"/>
            <a:ext cx="5146773" cy="3860080"/>
          </a:xfrm>
          <a:prstGeom prst="rect">
            <a:avLst/>
          </a:prstGeom>
        </p:spPr>
      </p:pic>
    </p:spTree>
    <p:extLst>
      <p:ext uri="{BB962C8B-B14F-4D97-AF65-F5344CB8AC3E}">
        <p14:creationId xmlns:p14="http://schemas.microsoft.com/office/powerpoint/2010/main" val="3748764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4007E-C859-42C0-82E2-813843B2E73A}"/>
              </a:ext>
            </a:extLst>
          </p:cNvPr>
          <p:cNvSpPr>
            <a:spLocks noGrp="1"/>
          </p:cNvSpPr>
          <p:nvPr>
            <p:ph type="title"/>
          </p:nvPr>
        </p:nvSpPr>
        <p:spPr/>
        <p:txBody>
          <a:bodyPr/>
          <a:lstStyle/>
          <a:p>
            <a:r>
              <a:rPr lang="nl-BE"/>
              <a:t>Zorgwoning</a:t>
            </a:r>
          </a:p>
        </p:txBody>
      </p:sp>
      <p:sp>
        <p:nvSpPr>
          <p:cNvPr id="3" name="Tijdelijke aanduiding voor inhoud 2">
            <a:extLst>
              <a:ext uri="{FF2B5EF4-FFF2-40B4-BE49-F238E27FC236}">
                <a16:creationId xmlns:a16="http://schemas.microsoft.com/office/drawing/2014/main" id="{FE509AED-EA8C-478E-8BDD-D5F1E09176EC}"/>
              </a:ext>
            </a:extLst>
          </p:cNvPr>
          <p:cNvSpPr>
            <a:spLocks noGrp="1"/>
          </p:cNvSpPr>
          <p:nvPr>
            <p:ph sz="half" idx="10"/>
          </p:nvPr>
        </p:nvSpPr>
        <p:spPr>
          <a:xfrm>
            <a:off x="838198" y="1495424"/>
            <a:ext cx="10874426" cy="5026833"/>
          </a:xfrm>
        </p:spPr>
        <p:txBody>
          <a:bodyPr/>
          <a:lstStyle/>
          <a:p>
            <a:r>
              <a:rPr lang="nl-BE"/>
              <a:t>Apart statuut</a:t>
            </a:r>
          </a:p>
          <a:p>
            <a:pPr lvl="1"/>
            <a:r>
              <a:rPr lang="nl-BE"/>
              <a:t>Geregistreerd bij gemeente</a:t>
            </a:r>
          </a:p>
          <a:p>
            <a:pPr lvl="2"/>
            <a:r>
              <a:rPr lang="nl-BE"/>
              <a:t>Via melding of vergunningsaanvraag</a:t>
            </a:r>
          </a:p>
          <a:p>
            <a:pPr lvl="3"/>
            <a:r>
              <a:rPr lang="nl-BE"/>
              <a:t>Vraag na bij eigenaar</a:t>
            </a:r>
          </a:p>
          <a:p>
            <a:pPr lvl="1"/>
            <a:r>
              <a:rPr lang="nl-BE"/>
              <a:t>Aantal voorwaarden zorgwoning, vastgelegd door Vlaamse Overheid</a:t>
            </a:r>
          </a:p>
          <a:p>
            <a:pPr lvl="2"/>
            <a:r>
              <a:rPr lang="nl-BE"/>
              <a:t>Max. één kleinere wooneenheid in bestaande woning</a:t>
            </a:r>
          </a:p>
          <a:p>
            <a:pPr lvl="2"/>
            <a:r>
              <a:rPr lang="nl-BE" err="1"/>
              <a:t>Één</a:t>
            </a:r>
            <a:r>
              <a:rPr lang="nl-BE"/>
              <a:t> fysiek geheel met bestaande woning</a:t>
            </a:r>
          </a:p>
          <a:p>
            <a:pPr lvl="2"/>
            <a:r>
              <a:rPr lang="nl-BE"/>
              <a:t>Volume = max. 1/3</a:t>
            </a:r>
            <a:r>
              <a:rPr lang="nl-BE" baseline="30000"/>
              <a:t>e</a:t>
            </a:r>
            <a:r>
              <a:rPr lang="nl-BE"/>
              <a:t> volume woning</a:t>
            </a:r>
          </a:p>
          <a:p>
            <a:pPr lvl="2"/>
            <a:r>
              <a:rPr lang="nl-BE"/>
              <a:t>Zelfde eigenaars</a:t>
            </a:r>
          </a:p>
          <a:p>
            <a:pPr lvl="2"/>
            <a:r>
              <a:rPr lang="nl-BE"/>
              <a:t>…</a:t>
            </a:r>
          </a:p>
          <a:p>
            <a:pPr lvl="1"/>
            <a:endParaRPr lang="nl-BE"/>
          </a:p>
        </p:txBody>
      </p:sp>
    </p:spTree>
    <p:extLst>
      <p:ext uri="{BB962C8B-B14F-4D97-AF65-F5344CB8AC3E}">
        <p14:creationId xmlns:p14="http://schemas.microsoft.com/office/powerpoint/2010/main" val="17484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4007E-C859-42C0-82E2-813843B2E73A}"/>
              </a:ext>
            </a:extLst>
          </p:cNvPr>
          <p:cNvSpPr>
            <a:spLocks noGrp="1"/>
          </p:cNvSpPr>
          <p:nvPr>
            <p:ph type="title"/>
          </p:nvPr>
        </p:nvSpPr>
        <p:spPr/>
        <p:txBody>
          <a:bodyPr/>
          <a:lstStyle/>
          <a:p>
            <a:r>
              <a:rPr lang="nl-BE"/>
              <a:t>Zorgwoning</a:t>
            </a:r>
          </a:p>
        </p:txBody>
      </p:sp>
      <p:sp>
        <p:nvSpPr>
          <p:cNvPr id="3" name="Tijdelijke aanduiding voor inhoud 2">
            <a:extLst>
              <a:ext uri="{FF2B5EF4-FFF2-40B4-BE49-F238E27FC236}">
                <a16:creationId xmlns:a16="http://schemas.microsoft.com/office/drawing/2014/main" id="{FE509AED-EA8C-478E-8BDD-D5F1E09176EC}"/>
              </a:ext>
            </a:extLst>
          </p:cNvPr>
          <p:cNvSpPr>
            <a:spLocks noGrp="1"/>
          </p:cNvSpPr>
          <p:nvPr>
            <p:ph sz="half" idx="10"/>
          </p:nvPr>
        </p:nvSpPr>
        <p:spPr>
          <a:xfrm>
            <a:off x="838198" y="1495424"/>
            <a:ext cx="10874426" cy="5026833"/>
          </a:xfrm>
        </p:spPr>
        <p:txBody>
          <a:bodyPr/>
          <a:lstStyle/>
          <a:p>
            <a:r>
              <a:rPr lang="nl-BE"/>
              <a:t>Als zorgwoning = aparte eenheid</a:t>
            </a:r>
          </a:p>
          <a:p>
            <a:pPr lvl="1"/>
            <a:r>
              <a:rPr lang="nl-NL"/>
              <a:t>Aparte eenheid</a:t>
            </a:r>
          </a:p>
          <a:p>
            <a:pPr lvl="2"/>
            <a:r>
              <a:rPr lang="nl-NL"/>
              <a:t>Zelfstandig: eigen woonfaciliteiten</a:t>
            </a:r>
          </a:p>
          <a:p>
            <a:pPr lvl="2"/>
            <a:r>
              <a:rPr lang="nl-NL"/>
              <a:t>Eigen afsluitbare toegang</a:t>
            </a:r>
          </a:p>
          <a:p>
            <a:pPr lvl="1"/>
            <a:r>
              <a:rPr lang="nl-NL"/>
              <a:t>In EPC wooneenheid </a:t>
            </a:r>
            <a:r>
              <a:rPr lang="nl-NL" u="sng"/>
              <a:t>mag</a:t>
            </a:r>
            <a:r>
              <a:rPr lang="nl-NL"/>
              <a:t> max. één ondergeschikte wooneenheid met functie ‘zorgwoning’ opgenomen worden</a:t>
            </a:r>
          </a:p>
          <a:p>
            <a:r>
              <a:rPr lang="nl-BE"/>
              <a:t>Als zorgwoning = geen aparte eenheid</a:t>
            </a:r>
          </a:p>
          <a:p>
            <a:pPr lvl="1"/>
            <a:r>
              <a:rPr lang="nl-BE"/>
              <a:t>Geen aparte eenheid</a:t>
            </a:r>
          </a:p>
          <a:p>
            <a:pPr lvl="2"/>
            <a:r>
              <a:rPr lang="nl-BE"/>
              <a:t>Vb. gedeelde badkamer, geen eigen toegang, …</a:t>
            </a:r>
          </a:p>
          <a:p>
            <a:pPr lvl="1"/>
            <a:r>
              <a:rPr lang="nl-BE"/>
              <a:t>Sowieso opnemen in EPC wooneenheid</a:t>
            </a:r>
          </a:p>
          <a:p>
            <a:pPr lvl="1"/>
            <a:endParaRPr lang="nl-BE"/>
          </a:p>
        </p:txBody>
      </p:sp>
      <p:sp>
        <p:nvSpPr>
          <p:cNvPr id="4" name="Rechthoek: afgeronde hoeken 3">
            <a:extLst>
              <a:ext uri="{FF2B5EF4-FFF2-40B4-BE49-F238E27FC236}">
                <a16:creationId xmlns:a16="http://schemas.microsoft.com/office/drawing/2014/main" id="{1510D7BF-F4A9-4935-B3DA-065B1CC9109A}"/>
              </a:ext>
            </a:extLst>
          </p:cNvPr>
          <p:cNvSpPr/>
          <p:nvPr/>
        </p:nvSpPr>
        <p:spPr>
          <a:xfrm>
            <a:off x="838198" y="3022461"/>
            <a:ext cx="10874425" cy="7468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10891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0F84-1AEF-4622-B157-17667DD65D63}"/>
              </a:ext>
            </a:extLst>
          </p:cNvPr>
          <p:cNvSpPr>
            <a:spLocks noGrp="1"/>
          </p:cNvSpPr>
          <p:nvPr>
            <p:ph type="title"/>
          </p:nvPr>
        </p:nvSpPr>
        <p:spPr/>
        <p:txBody>
          <a:bodyPr/>
          <a:lstStyle/>
          <a:p>
            <a:r>
              <a:rPr lang="nl-BE"/>
              <a:t>Zorgwoning</a:t>
            </a:r>
          </a:p>
        </p:txBody>
      </p:sp>
      <p:sp>
        <p:nvSpPr>
          <p:cNvPr id="3" name="Tijdelijke aanduiding voor inhoud 2">
            <a:extLst>
              <a:ext uri="{FF2B5EF4-FFF2-40B4-BE49-F238E27FC236}">
                <a16:creationId xmlns:a16="http://schemas.microsoft.com/office/drawing/2014/main" id="{21BB93E8-8A4D-4736-8776-EBDA58CA468F}"/>
              </a:ext>
            </a:extLst>
          </p:cNvPr>
          <p:cNvSpPr>
            <a:spLocks noGrp="1"/>
          </p:cNvSpPr>
          <p:nvPr>
            <p:ph sz="half" idx="10"/>
          </p:nvPr>
        </p:nvSpPr>
        <p:spPr>
          <a:xfrm>
            <a:off x="838198" y="1484784"/>
            <a:ext cx="7223216" cy="5037474"/>
          </a:xfrm>
        </p:spPr>
        <p:txBody>
          <a:bodyPr lIns="91440" tIns="45720" rIns="91440" bIns="0" anchor="t"/>
          <a:lstStyle/>
          <a:p>
            <a:pPr indent="-287655"/>
            <a:r>
              <a:rPr lang="nl-BE"/>
              <a:t>Voorbeeld</a:t>
            </a:r>
            <a:endParaRPr lang="en-US"/>
          </a:p>
          <a:p>
            <a:pPr marL="575945" lvl="1" indent="-287655"/>
            <a:r>
              <a:rPr lang="nl-BE"/>
              <a:t>Woning en zorgwoning beschikken over alle woonfaciliteiten</a:t>
            </a:r>
            <a:endParaRPr lang="nl-BE">
              <a:cs typeface="Calibri"/>
            </a:endParaRPr>
          </a:p>
          <a:p>
            <a:pPr marL="575945" lvl="1" indent="-287655"/>
            <a:r>
              <a:rPr lang="nl-BE"/>
              <a:t>Eigen afsluitbare toegang tot beide woongelegenheden</a:t>
            </a:r>
            <a:endParaRPr lang="nl-BE">
              <a:cs typeface="Calibri"/>
            </a:endParaRPr>
          </a:p>
          <a:p>
            <a:pPr marL="575945" lvl="2" indent="0">
              <a:buNone/>
            </a:pPr>
            <a:endParaRPr lang="nl-BE">
              <a:cs typeface="Calibri"/>
            </a:endParaRPr>
          </a:p>
          <a:p>
            <a:pPr marL="575945" lvl="2" indent="0">
              <a:buNone/>
            </a:pPr>
            <a:endParaRPr lang="nl-BE">
              <a:cs typeface="Calibri"/>
            </a:endParaRPr>
          </a:p>
          <a:p>
            <a:pPr marL="575945" lvl="1" indent="-287655"/>
            <a:r>
              <a:rPr lang="nl-BE"/>
              <a:t>Twee autonome wooneenheden</a:t>
            </a:r>
            <a:endParaRPr lang="nl-BE">
              <a:cs typeface="Calibri"/>
            </a:endParaRPr>
          </a:p>
          <a:p>
            <a:pPr marL="863600" lvl="2" indent="-287655"/>
            <a:r>
              <a:rPr lang="nl-BE"/>
              <a:t>Stel… zorgwoning = statuut van zorgwoning</a:t>
            </a:r>
            <a:endParaRPr lang="nl-BE">
              <a:cs typeface="Calibri"/>
            </a:endParaRPr>
          </a:p>
          <a:p>
            <a:pPr marL="575945" lvl="1" indent="-287655"/>
            <a:r>
              <a:rPr lang="nl-BE"/>
              <a:t>Voor dit gebouw zijn er 2 opties:</a:t>
            </a:r>
            <a:endParaRPr lang="nl-BE">
              <a:cs typeface="Calibri"/>
            </a:endParaRPr>
          </a:p>
          <a:p>
            <a:pPr marL="863600" lvl="2" indent="-287655"/>
            <a:r>
              <a:rPr lang="nl-BE"/>
              <a:t>1 EPC residentieel voor beide wooneenheden samen</a:t>
            </a:r>
            <a:endParaRPr lang="nl-BE">
              <a:cs typeface="Calibri"/>
            </a:endParaRPr>
          </a:p>
          <a:p>
            <a:pPr marL="863600" lvl="2" indent="-287655"/>
            <a:r>
              <a:rPr lang="nl-BE"/>
              <a:t>1 EPC residentieel per wooneenheid</a:t>
            </a:r>
            <a:endParaRPr lang="nl-BE">
              <a:cs typeface="Calibri"/>
            </a:endParaRPr>
          </a:p>
        </p:txBody>
      </p:sp>
      <p:sp>
        <p:nvSpPr>
          <p:cNvPr id="17" name="Rechthoek 16">
            <a:extLst>
              <a:ext uri="{FF2B5EF4-FFF2-40B4-BE49-F238E27FC236}">
                <a16:creationId xmlns:a16="http://schemas.microsoft.com/office/drawing/2014/main" id="{F61195D9-7776-405A-B650-022A3FC6F80E}"/>
              </a:ext>
            </a:extLst>
          </p:cNvPr>
          <p:cNvSpPr/>
          <p:nvPr/>
        </p:nvSpPr>
        <p:spPr>
          <a:xfrm>
            <a:off x="7824192" y="2348879"/>
            <a:ext cx="3744416" cy="293828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5AE471BE-31D5-4047-BDE0-8E3749B15F44}"/>
              </a:ext>
            </a:extLst>
          </p:cNvPr>
          <p:cNvSpPr/>
          <p:nvPr/>
        </p:nvSpPr>
        <p:spPr>
          <a:xfrm>
            <a:off x="9040026" y="4250632"/>
            <a:ext cx="1153230" cy="10365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522AAD77-1FCF-41D3-8875-8F8DC07AEE9E}"/>
              </a:ext>
            </a:extLst>
          </p:cNvPr>
          <p:cNvSpPr/>
          <p:nvPr/>
        </p:nvSpPr>
        <p:spPr>
          <a:xfrm>
            <a:off x="7824192" y="3356991"/>
            <a:ext cx="1215834" cy="1930174"/>
          </a:xfrm>
          <a:prstGeom prst="rect">
            <a:avLst/>
          </a:prstGeom>
          <a:solidFill>
            <a:srgbClr val="007A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C43155B1-5453-45A4-B938-CD5FF4F41F27}"/>
              </a:ext>
            </a:extLst>
          </p:cNvPr>
          <p:cNvSpPr txBox="1"/>
          <p:nvPr/>
        </p:nvSpPr>
        <p:spPr>
          <a:xfrm>
            <a:off x="9831139" y="3228314"/>
            <a:ext cx="1215834" cy="430588"/>
          </a:xfrm>
          <a:prstGeom prst="rect">
            <a:avLst/>
          </a:prstGeom>
          <a:noFill/>
        </p:spPr>
        <p:txBody>
          <a:bodyPr wrap="square" rtlCol="0">
            <a:spAutoFit/>
          </a:bodyPr>
          <a:lstStyle/>
          <a:p>
            <a:r>
              <a:rPr lang="nl-BE"/>
              <a:t>WONING</a:t>
            </a:r>
          </a:p>
        </p:txBody>
      </p:sp>
      <p:sp>
        <p:nvSpPr>
          <p:cNvPr id="21" name="Tekstvak 20">
            <a:extLst>
              <a:ext uri="{FF2B5EF4-FFF2-40B4-BE49-F238E27FC236}">
                <a16:creationId xmlns:a16="http://schemas.microsoft.com/office/drawing/2014/main" id="{3B1055FF-EDA4-4C96-89D4-57FC16A9BC76}"/>
              </a:ext>
            </a:extLst>
          </p:cNvPr>
          <p:cNvSpPr txBox="1"/>
          <p:nvPr/>
        </p:nvSpPr>
        <p:spPr>
          <a:xfrm>
            <a:off x="7899047" y="3909752"/>
            <a:ext cx="1353750" cy="646331"/>
          </a:xfrm>
          <a:prstGeom prst="rect">
            <a:avLst/>
          </a:prstGeom>
          <a:noFill/>
        </p:spPr>
        <p:txBody>
          <a:bodyPr wrap="square" rtlCol="0">
            <a:spAutoFit/>
          </a:bodyPr>
          <a:lstStyle/>
          <a:p>
            <a:r>
              <a:rPr lang="nl-BE">
                <a:solidFill>
                  <a:schemeClr val="bg1"/>
                </a:solidFill>
              </a:rPr>
              <a:t>ZORG-</a:t>
            </a:r>
          </a:p>
          <a:p>
            <a:r>
              <a:rPr lang="nl-BE">
                <a:solidFill>
                  <a:schemeClr val="bg1"/>
                </a:solidFill>
              </a:rPr>
              <a:t>WONING</a:t>
            </a:r>
          </a:p>
        </p:txBody>
      </p:sp>
      <p:sp>
        <p:nvSpPr>
          <p:cNvPr id="22" name="Pijl: omlaag 21">
            <a:extLst>
              <a:ext uri="{FF2B5EF4-FFF2-40B4-BE49-F238E27FC236}">
                <a16:creationId xmlns:a16="http://schemas.microsoft.com/office/drawing/2014/main" id="{BFED47A9-FF17-4DA0-A77A-8EF741862464}"/>
              </a:ext>
            </a:extLst>
          </p:cNvPr>
          <p:cNvSpPr/>
          <p:nvPr/>
        </p:nvSpPr>
        <p:spPr>
          <a:xfrm rot="10800000">
            <a:off x="9378463" y="5416802"/>
            <a:ext cx="476354" cy="103653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omlaag 22">
            <a:extLst>
              <a:ext uri="{FF2B5EF4-FFF2-40B4-BE49-F238E27FC236}">
                <a16:creationId xmlns:a16="http://schemas.microsoft.com/office/drawing/2014/main" id="{90D5ED5B-9B00-4C9C-A034-09AACACE6607}"/>
              </a:ext>
            </a:extLst>
          </p:cNvPr>
          <p:cNvSpPr/>
          <p:nvPr/>
        </p:nvSpPr>
        <p:spPr>
          <a:xfrm rot="5400000">
            <a:off x="9189216" y="4719933"/>
            <a:ext cx="260085" cy="4568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omlaag 23">
            <a:extLst>
              <a:ext uri="{FF2B5EF4-FFF2-40B4-BE49-F238E27FC236}">
                <a16:creationId xmlns:a16="http://schemas.microsoft.com/office/drawing/2014/main" id="{042CD9F9-2B03-40D4-8A64-EED63B8505A9}"/>
              </a:ext>
            </a:extLst>
          </p:cNvPr>
          <p:cNvSpPr/>
          <p:nvPr/>
        </p:nvSpPr>
        <p:spPr>
          <a:xfrm rot="10800000">
            <a:off x="9779506" y="4331330"/>
            <a:ext cx="262125" cy="45329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77232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1A792-DE9A-4BA0-BDEA-ABD93AEF57B7}"/>
              </a:ext>
            </a:extLst>
          </p:cNvPr>
          <p:cNvSpPr>
            <a:spLocks noGrp="1"/>
          </p:cNvSpPr>
          <p:nvPr>
            <p:ph type="title"/>
          </p:nvPr>
        </p:nvSpPr>
        <p:spPr/>
        <p:txBody>
          <a:bodyPr/>
          <a:lstStyle/>
          <a:p>
            <a:r>
              <a:rPr lang="nl-BE"/>
              <a:t>Zorgwoning</a:t>
            </a:r>
          </a:p>
        </p:txBody>
      </p:sp>
      <p:pic>
        <p:nvPicPr>
          <p:cNvPr id="5" name="Tijdelijke aanduiding voor inhoud 4">
            <a:extLst>
              <a:ext uri="{FF2B5EF4-FFF2-40B4-BE49-F238E27FC236}">
                <a16:creationId xmlns:a16="http://schemas.microsoft.com/office/drawing/2014/main" id="{848F596D-1CA2-4414-9C9A-07C43BD14E16}"/>
              </a:ext>
            </a:extLst>
          </p:cNvPr>
          <p:cNvPicPr>
            <a:picLocks noGrp="1" noChangeAspect="1"/>
          </p:cNvPicPr>
          <p:nvPr>
            <p:ph sz="half" idx="10"/>
          </p:nvPr>
        </p:nvPicPr>
        <p:blipFill>
          <a:blip r:embed="rId2"/>
          <a:stretch>
            <a:fillRect/>
          </a:stretch>
        </p:blipFill>
        <p:spPr>
          <a:xfrm>
            <a:off x="5303912" y="1998508"/>
            <a:ext cx="6657975" cy="4010025"/>
          </a:xfrm>
          <a:prstGeom prst="rect">
            <a:avLst/>
          </a:prstGeom>
        </p:spPr>
      </p:pic>
      <p:sp>
        <p:nvSpPr>
          <p:cNvPr id="6" name="Tijdelijke aanduiding voor inhoud 2">
            <a:extLst>
              <a:ext uri="{FF2B5EF4-FFF2-40B4-BE49-F238E27FC236}">
                <a16:creationId xmlns:a16="http://schemas.microsoft.com/office/drawing/2014/main" id="{1C1078DE-2555-4C00-BF46-9F5B1B98006E}"/>
              </a:ext>
            </a:extLst>
          </p:cNvPr>
          <p:cNvSpPr txBox="1">
            <a:spLocks/>
          </p:cNvSpPr>
          <p:nvPr/>
        </p:nvSpPr>
        <p:spPr>
          <a:xfrm>
            <a:off x="838198" y="1484784"/>
            <a:ext cx="4465714"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Voorbeeld</a:t>
            </a:r>
          </a:p>
          <a:p>
            <a:pPr lvl="1"/>
            <a:r>
              <a:rPr lang="nl-BE"/>
              <a:t>Aparte zorgunit in de tuin</a:t>
            </a:r>
          </a:p>
          <a:p>
            <a:pPr lvl="1"/>
            <a:r>
              <a:rPr lang="nl-BE"/>
              <a:t>Geen fysiek geheel met woning</a:t>
            </a:r>
          </a:p>
          <a:p>
            <a:pPr lvl="2"/>
            <a:r>
              <a:rPr lang="nl-BE"/>
              <a:t>Apart gebouw =&gt; vereist altijd een apart EPC</a:t>
            </a:r>
          </a:p>
          <a:p>
            <a:pPr lvl="2"/>
            <a:r>
              <a:rPr lang="nl-BE"/>
              <a:t>Apart gebouw =&gt; ook geen statuut van ‘zorgwoning’ mogelijk</a:t>
            </a:r>
          </a:p>
          <a:p>
            <a:pPr marL="576000" lvl="2" indent="0">
              <a:buNone/>
            </a:pPr>
            <a:endParaRPr lang="nl-BE"/>
          </a:p>
          <a:p>
            <a:pPr lvl="1"/>
            <a:r>
              <a:rPr lang="nl-BE"/>
              <a:t>‘Zorgunit’ heeft apart EPC residentieel nodig!</a:t>
            </a:r>
          </a:p>
          <a:p>
            <a:pPr lvl="1"/>
            <a:endParaRPr lang="nl-BE"/>
          </a:p>
        </p:txBody>
      </p:sp>
    </p:spTree>
    <p:extLst>
      <p:ext uri="{BB962C8B-B14F-4D97-AF65-F5344CB8AC3E}">
        <p14:creationId xmlns:p14="http://schemas.microsoft.com/office/powerpoint/2010/main" val="98083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EPC </a:t>
            </a:r>
            <a:r>
              <a:rPr lang="nl-BE" err="1"/>
              <a:t>kNR</a:t>
            </a:r>
            <a:r>
              <a:rPr lang="nl-BE"/>
              <a:t>: nieuwe uitzondering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p:txBody>
          <a:bodyPr/>
          <a:lstStyle/>
          <a:p>
            <a:r>
              <a:rPr lang="nl-BE"/>
              <a:t>Geen EPC plicht voor bepaalde kleine eenheden</a:t>
            </a:r>
          </a:p>
          <a:p>
            <a:endParaRPr lang="nl-BE"/>
          </a:p>
          <a:p>
            <a:endParaRPr lang="nl-BE"/>
          </a:p>
          <a:p>
            <a:endParaRPr lang="nl-BE"/>
          </a:p>
          <a:p>
            <a:endParaRPr lang="nl-BE"/>
          </a:p>
          <a:p>
            <a:endParaRPr lang="nl-BE"/>
          </a:p>
          <a:p>
            <a:endParaRPr lang="nl-BE"/>
          </a:p>
          <a:p>
            <a:pPr indent="0">
              <a:buNone/>
            </a:pPr>
            <a:endParaRPr lang="nl-BE"/>
          </a:p>
          <a:p>
            <a:pPr indent="0">
              <a:buNone/>
            </a:pPr>
            <a:endParaRPr lang="nl-BE"/>
          </a:p>
          <a:p>
            <a:r>
              <a:rPr lang="nl-BE" sz="2400"/>
              <a:t>Volledige lijst: https://www.energiesparen.be/epc-toepassingsgebied-vanaf-2021</a:t>
            </a:r>
          </a:p>
          <a:p>
            <a:pPr marL="288000" lvl="1" indent="0">
              <a:buNone/>
            </a:pPr>
            <a:endParaRPr lang="nl-BE"/>
          </a:p>
          <a:p>
            <a:pPr marL="288000" lvl="1" indent="0">
              <a:buNone/>
            </a:pPr>
            <a:endParaRPr lang="nl-BE"/>
          </a:p>
          <a:p>
            <a:pPr marL="288000" lvl="1" indent="0">
              <a:buNone/>
            </a:pPr>
            <a:endParaRPr lang="nl-BE"/>
          </a:p>
        </p:txBody>
      </p:sp>
      <p:sp>
        <p:nvSpPr>
          <p:cNvPr id="8" name="Rechthoek 7">
            <a:extLst>
              <a:ext uri="{FF2B5EF4-FFF2-40B4-BE49-F238E27FC236}">
                <a16:creationId xmlns:a16="http://schemas.microsoft.com/office/drawing/2014/main" id="{5955A516-CFB2-44A7-89B3-1089368199A9}"/>
              </a:ext>
            </a:extLst>
          </p:cNvPr>
          <p:cNvSpPr/>
          <p:nvPr/>
        </p:nvSpPr>
        <p:spPr>
          <a:xfrm>
            <a:off x="1331558" y="4003521"/>
            <a:ext cx="8128000" cy="998080"/>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E78440BD-B1C6-478B-A9ED-8EC6E4CBF277}"/>
              </a:ext>
            </a:extLst>
          </p:cNvPr>
          <p:cNvSpPr txBox="1"/>
          <p:nvPr/>
        </p:nvSpPr>
        <p:spPr>
          <a:xfrm>
            <a:off x="9952918" y="4087062"/>
            <a:ext cx="2616968" cy="830997"/>
          </a:xfrm>
          <a:prstGeom prst="rect">
            <a:avLst/>
          </a:prstGeom>
          <a:noFill/>
        </p:spPr>
        <p:txBody>
          <a:bodyPr wrap="square" rtlCol="0">
            <a:spAutoFit/>
          </a:bodyPr>
          <a:lstStyle/>
          <a:p>
            <a:r>
              <a:rPr lang="nl-BE" sz="2400" b="1">
                <a:solidFill>
                  <a:srgbClr val="00B050"/>
                </a:solidFill>
              </a:rPr>
              <a:t>Nieuw vanaf 1/1/2021</a:t>
            </a:r>
          </a:p>
        </p:txBody>
      </p:sp>
      <p:graphicFrame>
        <p:nvGraphicFramePr>
          <p:cNvPr id="15" name="Tabel 15">
            <a:extLst>
              <a:ext uri="{FF2B5EF4-FFF2-40B4-BE49-F238E27FC236}">
                <a16:creationId xmlns:a16="http://schemas.microsoft.com/office/drawing/2014/main" id="{9E6F4916-2D63-4058-92BF-809F56080BC4}"/>
              </a:ext>
            </a:extLst>
          </p:cNvPr>
          <p:cNvGraphicFramePr>
            <a:graphicFrameLocks noGrp="1"/>
          </p:cNvGraphicFramePr>
          <p:nvPr>
            <p:extLst>
              <p:ext uri="{D42A27DB-BD31-4B8C-83A1-F6EECF244321}">
                <p14:modId xmlns:p14="http://schemas.microsoft.com/office/powerpoint/2010/main" val="2489525418"/>
              </p:ext>
            </p:extLst>
          </p:nvPr>
        </p:nvGraphicFramePr>
        <p:xfrm>
          <a:off x="1331558" y="2390778"/>
          <a:ext cx="8128000" cy="2621280"/>
        </p:xfrm>
        <a:graphic>
          <a:graphicData uri="http://schemas.openxmlformats.org/drawingml/2006/table">
            <a:tbl>
              <a:tblPr firstRow="1" bandRow="1">
                <a:tableStyleId>{2D5ABB26-0587-4C30-8999-92F81FD0307C}</a:tableStyleId>
              </a:tblPr>
              <a:tblGrid>
                <a:gridCol w="6348618">
                  <a:extLst>
                    <a:ext uri="{9D8B030D-6E8A-4147-A177-3AD203B41FA5}">
                      <a16:colId xmlns:a16="http://schemas.microsoft.com/office/drawing/2014/main" val="3008874181"/>
                    </a:ext>
                  </a:extLst>
                </a:gridCol>
                <a:gridCol w="1779382">
                  <a:extLst>
                    <a:ext uri="{9D8B030D-6E8A-4147-A177-3AD203B41FA5}">
                      <a16:colId xmlns:a16="http://schemas.microsoft.com/office/drawing/2014/main" val="3830812327"/>
                    </a:ext>
                  </a:extLst>
                </a:gridCol>
              </a:tblGrid>
              <a:tr h="0">
                <a:tc>
                  <a:txBody>
                    <a:bodyPr/>
                    <a:lstStyle/>
                    <a:p>
                      <a:r>
                        <a:rPr lang="nl-BE" sz="2400" b="1"/>
                        <a:t>Situatie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2400" b="1"/>
                        <a:t>EPC vereist?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700850"/>
                  </a:ext>
                </a:extLst>
              </a:tr>
              <a:tr h="370840">
                <a:tc gridSpan="2">
                  <a:txBody>
                    <a:bodyPr/>
                    <a:lstStyle/>
                    <a:p>
                      <a:pPr algn="ctr"/>
                      <a:r>
                        <a:rPr lang="nl-BE" sz="2400" b="1"/>
                        <a:t>Type gebouw?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hMerge="1">
                  <a:txBody>
                    <a:bodyPr/>
                    <a:lstStyle/>
                    <a:p>
                      <a:pPr algn="ctr"/>
                      <a:endParaRPr lang="nl-BE" sz="24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3806395963"/>
                  </a:ext>
                </a:extLst>
              </a:tr>
              <a:tr h="370840">
                <a:tc>
                  <a:txBody>
                    <a:bodyPr/>
                    <a:lstStyle/>
                    <a:p>
                      <a:r>
                        <a:rPr lang="nl-NL" sz="2000"/>
                        <a:t>Alleenstaand niet-residentieel gebouw met een bruikbare vloeroppervlakte kleiner dan 50 m²</a:t>
                      </a:r>
                      <a:endParaRPr lang="nl-B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2000"/>
                        <a:t>Neen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1856545"/>
                  </a:ext>
                </a:extLst>
              </a:tr>
              <a:tr h="370840">
                <a:tc>
                  <a:txBody>
                    <a:bodyPr/>
                    <a:lstStyle/>
                    <a:p>
                      <a:r>
                        <a:rPr lang="nl-NL" sz="2000"/>
                        <a:t>Niet-residentiële gebouweenheden met een totale bruikbare vloeroppervlakte van minder dan 50 m² die gelegen zijn in een industrieel gebouw</a:t>
                      </a:r>
                      <a:endParaRPr lang="nl-B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2000"/>
                        <a:t>Neen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075185"/>
                  </a:ext>
                </a:extLst>
              </a:tr>
            </a:tbl>
          </a:graphicData>
        </a:graphic>
      </p:graphicFrame>
    </p:spTree>
    <p:extLst>
      <p:ext uri="{BB962C8B-B14F-4D97-AF65-F5344CB8AC3E}">
        <p14:creationId xmlns:p14="http://schemas.microsoft.com/office/powerpoint/2010/main" val="1316094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EF51C-447A-454D-8F30-DC29A193DBAA}"/>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ED96F0AF-05BD-4DEC-AA79-FEFB0D7DE7AF}"/>
              </a:ext>
            </a:extLst>
          </p:cNvPr>
          <p:cNvSpPr>
            <a:spLocks noGrp="1"/>
          </p:cNvSpPr>
          <p:nvPr>
            <p:ph sz="half" idx="10"/>
          </p:nvPr>
        </p:nvSpPr>
        <p:spPr/>
        <p:txBody>
          <a:bodyPr/>
          <a:lstStyle/>
          <a:p>
            <a:r>
              <a:rPr lang="nl-BE"/>
              <a:t>Wat bij gebouw(deel) met meerdere bestemmingen?</a:t>
            </a:r>
          </a:p>
          <a:p>
            <a:pPr lvl="1"/>
            <a:r>
              <a:rPr lang="nl-BE"/>
              <a:t>Handelspand met bovenliggend appartement</a:t>
            </a:r>
          </a:p>
          <a:p>
            <a:pPr lvl="1"/>
            <a:r>
              <a:rPr lang="nl-BE"/>
              <a:t>Kantoor met aanpalend magazijn</a:t>
            </a:r>
          </a:p>
          <a:p>
            <a:pPr lvl="1"/>
            <a:endParaRPr lang="nl-BE"/>
          </a:p>
          <a:p>
            <a:pPr lvl="1"/>
            <a:endParaRPr lang="nl-BE"/>
          </a:p>
        </p:txBody>
      </p:sp>
      <p:pic>
        <p:nvPicPr>
          <p:cNvPr id="4" name="Afbeelding 3">
            <a:extLst>
              <a:ext uri="{FF2B5EF4-FFF2-40B4-BE49-F238E27FC236}">
                <a16:creationId xmlns:a16="http://schemas.microsoft.com/office/drawing/2014/main" id="{B8E03F09-1A26-4696-AEDC-BB4775EBCE2D}"/>
              </a:ext>
            </a:extLst>
          </p:cNvPr>
          <p:cNvPicPr>
            <a:picLocks noChangeAspect="1"/>
          </p:cNvPicPr>
          <p:nvPr/>
        </p:nvPicPr>
        <p:blipFill rotWithShape="1">
          <a:blip r:embed="rId2"/>
          <a:srcRect r="19454"/>
          <a:stretch/>
        </p:blipFill>
        <p:spPr>
          <a:xfrm>
            <a:off x="6172967" y="3692026"/>
            <a:ext cx="5180831" cy="2678850"/>
          </a:xfrm>
          <a:prstGeom prst="rect">
            <a:avLst/>
          </a:prstGeom>
        </p:spPr>
      </p:pic>
      <p:pic>
        <p:nvPicPr>
          <p:cNvPr id="5" name="Afbeelding 4" descr="Afbeelding met gebouw, buiten, stoel, winkel&#10;&#10;Automatisch gegenereerde beschrijving">
            <a:extLst>
              <a:ext uri="{FF2B5EF4-FFF2-40B4-BE49-F238E27FC236}">
                <a16:creationId xmlns:a16="http://schemas.microsoft.com/office/drawing/2014/main" id="{368895D2-2656-4248-9849-740CA865C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3355332"/>
            <a:ext cx="5028356" cy="3352237"/>
          </a:xfrm>
          <a:prstGeom prst="rect">
            <a:avLst/>
          </a:prstGeom>
        </p:spPr>
      </p:pic>
    </p:spTree>
    <p:extLst>
      <p:ext uri="{BB962C8B-B14F-4D97-AF65-F5344CB8AC3E}">
        <p14:creationId xmlns:p14="http://schemas.microsoft.com/office/powerpoint/2010/main" val="340228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3</a:t>
            </a:fld>
            <a:endParaRPr lang="nl-BE" sz="1100">
              <a:solidFill>
                <a:srgbClr val="105269"/>
              </a:solidFill>
            </a:endParaRPr>
          </a:p>
        </p:txBody>
      </p:sp>
      <p:sp>
        <p:nvSpPr>
          <p:cNvPr id="6" name="titel">
            <a:extLst>
              <a:ext uri="{FF2B5EF4-FFF2-40B4-BE49-F238E27FC236}">
                <a16:creationId xmlns:a16="http://schemas.microsoft.com/office/drawing/2014/main" id="{25BE970F-1D9E-45FF-A9B6-CEF7F717B771}"/>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Toepassingsgebied</a:t>
            </a:r>
            <a:endParaRPr lang="nl-BE" sz="3700"/>
          </a:p>
        </p:txBody>
      </p:sp>
    </p:spTree>
    <p:extLst>
      <p:ext uri="{BB962C8B-B14F-4D97-AF65-F5344CB8AC3E}">
        <p14:creationId xmlns:p14="http://schemas.microsoft.com/office/powerpoint/2010/main" val="1891304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EF51C-447A-454D-8F30-DC29A193DBAA}"/>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ED96F0AF-05BD-4DEC-AA79-FEFB0D7DE7AF}"/>
              </a:ext>
            </a:extLst>
          </p:cNvPr>
          <p:cNvSpPr>
            <a:spLocks noGrp="1"/>
          </p:cNvSpPr>
          <p:nvPr>
            <p:ph sz="half" idx="10"/>
          </p:nvPr>
        </p:nvSpPr>
        <p:spPr/>
        <p:txBody>
          <a:bodyPr/>
          <a:lstStyle/>
          <a:p>
            <a:r>
              <a:rPr lang="nl-BE"/>
              <a:t>Algemeen stappenplan bij meerdere bestemmingen</a:t>
            </a:r>
          </a:p>
          <a:p>
            <a:pPr marL="745200" lvl="1" indent="-457200">
              <a:buFont typeface="+mj-lt"/>
              <a:buAutoNum type="arabicPeriod"/>
            </a:pPr>
            <a:r>
              <a:rPr lang="nl-BE"/>
              <a:t>Bepaal opdeling in gebouweenheden: 1 EPC per eenheid</a:t>
            </a:r>
          </a:p>
          <a:p>
            <a:pPr marL="745200" lvl="1" indent="-457200">
              <a:buFont typeface="+mj-lt"/>
              <a:buAutoNum type="arabicPeriod"/>
            </a:pPr>
            <a:r>
              <a:rPr lang="nl-BE"/>
              <a:t>Bepaal hoofdbestemming van elke eenheid</a:t>
            </a:r>
          </a:p>
          <a:p>
            <a:pPr lvl="2"/>
            <a:r>
              <a:rPr lang="nl-BE"/>
              <a:t>Eenheid bevat alleen delen met zelfde bestemming = hoofdbestemming</a:t>
            </a:r>
          </a:p>
          <a:p>
            <a:pPr lvl="2"/>
            <a:r>
              <a:rPr lang="nl-BE"/>
              <a:t>Eenheid bevat delen met meerdere bestemmingen = inschatting maken van hoofdbestemming</a:t>
            </a:r>
          </a:p>
          <a:p>
            <a:pPr marL="745200" lvl="1" indent="-457200">
              <a:buFont typeface="+mj-lt"/>
              <a:buAutoNum type="arabicPeriod"/>
            </a:pPr>
            <a:r>
              <a:rPr lang="nl-BE"/>
              <a:t>Bepaal voor elke eenheid met vastgestelde hoofdbestemming of EPC verplicht is</a:t>
            </a:r>
          </a:p>
          <a:p>
            <a:pPr lvl="1"/>
            <a:endParaRPr lang="nl-BE"/>
          </a:p>
          <a:p>
            <a:pPr lvl="1"/>
            <a:endParaRPr lang="nl-BE"/>
          </a:p>
        </p:txBody>
      </p:sp>
    </p:spTree>
    <p:extLst>
      <p:ext uri="{BB962C8B-B14F-4D97-AF65-F5344CB8AC3E}">
        <p14:creationId xmlns:p14="http://schemas.microsoft.com/office/powerpoint/2010/main" val="1426109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STAP 1: bepaal aantal eenheden</a:t>
            </a:r>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21489" y="2837892"/>
            <a:ext cx="5637952" cy="3307702"/>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Functioneel zelfstandig? </a:t>
            </a:r>
          </a:p>
          <a:p>
            <a:pPr lvl="1"/>
            <a:r>
              <a:rPr lang="nl-BE" sz="2400">
                <a:solidFill>
                  <a:schemeClr val="bg1">
                    <a:lumMod val="50000"/>
                  </a:schemeClr>
                </a:solidFill>
              </a:rPr>
              <a:t>Restaurant: eigen sanitair en keuken</a:t>
            </a:r>
          </a:p>
          <a:p>
            <a:pPr lvl="1"/>
            <a:r>
              <a:rPr lang="nl-BE" sz="2400">
                <a:solidFill>
                  <a:schemeClr val="bg1">
                    <a:lumMod val="50000"/>
                  </a:schemeClr>
                </a:solidFill>
              </a:rPr>
              <a:t>Appartement: eigen </a:t>
            </a:r>
            <a:r>
              <a:rPr lang="nl-NL" sz="2400">
                <a:solidFill>
                  <a:schemeClr val="bg1">
                    <a:lumMod val="50000"/>
                  </a:schemeClr>
                </a:solidFill>
              </a:rPr>
              <a:t>woonruimte, toilet, douche en keuken</a:t>
            </a:r>
          </a:p>
          <a:p>
            <a:pPr marL="288000" lvl="1" indent="0">
              <a:buNone/>
            </a:pPr>
            <a:endParaRPr lang="nl-NL" sz="2400">
              <a:solidFill>
                <a:schemeClr val="bg1">
                  <a:lumMod val="50000"/>
                </a:schemeClr>
              </a:solidFill>
            </a:endParaRPr>
          </a:p>
          <a:p>
            <a:r>
              <a:rPr lang="nl-NL" sz="2800"/>
              <a:t>Eigen afsluitbare toegang?</a:t>
            </a:r>
          </a:p>
          <a:p>
            <a:pPr lvl="1"/>
            <a:r>
              <a:rPr lang="nl-NL" sz="2400">
                <a:solidFill>
                  <a:schemeClr val="bg1">
                    <a:lumMod val="50000"/>
                  </a:schemeClr>
                </a:solidFill>
              </a:rPr>
              <a:t>Restaurant: toegang rechts</a:t>
            </a:r>
          </a:p>
          <a:p>
            <a:pPr lvl="1"/>
            <a:r>
              <a:rPr lang="nl-NL" sz="2400">
                <a:solidFill>
                  <a:schemeClr val="bg1">
                    <a:lumMod val="50000"/>
                  </a:schemeClr>
                </a:solidFill>
              </a:rPr>
              <a:t>Appartement: toegang links</a:t>
            </a:r>
          </a:p>
          <a:p>
            <a:pPr lvl="1"/>
            <a:endParaRPr lang="nl-NL" sz="2400">
              <a:solidFill>
                <a:schemeClr val="bg1">
                  <a:lumMod val="50000"/>
                </a:schemeClr>
              </a:solidFill>
            </a:endParaRPr>
          </a:p>
          <a:p>
            <a:pPr lvl="1"/>
            <a:endParaRPr lang="nl-BE"/>
          </a:p>
        </p:txBody>
      </p:sp>
      <p:pic>
        <p:nvPicPr>
          <p:cNvPr id="8" name="Graphic 7" descr="Vinkje">
            <a:extLst>
              <a:ext uri="{FF2B5EF4-FFF2-40B4-BE49-F238E27FC236}">
                <a16:creationId xmlns:a16="http://schemas.microsoft.com/office/drawing/2014/main" id="{AD1EA1A1-2F5C-415A-895F-8CAD9E84C2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9415" y="2461228"/>
            <a:ext cx="845740" cy="845740"/>
          </a:xfrm>
          <a:prstGeom prst="rect">
            <a:avLst/>
          </a:prstGeom>
        </p:spPr>
      </p:pic>
      <p:pic>
        <p:nvPicPr>
          <p:cNvPr id="11" name="Graphic 10" descr="Vinkje">
            <a:extLst>
              <a:ext uri="{FF2B5EF4-FFF2-40B4-BE49-F238E27FC236}">
                <a16:creationId xmlns:a16="http://schemas.microsoft.com/office/drawing/2014/main" id="{DBA8FEC5-CD64-4F3B-A479-C2E4A33A00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5226" y="4400548"/>
            <a:ext cx="845740" cy="845740"/>
          </a:xfrm>
          <a:prstGeom prst="rect">
            <a:avLst/>
          </a:prstGeom>
        </p:spPr>
      </p:pic>
      <p:sp>
        <p:nvSpPr>
          <p:cNvPr id="12" name="Rechthoek 11">
            <a:extLst>
              <a:ext uri="{FF2B5EF4-FFF2-40B4-BE49-F238E27FC236}">
                <a16:creationId xmlns:a16="http://schemas.microsoft.com/office/drawing/2014/main" id="{2547BAB9-DD32-4F48-8E51-7B2B152F43B7}"/>
              </a:ext>
            </a:extLst>
          </p:cNvPr>
          <p:cNvSpPr/>
          <p:nvPr/>
        </p:nvSpPr>
        <p:spPr>
          <a:xfrm>
            <a:off x="1095375" y="3639097"/>
            <a:ext cx="685800" cy="2037803"/>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66015025-1A6F-4FA2-A68C-84216401600E}"/>
              </a:ext>
            </a:extLst>
          </p:cNvPr>
          <p:cNvSpPr/>
          <p:nvPr/>
        </p:nvSpPr>
        <p:spPr>
          <a:xfrm>
            <a:off x="4000500" y="3639096"/>
            <a:ext cx="685800" cy="2037803"/>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64552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STAP 2: </a:t>
            </a:r>
            <a:r>
              <a:rPr lang="nl-NL"/>
              <a:t>hoofdbestemming van elke eenheid bepalen</a:t>
            </a:r>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21489" y="2837892"/>
            <a:ext cx="5637952" cy="3307702"/>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Gebouweenheid restaurant</a:t>
            </a:r>
          </a:p>
          <a:p>
            <a:pPr lvl="1"/>
            <a:r>
              <a:rPr lang="nl-NL" sz="2400">
                <a:solidFill>
                  <a:schemeClr val="bg1">
                    <a:lumMod val="50000"/>
                  </a:schemeClr>
                </a:solidFill>
              </a:rPr>
              <a:t>Alleen delen met NR bestemming</a:t>
            </a:r>
          </a:p>
          <a:p>
            <a:pPr lvl="1"/>
            <a:r>
              <a:rPr lang="nl-NL" sz="2400">
                <a:solidFill>
                  <a:schemeClr val="bg1">
                    <a:lumMod val="50000"/>
                  </a:schemeClr>
                </a:solidFill>
              </a:rPr>
              <a:t>Hoofdbestemming niet-residentieel</a:t>
            </a:r>
          </a:p>
          <a:p>
            <a:pPr marL="288000" lvl="1" indent="0">
              <a:buNone/>
            </a:pPr>
            <a:endParaRPr lang="nl-NL" sz="2400">
              <a:solidFill>
                <a:schemeClr val="bg1">
                  <a:lumMod val="50000"/>
                </a:schemeClr>
              </a:solidFill>
            </a:endParaRPr>
          </a:p>
          <a:p>
            <a:r>
              <a:rPr lang="nl-NL" sz="2800"/>
              <a:t>Gebouweenheid appartement</a:t>
            </a:r>
          </a:p>
          <a:p>
            <a:pPr lvl="1"/>
            <a:r>
              <a:rPr lang="nl-NL" sz="2400">
                <a:solidFill>
                  <a:schemeClr val="bg1">
                    <a:lumMod val="50000"/>
                  </a:schemeClr>
                </a:solidFill>
              </a:rPr>
              <a:t>Alleen delen met residentiële bestemming</a:t>
            </a:r>
          </a:p>
          <a:p>
            <a:pPr lvl="1"/>
            <a:r>
              <a:rPr lang="nl-NL" sz="2400">
                <a:solidFill>
                  <a:schemeClr val="bg1">
                    <a:lumMod val="50000"/>
                  </a:schemeClr>
                </a:solidFill>
              </a:rPr>
              <a:t>Hoofdbestemming residentieel</a:t>
            </a:r>
          </a:p>
          <a:p>
            <a:pPr lvl="1"/>
            <a:endParaRPr lang="nl-NL" sz="2400">
              <a:solidFill>
                <a:schemeClr val="bg1">
                  <a:lumMod val="50000"/>
                </a:schemeClr>
              </a:solidFill>
            </a:endParaRPr>
          </a:p>
          <a:p>
            <a:pPr lvl="1"/>
            <a:endParaRPr lang="nl-BE"/>
          </a:p>
        </p:txBody>
      </p:sp>
    </p:spTree>
    <p:extLst>
      <p:ext uri="{BB962C8B-B14F-4D97-AF65-F5344CB8AC3E}">
        <p14:creationId xmlns:p14="http://schemas.microsoft.com/office/powerpoint/2010/main" val="3259456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STAP 3: </a:t>
            </a:r>
            <a:r>
              <a:rPr lang="nl-NL"/>
              <a:t>EPC verplicht bij verhuur/verkoop?</a:t>
            </a:r>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3" y="2837892"/>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695950" y="2837892"/>
            <a:ext cx="6496050"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Gebouweenheid restaurant</a:t>
            </a:r>
          </a:p>
          <a:p>
            <a:pPr lvl="1"/>
            <a:r>
              <a:rPr lang="nl-NL" sz="2400">
                <a:solidFill>
                  <a:schemeClr val="bg1">
                    <a:lumMod val="50000"/>
                  </a:schemeClr>
                </a:solidFill>
              </a:rPr>
              <a:t>Hoofdbestemming niet-residentieel</a:t>
            </a:r>
          </a:p>
          <a:p>
            <a:pPr lvl="1"/>
            <a:r>
              <a:rPr lang="nl-NL" sz="2400">
                <a:solidFill>
                  <a:schemeClr val="bg1">
                    <a:lumMod val="50000"/>
                  </a:schemeClr>
                </a:solidFill>
              </a:rPr>
              <a:t>BVO = 120 m² &lt; 500 m²</a:t>
            </a:r>
          </a:p>
          <a:p>
            <a:pPr lvl="1"/>
            <a:r>
              <a:rPr lang="nl-BE"/>
              <a:t>aaneengesloten geheel = 120 m² &lt; 1000 m²</a:t>
            </a:r>
          </a:p>
          <a:p>
            <a:pPr lvl="1"/>
            <a:r>
              <a:rPr lang="nl-BE">
                <a:solidFill>
                  <a:srgbClr val="00B050"/>
                </a:solidFill>
              </a:rPr>
              <a:t>EPC </a:t>
            </a:r>
            <a:r>
              <a:rPr lang="nl-BE" err="1">
                <a:solidFill>
                  <a:srgbClr val="00B050"/>
                </a:solidFill>
              </a:rPr>
              <a:t>kNR</a:t>
            </a:r>
            <a:r>
              <a:rPr lang="nl-BE">
                <a:solidFill>
                  <a:srgbClr val="00B050"/>
                </a:solidFill>
              </a:rPr>
              <a:t> verplicht</a:t>
            </a:r>
          </a:p>
          <a:p>
            <a:pPr lvl="1"/>
            <a:endParaRPr lang="nl-NL" sz="2400">
              <a:solidFill>
                <a:schemeClr val="bg1">
                  <a:lumMod val="50000"/>
                </a:schemeClr>
              </a:solidFill>
            </a:endParaRPr>
          </a:p>
          <a:p>
            <a:r>
              <a:rPr lang="nl-NL" sz="2800"/>
              <a:t>Gebouweenheid appartement</a:t>
            </a:r>
          </a:p>
          <a:p>
            <a:pPr lvl="1"/>
            <a:r>
              <a:rPr lang="nl-NL" sz="2400">
                <a:solidFill>
                  <a:schemeClr val="bg1">
                    <a:lumMod val="50000"/>
                  </a:schemeClr>
                </a:solidFill>
              </a:rPr>
              <a:t>Hoofdbestemming residentieel</a:t>
            </a:r>
          </a:p>
          <a:p>
            <a:pPr lvl="1"/>
            <a:r>
              <a:rPr lang="nl-NL" sz="2400">
                <a:solidFill>
                  <a:srgbClr val="00B050"/>
                </a:solidFill>
              </a:rPr>
              <a:t>EPC residentieel verplicht</a:t>
            </a:r>
          </a:p>
          <a:p>
            <a:pPr lvl="1"/>
            <a:endParaRPr lang="nl-NL" sz="2400">
              <a:solidFill>
                <a:schemeClr val="bg1">
                  <a:lumMod val="50000"/>
                </a:schemeClr>
              </a:solidFill>
            </a:endParaRPr>
          </a:p>
          <a:p>
            <a:pPr lvl="1"/>
            <a:endParaRPr lang="nl-BE"/>
          </a:p>
        </p:txBody>
      </p:sp>
    </p:spTree>
    <p:extLst>
      <p:ext uri="{BB962C8B-B14F-4D97-AF65-F5344CB8AC3E}">
        <p14:creationId xmlns:p14="http://schemas.microsoft.com/office/powerpoint/2010/main" val="3859797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Wat als: toegang tot appartement alleen via restaurant?</a:t>
            </a:r>
            <a:endParaRPr lang="nl-NL"/>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866554" y="2837892"/>
            <a:ext cx="6325446"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STAP 1</a:t>
            </a:r>
          </a:p>
          <a:p>
            <a:pPr lvl="1"/>
            <a:r>
              <a:rPr lang="nl-NL" sz="2400">
                <a:solidFill>
                  <a:schemeClr val="bg1">
                    <a:lumMod val="50000"/>
                  </a:schemeClr>
                </a:solidFill>
              </a:rPr>
              <a:t>Geen eigen afsluitbare toegang appartement</a:t>
            </a:r>
          </a:p>
          <a:p>
            <a:pPr lvl="1"/>
            <a:r>
              <a:rPr lang="nl-NL" sz="2400">
                <a:solidFill>
                  <a:schemeClr val="bg1">
                    <a:lumMod val="50000"/>
                  </a:schemeClr>
                </a:solidFill>
              </a:rPr>
              <a:t>Restaurant + appartement = één gebouweenheid</a:t>
            </a:r>
          </a:p>
          <a:p>
            <a:pPr lvl="1"/>
            <a:endParaRPr lang="nl-NL" sz="2400">
              <a:solidFill>
                <a:schemeClr val="bg1">
                  <a:lumMod val="50000"/>
                </a:schemeClr>
              </a:solidFill>
            </a:endParaRPr>
          </a:p>
          <a:p>
            <a:pPr lvl="1"/>
            <a:endParaRPr lang="nl-BE"/>
          </a:p>
        </p:txBody>
      </p:sp>
      <p:pic>
        <p:nvPicPr>
          <p:cNvPr id="7" name="Graphic 6" descr="Sluiten">
            <a:extLst>
              <a:ext uri="{FF2B5EF4-FFF2-40B4-BE49-F238E27FC236}">
                <a16:creationId xmlns:a16="http://schemas.microsoft.com/office/drawing/2014/main" id="{5BB05A15-1FD3-45BC-8603-D1AEC327B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5" y="3560887"/>
            <a:ext cx="914400" cy="2238376"/>
          </a:xfrm>
          <a:prstGeom prst="rect">
            <a:avLst/>
          </a:prstGeom>
        </p:spPr>
      </p:pic>
    </p:spTree>
    <p:extLst>
      <p:ext uri="{BB962C8B-B14F-4D97-AF65-F5344CB8AC3E}">
        <p14:creationId xmlns:p14="http://schemas.microsoft.com/office/powerpoint/2010/main" val="4265356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Wat als: toegang tot appartement alleen via restaurant?</a:t>
            </a:r>
            <a:endParaRPr lang="nl-NL"/>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866554" y="2837892"/>
            <a:ext cx="6325446"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2</a:t>
            </a:r>
            <a:endParaRPr lang="nl-NL" sz="2400">
              <a:solidFill>
                <a:schemeClr val="bg1">
                  <a:lumMod val="50000"/>
                </a:schemeClr>
              </a:solidFill>
            </a:endParaRPr>
          </a:p>
          <a:p>
            <a:pPr lvl="1"/>
            <a:r>
              <a:rPr lang="nl-NL" sz="2400">
                <a:solidFill>
                  <a:schemeClr val="bg1">
                    <a:lumMod val="50000"/>
                  </a:schemeClr>
                </a:solidFill>
              </a:rPr>
              <a:t>Delen met residentiële en niet-residentiële bestemming</a:t>
            </a:r>
          </a:p>
          <a:p>
            <a:pPr lvl="1"/>
            <a:r>
              <a:rPr lang="nl-NL" sz="2400">
                <a:solidFill>
                  <a:schemeClr val="bg1">
                    <a:lumMod val="50000"/>
                  </a:schemeClr>
                </a:solidFill>
              </a:rPr>
              <a:t>Hoofdbestemming? </a:t>
            </a:r>
          </a:p>
          <a:p>
            <a:pPr lvl="2"/>
            <a:r>
              <a:rPr lang="nl-NL" sz="1900">
                <a:solidFill>
                  <a:schemeClr val="bg1">
                    <a:lumMod val="50000"/>
                  </a:schemeClr>
                </a:solidFill>
              </a:rPr>
              <a:t>Bij combinaties residentieel en niet-residentieel: hoofdbestemming = bestemming delen grootste BVO</a:t>
            </a:r>
          </a:p>
          <a:p>
            <a:pPr lvl="2"/>
            <a:r>
              <a:rPr lang="nl-NL" sz="1900">
                <a:solidFill>
                  <a:schemeClr val="bg1">
                    <a:lumMod val="50000"/>
                  </a:schemeClr>
                </a:solidFill>
              </a:rPr>
              <a:t>Hoofdbestemming NR </a:t>
            </a:r>
          </a:p>
          <a:p>
            <a:pPr lvl="3"/>
            <a:r>
              <a:rPr lang="nl-NL" sz="1900">
                <a:solidFill>
                  <a:schemeClr val="bg1">
                    <a:lumMod val="50000"/>
                  </a:schemeClr>
                </a:solidFill>
              </a:rPr>
              <a:t>BVO restaurant 120 m² en appartement 90 m²</a:t>
            </a:r>
          </a:p>
          <a:p>
            <a:pPr lvl="1"/>
            <a:endParaRPr lang="nl-NL" sz="2400">
              <a:solidFill>
                <a:schemeClr val="bg1">
                  <a:lumMod val="50000"/>
                </a:schemeClr>
              </a:solidFill>
            </a:endParaRPr>
          </a:p>
          <a:p>
            <a:pPr lvl="1"/>
            <a:endParaRPr lang="nl-BE"/>
          </a:p>
        </p:txBody>
      </p:sp>
      <p:pic>
        <p:nvPicPr>
          <p:cNvPr id="7" name="Graphic 6" descr="Sluiten">
            <a:extLst>
              <a:ext uri="{FF2B5EF4-FFF2-40B4-BE49-F238E27FC236}">
                <a16:creationId xmlns:a16="http://schemas.microsoft.com/office/drawing/2014/main" id="{5BB05A15-1FD3-45BC-8603-D1AEC327B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5" y="3560887"/>
            <a:ext cx="914400" cy="2238376"/>
          </a:xfrm>
          <a:prstGeom prst="rect">
            <a:avLst/>
          </a:prstGeom>
        </p:spPr>
      </p:pic>
    </p:spTree>
    <p:extLst>
      <p:ext uri="{BB962C8B-B14F-4D97-AF65-F5344CB8AC3E}">
        <p14:creationId xmlns:p14="http://schemas.microsoft.com/office/powerpoint/2010/main" val="51712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Wat als: toegang tot appartement alleen via restaurant?</a:t>
            </a:r>
            <a:endParaRPr lang="nl-NL"/>
          </a:p>
          <a:p>
            <a:endParaRPr lang="nl-BE"/>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790354" y="2837892"/>
            <a:ext cx="6401646"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3</a:t>
            </a:r>
          </a:p>
          <a:p>
            <a:pPr lvl="1"/>
            <a:r>
              <a:rPr lang="nl-NL" sz="2400">
                <a:solidFill>
                  <a:schemeClr val="bg1">
                    <a:lumMod val="50000"/>
                  </a:schemeClr>
                </a:solidFill>
              </a:rPr>
              <a:t>Hoofdbestemming niet-residentieel</a:t>
            </a:r>
          </a:p>
          <a:p>
            <a:pPr lvl="1"/>
            <a:r>
              <a:rPr lang="nl-NL" sz="2400">
                <a:solidFill>
                  <a:schemeClr val="bg1">
                    <a:lumMod val="50000"/>
                  </a:schemeClr>
                </a:solidFill>
              </a:rPr>
              <a:t>BVO = 210 m² &lt; 500 m²</a:t>
            </a:r>
          </a:p>
          <a:p>
            <a:pPr lvl="2"/>
            <a:r>
              <a:rPr lang="nl-NL">
                <a:solidFill>
                  <a:schemeClr val="bg1">
                    <a:lumMod val="50000"/>
                  </a:schemeClr>
                </a:solidFill>
              </a:rPr>
              <a:t>120 m² restaurant + 90m² appartement</a:t>
            </a:r>
            <a:endParaRPr lang="nl-NL" sz="1900">
              <a:solidFill>
                <a:schemeClr val="bg1">
                  <a:lumMod val="50000"/>
                </a:schemeClr>
              </a:solidFill>
            </a:endParaRPr>
          </a:p>
          <a:p>
            <a:pPr lvl="1"/>
            <a:r>
              <a:rPr lang="nl-BE"/>
              <a:t>aaneengesloten geheel = 210 m² &lt; 1000 m²</a:t>
            </a:r>
          </a:p>
          <a:p>
            <a:pPr lvl="1"/>
            <a:r>
              <a:rPr lang="nl-BE">
                <a:solidFill>
                  <a:srgbClr val="00B050"/>
                </a:solidFill>
              </a:rPr>
              <a:t>EPC </a:t>
            </a:r>
            <a:r>
              <a:rPr lang="nl-BE" err="1">
                <a:solidFill>
                  <a:srgbClr val="00B050"/>
                </a:solidFill>
              </a:rPr>
              <a:t>kNR</a:t>
            </a:r>
            <a:r>
              <a:rPr lang="nl-BE">
                <a:solidFill>
                  <a:srgbClr val="00B050"/>
                </a:solidFill>
              </a:rPr>
              <a:t> verplicht bij verhuur/verkoop</a:t>
            </a:r>
          </a:p>
          <a:p>
            <a:pPr lvl="1"/>
            <a:endParaRPr lang="nl-BE"/>
          </a:p>
          <a:p>
            <a:endParaRPr lang="nl-NL" sz="2400">
              <a:solidFill>
                <a:schemeClr val="bg1">
                  <a:lumMod val="50000"/>
                </a:schemeClr>
              </a:solidFill>
            </a:endParaRPr>
          </a:p>
          <a:p>
            <a:pPr lvl="1"/>
            <a:endParaRPr lang="nl-NL" sz="2400">
              <a:solidFill>
                <a:schemeClr val="bg1">
                  <a:lumMod val="50000"/>
                </a:schemeClr>
              </a:solidFill>
            </a:endParaRPr>
          </a:p>
          <a:p>
            <a:pPr lvl="1"/>
            <a:endParaRPr lang="nl-BE"/>
          </a:p>
        </p:txBody>
      </p:sp>
      <p:pic>
        <p:nvPicPr>
          <p:cNvPr id="7" name="Graphic 6" descr="Sluiten">
            <a:extLst>
              <a:ext uri="{FF2B5EF4-FFF2-40B4-BE49-F238E27FC236}">
                <a16:creationId xmlns:a16="http://schemas.microsoft.com/office/drawing/2014/main" id="{5BB05A15-1FD3-45BC-8603-D1AEC327B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5" y="3560887"/>
            <a:ext cx="914400" cy="2238376"/>
          </a:xfrm>
          <a:prstGeom prst="rect">
            <a:avLst/>
          </a:prstGeom>
        </p:spPr>
      </p:pic>
    </p:spTree>
    <p:extLst>
      <p:ext uri="{BB962C8B-B14F-4D97-AF65-F5344CB8AC3E}">
        <p14:creationId xmlns:p14="http://schemas.microsoft.com/office/powerpoint/2010/main" val="2183200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pPr lvl="1"/>
            <a:r>
              <a:rPr lang="nl-BE"/>
              <a:t>Activiteit = groothandel</a:t>
            </a:r>
          </a:p>
          <a:p>
            <a:pPr lvl="2"/>
            <a:r>
              <a:rPr lang="nl-BE"/>
              <a:t>kantoor voor personeel administratie, aankoop,…</a:t>
            </a:r>
          </a:p>
          <a:p>
            <a:pPr lvl="2"/>
            <a:r>
              <a:rPr lang="nl-BE"/>
              <a:t>Magazijn voor opslag producten</a:t>
            </a:r>
          </a:p>
          <a:p>
            <a:pPr marL="576000" lvl="2" indent="0">
              <a:buNone/>
            </a:pPr>
            <a:endParaRPr lang="nl-BE"/>
          </a:p>
          <a:p>
            <a:pPr lvl="1"/>
            <a:r>
              <a:rPr lang="nl-BE"/>
              <a:t>Magazijn is dienstbaar (ondersteunend) aan kantoor</a:t>
            </a:r>
          </a:p>
          <a:p>
            <a:pPr lvl="2"/>
            <a:r>
              <a:rPr lang="nl-BE"/>
              <a:t>Geen verdere definitie van dienstbaarheid</a:t>
            </a:r>
          </a:p>
          <a:p>
            <a:pPr lvl="2"/>
            <a:r>
              <a:rPr lang="nl-BE"/>
              <a:t>Inschatting energiedeskundige</a:t>
            </a:r>
          </a:p>
          <a:p>
            <a:pPr lvl="2"/>
            <a:endParaRPr lang="nl-BE"/>
          </a:p>
          <a:p>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6673936" y="3636031"/>
            <a:ext cx="5180831" cy="2678850"/>
          </a:xfrm>
          <a:prstGeom prst="rect">
            <a:avLst/>
          </a:prstGeom>
        </p:spPr>
      </p:pic>
      <p:sp>
        <p:nvSpPr>
          <p:cNvPr id="15" name="Tijdelijke aanduiding voor inhoud 2">
            <a:extLst>
              <a:ext uri="{FF2B5EF4-FFF2-40B4-BE49-F238E27FC236}">
                <a16:creationId xmlns:a16="http://schemas.microsoft.com/office/drawing/2014/main" id="{62F2F8FD-4A7C-4E23-8A0A-33CE1CE6CF28}"/>
              </a:ext>
            </a:extLst>
          </p:cNvPr>
          <p:cNvSpPr txBox="1">
            <a:spLocks/>
          </p:cNvSpPr>
          <p:nvPr/>
        </p:nvSpPr>
        <p:spPr>
          <a:xfrm>
            <a:off x="5435155" y="626805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0" name="Rechte verbindingslijn met pijl 9">
            <a:extLst>
              <a:ext uri="{FF2B5EF4-FFF2-40B4-BE49-F238E27FC236}">
                <a16:creationId xmlns:a16="http://schemas.microsoft.com/office/drawing/2014/main" id="{2DF89F7F-DB64-4F95-9150-ACDDAE451BA2}"/>
              </a:ext>
            </a:extLst>
          </p:cNvPr>
          <p:cNvCxnSpPr>
            <a:cxnSpLocks/>
          </p:cNvCxnSpPr>
          <p:nvPr/>
        </p:nvCxnSpPr>
        <p:spPr>
          <a:xfrm flipV="1">
            <a:off x="6573434" y="5373216"/>
            <a:ext cx="390525"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9842062" y="6474348"/>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p:cNvCxnSpPr>
          <p:nvPr/>
        </p:nvCxnSpPr>
        <p:spPr>
          <a:xfrm flipH="1" flipV="1">
            <a:off x="9264311" y="5513630"/>
            <a:ext cx="749281" cy="102427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073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STAP 1: indeling in eenheden?</a:t>
            </a:r>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19029" y="2661040"/>
            <a:ext cx="5637952" cy="393322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Functioneel zelfstandig? </a:t>
            </a:r>
          </a:p>
          <a:p>
            <a:pPr lvl="1"/>
            <a:r>
              <a:rPr lang="nl-BE" sz="2400">
                <a:solidFill>
                  <a:schemeClr val="bg1">
                    <a:lumMod val="50000"/>
                  </a:schemeClr>
                </a:solidFill>
              </a:rPr>
              <a:t>Kantoor: eigen sanitair</a:t>
            </a:r>
          </a:p>
          <a:p>
            <a:pPr lvl="1"/>
            <a:r>
              <a:rPr lang="nl-BE" sz="2400">
                <a:solidFill>
                  <a:schemeClr val="bg1">
                    <a:lumMod val="50000"/>
                  </a:schemeClr>
                </a:solidFill>
              </a:rPr>
              <a:t>Magazijn: dienstbaar aan kantoor</a:t>
            </a:r>
          </a:p>
          <a:p>
            <a:r>
              <a:rPr lang="nl-BE" sz="2800"/>
              <a:t>Dienstbare delen</a:t>
            </a:r>
          </a:p>
          <a:p>
            <a:pPr lvl="1"/>
            <a:r>
              <a:rPr lang="nl-BE" sz="2100" b="1"/>
              <a:t>Nooit</a:t>
            </a:r>
            <a:r>
              <a:rPr lang="nl-BE" sz="2100"/>
              <a:t> functioneel zelfstandig</a:t>
            </a:r>
          </a:p>
          <a:p>
            <a:pPr lvl="1"/>
            <a:r>
              <a:rPr lang="nl-BE" sz="2100"/>
              <a:t>Mee te nemen in eenheid deel waar het dienstbaar aan is</a:t>
            </a:r>
          </a:p>
          <a:p>
            <a:r>
              <a:rPr lang="nl-BE" sz="2800"/>
              <a:t>Kantoor + magazijn = </a:t>
            </a:r>
            <a:r>
              <a:rPr lang="nl-BE" sz="2800" b="1"/>
              <a:t>één eenheid</a:t>
            </a:r>
          </a:p>
          <a:p>
            <a:pPr lvl="1"/>
            <a:r>
              <a:rPr lang="nl-BE" sz="2100"/>
              <a:t>Ook al heeft kantoor eigen afsluitbare toegang en functioneel zelfstandig</a:t>
            </a:r>
          </a:p>
          <a:p>
            <a:pPr lvl="1"/>
            <a:r>
              <a:rPr lang="nl-BE" sz="2100"/>
              <a:t>Ook al heeft magazijn eigen sanitair</a:t>
            </a:r>
            <a:endParaRPr lang="nl-NL" sz="2100"/>
          </a:p>
          <a:p>
            <a:pPr marL="288000" lvl="1" indent="0">
              <a:buNone/>
            </a:pPr>
            <a:endParaRPr lang="nl-NL" sz="2400">
              <a:solidFill>
                <a:schemeClr val="bg1">
                  <a:lumMod val="50000"/>
                </a:schemeClr>
              </a:solidFill>
            </a:endParaRPr>
          </a:p>
          <a:p>
            <a:pPr lvl="1"/>
            <a:endParaRPr lang="nl-NL" sz="2400">
              <a:solidFill>
                <a:schemeClr val="bg1">
                  <a:lumMod val="50000"/>
                </a:schemeClr>
              </a:solidFill>
            </a:endParaRPr>
          </a:p>
          <a:p>
            <a:pPr lvl="1"/>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42975" y="3065556"/>
            <a:ext cx="5180831" cy="2678850"/>
          </a:xfrm>
          <a:prstGeom prst="rect">
            <a:avLst/>
          </a:prstGeom>
        </p:spPr>
      </p:pic>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279576" y="6164201"/>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147531" y="5324611"/>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Sluiten">
            <a:extLst>
              <a:ext uri="{FF2B5EF4-FFF2-40B4-BE49-F238E27FC236}">
                <a16:creationId xmlns:a16="http://schemas.microsoft.com/office/drawing/2014/main" id="{D6488F93-C9BA-45EA-BEE9-BE3395963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9008" y="3429000"/>
            <a:ext cx="521758" cy="506288"/>
          </a:xfrm>
          <a:prstGeom prst="rect">
            <a:avLst/>
          </a:prstGeom>
        </p:spPr>
      </p:pic>
      <p:pic>
        <p:nvPicPr>
          <p:cNvPr id="22" name="Graphic 21" descr="Vinkje">
            <a:extLst>
              <a:ext uri="{FF2B5EF4-FFF2-40B4-BE49-F238E27FC236}">
                <a16:creationId xmlns:a16="http://schemas.microsoft.com/office/drawing/2014/main" id="{3A08CE37-CB56-4FB6-8B4A-6C1B731A68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05996" y="2960159"/>
            <a:ext cx="541084" cy="541084"/>
          </a:xfrm>
          <a:prstGeom prst="rect">
            <a:avLst/>
          </a:prstGeom>
        </p:spPr>
      </p:pic>
      <p:sp>
        <p:nvSpPr>
          <p:cNvPr id="13" name="Tijdelijke aanduiding voor inhoud 2">
            <a:extLst>
              <a:ext uri="{FF2B5EF4-FFF2-40B4-BE49-F238E27FC236}">
                <a16:creationId xmlns:a16="http://schemas.microsoft.com/office/drawing/2014/main" id="{8600D1B3-05E5-43B0-A669-5D9B58089336}"/>
              </a:ext>
            </a:extLst>
          </p:cNvPr>
          <p:cNvSpPr txBox="1">
            <a:spLocks/>
          </p:cNvSpPr>
          <p:nvPr/>
        </p:nvSpPr>
        <p:spPr>
          <a:xfrm>
            <a:off x="278524" y="6109672"/>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6" name="Rechte verbindingslijn met pijl 15">
            <a:extLst>
              <a:ext uri="{FF2B5EF4-FFF2-40B4-BE49-F238E27FC236}">
                <a16:creationId xmlns:a16="http://schemas.microsoft.com/office/drawing/2014/main" id="{58B04409-01CF-486B-9336-5627A8433B9E}"/>
              </a:ext>
            </a:extLst>
          </p:cNvPr>
          <p:cNvCxnSpPr>
            <a:cxnSpLocks/>
          </p:cNvCxnSpPr>
          <p:nvPr/>
        </p:nvCxnSpPr>
        <p:spPr>
          <a:xfrm flipH="1" flipV="1">
            <a:off x="838197" y="5097144"/>
            <a:ext cx="1" cy="101252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653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STAP 2: hoofdbestemming?</a:t>
            </a:r>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19029" y="2661040"/>
            <a:ext cx="5637952" cy="393322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2</a:t>
            </a:r>
            <a:endParaRPr lang="nl-NL" sz="2400">
              <a:solidFill>
                <a:schemeClr val="bg1">
                  <a:lumMod val="50000"/>
                </a:schemeClr>
              </a:solidFill>
            </a:endParaRPr>
          </a:p>
          <a:p>
            <a:pPr lvl="1"/>
            <a:r>
              <a:rPr lang="nl-NL" sz="2400">
                <a:solidFill>
                  <a:schemeClr val="bg1">
                    <a:lumMod val="50000"/>
                  </a:schemeClr>
                </a:solidFill>
              </a:rPr>
              <a:t>Delen met niet-residentiële en industriële bestemming</a:t>
            </a:r>
          </a:p>
          <a:p>
            <a:pPr lvl="1"/>
            <a:r>
              <a:rPr lang="nl-NL" sz="2400">
                <a:solidFill>
                  <a:schemeClr val="bg1">
                    <a:lumMod val="50000"/>
                  </a:schemeClr>
                </a:solidFill>
              </a:rPr>
              <a:t>Hoofdbestemming? </a:t>
            </a:r>
          </a:p>
          <a:p>
            <a:pPr lvl="2"/>
            <a:r>
              <a:rPr lang="nl-NL" sz="1900">
                <a:solidFill>
                  <a:schemeClr val="bg1">
                    <a:lumMod val="50000"/>
                  </a:schemeClr>
                </a:solidFill>
              </a:rPr>
              <a:t>Industrie delen zijn vaak van nature groter =&gt; grootste BVO niet noodzakelijk belangrijkste</a:t>
            </a:r>
          </a:p>
          <a:p>
            <a:pPr lvl="2"/>
            <a:r>
              <a:rPr lang="nl-NL" sz="1900">
                <a:solidFill>
                  <a:schemeClr val="bg1">
                    <a:lumMod val="50000"/>
                  </a:schemeClr>
                </a:solidFill>
              </a:rPr>
              <a:t>Inschatting hoofdbestemming door ED</a:t>
            </a:r>
          </a:p>
          <a:p>
            <a:pPr lvl="2"/>
            <a:r>
              <a:rPr lang="nl-NL" sz="1900">
                <a:solidFill>
                  <a:schemeClr val="bg1">
                    <a:lumMod val="50000"/>
                  </a:schemeClr>
                </a:solidFill>
              </a:rPr>
              <a:t>Hulpregel bij twijfel: als BVO industrie &gt; 70 % totaal, hoofdbestemming industrie</a:t>
            </a:r>
          </a:p>
          <a:p>
            <a:pPr lvl="1"/>
            <a:r>
              <a:rPr lang="nl-NL" sz="2400">
                <a:solidFill>
                  <a:schemeClr val="bg1">
                    <a:lumMod val="50000"/>
                  </a:schemeClr>
                </a:solidFill>
              </a:rPr>
              <a:t>Inschatting ED: hoofdbestemming NR</a:t>
            </a:r>
          </a:p>
          <a:p>
            <a:pPr lvl="1"/>
            <a:endParaRPr lang="nl-NL" sz="2400">
              <a:solidFill>
                <a:schemeClr val="bg1">
                  <a:lumMod val="50000"/>
                </a:schemeClr>
              </a:solidFill>
            </a:endParaRPr>
          </a:p>
          <a:p>
            <a:pPr lvl="1"/>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62015" y="3072901"/>
            <a:ext cx="5180831" cy="2678850"/>
          </a:xfrm>
          <a:prstGeom prst="rect">
            <a:avLst/>
          </a:prstGeom>
        </p:spPr>
      </p:pic>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184476" y="5936734"/>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052431" y="5097144"/>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1" name="Tijdelijke aanduiding voor inhoud 2">
            <a:extLst>
              <a:ext uri="{FF2B5EF4-FFF2-40B4-BE49-F238E27FC236}">
                <a16:creationId xmlns:a16="http://schemas.microsoft.com/office/drawing/2014/main" id="{1B78A086-9D51-462C-BF7C-B30C684D4FD7}"/>
              </a:ext>
            </a:extLst>
          </p:cNvPr>
          <p:cNvSpPr txBox="1">
            <a:spLocks/>
          </p:cNvSpPr>
          <p:nvPr/>
        </p:nvSpPr>
        <p:spPr>
          <a:xfrm>
            <a:off x="135874" y="594010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2" name="Rechte verbindingslijn met pijl 11">
            <a:extLst>
              <a:ext uri="{FF2B5EF4-FFF2-40B4-BE49-F238E27FC236}">
                <a16:creationId xmlns:a16="http://schemas.microsoft.com/office/drawing/2014/main" id="{8197172C-EA1E-4B02-95B8-4812DC6F40DF}"/>
              </a:ext>
            </a:extLst>
          </p:cNvPr>
          <p:cNvCxnSpPr>
            <a:cxnSpLocks/>
          </p:cNvCxnSpPr>
          <p:nvPr/>
        </p:nvCxnSpPr>
        <p:spPr>
          <a:xfrm flipV="1">
            <a:off x="838197" y="5097144"/>
            <a:ext cx="0"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22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Toepassingsgebied</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p:txBody>
          <a:bodyPr lIns="91440" tIns="45720" rIns="91440" bIns="0" anchor="t"/>
          <a:lstStyle/>
          <a:p>
            <a:pPr indent="-287655"/>
            <a:r>
              <a:rPr lang="nl-BE"/>
              <a:t>EPC residentieel</a:t>
            </a:r>
            <a:endParaRPr lang="nl-BE">
              <a:cs typeface="Calibri"/>
            </a:endParaRPr>
          </a:p>
          <a:p>
            <a:pPr marL="575945" lvl="1" indent="-287655"/>
            <a:r>
              <a:rPr lang="nl-BE"/>
              <a:t>Definitie wooneenheid</a:t>
            </a:r>
          </a:p>
          <a:p>
            <a:pPr marL="863945" lvl="2" indent="-287655"/>
            <a:r>
              <a:rPr lang="nl-BE">
                <a:solidFill>
                  <a:schemeClr val="bg1">
                    <a:lumMod val="50000"/>
                  </a:schemeClr>
                </a:solidFill>
                <a:cs typeface="Calibri"/>
              </a:rPr>
              <a:t>Eigen afsluitbare toegang</a:t>
            </a:r>
          </a:p>
          <a:p>
            <a:pPr marL="575945" lvl="1" indent="-287655"/>
            <a:r>
              <a:rPr lang="nl-BE"/>
              <a:t>Combinatie van meerdere residentiële gebouwdelen</a:t>
            </a:r>
          </a:p>
          <a:p>
            <a:pPr lvl="2"/>
            <a:r>
              <a:rPr lang="nl-BE"/>
              <a:t>Studentenkamers en studio’s</a:t>
            </a:r>
          </a:p>
          <a:p>
            <a:pPr lvl="2"/>
            <a:r>
              <a:rPr lang="nl-BE"/>
              <a:t>Zorgwoning</a:t>
            </a:r>
          </a:p>
          <a:p>
            <a:pPr marL="863945" lvl="2" indent="-287655"/>
            <a:endParaRPr lang="nl-BE">
              <a:cs typeface="Calibri"/>
            </a:endParaRPr>
          </a:p>
          <a:p>
            <a:pPr indent="-287655"/>
            <a:r>
              <a:rPr lang="nl-BE"/>
              <a:t>EPC klein niet-residentieel (</a:t>
            </a:r>
            <a:r>
              <a:rPr lang="nl-BE" err="1"/>
              <a:t>kNR</a:t>
            </a:r>
            <a:r>
              <a:rPr lang="nl-BE"/>
              <a:t>)</a:t>
            </a:r>
            <a:endParaRPr lang="nl-BE">
              <a:cs typeface="Calibri"/>
            </a:endParaRPr>
          </a:p>
          <a:p>
            <a:pPr marL="575945" lvl="1" indent="-287655"/>
            <a:r>
              <a:rPr lang="nl-BE"/>
              <a:t>Nieuwe uitzondering</a:t>
            </a:r>
            <a:endParaRPr lang="nl-BE">
              <a:cs typeface="Calibri"/>
            </a:endParaRPr>
          </a:p>
          <a:p>
            <a:pPr marL="575945" lvl="1" indent="-287655"/>
            <a:r>
              <a:rPr lang="nl-BE"/>
              <a:t>Meerdere bestemmingen </a:t>
            </a:r>
            <a:endParaRPr lang="nl-BE">
              <a:cs typeface="Calibri"/>
            </a:endParaRPr>
          </a:p>
          <a:p>
            <a:pPr marL="575945" lvl="1" indent="-287655"/>
            <a:endParaRPr lang="nl-BE">
              <a:cs typeface="Calibri"/>
            </a:endParaRPr>
          </a:p>
        </p:txBody>
      </p:sp>
    </p:spTree>
    <p:extLst>
      <p:ext uri="{BB962C8B-B14F-4D97-AF65-F5344CB8AC3E}">
        <p14:creationId xmlns:p14="http://schemas.microsoft.com/office/powerpoint/2010/main" val="802455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STAP 3: </a:t>
            </a:r>
            <a:r>
              <a:rPr lang="nl-NL"/>
              <a:t>EPC verplicht bij verhuur/verkoop?</a:t>
            </a:r>
          </a:p>
          <a:p>
            <a:endParaRPr lang="nl-BE"/>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728570" y="2661040"/>
            <a:ext cx="6225304" cy="393322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3</a:t>
            </a:r>
            <a:endParaRPr lang="nl-NL" sz="2400">
              <a:solidFill>
                <a:schemeClr val="bg1">
                  <a:lumMod val="50000"/>
                </a:schemeClr>
              </a:solidFill>
            </a:endParaRPr>
          </a:p>
          <a:p>
            <a:pPr lvl="1"/>
            <a:r>
              <a:rPr lang="nl-NL" sz="2400">
                <a:solidFill>
                  <a:schemeClr val="bg1">
                    <a:lumMod val="50000"/>
                  </a:schemeClr>
                </a:solidFill>
              </a:rPr>
              <a:t>Hoofdbestemming niet-residentieel</a:t>
            </a:r>
          </a:p>
          <a:p>
            <a:pPr lvl="1"/>
            <a:r>
              <a:rPr lang="nl-NL" sz="2400">
                <a:solidFill>
                  <a:schemeClr val="bg1">
                    <a:lumMod val="50000"/>
                  </a:schemeClr>
                </a:solidFill>
              </a:rPr>
              <a:t>BVO = 420 m² &lt; 500 m²</a:t>
            </a:r>
          </a:p>
          <a:p>
            <a:pPr lvl="2"/>
            <a:r>
              <a:rPr lang="nl-NL">
                <a:solidFill>
                  <a:schemeClr val="bg1">
                    <a:lumMod val="50000"/>
                  </a:schemeClr>
                </a:solidFill>
              </a:rPr>
              <a:t>120 m² kantoor + 300 m² magazijn</a:t>
            </a:r>
            <a:endParaRPr lang="nl-NL" sz="1900">
              <a:solidFill>
                <a:schemeClr val="bg1">
                  <a:lumMod val="50000"/>
                </a:schemeClr>
              </a:solidFill>
            </a:endParaRPr>
          </a:p>
          <a:p>
            <a:pPr lvl="1"/>
            <a:r>
              <a:rPr lang="nl-BE"/>
              <a:t>Aaneengesloten geheel = 420 m² &lt; 1000 m²</a:t>
            </a:r>
          </a:p>
          <a:p>
            <a:pPr lvl="2"/>
            <a:r>
              <a:rPr lang="nl-BE"/>
              <a:t>Bevat alle </a:t>
            </a:r>
            <a:r>
              <a:rPr lang="nl-BE" b="1"/>
              <a:t>eenheden </a:t>
            </a:r>
            <a:r>
              <a:rPr lang="nl-BE"/>
              <a:t>met hoofdbestemming NR!</a:t>
            </a:r>
          </a:p>
          <a:p>
            <a:pPr lvl="1"/>
            <a:r>
              <a:rPr lang="nl-BE">
                <a:solidFill>
                  <a:srgbClr val="00B050"/>
                </a:solidFill>
              </a:rPr>
              <a:t>EPC </a:t>
            </a:r>
            <a:r>
              <a:rPr lang="nl-BE" err="1">
                <a:solidFill>
                  <a:srgbClr val="00B050"/>
                </a:solidFill>
              </a:rPr>
              <a:t>kNR</a:t>
            </a:r>
            <a:r>
              <a:rPr lang="nl-BE">
                <a:solidFill>
                  <a:srgbClr val="00B050"/>
                </a:solidFill>
              </a:rPr>
              <a:t> verplicht bij verhuur/verkoop</a:t>
            </a:r>
          </a:p>
          <a:p>
            <a:pPr lvl="1"/>
            <a:endParaRPr lang="nl-NL" sz="2400">
              <a:solidFill>
                <a:schemeClr val="bg1">
                  <a:lumMod val="50000"/>
                </a:schemeClr>
              </a:solidFill>
            </a:endParaRPr>
          </a:p>
          <a:p>
            <a:pPr lvl="1"/>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62015" y="3072901"/>
            <a:ext cx="5180831" cy="2678850"/>
          </a:xfrm>
          <a:prstGeom prst="rect">
            <a:avLst/>
          </a:prstGeom>
        </p:spPr>
      </p:pic>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184476" y="5936734"/>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052431" y="5097144"/>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1" name="Tijdelijke aanduiding voor inhoud 2">
            <a:extLst>
              <a:ext uri="{FF2B5EF4-FFF2-40B4-BE49-F238E27FC236}">
                <a16:creationId xmlns:a16="http://schemas.microsoft.com/office/drawing/2014/main" id="{54881752-5B0A-4766-9261-6CD2BD60A8D4}"/>
              </a:ext>
            </a:extLst>
          </p:cNvPr>
          <p:cNvSpPr txBox="1">
            <a:spLocks/>
          </p:cNvSpPr>
          <p:nvPr/>
        </p:nvSpPr>
        <p:spPr>
          <a:xfrm>
            <a:off x="135874" y="594010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2" name="Rechte verbindingslijn met pijl 11">
            <a:extLst>
              <a:ext uri="{FF2B5EF4-FFF2-40B4-BE49-F238E27FC236}">
                <a16:creationId xmlns:a16="http://schemas.microsoft.com/office/drawing/2014/main" id="{043103FE-9557-4E3E-8061-C25084C0C036}"/>
              </a:ext>
            </a:extLst>
          </p:cNvPr>
          <p:cNvCxnSpPr>
            <a:cxnSpLocks/>
          </p:cNvCxnSpPr>
          <p:nvPr/>
        </p:nvCxnSpPr>
        <p:spPr>
          <a:xfrm flipV="1">
            <a:off x="838197" y="5097144"/>
            <a:ext cx="0"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355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Wat als…?</a:t>
            </a:r>
            <a:endParaRPr lang="nl-NL"/>
          </a:p>
          <a:p>
            <a:endParaRPr lang="nl-BE"/>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19028" y="2244097"/>
            <a:ext cx="5934845" cy="3933226"/>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NL" sz="2400"/>
              <a:t>… magazijn sanitair heeft?</a:t>
            </a:r>
            <a:endParaRPr lang="en-US"/>
          </a:p>
          <a:p>
            <a:pPr marL="575945" lvl="1" indent="-287655"/>
            <a:r>
              <a:rPr lang="nl-NL" sz="2400"/>
              <a:t>Inschatting dienstbaarheid blijft dezelfde</a:t>
            </a:r>
            <a:endParaRPr lang="nl-NL" sz="2400">
              <a:cs typeface="Calibri"/>
            </a:endParaRPr>
          </a:p>
          <a:p>
            <a:pPr indent="-287655"/>
            <a:r>
              <a:rPr lang="nl-NL" sz="2400"/>
              <a:t>… kantoor dienstbaar aan magazijn?</a:t>
            </a:r>
            <a:endParaRPr lang="nl-NL" sz="2400">
              <a:cs typeface="Calibri"/>
            </a:endParaRPr>
          </a:p>
          <a:p>
            <a:pPr marL="575945" lvl="1" indent="-287655"/>
            <a:r>
              <a:rPr lang="nl-NL" sz="2400"/>
              <a:t>Bv. hoofdactiviteit opslag en kantoor alleen voor periodiek gebruik (bv. administratie) </a:t>
            </a:r>
            <a:endParaRPr lang="nl-NL" sz="2400">
              <a:cs typeface="Calibri"/>
            </a:endParaRPr>
          </a:p>
          <a:p>
            <a:pPr indent="-287655"/>
            <a:r>
              <a:rPr lang="nl-NL" sz="2400"/>
              <a:t>… hoofdbestemming industrie?</a:t>
            </a:r>
            <a:endParaRPr lang="nl-NL" sz="1700">
              <a:solidFill>
                <a:schemeClr val="bg1">
                  <a:lumMod val="50000"/>
                </a:schemeClr>
              </a:solidFill>
              <a:cs typeface="Calibri"/>
            </a:endParaRPr>
          </a:p>
          <a:p>
            <a:pPr marL="575945" lvl="1" indent="-287655"/>
            <a:r>
              <a:rPr lang="nl-NL" sz="2400">
                <a:solidFill>
                  <a:schemeClr val="bg1">
                    <a:lumMod val="50000"/>
                  </a:schemeClr>
                </a:solidFill>
              </a:rPr>
              <a:t>Geen EPC verplicht voor </a:t>
            </a:r>
            <a:r>
              <a:rPr lang="nl-NL" sz="2400" u="sng">
                <a:solidFill>
                  <a:schemeClr val="bg1">
                    <a:lumMod val="50000"/>
                  </a:schemeClr>
                </a:solidFill>
              </a:rPr>
              <a:t>hele</a:t>
            </a:r>
            <a:r>
              <a:rPr lang="nl-NL" sz="2400">
                <a:solidFill>
                  <a:schemeClr val="bg1">
                    <a:lumMod val="50000"/>
                  </a:schemeClr>
                </a:solidFill>
              </a:rPr>
              <a:t> eenheid (inclusief kantoor)</a:t>
            </a:r>
            <a:endParaRPr lang="nl-NL" sz="2400">
              <a:solidFill>
                <a:schemeClr val="bg1">
                  <a:lumMod val="50000"/>
                </a:schemeClr>
              </a:solidFill>
              <a:cs typeface="Calibri"/>
            </a:endParaRPr>
          </a:p>
          <a:p>
            <a:pPr indent="-287655"/>
            <a:r>
              <a:rPr lang="nl-NL" sz="2400"/>
              <a:t>… BVO eenheid &gt; 500 m²</a:t>
            </a:r>
            <a:endParaRPr lang="nl-NL" sz="2400">
              <a:cs typeface="Calibri"/>
            </a:endParaRPr>
          </a:p>
          <a:p>
            <a:pPr marL="575945" lvl="1" indent="-287655"/>
            <a:r>
              <a:rPr lang="nl-NL" sz="2400">
                <a:solidFill>
                  <a:schemeClr val="bg1">
                    <a:lumMod val="50000"/>
                  </a:schemeClr>
                </a:solidFill>
              </a:rPr>
              <a:t>Eenheid valt onder het EPC groot niet-residentieel, EPC nog niet beschikbaar</a:t>
            </a:r>
            <a:endParaRPr lang="nl-NL" sz="2400">
              <a:solidFill>
                <a:schemeClr val="bg1">
                  <a:lumMod val="50000"/>
                </a:schemeClr>
              </a:solidFill>
              <a:cs typeface="Calibri"/>
            </a:endParaRPr>
          </a:p>
          <a:p>
            <a:pPr marL="575945" lvl="1" indent="-287655"/>
            <a:endParaRPr lang="nl-BE">
              <a:cs typeface="Calibri"/>
            </a:endParaRPr>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62015" y="3072901"/>
            <a:ext cx="5180831" cy="2678850"/>
          </a:xfrm>
          <a:prstGeom prst="rect">
            <a:avLst/>
          </a:prstGeom>
        </p:spPr>
      </p:pic>
      <p:sp>
        <p:nvSpPr>
          <p:cNvPr id="15" name="Tijdelijke aanduiding voor inhoud 2">
            <a:extLst>
              <a:ext uri="{FF2B5EF4-FFF2-40B4-BE49-F238E27FC236}">
                <a16:creationId xmlns:a16="http://schemas.microsoft.com/office/drawing/2014/main" id="{62F2F8FD-4A7C-4E23-8A0A-33CE1CE6CF28}"/>
              </a:ext>
            </a:extLst>
          </p:cNvPr>
          <p:cNvSpPr txBox="1">
            <a:spLocks/>
          </p:cNvSpPr>
          <p:nvPr/>
        </p:nvSpPr>
        <p:spPr>
          <a:xfrm>
            <a:off x="135874" y="594010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0" name="Rechte verbindingslijn met pijl 9">
            <a:extLst>
              <a:ext uri="{FF2B5EF4-FFF2-40B4-BE49-F238E27FC236}">
                <a16:creationId xmlns:a16="http://schemas.microsoft.com/office/drawing/2014/main" id="{2DF89F7F-DB64-4F95-9150-ACDDAE451BA2}"/>
              </a:ext>
            </a:extLst>
          </p:cNvPr>
          <p:cNvCxnSpPr>
            <a:cxnSpLocks/>
          </p:cNvCxnSpPr>
          <p:nvPr/>
        </p:nvCxnSpPr>
        <p:spPr>
          <a:xfrm flipV="1">
            <a:off x="838197" y="5097144"/>
            <a:ext cx="0"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184476" y="5936734"/>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052431" y="5097144"/>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90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42</a:t>
            </a:fld>
            <a:endParaRPr lang="nl-BE" sz="1100">
              <a:solidFill>
                <a:srgbClr val="105269"/>
              </a:solidFill>
            </a:endParaRPr>
          </a:p>
        </p:txBody>
      </p:sp>
      <p:sp>
        <p:nvSpPr>
          <p:cNvPr id="6" name="titel">
            <a:extLst>
              <a:ext uri="{FF2B5EF4-FFF2-40B4-BE49-F238E27FC236}">
                <a16:creationId xmlns:a16="http://schemas.microsoft.com/office/drawing/2014/main" id="{25BE970F-1D9E-45FF-A9B6-CEF7F717B771}"/>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Veelgemaakte fouten</a:t>
            </a:r>
            <a:endParaRPr lang="nl-BE" sz="3700"/>
          </a:p>
        </p:txBody>
      </p:sp>
    </p:spTree>
    <p:extLst>
      <p:ext uri="{BB962C8B-B14F-4D97-AF65-F5344CB8AC3E}">
        <p14:creationId xmlns:p14="http://schemas.microsoft.com/office/powerpoint/2010/main" val="4131280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p:txBody>
          <a:bodyPr lIns="91440" tIns="45720" rIns="91440" bIns="0" anchor="t"/>
          <a:lstStyle/>
          <a:p>
            <a:pPr indent="-287655"/>
            <a:r>
              <a:rPr lang="nl-BE"/>
              <a:t>Deel II : 	Verzamelen van de gegevens</a:t>
            </a:r>
          </a:p>
          <a:p>
            <a:pPr indent="-287655"/>
            <a:endParaRPr lang="nl-BE" sz="2000"/>
          </a:p>
          <a:p>
            <a:pPr marL="1179513" lvl="1" indent="-457200">
              <a:buAutoNum type="arabicPeriod"/>
            </a:pPr>
            <a:r>
              <a:rPr lang="nl-BE"/>
              <a:t>Belang van een goede voorbereiding voorafgaand aan het </a:t>
            </a:r>
            <a:r>
              <a:rPr lang="nl-BE" err="1"/>
              <a:t>plaatsbezoek</a:t>
            </a:r>
            <a:endParaRPr lang="nl-BE"/>
          </a:p>
          <a:p>
            <a:pPr marL="1755513" lvl="3" indent="-457200">
              <a:buAutoNum type="arabicPeriod"/>
            </a:pPr>
            <a:r>
              <a:rPr lang="nl-BE"/>
              <a:t>Praktisch gebruik van de </a:t>
            </a:r>
            <a:r>
              <a:rPr lang="nl-BE" b="1"/>
              <a:t>aanstiplijst</a:t>
            </a:r>
            <a:r>
              <a:rPr lang="nl-BE"/>
              <a:t>, zorgen dat bewijsstukken klaarliggen</a:t>
            </a:r>
            <a:endParaRPr lang="nl-BE" b="1"/>
          </a:p>
          <a:p>
            <a:pPr marL="1755513" lvl="3" indent="-457200">
              <a:buAutoNum type="arabicPeriod"/>
            </a:pPr>
            <a:r>
              <a:rPr lang="nl-BE"/>
              <a:t>Opzoeken wooneenheid in </a:t>
            </a:r>
            <a:r>
              <a:rPr lang="nl-BE" b="1"/>
              <a:t>Gebouwenregister</a:t>
            </a:r>
            <a:r>
              <a:rPr lang="nl-BE"/>
              <a:t>; controle of EPC GD aanwezig is, …</a:t>
            </a:r>
          </a:p>
          <a:p>
            <a:pPr marL="1755513" lvl="3" indent="-457200">
              <a:buAutoNum type="arabicPeriod"/>
            </a:pPr>
            <a:r>
              <a:rPr lang="nl-BE"/>
              <a:t>Referentiejaar bouw (en renovatie) bevragen</a:t>
            </a:r>
          </a:p>
          <a:p>
            <a:pPr marL="1298313" lvl="3" indent="0">
              <a:buNone/>
            </a:pPr>
            <a:endParaRPr lang="nl-BE"/>
          </a:p>
          <a:p>
            <a:pPr marL="1179513" lvl="1" indent="-457200">
              <a:buFont typeface="Calibri" panose="020F0502020204030204" pitchFamily="34" charset="0"/>
              <a:buAutoNum type="arabicPeriod"/>
            </a:pPr>
            <a:r>
              <a:rPr lang="nl-BE"/>
              <a:t>Correct gebruik van de bewijsstukken</a:t>
            </a:r>
          </a:p>
          <a:p>
            <a:pPr marL="1755513" lvl="3" indent="-457200">
              <a:buFont typeface="Calibri" panose="020F0502020204030204" pitchFamily="34" charset="0"/>
              <a:buAutoNum type="arabicPeriod"/>
            </a:pPr>
            <a:r>
              <a:rPr lang="nl-NL"/>
              <a:t>Controle van de bewijsstukken ter plaatse </a:t>
            </a:r>
          </a:p>
          <a:p>
            <a:pPr marL="1755513" lvl="3" indent="-457200">
              <a:buFont typeface="Calibri" panose="020F0502020204030204" pitchFamily="34" charset="0"/>
              <a:buAutoNum type="arabicPeriod"/>
            </a:pPr>
            <a:r>
              <a:rPr lang="nl-NL"/>
              <a:t>Gegevens uit facturen</a:t>
            </a:r>
          </a:p>
          <a:p>
            <a:pPr marL="1755513" lvl="3" indent="-457200">
              <a:buFont typeface="Calibri" panose="020F0502020204030204" pitchFamily="34" charset="0"/>
              <a:buAutoNum type="arabicPeriod"/>
            </a:pPr>
            <a:r>
              <a:rPr lang="nl-BE"/>
              <a:t>Aanwezigheid van een Post Interventie Dossier</a:t>
            </a:r>
          </a:p>
          <a:p>
            <a:pPr marL="1755513" lvl="3" indent="-457200">
              <a:buFont typeface="Calibri" panose="020F0502020204030204" pitchFamily="34" charset="0"/>
              <a:buAutoNum type="arabicPeriod"/>
            </a:pPr>
            <a:endParaRPr lang="nl-BE"/>
          </a:p>
          <a:p>
            <a:pPr marL="1179513" lvl="1" indent="-457200">
              <a:buFont typeface="Calibri" panose="020F0502020204030204" pitchFamily="34" charset="0"/>
              <a:buAutoNum type="arabicPeriod"/>
            </a:pPr>
            <a:r>
              <a:rPr lang="nl-BE"/>
              <a:t>Bijhouden projectdossier</a:t>
            </a:r>
          </a:p>
          <a:p>
            <a:pPr marL="1755513" lvl="3" indent="-457200">
              <a:buAutoNum type="arabicPeriod"/>
            </a:pPr>
            <a:endParaRPr lang="nl-BE"/>
          </a:p>
          <a:p>
            <a:pPr marL="1298313" lvl="3" indent="0">
              <a:buNone/>
            </a:pPr>
            <a:endParaRPr lang="nl-BE"/>
          </a:p>
          <a:p>
            <a:pPr indent="-287655"/>
            <a:endParaRPr lang="en-US" sz="1000"/>
          </a:p>
        </p:txBody>
      </p:sp>
    </p:spTree>
    <p:extLst>
      <p:ext uri="{BB962C8B-B14F-4D97-AF65-F5344CB8AC3E}">
        <p14:creationId xmlns:p14="http://schemas.microsoft.com/office/powerpoint/2010/main" val="75963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a:t>
            </a:r>
            <a:br>
              <a:rPr lang="nl-BE" sz="3600"/>
            </a:br>
            <a:r>
              <a:rPr lang="nl-BE" sz="3600"/>
              <a:t>Verzamelen van de 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marL="514350" indent="-514350">
              <a:buAutoNum type="arabicPeriod"/>
            </a:pPr>
            <a:r>
              <a:rPr lang="nl-BE"/>
              <a:t>Belang van een goede voorbereiding van het </a:t>
            </a:r>
            <a:r>
              <a:rPr lang="nl-BE" err="1"/>
              <a:t>plaatsbezoek</a:t>
            </a:r>
            <a:endParaRPr lang="nl-BE"/>
          </a:p>
          <a:p>
            <a:pPr marL="514350" indent="-514350">
              <a:buAutoNum type="arabicPeriod"/>
            </a:pPr>
            <a:endParaRPr lang="nl-BE" sz="800"/>
          </a:p>
          <a:p>
            <a:pPr lvl="1"/>
            <a:r>
              <a:rPr lang="nl-BE" sz="2800" b="1"/>
              <a:t>Algemeen wordt er te weinig aandacht besteed aan het voorbereiden van een </a:t>
            </a:r>
            <a:r>
              <a:rPr lang="nl-BE" sz="2800" b="1" err="1"/>
              <a:t>plaatsbezoek</a:t>
            </a:r>
            <a:r>
              <a:rPr lang="nl-BE" sz="2800" b="1"/>
              <a:t> :</a:t>
            </a:r>
          </a:p>
          <a:p>
            <a:pPr lvl="1"/>
            <a:endParaRPr lang="nl-BE" sz="800" b="1"/>
          </a:p>
          <a:p>
            <a:pPr lvl="2"/>
            <a:r>
              <a:rPr lang="nl-BE" sz="2400"/>
              <a:t>Bewijsstukken worden niet tijdig opgevraagd</a:t>
            </a:r>
          </a:p>
          <a:p>
            <a:pPr lvl="2"/>
            <a:r>
              <a:rPr lang="nl-BE" sz="2400"/>
              <a:t>Bewijsstukken worden niet gebruikt</a:t>
            </a:r>
          </a:p>
          <a:p>
            <a:pPr lvl="2"/>
            <a:r>
              <a:rPr lang="nl-BE" sz="2400"/>
              <a:t>Aanstiplijsten worden niet gebruikt of zijn niet in orde</a:t>
            </a:r>
          </a:p>
          <a:p>
            <a:pPr lvl="2"/>
            <a:r>
              <a:rPr lang="nl-BE" sz="2400"/>
              <a:t>Bouwjaren worden nauwelijks opgezocht</a:t>
            </a:r>
          </a:p>
          <a:p>
            <a:pPr lvl="2"/>
            <a:r>
              <a:rPr lang="nl-BE" sz="2400"/>
              <a:t>Adressen (</a:t>
            </a:r>
            <a:r>
              <a:rPr lang="nl-BE" sz="2400" err="1"/>
              <a:t>busnummers</a:t>
            </a:r>
            <a:r>
              <a:rPr lang="nl-BE" sz="2400"/>
              <a:t>) blijken niet te kloppen</a:t>
            </a:r>
          </a:p>
          <a:p>
            <a:pPr lvl="2"/>
            <a:r>
              <a:rPr lang="nl-BE" sz="2400"/>
              <a:t>Projectdossiers zijn onvolledig</a:t>
            </a:r>
          </a:p>
          <a:p>
            <a:pPr lvl="2"/>
            <a:r>
              <a:rPr lang="nl-BE" sz="2400" err="1"/>
              <a:t>enz</a:t>
            </a:r>
            <a:endParaRPr lang="nl-BE" sz="2400"/>
          </a:p>
          <a:p>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7707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II.1</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1288572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0AFCBE-EC6A-4AC6-B376-093B287DD081}"/>
              </a:ext>
            </a:extLst>
          </p:cNvPr>
          <p:cNvSpPr>
            <a:spLocks noGrp="1"/>
          </p:cNvSpPr>
          <p:nvPr>
            <p:ph type="title"/>
          </p:nvPr>
        </p:nvSpPr>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A58E50F2-C5AF-49B0-AD94-312DAC52FBBC}"/>
              </a:ext>
            </a:extLst>
          </p:cNvPr>
          <p:cNvSpPr>
            <a:spLocks noGrp="1"/>
          </p:cNvSpPr>
          <p:nvPr>
            <p:ph sz="half" idx="10"/>
          </p:nvPr>
        </p:nvSpPr>
        <p:spPr>
          <a:xfrm>
            <a:off x="838199" y="1467762"/>
            <a:ext cx="10515600" cy="5037474"/>
          </a:xfrm>
        </p:spPr>
        <p:txBody>
          <a:bodyPr/>
          <a:lstStyle/>
          <a:p>
            <a:pPr lvl="1"/>
            <a:r>
              <a:rPr lang="nl-BE" sz="2800" b="1"/>
              <a:t>Aanstiplijst bewijsstukken</a:t>
            </a:r>
          </a:p>
          <a:p>
            <a:pPr lvl="1"/>
            <a:endParaRPr lang="nl-BE" sz="800"/>
          </a:p>
          <a:p>
            <a:pPr lvl="2"/>
            <a:r>
              <a:rPr lang="nl-BE" sz="2400"/>
              <a:t>Informeren van de eigenaar over het </a:t>
            </a:r>
            <a:r>
              <a:rPr lang="nl-BE" sz="2400" b="1"/>
              <a:t>belang van de bewijsstukken </a:t>
            </a:r>
            <a:r>
              <a:rPr lang="nl-BE" sz="2400"/>
              <a:t>voor de opmaak van het EPC </a:t>
            </a:r>
          </a:p>
          <a:p>
            <a:pPr lvl="2"/>
            <a:endParaRPr lang="nl-BE" sz="1200"/>
          </a:p>
          <a:p>
            <a:pPr lvl="2"/>
            <a:r>
              <a:rPr lang="nl-BE" sz="2400"/>
              <a:t>Hoe?</a:t>
            </a:r>
          </a:p>
          <a:p>
            <a:pPr lvl="3"/>
            <a:r>
              <a:rPr lang="nl-BE" sz="2400"/>
              <a:t>Bezorgen van de aanstiplijst én toelichting van het VEKA aan de eigenaar</a:t>
            </a:r>
          </a:p>
          <a:p>
            <a:pPr lvl="3"/>
            <a:r>
              <a:rPr lang="nl-BE" sz="2400"/>
              <a:t>Opvragen van de mogelijke bewijsstukken aan de eigenaar</a:t>
            </a:r>
          </a:p>
          <a:p>
            <a:pPr marL="864000" lvl="3" indent="0">
              <a:buNone/>
            </a:pPr>
            <a:r>
              <a:rPr lang="nl-BE" sz="2400"/>
              <a:t>	   Aanduiden van de ontvangen bewijsstukken in de aanstiplijst</a:t>
            </a:r>
          </a:p>
          <a:p>
            <a:pPr lvl="3"/>
            <a:r>
              <a:rPr lang="nl-BE" sz="2400" b="1"/>
              <a:t>Lijst laten ondertekenen door eigenaar en zelf ondertekenen</a:t>
            </a:r>
          </a:p>
          <a:p>
            <a:pPr marL="864000" lvl="3" indent="0">
              <a:buNone/>
            </a:pPr>
            <a:endParaRPr lang="nl-BE" sz="1200"/>
          </a:p>
          <a:p>
            <a:pPr lvl="2"/>
            <a:r>
              <a:rPr lang="nl-BE" sz="2400"/>
              <a:t>Ook als er geen bewijsstukken voorhanden zijn moet de aanstiplijst overhandigd en ondertekend worden.</a:t>
            </a:r>
          </a:p>
          <a:p>
            <a:pPr marL="576000" lvl="2" indent="0">
              <a:buNone/>
            </a:pPr>
            <a:endParaRPr lang="nl-BE" sz="1200"/>
          </a:p>
          <a:p>
            <a:endParaRPr lang="nl-BE"/>
          </a:p>
        </p:txBody>
      </p:sp>
      <p:sp>
        <p:nvSpPr>
          <p:cNvPr id="7" name="Ovaal 6">
            <a:extLst>
              <a:ext uri="{FF2B5EF4-FFF2-40B4-BE49-F238E27FC236}">
                <a16:creationId xmlns:a16="http://schemas.microsoft.com/office/drawing/2014/main" id="{1F9311C0-C520-4CF3-914A-407D37AF61A5}"/>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EE89E800-4E07-4728-89B4-B9F7113E9748}"/>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II.1.2</a:t>
            </a:r>
          </a:p>
        </p:txBody>
      </p:sp>
      <p:pic>
        <p:nvPicPr>
          <p:cNvPr id="12" name="Graphic 11" descr="Klembord">
            <a:extLst>
              <a:ext uri="{FF2B5EF4-FFF2-40B4-BE49-F238E27FC236}">
                <a16:creationId xmlns:a16="http://schemas.microsoft.com/office/drawing/2014/main" id="{6F559D3F-DADA-461F-AE32-208EB2F72A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4" y="304761"/>
            <a:ext cx="775869" cy="775869"/>
          </a:xfrm>
          <a:prstGeom prst="rect">
            <a:avLst/>
          </a:prstGeom>
        </p:spPr>
      </p:pic>
    </p:spTree>
    <p:extLst>
      <p:ext uri="{BB962C8B-B14F-4D97-AF65-F5344CB8AC3E}">
        <p14:creationId xmlns:p14="http://schemas.microsoft.com/office/powerpoint/2010/main" val="2809513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4676BB7-F5D8-4FFC-9E69-EF764DB0476E}"/>
              </a:ext>
            </a:extLst>
          </p:cNvPr>
          <p:cNvSpPr>
            <a:spLocks noGrp="1"/>
          </p:cNvSpPr>
          <p:nvPr>
            <p:ph sz="half" idx="10"/>
          </p:nvPr>
        </p:nvSpPr>
        <p:spPr/>
        <p:txBody>
          <a:bodyPr/>
          <a:lstStyle/>
          <a:p>
            <a:pPr lvl="1"/>
            <a:r>
              <a:rPr lang="nl-BE" sz="2800" b="1">
                <a:solidFill>
                  <a:srgbClr val="7F7F7F"/>
                </a:solidFill>
              </a:rPr>
              <a:t>Aanstiplijst bewijsstukken </a:t>
            </a:r>
          </a:p>
          <a:p>
            <a:pPr lvl="1"/>
            <a:endParaRPr lang="nl-BE" sz="800" b="1">
              <a:solidFill>
                <a:srgbClr val="7F7F7F"/>
              </a:solidFill>
            </a:endParaRPr>
          </a:p>
          <a:p>
            <a:pPr lvl="2"/>
            <a:r>
              <a:rPr lang="nl-NL" sz="2400"/>
              <a:t>Aanstiplijst ontbreekt in veel projectdossiers!</a:t>
            </a:r>
          </a:p>
          <a:p>
            <a:pPr lvl="2"/>
            <a:endParaRPr lang="nl-NL" sz="1200"/>
          </a:p>
          <a:p>
            <a:pPr lvl="2"/>
            <a:r>
              <a:rPr lang="nl-NL" sz="2400"/>
              <a:t>Enkel de aanstiplijst die terug te vinden is op de website voor energiedeskundigen mag gebruikt worden. Het is niet toegelaten om deze aan te passen. </a:t>
            </a:r>
          </a:p>
          <a:p>
            <a:pPr lvl="2"/>
            <a:endParaRPr lang="nl-NL" sz="1200"/>
          </a:p>
          <a:p>
            <a:pPr lvl="2"/>
            <a:r>
              <a:rPr lang="nl-NL" sz="2400"/>
              <a:t>Analoge of digitale kopieën van zowel de geldige bewijsstukken als de ondertekende aanstiplijst van alle ontvangen documenten moeten bijgehouden worden. </a:t>
            </a:r>
            <a:endParaRPr lang="nl-BE" sz="3200"/>
          </a:p>
        </p:txBody>
      </p:sp>
      <p:sp>
        <p:nvSpPr>
          <p:cNvPr id="4" name="Ovaal 3">
            <a:extLst>
              <a:ext uri="{FF2B5EF4-FFF2-40B4-BE49-F238E27FC236}">
                <a16:creationId xmlns:a16="http://schemas.microsoft.com/office/drawing/2014/main" id="{801074F4-AE88-4FF5-BC8A-7ECF5F2B5729}"/>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AC1B3EE2-F018-40E5-A3F7-65F58C574B92}"/>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II.1.2</a:t>
            </a:r>
          </a:p>
        </p:txBody>
      </p:sp>
      <p:pic>
        <p:nvPicPr>
          <p:cNvPr id="6" name="Graphic 5" descr="Klembord">
            <a:extLst>
              <a:ext uri="{FF2B5EF4-FFF2-40B4-BE49-F238E27FC236}">
                <a16:creationId xmlns:a16="http://schemas.microsoft.com/office/drawing/2014/main" id="{33EED556-5796-41D7-B442-598463909D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4" y="304761"/>
            <a:ext cx="775869" cy="775869"/>
          </a:xfrm>
          <a:prstGeom prst="rect">
            <a:avLst/>
          </a:prstGeom>
        </p:spPr>
      </p:pic>
      <p:sp>
        <p:nvSpPr>
          <p:cNvPr id="8" name="Titel 1">
            <a:extLst>
              <a:ext uri="{FF2B5EF4-FFF2-40B4-BE49-F238E27FC236}">
                <a16:creationId xmlns:a16="http://schemas.microsoft.com/office/drawing/2014/main" id="{22079557-23C5-4236-9695-EDFD969F4441}"/>
              </a:ext>
            </a:extLst>
          </p:cNvPr>
          <p:cNvSpPr>
            <a:spLocks noGrp="1"/>
          </p:cNvSpPr>
          <p:nvPr>
            <p:ph type="title"/>
          </p:nvPr>
        </p:nvSpPr>
        <p:spPr>
          <a:xfrm>
            <a:off x="838199" y="476672"/>
            <a:ext cx="10515601" cy="936104"/>
          </a:xfrm>
        </p:spPr>
        <p:txBody>
          <a:bodyPr/>
          <a:lstStyle/>
          <a:p>
            <a:r>
              <a:rPr lang="nl-BE" sz="3600" b="0"/>
              <a:t>Belang van een goede voorbereiding</a:t>
            </a:r>
          </a:p>
        </p:txBody>
      </p:sp>
    </p:spTree>
    <p:extLst>
      <p:ext uri="{BB962C8B-B14F-4D97-AF65-F5344CB8AC3E}">
        <p14:creationId xmlns:p14="http://schemas.microsoft.com/office/powerpoint/2010/main" val="3868710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94C15-AE10-44C4-8527-1E386D3E3A2B}"/>
              </a:ext>
            </a:extLst>
          </p:cNvPr>
          <p:cNvSpPr>
            <a:spLocks noGrp="1"/>
          </p:cNvSpPr>
          <p:nvPr>
            <p:ph type="title"/>
          </p:nvPr>
        </p:nvSpPr>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BCC73DD8-049C-4168-BACC-85308ABF7574}"/>
              </a:ext>
            </a:extLst>
          </p:cNvPr>
          <p:cNvSpPr>
            <a:spLocks noGrp="1"/>
          </p:cNvSpPr>
          <p:nvPr>
            <p:ph sz="half" idx="10"/>
          </p:nvPr>
        </p:nvSpPr>
        <p:spPr/>
        <p:txBody>
          <a:bodyPr/>
          <a:lstStyle/>
          <a:p>
            <a:pPr lvl="1"/>
            <a:r>
              <a:rPr lang="nl-BE" sz="2800" b="1"/>
              <a:t>Stuur de aanstiplijst van de ontvangen documenten op voorhand door.</a:t>
            </a:r>
          </a:p>
          <a:p>
            <a:pPr lvl="1"/>
            <a:endParaRPr lang="nl-BE" sz="2800" b="1"/>
          </a:p>
          <a:p>
            <a:pPr lvl="1"/>
            <a:r>
              <a:rPr lang="nl-BE" sz="2800" b="1"/>
              <a:t>Bespreek ook het belang van bewijsstukken.</a:t>
            </a:r>
          </a:p>
          <a:p>
            <a:pPr lvl="1"/>
            <a:endParaRPr lang="nl-BE" sz="2800" b="1"/>
          </a:p>
          <a:p>
            <a:pPr lvl="1"/>
            <a:r>
              <a:rPr lang="nl-BE" sz="2800" b="1"/>
              <a:t>Neem de bewijsstukken door alvorens uw </a:t>
            </a:r>
            <a:r>
              <a:rPr lang="nl-BE" sz="2800" b="1" err="1"/>
              <a:t>plaatsbezoek</a:t>
            </a:r>
            <a:r>
              <a:rPr lang="nl-BE" sz="2800" b="1"/>
              <a:t> aan te vangen en controleer de algemene voorwaarden.</a:t>
            </a:r>
          </a:p>
          <a:p>
            <a:pPr lvl="1"/>
            <a:endParaRPr lang="nl-BE"/>
          </a:p>
        </p:txBody>
      </p:sp>
      <p:sp>
        <p:nvSpPr>
          <p:cNvPr id="4" name="Tekstvak 3">
            <a:extLst>
              <a:ext uri="{FF2B5EF4-FFF2-40B4-BE49-F238E27FC236}">
                <a16:creationId xmlns:a16="http://schemas.microsoft.com/office/drawing/2014/main" id="{C9B903DC-DF09-4DD1-A474-BED91E3B1553}"/>
              </a:ext>
            </a:extLst>
          </p:cNvPr>
          <p:cNvSpPr txBox="1"/>
          <p:nvPr/>
        </p:nvSpPr>
        <p:spPr>
          <a:xfrm>
            <a:off x="1037337" y="5142383"/>
            <a:ext cx="10117321" cy="461665"/>
          </a:xfrm>
          <a:prstGeom prst="rect">
            <a:avLst/>
          </a:prstGeom>
          <a:noFill/>
        </p:spPr>
        <p:txBody>
          <a:bodyPr wrap="none" rtlCol="0">
            <a:spAutoFit/>
          </a:bodyPr>
          <a:lstStyle/>
          <a:p>
            <a:r>
              <a:rPr lang="nl-BE" sz="2400">
                <a:solidFill>
                  <a:srgbClr val="FF0000"/>
                </a:solidFill>
              </a:rPr>
              <a:t>Zeker bij het EPC van de gemeenschappelijke delen is dit van nog groter belang!</a:t>
            </a:r>
          </a:p>
        </p:txBody>
      </p:sp>
      <p:sp>
        <p:nvSpPr>
          <p:cNvPr id="5" name="Ovaal 4">
            <a:extLst>
              <a:ext uri="{FF2B5EF4-FFF2-40B4-BE49-F238E27FC236}">
                <a16:creationId xmlns:a16="http://schemas.microsoft.com/office/drawing/2014/main" id="{F4637D09-CD4B-435D-A480-D73DE1706934}"/>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B04EC154-404A-4F3D-ADB9-3E273CFCED12}"/>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5F1AD551-EC8E-4A58-90D8-6A6728D779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42248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E3BBE99-7E42-4A94-AD54-290D5298B3F5}"/>
              </a:ext>
            </a:extLst>
          </p:cNvPr>
          <p:cNvPicPr>
            <a:picLocks noChangeAspect="1"/>
          </p:cNvPicPr>
          <p:nvPr/>
        </p:nvPicPr>
        <p:blipFill>
          <a:blip r:embed="rId3"/>
          <a:stretch>
            <a:fillRect/>
          </a:stretch>
        </p:blipFill>
        <p:spPr>
          <a:xfrm>
            <a:off x="846725" y="2346098"/>
            <a:ext cx="5395080" cy="2643588"/>
          </a:xfrm>
          <a:prstGeom prst="rect">
            <a:avLst/>
          </a:prstGeom>
          <a:noFill/>
        </p:spPr>
      </p:pic>
      <p:sp>
        <p:nvSpPr>
          <p:cNvPr id="18" name="Content Placeholder 3">
            <a:extLst>
              <a:ext uri="{FF2B5EF4-FFF2-40B4-BE49-F238E27FC236}">
                <a16:creationId xmlns:a16="http://schemas.microsoft.com/office/drawing/2014/main" id="{2B5BDA06-CF5D-4B76-B0BC-ED69A1BDF74A}"/>
              </a:ext>
            </a:extLst>
          </p:cNvPr>
          <p:cNvSpPr>
            <a:spLocks noGrp="1"/>
          </p:cNvSpPr>
          <p:nvPr>
            <p:ph sz="half" idx="11"/>
          </p:nvPr>
        </p:nvSpPr>
        <p:spPr>
          <a:xfrm>
            <a:off x="6241805" y="1484784"/>
            <a:ext cx="5111999" cy="5037474"/>
          </a:xfrm>
        </p:spPr>
        <p:txBody>
          <a:bodyPr/>
          <a:lstStyle/>
          <a:p>
            <a:endParaRPr lang="en-US"/>
          </a:p>
        </p:txBody>
      </p:sp>
      <p:sp>
        <p:nvSpPr>
          <p:cNvPr id="5" name="Ovaal 4">
            <a:extLst>
              <a:ext uri="{FF2B5EF4-FFF2-40B4-BE49-F238E27FC236}">
                <a16:creationId xmlns:a16="http://schemas.microsoft.com/office/drawing/2014/main" id="{28AF9EB4-41D6-432F-9E24-C0EDD8B86B70}"/>
              </a:ext>
            </a:extLst>
          </p:cNvPr>
          <p:cNvSpPr/>
          <p:nvPr/>
        </p:nvSpPr>
        <p:spPr>
          <a:xfrm>
            <a:off x="1487488" y="4365104"/>
            <a:ext cx="187220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FCCF4413-CBB5-43A2-84B5-30C97F060010}"/>
              </a:ext>
            </a:extLst>
          </p:cNvPr>
          <p:cNvPicPr>
            <a:picLocks noChangeAspect="1"/>
          </p:cNvPicPr>
          <p:nvPr/>
        </p:nvPicPr>
        <p:blipFill>
          <a:blip r:embed="rId4"/>
          <a:stretch>
            <a:fillRect/>
          </a:stretch>
        </p:blipFill>
        <p:spPr>
          <a:xfrm>
            <a:off x="6384032" y="499035"/>
            <a:ext cx="2860120" cy="4058592"/>
          </a:xfrm>
          <a:prstGeom prst="rect">
            <a:avLst/>
          </a:prstGeom>
          <a:ln>
            <a:solidFill>
              <a:srgbClr val="002060"/>
            </a:solidFill>
          </a:ln>
        </p:spPr>
      </p:pic>
      <p:pic>
        <p:nvPicPr>
          <p:cNvPr id="7" name="Afbeelding 6">
            <a:extLst>
              <a:ext uri="{FF2B5EF4-FFF2-40B4-BE49-F238E27FC236}">
                <a16:creationId xmlns:a16="http://schemas.microsoft.com/office/drawing/2014/main" id="{BB45F166-01B8-4A29-8B5F-2C2260BDE486}"/>
              </a:ext>
            </a:extLst>
          </p:cNvPr>
          <p:cNvPicPr>
            <a:picLocks noChangeAspect="1"/>
          </p:cNvPicPr>
          <p:nvPr/>
        </p:nvPicPr>
        <p:blipFill>
          <a:blip r:embed="rId5"/>
          <a:stretch>
            <a:fillRect/>
          </a:stretch>
        </p:blipFill>
        <p:spPr>
          <a:xfrm>
            <a:off x="7536160" y="1484784"/>
            <a:ext cx="2860121" cy="4058592"/>
          </a:xfrm>
          <a:prstGeom prst="rect">
            <a:avLst/>
          </a:prstGeom>
          <a:ln>
            <a:solidFill>
              <a:srgbClr val="002060"/>
            </a:solidFill>
          </a:ln>
        </p:spPr>
      </p:pic>
      <p:pic>
        <p:nvPicPr>
          <p:cNvPr id="8" name="Afbeelding 7">
            <a:extLst>
              <a:ext uri="{FF2B5EF4-FFF2-40B4-BE49-F238E27FC236}">
                <a16:creationId xmlns:a16="http://schemas.microsoft.com/office/drawing/2014/main" id="{0ED1ED18-4BF3-4C7C-B077-52006320A9CE}"/>
              </a:ext>
            </a:extLst>
          </p:cNvPr>
          <p:cNvPicPr>
            <a:picLocks noChangeAspect="1"/>
          </p:cNvPicPr>
          <p:nvPr/>
        </p:nvPicPr>
        <p:blipFill>
          <a:blip r:embed="rId6"/>
          <a:stretch>
            <a:fillRect/>
          </a:stretch>
        </p:blipFill>
        <p:spPr>
          <a:xfrm>
            <a:off x="8966220" y="2508811"/>
            <a:ext cx="2860120" cy="4072625"/>
          </a:xfrm>
          <a:prstGeom prst="rect">
            <a:avLst/>
          </a:prstGeom>
          <a:ln>
            <a:solidFill>
              <a:srgbClr val="002060"/>
            </a:solidFill>
          </a:ln>
        </p:spPr>
      </p:pic>
      <p:sp>
        <p:nvSpPr>
          <p:cNvPr id="12" name="Rechthoek 11">
            <a:extLst>
              <a:ext uri="{FF2B5EF4-FFF2-40B4-BE49-F238E27FC236}">
                <a16:creationId xmlns:a16="http://schemas.microsoft.com/office/drawing/2014/main" id="{D182C97A-0504-4681-B271-9B321C8ED7F1}"/>
              </a:ext>
            </a:extLst>
          </p:cNvPr>
          <p:cNvSpPr/>
          <p:nvPr/>
        </p:nvSpPr>
        <p:spPr>
          <a:xfrm>
            <a:off x="-168696" y="5615384"/>
            <a:ext cx="8837434" cy="707886"/>
          </a:xfrm>
          <a:prstGeom prst="rect">
            <a:avLst/>
          </a:prstGeom>
        </p:spPr>
        <p:txBody>
          <a:bodyPr wrap="square">
            <a:spAutoFit/>
          </a:bodyPr>
          <a:lstStyle/>
          <a:p>
            <a:pPr lvl="2"/>
            <a:r>
              <a:rPr lang="nl-BE" sz="2000"/>
              <a:t>Vernieuwde lijst is beschikbaar op: </a:t>
            </a:r>
            <a:r>
              <a:rPr lang="nl-BE" sz="2000">
                <a:hlinkClick r:id="rId7"/>
              </a:rPr>
              <a:t>https://www.energiesparen.be/energiedeskundigetypea</a:t>
            </a:r>
            <a:endParaRPr lang="nl-BE" sz="2000"/>
          </a:p>
        </p:txBody>
      </p:sp>
      <p:sp>
        <p:nvSpPr>
          <p:cNvPr id="3" name="Rechthoek 2">
            <a:extLst>
              <a:ext uri="{FF2B5EF4-FFF2-40B4-BE49-F238E27FC236}">
                <a16:creationId xmlns:a16="http://schemas.microsoft.com/office/drawing/2014/main" id="{B6433D96-64FF-4C98-8248-AA1FA3E4F6C4}"/>
              </a:ext>
            </a:extLst>
          </p:cNvPr>
          <p:cNvSpPr/>
          <p:nvPr/>
        </p:nvSpPr>
        <p:spPr>
          <a:xfrm>
            <a:off x="647186" y="813375"/>
            <a:ext cx="4601324" cy="523220"/>
          </a:xfrm>
          <a:prstGeom prst="rect">
            <a:avLst/>
          </a:prstGeom>
        </p:spPr>
        <p:txBody>
          <a:bodyPr wrap="none">
            <a:spAutoFit/>
          </a:bodyPr>
          <a:lstStyle/>
          <a:p>
            <a:pPr lvl="1"/>
            <a:r>
              <a:rPr lang="nl-BE" sz="2800" b="1">
                <a:solidFill>
                  <a:srgbClr val="7F7F7F"/>
                </a:solidFill>
              </a:rPr>
              <a:t>Aanstiplijst bewijsstukken </a:t>
            </a:r>
          </a:p>
        </p:txBody>
      </p:sp>
    </p:spTree>
    <p:extLst>
      <p:ext uri="{BB962C8B-B14F-4D97-AF65-F5344CB8AC3E}">
        <p14:creationId xmlns:p14="http://schemas.microsoft.com/office/powerpoint/2010/main" val="1332850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200" y="1246288"/>
            <a:ext cx="10515600" cy="4892010"/>
          </a:xfrm>
        </p:spPr>
        <p:txBody>
          <a:bodyPr lIns="91440" tIns="45720" rIns="91440" bIns="0" anchor="t"/>
          <a:lstStyle/>
          <a:p>
            <a:pPr marL="575945" lvl="1" indent="-287655"/>
            <a:r>
              <a:rPr lang="nl-BE" sz="2800" b="1"/>
              <a:t>Gebouwenregister</a:t>
            </a:r>
            <a:endParaRPr lang="en-US"/>
          </a:p>
          <a:p>
            <a:pPr marL="575945" lvl="1" indent="-287655"/>
            <a:endParaRPr lang="nl-BE" sz="800" b="1">
              <a:cs typeface="Calibri"/>
            </a:endParaRPr>
          </a:p>
          <a:p>
            <a:pPr marL="863600" lvl="2" indent="-287655"/>
            <a:r>
              <a:rPr lang="nl-BE" sz="2400"/>
              <a:t>Bekijk vóór het </a:t>
            </a:r>
            <a:r>
              <a:rPr lang="nl-BE" sz="2400" err="1"/>
              <a:t>plaatsbezoek</a:t>
            </a:r>
            <a:r>
              <a:rPr lang="nl-BE" sz="2400"/>
              <a:t> van een (woon)eenheid in een gebouw in de software of een EPC GD beschikbaar is en hoeveel eenheden er zijn. </a:t>
            </a:r>
            <a:endParaRPr lang="nl-BE" sz="2400">
              <a:cs typeface="Calibri"/>
            </a:endParaRPr>
          </a:p>
          <a:p>
            <a:pPr marL="863600" lvl="2" indent="-287655"/>
            <a:endParaRPr lang="nl-BE" sz="2400">
              <a:cs typeface="Calibri"/>
            </a:endParaRPr>
          </a:p>
          <a:p>
            <a:pPr marL="863600" lvl="2" indent="-287655"/>
            <a:r>
              <a:rPr lang="nl-BE" sz="2400"/>
              <a:t>Bekijk of het adres van deze eenheid gekend is … .</a:t>
            </a:r>
            <a:endParaRPr lang="nl-BE" sz="2400">
              <a:cs typeface="Calibri"/>
            </a:endParaRPr>
          </a:p>
          <a:p>
            <a:pPr marL="1151890" lvl="3" indent="-287655"/>
            <a:r>
              <a:rPr lang="nl-BE" sz="2400"/>
              <a:t>Energieprestatiedatabank</a:t>
            </a:r>
            <a:endParaRPr lang="nl-BE" sz="2400">
              <a:cs typeface="Calibri"/>
            </a:endParaRPr>
          </a:p>
          <a:p>
            <a:pPr marL="1151890" lvl="3" indent="-287655"/>
            <a:r>
              <a:rPr lang="nl-BE" sz="2400" err="1"/>
              <a:t>Geopunt</a:t>
            </a:r>
            <a:r>
              <a:rPr lang="nl-BE" sz="2400"/>
              <a:t>, Google </a:t>
            </a:r>
            <a:r>
              <a:rPr lang="nl-BE" sz="2400" err="1"/>
              <a:t>Maps</a:t>
            </a:r>
            <a:r>
              <a:rPr lang="nl-BE" sz="2400"/>
              <a:t> en/of </a:t>
            </a:r>
            <a:r>
              <a:rPr lang="nl-BE" sz="2400" err="1"/>
              <a:t>CADGis</a:t>
            </a:r>
            <a:endParaRPr lang="nl-BE" sz="2400">
              <a:cs typeface="Calibri"/>
            </a:endParaRPr>
          </a:p>
          <a:p>
            <a:pPr marL="863600" lvl="2" indent="-287655"/>
            <a:endParaRPr lang="nl-BE" sz="2400">
              <a:cs typeface="Calibri"/>
            </a:endParaRPr>
          </a:p>
          <a:p>
            <a:pPr indent="0">
              <a:buNone/>
            </a:pPr>
            <a:endParaRPr lang="nl-BE"/>
          </a:p>
        </p:txBody>
      </p:sp>
      <p:sp>
        <p:nvSpPr>
          <p:cNvPr id="4" name="Titel 1">
            <a:extLst>
              <a:ext uri="{FF2B5EF4-FFF2-40B4-BE49-F238E27FC236}">
                <a16:creationId xmlns:a16="http://schemas.microsoft.com/office/drawing/2014/main" id="{176C2AE8-E92D-41C5-8198-9FA134898FAD}"/>
              </a:ext>
            </a:extLst>
          </p:cNvPr>
          <p:cNvSpPr>
            <a:spLocks noGrp="1"/>
          </p:cNvSpPr>
          <p:nvPr>
            <p:ph type="title"/>
          </p:nvPr>
        </p:nvSpPr>
        <p:spPr>
          <a:xfrm>
            <a:off x="838199" y="476672"/>
            <a:ext cx="10515601" cy="936104"/>
          </a:xfrm>
        </p:spPr>
        <p:txBody>
          <a:bodyPr/>
          <a:lstStyle/>
          <a:p>
            <a:r>
              <a:rPr lang="nl-BE" sz="3600" b="0"/>
              <a:t>Belang van een goede voorbereiding</a:t>
            </a:r>
          </a:p>
        </p:txBody>
      </p:sp>
    </p:spTree>
    <p:extLst>
      <p:ext uri="{BB962C8B-B14F-4D97-AF65-F5344CB8AC3E}">
        <p14:creationId xmlns:p14="http://schemas.microsoft.com/office/powerpoint/2010/main" val="3721763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F0FAF-C007-4243-9872-5A6066D99F9F}"/>
              </a:ext>
            </a:extLst>
          </p:cNvPr>
          <p:cNvSpPr>
            <a:spLocks noGrp="1"/>
          </p:cNvSpPr>
          <p:nvPr>
            <p:ph type="title"/>
          </p:nvPr>
        </p:nvSpPr>
        <p:spPr/>
        <p:txBody>
          <a:bodyPr/>
          <a:lstStyle/>
          <a:p>
            <a:r>
              <a:rPr lang="nl-BE"/>
              <a:t>Definitie wooneenheid</a:t>
            </a:r>
          </a:p>
        </p:txBody>
      </p:sp>
      <p:sp>
        <p:nvSpPr>
          <p:cNvPr id="3" name="Tijdelijke aanduiding voor inhoud 2">
            <a:extLst>
              <a:ext uri="{FF2B5EF4-FFF2-40B4-BE49-F238E27FC236}">
                <a16:creationId xmlns:a16="http://schemas.microsoft.com/office/drawing/2014/main" id="{A8A7D573-73B3-44D6-AC64-74F8E924E64B}"/>
              </a:ext>
            </a:extLst>
          </p:cNvPr>
          <p:cNvSpPr>
            <a:spLocks noGrp="1"/>
          </p:cNvSpPr>
          <p:nvPr>
            <p:ph sz="half" idx="10"/>
          </p:nvPr>
        </p:nvSpPr>
        <p:spPr/>
        <p:txBody>
          <a:bodyPr/>
          <a:lstStyle/>
          <a:p>
            <a:r>
              <a:rPr lang="nl-BE"/>
              <a:t>Gebouwenregister</a:t>
            </a:r>
          </a:p>
          <a:p>
            <a:pPr lvl="1"/>
            <a:r>
              <a:rPr lang="nl-BE"/>
              <a:t>Authentieke bron voor gebouwen en adressen in Vlaanderen</a:t>
            </a:r>
          </a:p>
          <a:p>
            <a:pPr lvl="1"/>
            <a:r>
              <a:rPr lang="nl-BE"/>
              <a:t>Beheerd door Informatie Vlaanderen</a:t>
            </a:r>
          </a:p>
          <a:p>
            <a:pPr lvl="1"/>
            <a:r>
              <a:rPr lang="nl-BE" u="sng"/>
              <a:t>Koppeling met Energieprestatiedatabank</a:t>
            </a:r>
            <a:r>
              <a:rPr lang="nl-BE"/>
              <a:t> vanaf midden december 2019</a:t>
            </a:r>
          </a:p>
          <a:p>
            <a:pPr lvl="1"/>
            <a:r>
              <a:rPr lang="nl-BE"/>
              <a:t>Maakt gebruik van definitie ‘gebouweenheid’</a:t>
            </a:r>
          </a:p>
          <a:p>
            <a:r>
              <a:rPr lang="nl-BE"/>
              <a:t>Maar…</a:t>
            </a:r>
          </a:p>
          <a:p>
            <a:pPr lvl="1"/>
            <a:r>
              <a:rPr lang="nl-BE"/>
              <a:t>Voor elke wooneenheid moet een EPC opgesteld worden</a:t>
            </a:r>
          </a:p>
          <a:p>
            <a:pPr lvl="2"/>
            <a:r>
              <a:rPr lang="nl-BE"/>
              <a:t>Voor elke wooneenheid zou een gebouweenheid moeten geselecteerd worden</a:t>
            </a:r>
          </a:p>
          <a:p>
            <a:pPr lvl="2"/>
            <a:r>
              <a:rPr lang="nl-BE"/>
              <a:t>Definitie gebouweenheid was niet hetzelfde als wooneenheid</a:t>
            </a:r>
          </a:p>
          <a:p>
            <a:pPr lvl="1"/>
            <a:r>
              <a:rPr lang="nl-BE"/>
              <a:t>Daarom aanpassing nodig aan definitie wooneenheid!</a:t>
            </a:r>
          </a:p>
          <a:p>
            <a:pPr lvl="1"/>
            <a:r>
              <a:rPr lang="nl-BE">
                <a:solidFill>
                  <a:schemeClr val="accent5"/>
                </a:solidFill>
              </a:rPr>
              <a:t>NIEUW sinds 1/06/2020 =&gt; eigen afsluitbare toegang</a:t>
            </a:r>
          </a:p>
          <a:p>
            <a:pPr lvl="1"/>
            <a:endParaRPr lang="nl-BE"/>
          </a:p>
          <a:p>
            <a:endParaRPr lang="nl-BE"/>
          </a:p>
        </p:txBody>
      </p:sp>
    </p:spTree>
    <p:extLst>
      <p:ext uri="{BB962C8B-B14F-4D97-AF65-F5344CB8AC3E}">
        <p14:creationId xmlns:p14="http://schemas.microsoft.com/office/powerpoint/2010/main" val="4076955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8D41C1D-5EB4-4410-B42F-0BC67A3371B4}"/>
              </a:ext>
            </a:extLst>
          </p:cNvPr>
          <p:cNvSpPr>
            <a:spLocks noGrp="1"/>
          </p:cNvSpPr>
          <p:nvPr>
            <p:ph type="title"/>
          </p:nvPr>
        </p:nvSpPr>
        <p:spPr/>
        <p:txBody>
          <a:bodyPr/>
          <a:lstStyle/>
          <a:p>
            <a:r>
              <a:rPr lang="nl-BE" sz="3600" b="0"/>
              <a:t>Belang van een goede voorbereiding</a:t>
            </a:r>
            <a:endParaRPr lang="en-US" sz="3600" b="0"/>
          </a:p>
        </p:txBody>
      </p:sp>
      <p:sp>
        <p:nvSpPr>
          <p:cNvPr id="12" name="Tijdelijke aanduiding voor inhoud 11">
            <a:extLst>
              <a:ext uri="{FF2B5EF4-FFF2-40B4-BE49-F238E27FC236}">
                <a16:creationId xmlns:a16="http://schemas.microsoft.com/office/drawing/2014/main" id="{644AB9FF-BF7C-46F4-A1F1-17435F9342D2}"/>
              </a:ext>
            </a:extLst>
          </p:cNvPr>
          <p:cNvSpPr>
            <a:spLocks noGrp="1"/>
          </p:cNvSpPr>
          <p:nvPr>
            <p:ph sz="half" idx="10"/>
          </p:nvPr>
        </p:nvSpPr>
        <p:spPr>
          <a:xfrm>
            <a:off x="336752" y="1203463"/>
            <a:ext cx="11017047" cy="1112034"/>
          </a:xfrm>
        </p:spPr>
        <p:txBody>
          <a:bodyPr/>
          <a:lstStyle/>
          <a:p>
            <a:pPr lvl="2"/>
            <a:r>
              <a:rPr lang="nl-BE">
                <a:sym typeface="Wingdings" panose="05000000000000000000" pitchFamily="2" charset="2"/>
              </a:rPr>
              <a:t>Een EPC GD van een appartementsgebouw wordt opgemaakt per gebouw.</a:t>
            </a:r>
          </a:p>
          <a:p>
            <a:pPr lvl="2"/>
            <a:r>
              <a:rPr lang="nl-BE">
                <a:sym typeface="Wingdings" panose="05000000000000000000" pitchFamily="2" charset="2"/>
              </a:rPr>
              <a:t>Een EPC voor een residentiële of kleine niet-residentiële eenheid wordt opgemaakt per eenheid.</a:t>
            </a:r>
          </a:p>
          <a:p>
            <a:pPr lvl="2"/>
            <a:r>
              <a:rPr lang="nl-BE">
                <a:sym typeface="Wingdings" panose="05000000000000000000" pitchFamily="2" charset="2"/>
              </a:rPr>
              <a:t>Ga dus eerst na </a:t>
            </a:r>
            <a:r>
              <a:rPr lang="nl-BE" b="1">
                <a:sym typeface="Wingdings" panose="05000000000000000000" pitchFamily="2" charset="2"/>
              </a:rPr>
              <a:t>hoeveel</a:t>
            </a:r>
            <a:r>
              <a:rPr lang="nl-BE">
                <a:sym typeface="Wingdings" panose="05000000000000000000" pitchFamily="2" charset="2"/>
              </a:rPr>
              <a:t> gebouwen (bij EPC GD) of eenheden er zijn (bij EPC </a:t>
            </a:r>
            <a:r>
              <a:rPr lang="nl-BE" err="1">
                <a:sym typeface="Wingdings" panose="05000000000000000000" pitchFamily="2" charset="2"/>
              </a:rPr>
              <a:t>Res</a:t>
            </a:r>
            <a:r>
              <a:rPr lang="nl-BE">
                <a:sym typeface="Wingdings" panose="05000000000000000000" pitchFamily="2" charset="2"/>
              </a:rPr>
              <a:t> en EPC </a:t>
            </a:r>
            <a:r>
              <a:rPr lang="nl-BE" err="1">
                <a:sym typeface="Wingdings" panose="05000000000000000000" pitchFamily="2" charset="2"/>
              </a:rPr>
              <a:t>kNR</a:t>
            </a:r>
            <a:r>
              <a:rPr lang="nl-BE">
                <a:sym typeface="Wingdings" panose="05000000000000000000" pitchFamily="2" charset="2"/>
              </a:rPr>
              <a:t>).</a:t>
            </a:r>
          </a:p>
          <a:p>
            <a:endParaRPr lang="nl-BE"/>
          </a:p>
        </p:txBody>
      </p:sp>
      <p:pic>
        <p:nvPicPr>
          <p:cNvPr id="4" name="Afbeelding 3">
            <a:extLst>
              <a:ext uri="{FF2B5EF4-FFF2-40B4-BE49-F238E27FC236}">
                <a16:creationId xmlns:a16="http://schemas.microsoft.com/office/drawing/2014/main" id="{50CA0B19-5810-4690-BB03-D27AE2DA5BF8}"/>
              </a:ext>
            </a:extLst>
          </p:cNvPr>
          <p:cNvPicPr>
            <a:picLocks noChangeAspect="1"/>
          </p:cNvPicPr>
          <p:nvPr/>
        </p:nvPicPr>
        <p:blipFill>
          <a:blip r:embed="rId3"/>
          <a:stretch>
            <a:fillRect/>
          </a:stretch>
        </p:blipFill>
        <p:spPr>
          <a:xfrm>
            <a:off x="4938205" y="2515501"/>
            <a:ext cx="6226323" cy="3370102"/>
          </a:xfrm>
          <a:prstGeom prst="rect">
            <a:avLst/>
          </a:prstGeom>
          <a:noFill/>
        </p:spPr>
      </p:pic>
      <p:pic>
        <p:nvPicPr>
          <p:cNvPr id="5" name="Afbeelding 4">
            <a:extLst>
              <a:ext uri="{FF2B5EF4-FFF2-40B4-BE49-F238E27FC236}">
                <a16:creationId xmlns:a16="http://schemas.microsoft.com/office/drawing/2014/main" id="{23864E74-4CC7-4EAB-B566-CFD2E6FCF3F5}"/>
              </a:ext>
            </a:extLst>
          </p:cNvPr>
          <p:cNvPicPr>
            <a:picLocks noChangeAspect="1"/>
          </p:cNvPicPr>
          <p:nvPr/>
        </p:nvPicPr>
        <p:blipFill>
          <a:blip r:embed="rId4"/>
          <a:stretch>
            <a:fillRect/>
          </a:stretch>
        </p:blipFill>
        <p:spPr>
          <a:xfrm>
            <a:off x="7939869" y="2586962"/>
            <a:ext cx="3098069" cy="265786"/>
          </a:xfrm>
          <a:prstGeom prst="rect">
            <a:avLst/>
          </a:prstGeom>
        </p:spPr>
      </p:pic>
      <p:sp>
        <p:nvSpPr>
          <p:cNvPr id="6" name="Tekstvak 5">
            <a:extLst>
              <a:ext uri="{FF2B5EF4-FFF2-40B4-BE49-F238E27FC236}">
                <a16:creationId xmlns:a16="http://schemas.microsoft.com/office/drawing/2014/main" id="{2FA24110-2FEC-41E2-B9D0-5227DF595297}"/>
              </a:ext>
            </a:extLst>
          </p:cNvPr>
          <p:cNvSpPr txBox="1"/>
          <p:nvPr/>
        </p:nvSpPr>
        <p:spPr>
          <a:xfrm>
            <a:off x="1360278" y="5859125"/>
            <a:ext cx="9471439" cy="461665"/>
          </a:xfrm>
          <a:prstGeom prst="rect">
            <a:avLst/>
          </a:prstGeom>
          <a:solidFill>
            <a:schemeClr val="bg1"/>
          </a:solidFill>
        </p:spPr>
        <p:txBody>
          <a:bodyPr wrap="none" rtlCol="0">
            <a:spAutoFit/>
          </a:bodyPr>
          <a:lstStyle/>
          <a:p>
            <a:r>
              <a:rPr lang="nl-BE" sz="2400">
                <a:solidFill>
                  <a:srgbClr val="FF0000"/>
                </a:solidFill>
              </a:rPr>
              <a:t>Indien het niet mogelijk is om een EPC op te maken: veka@vlaanderen.be!</a:t>
            </a:r>
          </a:p>
        </p:txBody>
      </p:sp>
      <p:sp>
        <p:nvSpPr>
          <p:cNvPr id="13" name="Tekstvak 12">
            <a:extLst>
              <a:ext uri="{FF2B5EF4-FFF2-40B4-BE49-F238E27FC236}">
                <a16:creationId xmlns:a16="http://schemas.microsoft.com/office/drawing/2014/main" id="{DD0FB32F-931B-405B-8216-3F19CCDB7DF5}"/>
              </a:ext>
            </a:extLst>
          </p:cNvPr>
          <p:cNvSpPr txBox="1"/>
          <p:nvPr/>
        </p:nvSpPr>
        <p:spPr>
          <a:xfrm>
            <a:off x="336752" y="2719855"/>
            <a:ext cx="4254571" cy="2939266"/>
          </a:xfrm>
          <a:prstGeom prst="rect">
            <a:avLst/>
          </a:prstGeom>
          <a:noFill/>
        </p:spPr>
        <p:txBody>
          <a:bodyPr wrap="square" rtlCol="0">
            <a:spAutoFit/>
          </a:bodyPr>
          <a:lstStyle/>
          <a:p>
            <a:pPr marL="864000" lvl="2" indent="-288000">
              <a:lnSpc>
                <a:spcPct val="90000"/>
              </a:lnSpc>
              <a:spcBef>
                <a:spcPts val="300"/>
              </a:spcBef>
              <a:buSzPct val="80000"/>
              <a:buFont typeface="Wingdings 2" panose="05020102010507070707" pitchFamily="18" charset="2"/>
              <a:buChar char=""/>
            </a:pPr>
            <a:r>
              <a:rPr lang="nl-BE" sz="2000">
                <a:solidFill>
                  <a:srgbClr val="105269"/>
                </a:solidFill>
                <a:latin typeface="+mj-lt"/>
                <a:sym typeface="Wingdings" panose="05000000000000000000" pitchFamily="2" charset="2"/>
              </a:rPr>
              <a:t>Kijk daarvoor op de kaart in de Energieprestatiedatabank.</a:t>
            </a:r>
          </a:p>
          <a:p>
            <a:pPr marL="864000" lvl="2" indent="-288000">
              <a:lnSpc>
                <a:spcPct val="90000"/>
              </a:lnSpc>
              <a:spcBef>
                <a:spcPts val="300"/>
              </a:spcBef>
              <a:buSzPct val="80000"/>
              <a:buFont typeface="Wingdings 2" panose="05020102010507070707" pitchFamily="18" charset="2"/>
              <a:buChar char=""/>
            </a:pPr>
            <a:r>
              <a:rPr lang="nl-BE" sz="2000">
                <a:solidFill>
                  <a:srgbClr val="105269"/>
                </a:solidFill>
                <a:latin typeface="+mj-lt"/>
                <a:sym typeface="Wingdings" panose="05000000000000000000" pitchFamily="2" charset="2"/>
              </a:rPr>
              <a:t>Op de kaart worden de gebouwen met hun contouren aangeduid. </a:t>
            </a:r>
          </a:p>
          <a:p>
            <a:pPr marL="864000" lvl="2" indent="-288000">
              <a:lnSpc>
                <a:spcPct val="90000"/>
              </a:lnSpc>
              <a:spcBef>
                <a:spcPts val="300"/>
              </a:spcBef>
              <a:buSzPct val="80000"/>
              <a:buFont typeface="Wingdings 2" panose="05020102010507070707" pitchFamily="18" charset="2"/>
              <a:buChar char=""/>
            </a:pPr>
            <a:r>
              <a:rPr lang="nl-BE" sz="2000">
                <a:solidFill>
                  <a:srgbClr val="105269"/>
                </a:solidFill>
                <a:latin typeface="+mj-lt"/>
                <a:sym typeface="Wingdings" panose="05000000000000000000" pitchFamily="2" charset="2"/>
              </a:rPr>
              <a:t>Bij het aanklikken van een gebouw worden de eenheden getoond die deel uitmaken van het gebouw.</a:t>
            </a:r>
          </a:p>
          <a:p>
            <a:endParaRPr lang="nl-BE"/>
          </a:p>
        </p:txBody>
      </p:sp>
    </p:spTree>
    <p:extLst>
      <p:ext uri="{BB962C8B-B14F-4D97-AF65-F5344CB8AC3E}">
        <p14:creationId xmlns:p14="http://schemas.microsoft.com/office/powerpoint/2010/main" val="42768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21772-A48E-4066-81BB-06D67ED88EA4}"/>
              </a:ext>
            </a:extLst>
          </p:cNvPr>
          <p:cNvSpPr>
            <a:spLocks noGrp="1"/>
          </p:cNvSpPr>
          <p:nvPr>
            <p:ph type="title"/>
          </p:nvPr>
        </p:nvSpPr>
        <p:spPr/>
        <p:txBody>
          <a:bodyPr/>
          <a:lstStyle/>
          <a:p>
            <a:r>
              <a:rPr lang="nl-BE"/>
              <a:t>Gebouwenregister</a:t>
            </a:r>
          </a:p>
        </p:txBody>
      </p:sp>
      <p:sp>
        <p:nvSpPr>
          <p:cNvPr id="3" name="Tijdelijke aanduiding voor inhoud 2">
            <a:extLst>
              <a:ext uri="{FF2B5EF4-FFF2-40B4-BE49-F238E27FC236}">
                <a16:creationId xmlns:a16="http://schemas.microsoft.com/office/drawing/2014/main" id="{C1E67F9F-DBA8-4CD8-BA74-544B4D86CF50}"/>
              </a:ext>
            </a:extLst>
          </p:cNvPr>
          <p:cNvSpPr>
            <a:spLocks noGrp="1"/>
          </p:cNvSpPr>
          <p:nvPr>
            <p:ph sz="half" idx="10"/>
          </p:nvPr>
        </p:nvSpPr>
        <p:spPr/>
        <p:txBody>
          <a:bodyPr/>
          <a:lstStyle/>
          <a:p>
            <a:endParaRPr lang="nl-NL" sz="2400" b="1"/>
          </a:p>
          <a:p>
            <a:r>
              <a:rPr lang="nl-NL" sz="2400" b="1"/>
              <a:t>Tips voor een vlotte verwerking van uw melding:</a:t>
            </a:r>
          </a:p>
          <a:p>
            <a:pPr indent="0">
              <a:buNone/>
            </a:pPr>
            <a:endParaRPr lang="nl-NL" sz="1200"/>
          </a:p>
          <a:p>
            <a:pPr lvl="1"/>
            <a:r>
              <a:rPr lang="nl-NL" sz="2000"/>
              <a:t>Wacht niet met uw melding in te dienen! </a:t>
            </a:r>
          </a:p>
          <a:p>
            <a:pPr marL="539750" lvl="1" indent="0">
              <a:buNone/>
            </a:pPr>
            <a:r>
              <a:rPr lang="nl-NL" sz="2000"/>
              <a:t>Het VEKA stuurt uw melding binnen de 5 werkdagen door naar de lokale overheid, maar hou er rekening mee dat de lokale overheden na ontvangst van de melding enige tijd nodig hebben om eventuele aanpassingen te doen.</a:t>
            </a:r>
          </a:p>
          <a:p>
            <a:pPr lvl="1"/>
            <a:r>
              <a:rPr lang="nl-NL" sz="2000"/>
              <a:t>Zet het adres in het onderwerp van uw mail of in uw mail.</a:t>
            </a:r>
          </a:p>
          <a:p>
            <a:pPr lvl="1"/>
            <a:r>
              <a:rPr lang="nl-NL" sz="2000"/>
              <a:t>! Zorg dat uw melding de vereiste schets bevat waarop u hebt aangeduid waar de eenheden, hun faciliteiten en toegangen zich bevinden. </a:t>
            </a:r>
          </a:p>
          <a:p>
            <a:pPr lvl="1"/>
            <a:r>
              <a:rPr lang="nl-NL" sz="2000"/>
              <a:t>Bezorg ook een foto van de voorgevel.</a:t>
            </a:r>
          </a:p>
          <a:p>
            <a:pPr marL="288000" lvl="1" indent="0">
              <a:buNone/>
            </a:pPr>
            <a:endParaRPr lang="nl-NL" sz="2000"/>
          </a:p>
          <a:p>
            <a:pPr marL="288000" lvl="1" indent="0">
              <a:buNone/>
            </a:pPr>
            <a:r>
              <a:rPr lang="nl-NL" sz="2000"/>
              <a:t>Doe de melding via het VEKA of via de lokale overheid (via de eigenaar), maar doe geen meldingen bij beide instanties. </a:t>
            </a:r>
          </a:p>
          <a:p>
            <a:endParaRPr lang="nl-BE" sz="2400"/>
          </a:p>
          <a:p>
            <a:endParaRPr lang="nl-BE" sz="2400"/>
          </a:p>
        </p:txBody>
      </p:sp>
      <p:sp>
        <p:nvSpPr>
          <p:cNvPr id="4" name="Ovaal 3">
            <a:extLst>
              <a:ext uri="{FF2B5EF4-FFF2-40B4-BE49-F238E27FC236}">
                <a16:creationId xmlns:a16="http://schemas.microsoft.com/office/drawing/2014/main" id="{2A8FE669-34EF-4479-A7E2-EFD8AAB25ED8}"/>
              </a:ext>
            </a:extLst>
          </p:cNvPr>
          <p:cNvSpPr/>
          <p:nvPr/>
        </p:nvSpPr>
        <p:spPr>
          <a:xfrm>
            <a:off x="10781378" y="201955"/>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A12C1210-8F99-4F3A-B36E-77FC6EFA9FB7}"/>
              </a:ext>
            </a:extLst>
          </p:cNvPr>
          <p:cNvSpPr txBox="1"/>
          <p:nvPr/>
        </p:nvSpPr>
        <p:spPr>
          <a:xfrm>
            <a:off x="10699476" y="841606"/>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6" name="Graphic 5" descr="Gloeilamp">
            <a:extLst>
              <a:ext uri="{FF2B5EF4-FFF2-40B4-BE49-F238E27FC236}">
                <a16:creationId xmlns:a16="http://schemas.microsoft.com/office/drawing/2014/main" id="{2EF9C523-518B-440B-95F7-80BD4C16B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28039" y="308242"/>
            <a:ext cx="651521" cy="651521"/>
          </a:xfrm>
          <a:prstGeom prst="rect">
            <a:avLst/>
          </a:prstGeom>
        </p:spPr>
      </p:pic>
      <p:sp>
        <p:nvSpPr>
          <p:cNvPr id="7" name="Tekstvak 6">
            <a:extLst>
              <a:ext uri="{FF2B5EF4-FFF2-40B4-BE49-F238E27FC236}">
                <a16:creationId xmlns:a16="http://schemas.microsoft.com/office/drawing/2014/main" id="{CA50D416-B8EF-4BB4-86DC-53C74CA784F3}"/>
              </a:ext>
            </a:extLst>
          </p:cNvPr>
          <p:cNvSpPr txBox="1"/>
          <p:nvPr/>
        </p:nvSpPr>
        <p:spPr>
          <a:xfrm>
            <a:off x="4888823" y="5947935"/>
            <a:ext cx="6464975" cy="646331"/>
          </a:xfrm>
          <a:prstGeom prst="rect">
            <a:avLst/>
          </a:prstGeom>
          <a:noFill/>
        </p:spPr>
        <p:txBody>
          <a:bodyPr wrap="none" rtlCol="0">
            <a:spAutoFit/>
          </a:bodyPr>
          <a:lstStyle/>
          <a:p>
            <a:r>
              <a:rPr lang="nl-NL">
                <a:solidFill>
                  <a:srgbClr val="00B0F0"/>
                </a:solidFill>
              </a:rPr>
              <a:t>Zie ook info: https://www.energiesparen.be/het-gebouwenregister</a:t>
            </a:r>
          </a:p>
          <a:p>
            <a:endParaRPr lang="nl-BE">
              <a:solidFill>
                <a:srgbClr val="00B0F0"/>
              </a:solidFill>
            </a:endParaRPr>
          </a:p>
        </p:txBody>
      </p:sp>
    </p:spTree>
    <p:extLst>
      <p:ext uri="{BB962C8B-B14F-4D97-AF65-F5344CB8AC3E}">
        <p14:creationId xmlns:p14="http://schemas.microsoft.com/office/powerpoint/2010/main" val="3721266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3869324-CA97-4CC9-B49E-D962E835DA63}"/>
              </a:ext>
            </a:extLst>
          </p:cNvPr>
          <p:cNvPicPr>
            <a:picLocks noChangeAspect="1"/>
          </p:cNvPicPr>
          <p:nvPr/>
        </p:nvPicPr>
        <p:blipFill rotWithShape="1">
          <a:blip r:embed="rId3"/>
          <a:srcRect l="7996" r="29595" b="2"/>
          <a:stretch/>
        </p:blipFill>
        <p:spPr>
          <a:xfrm>
            <a:off x="833084" y="1079363"/>
            <a:ext cx="5111999" cy="5037474"/>
          </a:xfrm>
          <a:prstGeom prst="rect">
            <a:avLst/>
          </a:prstGeom>
          <a:noFill/>
        </p:spPr>
      </p:pic>
      <p:pic>
        <p:nvPicPr>
          <p:cNvPr id="5" name="Tijdelijke aanduiding voor inhoud 4">
            <a:extLst>
              <a:ext uri="{FF2B5EF4-FFF2-40B4-BE49-F238E27FC236}">
                <a16:creationId xmlns:a16="http://schemas.microsoft.com/office/drawing/2014/main" id="{2ECE88E4-91D8-4E94-9AD8-AF9C708BD62F}"/>
              </a:ext>
            </a:extLst>
          </p:cNvPr>
          <p:cNvPicPr>
            <a:picLocks noGrp="1" noChangeAspect="1"/>
          </p:cNvPicPr>
          <p:nvPr>
            <p:ph sz="half" idx="11"/>
          </p:nvPr>
        </p:nvPicPr>
        <p:blipFill>
          <a:blip r:embed="rId4"/>
          <a:stretch>
            <a:fillRect/>
          </a:stretch>
        </p:blipFill>
        <p:spPr>
          <a:xfrm>
            <a:off x="6095997" y="543302"/>
            <a:ext cx="5111750" cy="2778265"/>
          </a:xfrm>
          <a:prstGeom prst="rect">
            <a:avLst/>
          </a:prstGeom>
        </p:spPr>
      </p:pic>
      <p:pic>
        <p:nvPicPr>
          <p:cNvPr id="6" name="Afbeelding 5">
            <a:extLst>
              <a:ext uri="{FF2B5EF4-FFF2-40B4-BE49-F238E27FC236}">
                <a16:creationId xmlns:a16="http://schemas.microsoft.com/office/drawing/2014/main" id="{850C91AD-47E4-4E34-9E3E-CA93AAE36EFC}"/>
              </a:ext>
            </a:extLst>
          </p:cNvPr>
          <p:cNvPicPr>
            <a:picLocks noChangeAspect="1"/>
          </p:cNvPicPr>
          <p:nvPr/>
        </p:nvPicPr>
        <p:blipFill>
          <a:blip r:embed="rId5"/>
          <a:stretch>
            <a:fillRect/>
          </a:stretch>
        </p:blipFill>
        <p:spPr>
          <a:xfrm>
            <a:off x="6095997" y="3429000"/>
            <a:ext cx="5111750" cy="3040164"/>
          </a:xfrm>
          <a:prstGeom prst="rect">
            <a:avLst/>
          </a:prstGeom>
        </p:spPr>
      </p:pic>
      <p:sp>
        <p:nvSpPr>
          <p:cNvPr id="2" name="Rechthoek 1">
            <a:extLst>
              <a:ext uri="{FF2B5EF4-FFF2-40B4-BE49-F238E27FC236}">
                <a16:creationId xmlns:a16="http://schemas.microsoft.com/office/drawing/2014/main" id="{60FC6E67-3506-4405-BABA-68348FC6254E}"/>
              </a:ext>
            </a:extLst>
          </p:cNvPr>
          <p:cNvSpPr/>
          <p:nvPr/>
        </p:nvSpPr>
        <p:spPr>
          <a:xfrm>
            <a:off x="984253" y="5593971"/>
            <a:ext cx="2968570" cy="369332"/>
          </a:xfrm>
          <a:prstGeom prst="rect">
            <a:avLst/>
          </a:prstGeom>
          <a:solidFill>
            <a:schemeClr val="bg1"/>
          </a:solidFill>
        </p:spPr>
        <p:txBody>
          <a:bodyPr wrap="none">
            <a:spAutoFit/>
          </a:bodyPr>
          <a:lstStyle/>
          <a:p>
            <a:r>
              <a:rPr lang="nl-BE">
                <a:hlinkClick r:id="rId6"/>
              </a:rPr>
              <a:t>https://www.google.be/maps</a:t>
            </a:r>
            <a:endParaRPr lang="nl-BE"/>
          </a:p>
        </p:txBody>
      </p:sp>
      <p:sp>
        <p:nvSpPr>
          <p:cNvPr id="8" name="Tekstvak 7">
            <a:extLst>
              <a:ext uri="{FF2B5EF4-FFF2-40B4-BE49-F238E27FC236}">
                <a16:creationId xmlns:a16="http://schemas.microsoft.com/office/drawing/2014/main" id="{96EA8A5F-EFC7-472B-9AEE-C1DBF1B4F645}"/>
              </a:ext>
            </a:extLst>
          </p:cNvPr>
          <p:cNvSpPr txBox="1"/>
          <p:nvPr/>
        </p:nvSpPr>
        <p:spPr>
          <a:xfrm>
            <a:off x="984253" y="417997"/>
            <a:ext cx="4823423" cy="646331"/>
          </a:xfrm>
          <a:prstGeom prst="rect">
            <a:avLst/>
          </a:prstGeom>
          <a:noFill/>
        </p:spPr>
        <p:txBody>
          <a:bodyPr wrap="square" rtlCol="0">
            <a:spAutoFit/>
          </a:bodyPr>
          <a:lstStyle/>
          <a:p>
            <a:r>
              <a:rPr lang="nl-BE"/>
              <a:t>Andere nuttige sites voor bijkomende informatie omtrent locatie, geometrie, </a:t>
            </a:r>
            <a:r>
              <a:rPr lang="nl-BE" err="1"/>
              <a:t>toegankelijkhed</a:t>
            </a:r>
            <a:r>
              <a:rPr lang="nl-BE"/>
              <a:t>, …</a:t>
            </a:r>
          </a:p>
        </p:txBody>
      </p:sp>
      <p:sp>
        <p:nvSpPr>
          <p:cNvPr id="10" name="Ovaal 9">
            <a:extLst>
              <a:ext uri="{FF2B5EF4-FFF2-40B4-BE49-F238E27FC236}">
                <a16:creationId xmlns:a16="http://schemas.microsoft.com/office/drawing/2014/main" id="{2C8B38EE-6BF4-4342-B3DD-C6D07D4EFCFE}"/>
              </a:ext>
            </a:extLst>
          </p:cNvPr>
          <p:cNvSpPr/>
          <p:nvPr/>
        </p:nvSpPr>
        <p:spPr>
          <a:xfrm>
            <a:off x="10786239" y="111254"/>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a:extLst>
              <a:ext uri="{FF2B5EF4-FFF2-40B4-BE49-F238E27FC236}">
                <a16:creationId xmlns:a16="http://schemas.microsoft.com/office/drawing/2014/main" id="{5699BADC-C3AA-42AF-8593-7C393F3CF073}"/>
              </a:ext>
            </a:extLst>
          </p:cNvPr>
          <p:cNvSpPr txBox="1"/>
          <p:nvPr/>
        </p:nvSpPr>
        <p:spPr>
          <a:xfrm>
            <a:off x="10704337" y="750905"/>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2" name="Graphic 11" descr="Gloeilamp">
            <a:extLst>
              <a:ext uri="{FF2B5EF4-FFF2-40B4-BE49-F238E27FC236}">
                <a16:creationId xmlns:a16="http://schemas.microsoft.com/office/drawing/2014/main" id="{D8AEE536-A66D-4BCF-BC36-CBC15F29BC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2900" y="217541"/>
            <a:ext cx="651521" cy="651521"/>
          </a:xfrm>
          <a:prstGeom prst="rect">
            <a:avLst/>
          </a:prstGeom>
        </p:spPr>
      </p:pic>
    </p:spTree>
    <p:extLst>
      <p:ext uri="{BB962C8B-B14F-4D97-AF65-F5344CB8AC3E}">
        <p14:creationId xmlns:p14="http://schemas.microsoft.com/office/powerpoint/2010/main" val="1998480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7E059EC-4193-4A70-9DD5-7D50D7143A26}"/>
              </a:ext>
            </a:extLst>
          </p:cNvPr>
          <p:cNvSpPr>
            <a:spLocks noGrp="1"/>
          </p:cNvSpPr>
          <p:nvPr>
            <p:ph sz="half" idx="10"/>
          </p:nvPr>
        </p:nvSpPr>
        <p:spPr/>
        <p:txBody>
          <a:bodyPr/>
          <a:lstStyle/>
          <a:p>
            <a:endParaRPr lang="nl-BE"/>
          </a:p>
        </p:txBody>
      </p:sp>
      <p:pic>
        <p:nvPicPr>
          <p:cNvPr id="5" name="Afbeelding 4">
            <a:extLst>
              <a:ext uri="{FF2B5EF4-FFF2-40B4-BE49-F238E27FC236}">
                <a16:creationId xmlns:a16="http://schemas.microsoft.com/office/drawing/2014/main" id="{1BD4DC1D-17AB-40AE-870F-B36909E301DA}"/>
              </a:ext>
            </a:extLst>
          </p:cNvPr>
          <p:cNvPicPr>
            <a:picLocks noChangeAspect="1"/>
          </p:cNvPicPr>
          <p:nvPr/>
        </p:nvPicPr>
        <p:blipFill>
          <a:blip r:embed="rId3"/>
          <a:stretch>
            <a:fillRect/>
          </a:stretch>
        </p:blipFill>
        <p:spPr>
          <a:xfrm>
            <a:off x="439838" y="166734"/>
            <a:ext cx="11506901" cy="6524532"/>
          </a:xfrm>
          <a:prstGeom prst="rect">
            <a:avLst/>
          </a:prstGeom>
        </p:spPr>
      </p:pic>
      <p:sp>
        <p:nvSpPr>
          <p:cNvPr id="8" name="Ovaal 7">
            <a:extLst>
              <a:ext uri="{FF2B5EF4-FFF2-40B4-BE49-F238E27FC236}">
                <a16:creationId xmlns:a16="http://schemas.microsoft.com/office/drawing/2014/main" id="{C318C0E1-2D98-443B-952B-E29676D1F8C4}"/>
              </a:ext>
            </a:extLst>
          </p:cNvPr>
          <p:cNvSpPr/>
          <p:nvPr/>
        </p:nvSpPr>
        <p:spPr>
          <a:xfrm>
            <a:off x="10781378" y="201955"/>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DB8D526F-344A-4344-A22E-E266FF13DB6B}"/>
              </a:ext>
            </a:extLst>
          </p:cNvPr>
          <p:cNvSpPr txBox="1"/>
          <p:nvPr/>
        </p:nvSpPr>
        <p:spPr>
          <a:xfrm>
            <a:off x="10699476" y="841606"/>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0" name="Graphic 9" descr="Gloeilamp">
            <a:extLst>
              <a:ext uri="{FF2B5EF4-FFF2-40B4-BE49-F238E27FC236}">
                <a16:creationId xmlns:a16="http://schemas.microsoft.com/office/drawing/2014/main" id="{996C3AA0-1AD8-41D1-82CC-60BFEADEA2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28039" y="308242"/>
            <a:ext cx="651521" cy="651521"/>
          </a:xfrm>
          <a:prstGeom prst="rect">
            <a:avLst/>
          </a:prstGeom>
        </p:spPr>
      </p:pic>
    </p:spTree>
    <p:extLst>
      <p:ext uri="{BB962C8B-B14F-4D97-AF65-F5344CB8AC3E}">
        <p14:creationId xmlns:p14="http://schemas.microsoft.com/office/powerpoint/2010/main" val="3222173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96662"/>
            <a:ext cx="10515601" cy="648072"/>
          </a:xfrm>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250016"/>
            <a:ext cx="10515600" cy="4948276"/>
          </a:xfrm>
        </p:spPr>
        <p:txBody>
          <a:bodyPr/>
          <a:lstStyle/>
          <a:p>
            <a:pPr lvl="1"/>
            <a:r>
              <a:rPr lang="nl-BE" sz="2800" b="1"/>
              <a:t>Ga na of er een EPC Gemeenschappelijke Delen is ingediend.</a:t>
            </a:r>
          </a:p>
          <a:p>
            <a:pPr lvl="1"/>
            <a:endParaRPr lang="nl-BE" sz="800" b="1"/>
          </a:p>
          <a:p>
            <a:pPr lvl="2"/>
            <a:r>
              <a:rPr lang="nl-BE" sz="2400"/>
              <a:t>Indien geen EPC GD aanwezig</a:t>
            </a:r>
          </a:p>
          <a:p>
            <a:pPr lvl="3"/>
            <a:r>
              <a:rPr lang="nl-BE"/>
              <a:t>Voer o.a. ook de inspectie van het collectieve stooklokaal uit en gemeenschappelijke zolder, daken, kelders, e.d.</a:t>
            </a:r>
            <a:r>
              <a:rPr lang="nl-BE">
                <a:sym typeface="Wingdings" panose="05000000000000000000" pitchFamily="2" charset="2"/>
              </a:rPr>
              <a:t> </a:t>
            </a:r>
            <a:r>
              <a:rPr lang="nl-BE"/>
              <a:t>afhankelijk van de ligging van het appartement binnen het gebouw</a:t>
            </a:r>
          </a:p>
          <a:p>
            <a:pPr lvl="3"/>
            <a:endParaRPr lang="nl-BE" sz="1200"/>
          </a:p>
          <a:p>
            <a:pPr lvl="2"/>
            <a:r>
              <a:rPr lang="nl-BE" sz="2400"/>
              <a:t>Indien aanwezig EPC GD onvolledig is of fouten bevat</a:t>
            </a:r>
          </a:p>
          <a:p>
            <a:pPr lvl="3"/>
            <a:r>
              <a:rPr lang="nl-BE"/>
              <a:t>Contacteer de ED die het EPC heeft opgemaakt om de nodige aanpassingen te laten doen</a:t>
            </a:r>
          </a:p>
          <a:p>
            <a:pPr lvl="3"/>
            <a:r>
              <a:rPr lang="nl-BE">
                <a:solidFill>
                  <a:srgbClr val="00B0F0"/>
                </a:solidFill>
              </a:rPr>
              <a:t>Dit wordt ook toegelicht in het deel ‘Tips en aandachtspunten bij de opmaak van het EPC GD’</a:t>
            </a:r>
          </a:p>
        </p:txBody>
      </p:sp>
      <p:pic>
        <p:nvPicPr>
          <p:cNvPr id="4" name="Afbeelding 3">
            <a:extLst>
              <a:ext uri="{FF2B5EF4-FFF2-40B4-BE49-F238E27FC236}">
                <a16:creationId xmlns:a16="http://schemas.microsoft.com/office/drawing/2014/main" id="{9A46CE3B-6434-4E1C-851B-0000F49683B9}"/>
              </a:ext>
            </a:extLst>
          </p:cNvPr>
          <p:cNvPicPr>
            <a:picLocks noChangeAspect="1"/>
          </p:cNvPicPr>
          <p:nvPr/>
        </p:nvPicPr>
        <p:blipFill>
          <a:blip r:embed="rId3"/>
          <a:stretch>
            <a:fillRect/>
          </a:stretch>
        </p:blipFill>
        <p:spPr>
          <a:xfrm>
            <a:off x="3090006" y="4574417"/>
            <a:ext cx="8016659" cy="1644160"/>
          </a:xfrm>
          <a:prstGeom prst="rect">
            <a:avLst/>
          </a:prstGeom>
        </p:spPr>
      </p:pic>
      <p:sp>
        <p:nvSpPr>
          <p:cNvPr id="7" name="Tekstvak 6">
            <a:extLst>
              <a:ext uri="{FF2B5EF4-FFF2-40B4-BE49-F238E27FC236}">
                <a16:creationId xmlns:a16="http://schemas.microsoft.com/office/drawing/2014/main" id="{C3D41A1C-7A58-4470-B114-89BAC51A27F4}"/>
              </a:ext>
            </a:extLst>
          </p:cNvPr>
          <p:cNvSpPr txBox="1"/>
          <p:nvPr/>
        </p:nvSpPr>
        <p:spPr>
          <a:xfrm>
            <a:off x="4804003" y="4831569"/>
            <a:ext cx="1020148" cy="153888"/>
          </a:xfrm>
          <a:prstGeom prst="rect">
            <a:avLst/>
          </a:prstGeom>
          <a:solidFill>
            <a:schemeClr val="bg1"/>
          </a:solidFill>
        </p:spPr>
        <p:txBody>
          <a:bodyPr wrap="square" rtlCol="0">
            <a:spAutoFit/>
          </a:bodyPr>
          <a:lstStyle/>
          <a:p>
            <a:r>
              <a:rPr lang="nl-BE" sz="400"/>
              <a:t>NAAM ENERGIEDESKUNDIGE</a:t>
            </a:r>
          </a:p>
        </p:txBody>
      </p:sp>
      <p:sp>
        <p:nvSpPr>
          <p:cNvPr id="8" name="Tekstvak 7">
            <a:extLst>
              <a:ext uri="{FF2B5EF4-FFF2-40B4-BE49-F238E27FC236}">
                <a16:creationId xmlns:a16="http://schemas.microsoft.com/office/drawing/2014/main" id="{4B58A6B2-8FA1-4C3F-88B0-767B21E7BD40}"/>
              </a:ext>
            </a:extLst>
          </p:cNvPr>
          <p:cNvSpPr txBox="1"/>
          <p:nvPr/>
        </p:nvSpPr>
        <p:spPr>
          <a:xfrm>
            <a:off x="4804003" y="5036851"/>
            <a:ext cx="1020148" cy="153888"/>
          </a:xfrm>
          <a:prstGeom prst="rect">
            <a:avLst/>
          </a:prstGeom>
          <a:solidFill>
            <a:schemeClr val="bg1"/>
          </a:solidFill>
        </p:spPr>
        <p:txBody>
          <a:bodyPr wrap="square" rtlCol="0">
            <a:spAutoFit/>
          </a:bodyPr>
          <a:lstStyle/>
          <a:p>
            <a:r>
              <a:rPr lang="nl-BE" sz="400"/>
              <a:t>EP-NUMMER ENERGIEDESKUNDIGE</a:t>
            </a:r>
          </a:p>
        </p:txBody>
      </p:sp>
    </p:spTree>
    <p:extLst>
      <p:ext uri="{BB962C8B-B14F-4D97-AF65-F5344CB8AC3E}">
        <p14:creationId xmlns:p14="http://schemas.microsoft.com/office/powerpoint/2010/main" val="1993867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96662"/>
            <a:ext cx="10515601" cy="648072"/>
          </a:xfrm>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265927"/>
            <a:ext cx="10515600" cy="4948276"/>
          </a:xfrm>
        </p:spPr>
        <p:txBody>
          <a:bodyPr/>
          <a:lstStyle/>
          <a:p>
            <a:pPr lvl="1"/>
            <a:r>
              <a:rPr lang="nl-BE" sz="2800" b="1"/>
              <a:t>Referentiejaar bouw.</a:t>
            </a:r>
          </a:p>
          <a:p>
            <a:pPr lvl="1"/>
            <a:endParaRPr lang="nl-BE" sz="800" b="1"/>
          </a:p>
          <a:p>
            <a:pPr lvl="2"/>
            <a:r>
              <a:rPr lang="nl-BE" sz="2400" b="1"/>
              <a:t>Op voorhand bevragen bij eigenaar</a:t>
            </a:r>
            <a:r>
              <a:rPr lang="nl-BE" sz="2400"/>
              <a:t>: </a:t>
            </a:r>
          </a:p>
          <a:p>
            <a:pPr marL="576000" lvl="2" indent="0">
              <a:buNone/>
            </a:pPr>
            <a:r>
              <a:rPr lang="nl-BE" sz="2400"/>
              <a:t>	    kadastrale legger, vergunningenregister of woningpas</a:t>
            </a:r>
          </a:p>
          <a:p>
            <a:pPr marL="576000" lvl="2" indent="0">
              <a:buNone/>
            </a:pPr>
            <a:endParaRPr lang="nl-BE" sz="1200"/>
          </a:p>
          <a:p>
            <a:pPr marL="576000" lvl="2" indent="0">
              <a:buNone/>
            </a:pPr>
            <a:r>
              <a:rPr lang="nl-BE" sz="2400">
                <a:solidFill>
                  <a:srgbClr val="FF0000"/>
                </a:solidFill>
              </a:rPr>
              <a:t>Bij de meerderheid van gecontroleerde </a:t>
            </a:r>
            <a:r>
              <a:rPr lang="nl-BE" sz="2400" err="1">
                <a:solidFill>
                  <a:srgbClr val="FF0000"/>
                </a:solidFill>
              </a:rPr>
              <a:t>EPC’s</a:t>
            </a:r>
            <a:r>
              <a:rPr lang="nl-BE" sz="2400">
                <a:solidFill>
                  <a:srgbClr val="FF0000"/>
                </a:solidFill>
              </a:rPr>
              <a:t> wordt het referentiejaar bouw als ‘onbekend’ aangeduid of blijkt het verkeerd te worden ingevoerd.</a:t>
            </a:r>
          </a:p>
          <a:p>
            <a:pPr marL="576000" lvl="2" indent="0">
              <a:buNone/>
            </a:pPr>
            <a:endParaRPr lang="nl-BE" sz="1200"/>
          </a:p>
          <a:p>
            <a:pPr lvl="3"/>
            <a:r>
              <a:rPr lang="nl-BE" sz="2400"/>
              <a:t>Referentiejaar bouw moet worden opgezocht: dit is </a:t>
            </a:r>
            <a:r>
              <a:rPr lang="nl-BE" sz="2400" b="1"/>
              <a:t>belangrijk</a:t>
            </a:r>
            <a:r>
              <a:rPr lang="nl-BE" sz="2400"/>
              <a:t> bij aanduiding van waarden ‘onbekend’ voor schildelen. </a:t>
            </a:r>
          </a:p>
          <a:p>
            <a:pPr lvl="4"/>
            <a:r>
              <a:rPr lang="nl-BE"/>
              <a:t>Aanname van isolatiedikte (zie volgende slide)</a:t>
            </a:r>
          </a:p>
          <a:p>
            <a:pPr lvl="4"/>
            <a:r>
              <a:rPr lang="nl-BE"/>
              <a:t>Correcte bepaling referentiejaar bouw zie IP III.3.1.1 tabel 1</a:t>
            </a:r>
          </a:p>
          <a:p>
            <a:pPr marL="864000" lvl="3" indent="0">
              <a:buNone/>
            </a:pPr>
            <a:endParaRPr lang="nl-BE" sz="1200"/>
          </a:p>
          <a:p>
            <a:pPr lvl="3"/>
            <a:r>
              <a:rPr lang="nl-BE" sz="2400"/>
              <a:t>De eigenaar kan via bouwvergunning, notariële akte, uittreksel kadaster of woningpas het bouwjaar bezorgen</a:t>
            </a:r>
          </a:p>
          <a:p>
            <a:pPr lvl="3"/>
            <a:r>
              <a:rPr lang="nl-BE" sz="2400"/>
              <a:t>De eigenaar kan ook de woningpas met u delen</a:t>
            </a:r>
          </a:p>
        </p:txBody>
      </p:sp>
      <p:sp>
        <p:nvSpPr>
          <p:cNvPr id="4" name="Ovaal 3">
            <a:extLst>
              <a:ext uri="{FF2B5EF4-FFF2-40B4-BE49-F238E27FC236}">
                <a16:creationId xmlns:a16="http://schemas.microsoft.com/office/drawing/2014/main" id="{DFAD40D2-DDD8-4EAA-A766-FA1EDBD1F833}"/>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65602A4E-AEDE-4C19-8C0F-34F6E7F157CF}"/>
              </a:ext>
            </a:extLst>
          </p:cNvPr>
          <p:cNvSpPr txBox="1"/>
          <p:nvPr/>
        </p:nvSpPr>
        <p:spPr>
          <a:xfrm>
            <a:off x="10695833" y="900299"/>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II.2.3</a:t>
            </a:r>
          </a:p>
        </p:txBody>
      </p:sp>
      <p:pic>
        <p:nvPicPr>
          <p:cNvPr id="6" name="Graphic 5" descr="Klembord">
            <a:extLst>
              <a:ext uri="{FF2B5EF4-FFF2-40B4-BE49-F238E27FC236}">
                <a16:creationId xmlns:a16="http://schemas.microsoft.com/office/drawing/2014/main" id="{9006EE9E-16E3-4A61-8948-527D58F786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4" y="304761"/>
            <a:ext cx="775869" cy="775869"/>
          </a:xfrm>
          <a:prstGeom prst="rect">
            <a:avLst/>
          </a:prstGeom>
        </p:spPr>
      </p:pic>
    </p:spTree>
    <p:extLst>
      <p:ext uri="{BB962C8B-B14F-4D97-AF65-F5344CB8AC3E}">
        <p14:creationId xmlns:p14="http://schemas.microsoft.com/office/powerpoint/2010/main" val="767654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A9BDE7E-0CEF-4F1D-961C-0F92E90288DC}"/>
              </a:ext>
            </a:extLst>
          </p:cNvPr>
          <p:cNvSpPr>
            <a:spLocks noGrp="1"/>
          </p:cNvSpPr>
          <p:nvPr>
            <p:ph sz="half" idx="10"/>
          </p:nvPr>
        </p:nvSpPr>
        <p:spPr>
          <a:xfrm>
            <a:off x="838198" y="1112108"/>
            <a:ext cx="10515600" cy="5410150"/>
          </a:xfrm>
        </p:spPr>
        <p:txBody>
          <a:bodyPr/>
          <a:lstStyle/>
          <a:p>
            <a:r>
              <a:rPr lang="nl-BE" sz="1800"/>
              <a:t>Ter illustratie: aannamen uit formulestructuur wanneer isolatie aanwezig is, maar dikte onbekend</a:t>
            </a:r>
          </a:p>
        </p:txBody>
      </p:sp>
      <p:pic>
        <p:nvPicPr>
          <p:cNvPr id="2" name="Afbeelding 1">
            <a:extLst>
              <a:ext uri="{FF2B5EF4-FFF2-40B4-BE49-F238E27FC236}">
                <a16:creationId xmlns:a16="http://schemas.microsoft.com/office/drawing/2014/main" id="{B9A6B938-E771-4F01-8383-4E051D598966}"/>
              </a:ext>
            </a:extLst>
          </p:cNvPr>
          <p:cNvPicPr>
            <a:picLocks noChangeAspect="1"/>
          </p:cNvPicPr>
          <p:nvPr/>
        </p:nvPicPr>
        <p:blipFill>
          <a:blip r:embed="rId3"/>
          <a:stretch>
            <a:fillRect/>
          </a:stretch>
        </p:blipFill>
        <p:spPr>
          <a:xfrm>
            <a:off x="1759527" y="1710813"/>
            <a:ext cx="8672946" cy="4595007"/>
          </a:xfrm>
          <a:prstGeom prst="rect">
            <a:avLst/>
          </a:prstGeom>
        </p:spPr>
      </p:pic>
    </p:spTree>
    <p:extLst>
      <p:ext uri="{BB962C8B-B14F-4D97-AF65-F5344CB8AC3E}">
        <p14:creationId xmlns:p14="http://schemas.microsoft.com/office/powerpoint/2010/main" val="3642641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A9BDE7E-0CEF-4F1D-961C-0F92E90288DC}"/>
              </a:ext>
            </a:extLst>
          </p:cNvPr>
          <p:cNvSpPr>
            <a:spLocks noGrp="1"/>
          </p:cNvSpPr>
          <p:nvPr>
            <p:ph sz="half" idx="10"/>
          </p:nvPr>
        </p:nvSpPr>
        <p:spPr>
          <a:xfrm>
            <a:off x="838198" y="1112108"/>
            <a:ext cx="10515600" cy="5410150"/>
          </a:xfrm>
        </p:spPr>
        <p:txBody>
          <a:bodyPr/>
          <a:lstStyle/>
          <a:p>
            <a:r>
              <a:rPr lang="nl-BE" sz="1800"/>
              <a:t>Ter illustratie: aannamen uit formulestructuur wanneer de aanwezigheid van isolatie onbekend is</a:t>
            </a:r>
          </a:p>
        </p:txBody>
      </p:sp>
      <p:pic>
        <p:nvPicPr>
          <p:cNvPr id="2" name="Afbeelding 1">
            <a:extLst>
              <a:ext uri="{FF2B5EF4-FFF2-40B4-BE49-F238E27FC236}">
                <a16:creationId xmlns:a16="http://schemas.microsoft.com/office/drawing/2014/main" id="{A19C9BC7-73F0-4B85-8CFF-BE7466AF2797}"/>
              </a:ext>
            </a:extLst>
          </p:cNvPr>
          <p:cNvPicPr>
            <a:picLocks noChangeAspect="1"/>
          </p:cNvPicPr>
          <p:nvPr/>
        </p:nvPicPr>
        <p:blipFill>
          <a:blip r:embed="rId3"/>
          <a:stretch>
            <a:fillRect/>
          </a:stretch>
        </p:blipFill>
        <p:spPr>
          <a:xfrm>
            <a:off x="1759527" y="1605139"/>
            <a:ext cx="8686800" cy="4717464"/>
          </a:xfrm>
          <a:prstGeom prst="rect">
            <a:avLst/>
          </a:prstGeom>
        </p:spPr>
      </p:pic>
    </p:spTree>
    <p:extLst>
      <p:ext uri="{BB962C8B-B14F-4D97-AF65-F5344CB8AC3E}">
        <p14:creationId xmlns:p14="http://schemas.microsoft.com/office/powerpoint/2010/main" val="1196814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961D8E8-52EA-4172-BCC5-9475D301AA11}"/>
              </a:ext>
            </a:extLst>
          </p:cNvPr>
          <p:cNvPicPr>
            <a:picLocks noChangeAspect="1"/>
          </p:cNvPicPr>
          <p:nvPr/>
        </p:nvPicPr>
        <p:blipFill>
          <a:blip r:embed="rId3"/>
          <a:stretch>
            <a:fillRect/>
          </a:stretch>
        </p:blipFill>
        <p:spPr>
          <a:xfrm>
            <a:off x="875957" y="1900244"/>
            <a:ext cx="5111999" cy="3373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3D284499-D117-4FEA-A620-85DE22CCEE1D}"/>
              </a:ext>
            </a:extLst>
          </p:cNvPr>
          <p:cNvPicPr>
            <a:picLocks noChangeAspect="1"/>
          </p:cNvPicPr>
          <p:nvPr/>
        </p:nvPicPr>
        <p:blipFill>
          <a:blip r:embed="rId4"/>
          <a:stretch>
            <a:fillRect/>
          </a:stretch>
        </p:blipFill>
        <p:spPr>
          <a:xfrm>
            <a:off x="6279567" y="1886018"/>
            <a:ext cx="5111993" cy="4012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hthoek 5">
            <a:extLst>
              <a:ext uri="{FF2B5EF4-FFF2-40B4-BE49-F238E27FC236}">
                <a16:creationId xmlns:a16="http://schemas.microsoft.com/office/drawing/2014/main" id="{94CB96B1-5E08-47BB-B09E-A7A7EFDCA409}"/>
              </a:ext>
            </a:extLst>
          </p:cNvPr>
          <p:cNvSpPr/>
          <p:nvPr/>
        </p:nvSpPr>
        <p:spPr>
          <a:xfrm>
            <a:off x="838200" y="5528905"/>
            <a:ext cx="5074234" cy="923330"/>
          </a:xfrm>
          <a:prstGeom prst="rect">
            <a:avLst/>
          </a:prstGeom>
        </p:spPr>
        <p:txBody>
          <a:bodyPr wrap="square">
            <a:spAutoFit/>
          </a:bodyPr>
          <a:lstStyle/>
          <a:p>
            <a:r>
              <a:rPr lang="nl-BE">
                <a:solidFill>
                  <a:srgbClr val="006621"/>
                </a:solidFill>
                <a:latin typeface="Roboto"/>
                <a:hlinkClick r:id="rId5"/>
              </a:rPr>
              <a:t>https://woningpas.vlaanderen.be</a:t>
            </a:r>
            <a:endParaRPr lang="nl-BE">
              <a:solidFill>
                <a:srgbClr val="006621"/>
              </a:solidFill>
              <a:latin typeface="Roboto"/>
            </a:endParaRPr>
          </a:p>
          <a:p>
            <a:r>
              <a:rPr lang="nl-NL"/>
              <a:t>ook interessant bij recente woningen of bij IER om via de woningpas de EPB aangifte te raadplegen</a:t>
            </a:r>
            <a:endParaRPr lang="nl-BE"/>
          </a:p>
        </p:txBody>
      </p:sp>
      <p:sp>
        <p:nvSpPr>
          <p:cNvPr id="7" name="Rechthoek 6">
            <a:extLst>
              <a:ext uri="{FF2B5EF4-FFF2-40B4-BE49-F238E27FC236}">
                <a16:creationId xmlns:a16="http://schemas.microsoft.com/office/drawing/2014/main" id="{8A885CD2-8013-46C2-AB98-865E8C01167A}"/>
              </a:ext>
            </a:extLst>
          </p:cNvPr>
          <p:cNvSpPr/>
          <p:nvPr/>
        </p:nvSpPr>
        <p:spPr>
          <a:xfrm>
            <a:off x="8756157" y="6065461"/>
            <a:ext cx="2635401" cy="369332"/>
          </a:xfrm>
          <a:prstGeom prst="rect">
            <a:avLst/>
          </a:prstGeom>
        </p:spPr>
        <p:txBody>
          <a:bodyPr wrap="none">
            <a:spAutoFit/>
          </a:bodyPr>
          <a:lstStyle/>
          <a:p>
            <a:r>
              <a:rPr lang="nl-BE" u="sng">
                <a:solidFill>
                  <a:srgbClr val="5B6F90"/>
                </a:solidFill>
                <a:latin typeface="Lato"/>
                <a:hlinkClick r:id="rId6"/>
              </a:rPr>
              <a:t>http://www.myminfin.be</a:t>
            </a:r>
            <a:endParaRPr lang="nl-BE"/>
          </a:p>
        </p:txBody>
      </p:sp>
      <p:sp>
        <p:nvSpPr>
          <p:cNvPr id="8" name="Titel 1">
            <a:extLst>
              <a:ext uri="{FF2B5EF4-FFF2-40B4-BE49-F238E27FC236}">
                <a16:creationId xmlns:a16="http://schemas.microsoft.com/office/drawing/2014/main" id="{F6CDEE27-C27B-47AF-ABC9-96FD2CAACBAF}"/>
              </a:ext>
            </a:extLst>
          </p:cNvPr>
          <p:cNvSpPr>
            <a:spLocks noGrp="1"/>
          </p:cNvSpPr>
          <p:nvPr>
            <p:ph type="title"/>
          </p:nvPr>
        </p:nvSpPr>
        <p:spPr>
          <a:xfrm>
            <a:off x="838200" y="423207"/>
            <a:ext cx="10515600" cy="642843"/>
          </a:xfrm>
        </p:spPr>
        <p:txBody>
          <a:bodyPr/>
          <a:lstStyle/>
          <a:p>
            <a:r>
              <a:rPr lang="nl-BE" sz="3600" b="0"/>
              <a:t>Belang van een goede voorbereiding</a:t>
            </a:r>
          </a:p>
        </p:txBody>
      </p:sp>
      <p:sp>
        <p:nvSpPr>
          <p:cNvPr id="2" name="Rechthoek 1">
            <a:extLst>
              <a:ext uri="{FF2B5EF4-FFF2-40B4-BE49-F238E27FC236}">
                <a16:creationId xmlns:a16="http://schemas.microsoft.com/office/drawing/2014/main" id="{6B788EA0-77A2-4F84-A49D-F93C0A6F3515}"/>
              </a:ext>
            </a:extLst>
          </p:cNvPr>
          <p:cNvSpPr/>
          <p:nvPr/>
        </p:nvSpPr>
        <p:spPr>
          <a:xfrm>
            <a:off x="447452" y="1292742"/>
            <a:ext cx="3896836" cy="480131"/>
          </a:xfrm>
          <a:prstGeom prst="rect">
            <a:avLst/>
          </a:prstGeom>
        </p:spPr>
        <p:txBody>
          <a:bodyPr wrap="none">
            <a:spAutoFit/>
          </a:bodyPr>
          <a:lstStyle/>
          <a:p>
            <a:pPr marL="576000" lvl="1" indent="-288000">
              <a:lnSpc>
                <a:spcPct val="90000"/>
              </a:lnSpc>
              <a:spcBef>
                <a:spcPts val="300"/>
              </a:spcBef>
              <a:buClr>
                <a:srgbClr val="7F7F7F"/>
              </a:buClr>
              <a:buSzPct val="80000"/>
              <a:buFont typeface="Calibri" panose="020F0502020204030204" pitchFamily="34" charset="0"/>
              <a:buChar char="→"/>
            </a:pPr>
            <a:r>
              <a:rPr lang="nl-BE" sz="2800" b="1">
                <a:solidFill>
                  <a:srgbClr val="7F7F7F"/>
                </a:solidFill>
                <a:latin typeface="+mj-lt"/>
              </a:rPr>
              <a:t>Referentiejaar bouw.</a:t>
            </a:r>
          </a:p>
        </p:txBody>
      </p:sp>
      <p:sp>
        <p:nvSpPr>
          <p:cNvPr id="9" name="Ovaal 8">
            <a:extLst>
              <a:ext uri="{FF2B5EF4-FFF2-40B4-BE49-F238E27FC236}">
                <a16:creationId xmlns:a16="http://schemas.microsoft.com/office/drawing/2014/main" id="{94A0502B-CD59-44CB-9D77-E53F941ACCC2}"/>
              </a:ext>
            </a:extLst>
          </p:cNvPr>
          <p:cNvSpPr/>
          <p:nvPr/>
        </p:nvSpPr>
        <p:spPr>
          <a:xfrm>
            <a:off x="10781378" y="201955"/>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6A612374-B136-47FF-9A74-3BCE5596B47C}"/>
              </a:ext>
            </a:extLst>
          </p:cNvPr>
          <p:cNvSpPr txBox="1"/>
          <p:nvPr/>
        </p:nvSpPr>
        <p:spPr>
          <a:xfrm>
            <a:off x="10699476" y="841606"/>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016CFD9A-5642-4D9D-91BE-FC76EDAADE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28039" y="308242"/>
            <a:ext cx="651521" cy="651521"/>
          </a:xfrm>
          <a:prstGeom prst="rect">
            <a:avLst/>
          </a:prstGeom>
        </p:spPr>
      </p:pic>
    </p:spTree>
    <p:extLst>
      <p:ext uri="{BB962C8B-B14F-4D97-AF65-F5344CB8AC3E}">
        <p14:creationId xmlns:p14="http://schemas.microsoft.com/office/powerpoint/2010/main" val="3121887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055F7CE-4B5C-4D97-9012-BD299B84C3D5}"/>
              </a:ext>
            </a:extLst>
          </p:cNvPr>
          <p:cNvSpPr>
            <a:spLocks noGrp="1"/>
          </p:cNvSpPr>
          <p:nvPr>
            <p:ph sz="half" idx="10"/>
          </p:nvPr>
        </p:nvSpPr>
        <p:spPr>
          <a:xfrm>
            <a:off x="838197" y="1427634"/>
            <a:ext cx="10515600" cy="5037474"/>
          </a:xfrm>
        </p:spPr>
        <p:txBody>
          <a:bodyPr/>
          <a:lstStyle/>
          <a:p>
            <a:pPr lvl="1"/>
            <a:r>
              <a:rPr lang="nl-BE" sz="2900" b="1">
                <a:solidFill>
                  <a:srgbClr val="7F7F7F"/>
                </a:solidFill>
              </a:rPr>
              <a:t> Referentiejaar bouw</a:t>
            </a:r>
            <a:endParaRPr lang="nl-NL" sz="2900">
              <a:solidFill>
                <a:srgbClr val="FF0000"/>
              </a:solidFill>
            </a:endParaRPr>
          </a:p>
          <a:p>
            <a:pPr lvl="2"/>
            <a:endParaRPr lang="nl-NL" sz="800">
              <a:solidFill>
                <a:srgbClr val="FF0000"/>
              </a:solidFill>
            </a:endParaRPr>
          </a:p>
          <a:p>
            <a:pPr lvl="2"/>
            <a:r>
              <a:rPr lang="nl-NL" sz="2400">
                <a:solidFill>
                  <a:srgbClr val="FF0000"/>
                </a:solidFill>
              </a:rPr>
              <a:t>het ‘bouwjaar’ zoals vermeld in de kadastrale legger, in een notariële akte of verkoopakte of in de Woningpas wordt beschouwd als </a:t>
            </a:r>
            <a:r>
              <a:rPr lang="nl-NL" sz="2400" u="sng">
                <a:solidFill>
                  <a:srgbClr val="FF0000"/>
                </a:solidFill>
              </a:rPr>
              <a:t>na de uitvoering </a:t>
            </a:r>
            <a:r>
              <a:rPr lang="nl-NL" sz="2400">
                <a:solidFill>
                  <a:srgbClr val="FF0000"/>
                </a:solidFill>
              </a:rPr>
              <a:t>van de werken</a:t>
            </a:r>
          </a:p>
          <a:p>
            <a:pPr lvl="2"/>
            <a:endParaRPr lang="nl-NL" sz="800">
              <a:solidFill>
                <a:srgbClr val="FF0000"/>
              </a:solidFill>
            </a:endParaRPr>
          </a:p>
          <a:p>
            <a:pPr lvl="2"/>
            <a:endParaRPr lang="nl-NL" sz="500">
              <a:solidFill>
                <a:srgbClr val="FF0000"/>
              </a:solidFill>
            </a:endParaRPr>
          </a:p>
          <a:p>
            <a:pPr lvl="2"/>
            <a:r>
              <a:rPr lang="nl-NL">
                <a:solidFill>
                  <a:srgbClr val="FF0000"/>
                </a:solidFill>
              </a:rPr>
              <a:t>‘</a:t>
            </a:r>
            <a:r>
              <a:rPr lang="nl-NL" sz="2400">
                <a:solidFill>
                  <a:srgbClr val="FF0000"/>
                </a:solidFill>
              </a:rPr>
              <a:t>verklaringen’ (ook telefonisch van ambtenaren of notarissen) worden niet aanvaard</a:t>
            </a:r>
          </a:p>
          <a:p>
            <a:pPr lvl="3"/>
            <a:r>
              <a:rPr lang="nl-NL" sz="2400">
                <a:solidFill>
                  <a:srgbClr val="FF0000"/>
                </a:solidFill>
              </a:rPr>
              <a:t>Bewijs op mail nodig</a:t>
            </a:r>
          </a:p>
          <a:p>
            <a:pPr lvl="3"/>
            <a:endParaRPr lang="nl-NL" sz="2400">
              <a:solidFill>
                <a:srgbClr val="FF0000"/>
              </a:solidFill>
            </a:endParaRPr>
          </a:p>
          <a:p>
            <a:pPr lvl="2"/>
            <a:r>
              <a:rPr lang="nl-NL" sz="2400">
                <a:solidFill>
                  <a:srgbClr val="FF0000"/>
                </a:solidFill>
              </a:rPr>
              <a:t>Voor de correcte verwerking (herrekening) van het verkregen jaar: zie </a:t>
            </a:r>
            <a:r>
              <a:rPr lang="nl-BE" sz="2400">
                <a:solidFill>
                  <a:srgbClr val="FF0000"/>
                </a:solidFill>
              </a:rPr>
              <a:t>III.3.1.1 Stappenplan en bijhorende tabel)</a:t>
            </a:r>
            <a:endParaRPr lang="nl-NL" sz="2400">
              <a:solidFill>
                <a:srgbClr val="FF0000"/>
              </a:solidFill>
            </a:endParaRPr>
          </a:p>
          <a:p>
            <a:endParaRPr lang="nl-BE" sz="2400"/>
          </a:p>
        </p:txBody>
      </p:sp>
      <p:sp>
        <p:nvSpPr>
          <p:cNvPr id="6" name="Titel 1">
            <a:extLst>
              <a:ext uri="{FF2B5EF4-FFF2-40B4-BE49-F238E27FC236}">
                <a16:creationId xmlns:a16="http://schemas.microsoft.com/office/drawing/2014/main" id="{BF8A57E2-D88E-4F37-9327-548B415C2CB2}"/>
              </a:ext>
            </a:extLst>
          </p:cNvPr>
          <p:cNvSpPr txBox="1">
            <a:spLocks/>
          </p:cNvSpPr>
          <p:nvPr/>
        </p:nvSpPr>
        <p:spPr>
          <a:xfrm>
            <a:off x="990599" y="629072"/>
            <a:ext cx="10515601" cy="798562"/>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Belang van een goede voorbereiding</a:t>
            </a:r>
          </a:p>
        </p:txBody>
      </p:sp>
    </p:spTree>
    <p:extLst>
      <p:ext uri="{BB962C8B-B14F-4D97-AF65-F5344CB8AC3E}">
        <p14:creationId xmlns:p14="http://schemas.microsoft.com/office/powerpoint/2010/main" val="307525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E27E1-A37B-45D4-9684-22C1E23DAFC9}"/>
              </a:ext>
            </a:extLst>
          </p:cNvPr>
          <p:cNvSpPr>
            <a:spLocks noGrp="1"/>
          </p:cNvSpPr>
          <p:nvPr>
            <p:ph type="title"/>
          </p:nvPr>
        </p:nvSpPr>
        <p:spPr/>
        <p:txBody>
          <a:bodyPr lIns="91440" tIns="45720" rIns="91440" bIns="45720" anchor="t"/>
          <a:lstStyle/>
          <a:p>
            <a:r>
              <a:rPr lang="nl-BE">
                <a:latin typeface="Calibri"/>
                <a:cs typeface="Calibri"/>
              </a:rPr>
              <a:t>Definitie wooneenheid</a:t>
            </a:r>
            <a:endParaRPr lang="nl-BE"/>
          </a:p>
        </p:txBody>
      </p:sp>
      <p:sp>
        <p:nvSpPr>
          <p:cNvPr id="3" name="Tijdelijke aanduiding voor inhoud 2">
            <a:extLst>
              <a:ext uri="{FF2B5EF4-FFF2-40B4-BE49-F238E27FC236}">
                <a16:creationId xmlns:a16="http://schemas.microsoft.com/office/drawing/2014/main" id="{56D7BC88-95AF-42EC-B46E-EF382250F90B}"/>
              </a:ext>
            </a:extLst>
          </p:cNvPr>
          <p:cNvSpPr>
            <a:spLocks noGrp="1"/>
          </p:cNvSpPr>
          <p:nvPr>
            <p:ph sz="half" idx="10"/>
          </p:nvPr>
        </p:nvSpPr>
        <p:spPr>
          <a:xfrm>
            <a:off x="838198" y="1240971"/>
            <a:ext cx="10515600" cy="5281287"/>
          </a:xfrm>
        </p:spPr>
        <p:txBody>
          <a:bodyPr/>
          <a:lstStyle/>
          <a:p>
            <a:r>
              <a:rPr lang="nl-BE"/>
              <a:t>Wooneenheid</a:t>
            </a:r>
          </a:p>
          <a:p>
            <a:pPr lvl="1"/>
            <a:r>
              <a:rPr lang="nl-BE"/>
              <a:t>In functioneel opzicht zelfstandig</a:t>
            </a:r>
          </a:p>
          <a:p>
            <a:pPr lvl="2"/>
            <a:r>
              <a:rPr lang="nl-BE"/>
              <a:t>Woonruimte</a:t>
            </a:r>
          </a:p>
          <a:p>
            <a:pPr lvl="2"/>
            <a:r>
              <a:rPr lang="nl-BE"/>
              <a:t>Eigen toilet</a:t>
            </a:r>
          </a:p>
          <a:p>
            <a:pPr lvl="2"/>
            <a:r>
              <a:rPr lang="nl-BE"/>
              <a:t>Eigen bad/douche</a:t>
            </a:r>
          </a:p>
          <a:p>
            <a:pPr lvl="2"/>
            <a:r>
              <a:rPr lang="nl-BE"/>
              <a:t>Eigen keuken/kitchenette</a:t>
            </a:r>
          </a:p>
          <a:p>
            <a:pPr lvl="1"/>
            <a:r>
              <a:rPr lang="nl-NL" sz="2500">
                <a:solidFill>
                  <a:srgbClr val="7F7F7F"/>
                </a:solidFill>
              </a:rPr>
              <a:t>Ontsloten via een eigen afsluitbare toegang vanaf de openbare weg, een erf of een gemeenschappelijke circulatieruimte</a:t>
            </a:r>
          </a:p>
          <a:p>
            <a:pPr lvl="2"/>
            <a:r>
              <a:rPr lang="nl-NL"/>
              <a:t>NIEUW sinds 1/06/2020</a:t>
            </a:r>
          </a:p>
          <a:p>
            <a:pPr lvl="2"/>
            <a:r>
              <a:rPr lang="nl-NL"/>
              <a:t>In overeenstemming met definitie ‘gebouweenheid’ in gebouwenregister</a:t>
            </a:r>
          </a:p>
          <a:p>
            <a:pPr lvl="2"/>
            <a:r>
              <a:rPr lang="nl-NL">
                <a:solidFill>
                  <a:srgbClr val="FF0000"/>
                </a:solidFill>
              </a:rPr>
              <a:t>Let op: eigen toegang via gemeenschappelijke circulatieruimte</a:t>
            </a:r>
          </a:p>
          <a:p>
            <a:pPr lvl="3"/>
            <a:r>
              <a:rPr lang="nl-NL"/>
              <a:t>Circulatieruimte biedt toegang tot eenheden</a:t>
            </a:r>
          </a:p>
          <a:p>
            <a:pPr lvl="4"/>
            <a:r>
              <a:rPr lang="nl-NL"/>
              <a:t>vb. trappenhal in appartementsgebouw</a:t>
            </a:r>
          </a:p>
          <a:p>
            <a:pPr lvl="3"/>
            <a:r>
              <a:rPr lang="nl-NL"/>
              <a:t>Circulatieruimte mag zelf </a:t>
            </a:r>
            <a:r>
              <a:rPr lang="nl-NL" u="sng"/>
              <a:t>geen deel uitmaken</a:t>
            </a:r>
            <a:r>
              <a:rPr lang="nl-NL"/>
              <a:t> van een (woon)eenheid</a:t>
            </a:r>
          </a:p>
          <a:p>
            <a:pPr lvl="4"/>
            <a:r>
              <a:rPr lang="nl-NL"/>
              <a:t>Circulatieruimte mag dus niet gebruikt worden voor interne circulatie van een (woon)eenheid</a:t>
            </a:r>
          </a:p>
          <a:p>
            <a:pPr lvl="2"/>
            <a:endParaRPr lang="nl-NL"/>
          </a:p>
          <a:p>
            <a:pPr lvl="1"/>
            <a:endParaRPr lang="nl-BE"/>
          </a:p>
        </p:txBody>
      </p:sp>
      <p:pic>
        <p:nvPicPr>
          <p:cNvPr id="4" name="Graphic 3" descr="Ster">
            <a:extLst>
              <a:ext uri="{FF2B5EF4-FFF2-40B4-BE49-F238E27FC236}">
                <a16:creationId xmlns:a16="http://schemas.microsoft.com/office/drawing/2014/main" id="{D79BF035-7FE7-477F-9026-3899148FAA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655" y="3321272"/>
            <a:ext cx="430830" cy="430830"/>
          </a:xfrm>
          <a:prstGeom prst="rect">
            <a:avLst/>
          </a:prstGeom>
        </p:spPr>
      </p:pic>
    </p:spTree>
    <p:extLst>
      <p:ext uri="{BB962C8B-B14F-4D97-AF65-F5344CB8AC3E}">
        <p14:creationId xmlns:p14="http://schemas.microsoft.com/office/powerpoint/2010/main" val="1891711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a:t>
            </a:r>
            <a:br>
              <a:rPr lang="nl-BE" sz="3600"/>
            </a:br>
            <a:r>
              <a:rPr lang="nl-BE" sz="3600"/>
              <a:t>Verzamelen van de 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indent="0">
              <a:buNone/>
            </a:pPr>
            <a:r>
              <a:rPr lang="nl-BE"/>
              <a:t>2.  Correct gebruik van de bewijsstukken</a:t>
            </a:r>
          </a:p>
          <a:p>
            <a:pPr marL="514350" indent="-514350">
              <a:buAutoNum type="arabicPeriod"/>
            </a:pPr>
            <a:endParaRPr lang="nl-BE" sz="800"/>
          </a:p>
          <a:p>
            <a:pPr lvl="1"/>
            <a:r>
              <a:rPr lang="nl-BE" sz="2800" b="1"/>
              <a:t>Dikwijls wordt informatie uit bewijsstukken zonder nazicht overgenomen:</a:t>
            </a:r>
          </a:p>
          <a:p>
            <a:pPr lvl="1"/>
            <a:endParaRPr lang="nl-BE" sz="800" b="1"/>
          </a:p>
          <a:p>
            <a:pPr lvl="2"/>
            <a:r>
              <a:rPr lang="nl-BE" sz="2400"/>
              <a:t>Bewijsstukken worden onterecht gebruikt </a:t>
            </a:r>
          </a:p>
          <a:p>
            <a:pPr lvl="2"/>
            <a:r>
              <a:rPr lang="nl-BE" sz="2400"/>
              <a:t>Informatie uit bewijsstukken wordt onvoldoende gecontroleerd</a:t>
            </a:r>
          </a:p>
          <a:p>
            <a:pPr lvl="2"/>
            <a:r>
              <a:rPr lang="nl-BE" sz="2400"/>
              <a:t>Referentiejaar renovatie wordt niet geregistreerd of niet correct overgenomen</a:t>
            </a:r>
          </a:p>
          <a:p>
            <a:pPr lvl="2"/>
            <a:r>
              <a:rPr lang="nl-BE" sz="2400"/>
              <a:t>Technische kenmerken worden verder niet opgezocht</a:t>
            </a:r>
          </a:p>
          <a:p>
            <a:pPr lvl="2"/>
            <a:r>
              <a:rPr lang="nl-BE" sz="2400"/>
              <a:t>Informatie wordt onvoldoende bijgehouden in het projectdossier</a:t>
            </a:r>
          </a:p>
          <a:p>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59306"/>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II.2.3</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635946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0AFCBE-EC6A-4AC6-B376-093B287DD081}"/>
              </a:ext>
            </a:extLst>
          </p:cNvPr>
          <p:cNvSpPr>
            <a:spLocks noGrp="1"/>
          </p:cNvSpPr>
          <p:nvPr>
            <p:ph type="title"/>
          </p:nvPr>
        </p:nvSpPr>
        <p:spPr>
          <a:xfrm>
            <a:off x="838199" y="476672"/>
            <a:ext cx="10515601" cy="703199"/>
          </a:xfrm>
        </p:spPr>
        <p:txBody>
          <a:bodyPr/>
          <a:lstStyle/>
          <a:p>
            <a:r>
              <a:rPr lang="nl-BE" sz="3600" b="0"/>
              <a:t>Correct gebruik van de bewijsstukken</a:t>
            </a:r>
          </a:p>
        </p:txBody>
      </p:sp>
      <p:sp>
        <p:nvSpPr>
          <p:cNvPr id="3" name="Tijdelijke aanduiding voor inhoud 2">
            <a:extLst>
              <a:ext uri="{FF2B5EF4-FFF2-40B4-BE49-F238E27FC236}">
                <a16:creationId xmlns:a16="http://schemas.microsoft.com/office/drawing/2014/main" id="{A58E50F2-C5AF-49B0-AD94-312DAC52FBBC}"/>
              </a:ext>
            </a:extLst>
          </p:cNvPr>
          <p:cNvSpPr>
            <a:spLocks noGrp="1"/>
          </p:cNvSpPr>
          <p:nvPr>
            <p:ph sz="half" idx="10"/>
          </p:nvPr>
        </p:nvSpPr>
        <p:spPr>
          <a:xfrm>
            <a:off x="838199" y="1467762"/>
            <a:ext cx="10515600" cy="5037474"/>
          </a:xfrm>
        </p:spPr>
        <p:txBody>
          <a:bodyPr/>
          <a:lstStyle/>
          <a:p>
            <a:pPr lvl="1"/>
            <a:r>
              <a:rPr lang="nl-NL" sz="2800" b="1"/>
              <a:t>Tijdens de visuele inspectie dient de energiedeskundige de informatie uit de bewijsstukken te toetsen aan de situatie ter plaatse</a:t>
            </a:r>
            <a:r>
              <a:rPr lang="nl-NL" sz="2800"/>
              <a:t>. </a:t>
            </a:r>
          </a:p>
          <a:p>
            <a:pPr lvl="1"/>
            <a:endParaRPr lang="nl-BE" sz="800"/>
          </a:p>
          <a:p>
            <a:pPr marL="864000" lvl="3" indent="0">
              <a:buNone/>
            </a:pPr>
            <a:endParaRPr lang="nl-BE" sz="1200"/>
          </a:p>
          <a:p>
            <a:pPr lvl="2"/>
            <a:r>
              <a:rPr lang="nl-BE" sz="2400"/>
              <a:t>Voorbeelden</a:t>
            </a:r>
          </a:p>
          <a:p>
            <a:pPr lvl="3"/>
            <a:r>
              <a:rPr lang="nl-NL" sz="2400"/>
              <a:t>Het vergelijken van de in het bewijsstuk vermelde oppervlakte met de werkelijke oppervlakte. </a:t>
            </a:r>
          </a:p>
          <a:p>
            <a:pPr lvl="3"/>
            <a:r>
              <a:rPr lang="nl-NL" sz="2400"/>
              <a:t>Het meten van totale dikten van schildelen om na te gaan of de in het bewijsstuk vermelde dikte mogelijk is. </a:t>
            </a:r>
          </a:p>
          <a:p>
            <a:pPr marL="576000" lvl="2" indent="0">
              <a:buNone/>
            </a:pPr>
            <a:endParaRPr lang="nl-BE" sz="1200"/>
          </a:p>
          <a:p>
            <a:endParaRPr lang="nl-BE"/>
          </a:p>
        </p:txBody>
      </p:sp>
    </p:spTree>
    <p:extLst>
      <p:ext uri="{BB962C8B-B14F-4D97-AF65-F5344CB8AC3E}">
        <p14:creationId xmlns:p14="http://schemas.microsoft.com/office/powerpoint/2010/main" val="3943369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C04C2-8498-49DF-8E43-6E7FEC5FE114}"/>
              </a:ext>
            </a:extLst>
          </p:cNvPr>
          <p:cNvSpPr>
            <a:spLocks noGrp="1"/>
          </p:cNvSpPr>
          <p:nvPr>
            <p:ph sz="half" idx="10"/>
          </p:nvPr>
        </p:nvSpPr>
        <p:spPr>
          <a:xfrm>
            <a:off x="838200" y="1268361"/>
            <a:ext cx="10515600" cy="5037474"/>
          </a:xfrm>
        </p:spPr>
        <p:txBody>
          <a:bodyPr/>
          <a:lstStyle/>
          <a:p>
            <a:pPr lvl="1"/>
            <a:r>
              <a:rPr lang="nl-BE" sz="2800" b="1"/>
              <a:t>Facturen bevatten vaak niet alle nodige informatie (geen vermelding plaats isolatie, geen type of merk, adres eigenaar en niet van de woning, …), maar worden toch onterecht gebruikt als bewijs </a:t>
            </a:r>
            <a:endParaRPr lang="nl-BE" sz="800"/>
          </a:p>
          <a:p>
            <a:pPr marL="864000" lvl="3" indent="0">
              <a:buNone/>
            </a:pPr>
            <a:endParaRPr lang="nl-BE" sz="1200"/>
          </a:p>
          <a:p>
            <a:pPr lvl="2"/>
            <a:r>
              <a:rPr lang="nl-BE" sz="2400"/>
              <a:t>Voorbeeld</a:t>
            </a:r>
            <a:r>
              <a:rPr lang="nl-BE"/>
              <a:t>: </a:t>
            </a:r>
            <a:r>
              <a:rPr lang="nl-BE" sz="2400"/>
              <a:t>plaats van de isolatie niet in factuur vermeld. </a:t>
            </a:r>
          </a:p>
          <a:p>
            <a:pPr lvl="3"/>
            <a:r>
              <a:rPr lang="nl-BE" sz="2400"/>
              <a:t>Conform IP afleiden op basis van </a:t>
            </a:r>
          </a:p>
          <a:p>
            <a:pPr lvl="4"/>
            <a:r>
              <a:rPr lang="nl-BE" sz="2400"/>
              <a:t>visuele vaststellingen, zoals van het materiaal of boorgaten voor het inblazen van spouwmuurisolatie;</a:t>
            </a:r>
          </a:p>
          <a:p>
            <a:pPr lvl="4"/>
            <a:r>
              <a:rPr lang="nl-BE" sz="2400"/>
              <a:t>de grootteorde van de in het bewijsstuk vermelde oppervlakte en de werkelijke oppervlakte. </a:t>
            </a:r>
          </a:p>
          <a:p>
            <a:pPr lvl="3"/>
            <a:r>
              <a:rPr lang="nl-BE" sz="2400"/>
              <a:t>Bij twijfel over de plaats van uitvoering kan de informatie niet gebruikt worden en is verder (destructief) onderzoek aangewezen. </a:t>
            </a:r>
          </a:p>
          <a:p>
            <a:pPr marL="864000" lvl="3" indent="0">
              <a:buNone/>
            </a:pPr>
            <a:endParaRPr lang="nl-BE" sz="800"/>
          </a:p>
          <a:p>
            <a:pPr lvl="3"/>
            <a:r>
              <a:rPr lang="nl-BE" sz="2400"/>
              <a:t>Zie ook voorbeelden IP II.2.3.1.2.</a:t>
            </a:r>
          </a:p>
          <a:p>
            <a:endParaRPr lang="nl-BE"/>
          </a:p>
        </p:txBody>
      </p:sp>
      <p:sp>
        <p:nvSpPr>
          <p:cNvPr id="4" name="Titel 1">
            <a:extLst>
              <a:ext uri="{FF2B5EF4-FFF2-40B4-BE49-F238E27FC236}">
                <a16:creationId xmlns:a16="http://schemas.microsoft.com/office/drawing/2014/main" id="{640DFBF9-4C80-4662-8415-E8E9A26113E7}"/>
              </a:ext>
            </a:extLst>
          </p:cNvPr>
          <p:cNvSpPr txBox="1">
            <a:spLocks/>
          </p:cNvSpPr>
          <p:nvPr/>
        </p:nvSpPr>
        <p:spPr>
          <a:xfrm>
            <a:off x="990599" y="629072"/>
            <a:ext cx="10515601" cy="639289"/>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gebruik van de bewijsstukken</a:t>
            </a:r>
          </a:p>
        </p:txBody>
      </p:sp>
    </p:spTree>
    <p:extLst>
      <p:ext uri="{BB962C8B-B14F-4D97-AF65-F5344CB8AC3E}">
        <p14:creationId xmlns:p14="http://schemas.microsoft.com/office/powerpoint/2010/main" val="1812602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C04C2-8498-49DF-8E43-6E7FEC5FE114}"/>
              </a:ext>
            </a:extLst>
          </p:cNvPr>
          <p:cNvSpPr>
            <a:spLocks noGrp="1"/>
          </p:cNvSpPr>
          <p:nvPr>
            <p:ph sz="half" idx="10"/>
          </p:nvPr>
        </p:nvSpPr>
        <p:spPr/>
        <p:txBody>
          <a:bodyPr/>
          <a:lstStyle/>
          <a:p>
            <a:pPr lvl="1"/>
            <a:r>
              <a:rPr lang="nl-BE" sz="2800" b="1"/>
              <a:t>Informatie uit facturen niet altijd zomaar over te nemen</a:t>
            </a:r>
          </a:p>
          <a:p>
            <a:pPr lvl="1"/>
            <a:endParaRPr lang="nl-BE" sz="1200"/>
          </a:p>
          <a:p>
            <a:pPr lvl="2"/>
            <a:r>
              <a:rPr lang="nl-BE" sz="2400" err="1"/>
              <a:t>Lambda</a:t>
            </a:r>
            <a:r>
              <a:rPr lang="nl-BE" sz="2400"/>
              <a:t> (</a:t>
            </a:r>
            <a:r>
              <a:rPr lang="nl-BE" sz="2400">
                <a:latin typeface="Symbol" panose="05050102010706020507" pitchFamily="18" charset="2"/>
              </a:rPr>
              <a:t>l</a:t>
            </a:r>
            <a:r>
              <a:rPr lang="nl-BE" sz="2400"/>
              <a:t>),  R- of U-waarde mogen </a:t>
            </a:r>
            <a:r>
              <a:rPr lang="nl-BE" sz="2400" b="1" u="sng"/>
              <a:t>niet</a:t>
            </a:r>
            <a:r>
              <a:rPr lang="nl-BE" sz="2400"/>
              <a:t> overgenomen worden uit een factuur</a:t>
            </a:r>
          </a:p>
          <a:p>
            <a:pPr lvl="2"/>
            <a:endParaRPr lang="nl-BE" sz="800"/>
          </a:p>
          <a:p>
            <a:pPr lvl="3"/>
            <a:r>
              <a:rPr lang="nl-NL"/>
              <a:t>Via merk en type dient de gedeclareerde λ-waarde opgezocht in de technische fiche van de fabrikant, op </a:t>
            </a:r>
            <a:r>
              <a:rPr lang="nl-BE">
                <a:hlinkClick r:id="rId3">
                  <a:extLst>
                    <a:ext uri="{A12FA001-AC4F-418D-AE19-62706E023703}">
                      <ahyp:hlinkClr xmlns:ahyp="http://schemas.microsoft.com/office/drawing/2018/hyperlinkcolor" val="tx"/>
                    </a:ext>
                  </a:extLst>
                </a:hlinkClick>
              </a:rPr>
              <a:t>http://www.butgb.be</a:t>
            </a:r>
            <a:r>
              <a:rPr lang="nl-BE"/>
              <a:t>, </a:t>
            </a:r>
            <a:r>
              <a:rPr lang="nl-NL"/>
              <a:t>via </a:t>
            </a:r>
            <a:r>
              <a:rPr lang="nl-NL">
                <a:hlinkClick r:id="rId4">
                  <a:extLst>
                    <a:ext uri="{A12FA001-AC4F-418D-AE19-62706E023703}">
                      <ahyp:hlinkClr xmlns:ahyp="http://schemas.microsoft.com/office/drawing/2018/hyperlinkcolor" val="tx"/>
                    </a:ext>
                  </a:extLst>
                </a:hlinkClick>
              </a:rPr>
              <a:t>www.epbd.be</a:t>
            </a:r>
            <a:r>
              <a:rPr lang="nl-BE"/>
              <a:t> of </a:t>
            </a:r>
            <a:r>
              <a:rPr lang="nl-NL" u="sng"/>
              <a:t>www.vibe.be </a:t>
            </a:r>
          </a:p>
          <a:p>
            <a:pPr lvl="3"/>
            <a:endParaRPr lang="nl-NL" sz="3200" u="sng"/>
          </a:p>
          <a:p>
            <a:pPr lvl="2"/>
            <a:r>
              <a:rPr lang="nl-NL" sz="2400"/>
              <a:t>Niet of verkeerd invoeren van het referentiejaar ‘renovatie’ of ‘fabricage’</a:t>
            </a:r>
          </a:p>
          <a:p>
            <a:pPr lvl="2"/>
            <a:endParaRPr lang="nl-NL" sz="800"/>
          </a:p>
          <a:p>
            <a:pPr lvl="3"/>
            <a:r>
              <a:rPr lang="nl-NL"/>
              <a:t>Factuur is een document </a:t>
            </a:r>
            <a:r>
              <a:rPr lang="nl-NL" u="sng"/>
              <a:t>na</a:t>
            </a:r>
            <a:r>
              <a:rPr lang="nl-NL"/>
              <a:t> uitvoering, dus respectievelijk </a:t>
            </a:r>
            <a:r>
              <a:rPr lang="nl-NL" b="1"/>
              <a:t>2 of 1 jaar in mindering </a:t>
            </a:r>
            <a:r>
              <a:rPr lang="nl-NL"/>
              <a:t>brengen op de factuurdatum </a:t>
            </a:r>
          </a:p>
          <a:p>
            <a:pPr marL="864000" lvl="3" indent="0">
              <a:buNone/>
            </a:pPr>
            <a:r>
              <a:rPr lang="nl-NL"/>
              <a:t>    (zie tabel uit IP op volgende slide)</a:t>
            </a:r>
            <a:endParaRPr lang="nl-BE"/>
          </a:p>
          <a:p>
            <a:endParaRPr lang="nl-BE"/>
          </a:p>
        </p:txBody>
      </p:sp>
      <p:sp>
        <p:nvSpPr>
          <p:cNvPr id="4" name="Titel 1">
            <a:extLst>
              <a:ext uri="{FF2B5EF4-FFF2-40B4-BE49-F238E27FC236}">
                <a16:creationId xmlns:a16="http://schemas.microsoft.com/office/drawing/2014/main" id="{640DFBF9-4C80-4662-8415-E8E9A26113E7}"/>
              </a:ext>
            </a:extLst>
          </p:cNvPr>
          <p:cNvSpPr txBox="1">
            <a:spLocks/>
          </p:cNvSpPr>
          <p:nvPr/>
        </p:nvSpPr>
        <p:spPr>
          <a:xfrm>
            <a:off x="990599" y="629072"/>
            <a:ext cx="10515601" cy="59504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gebruik van de bewijsstukken</a:t>
            </a:r>
          </a:p>
        </p:txBody>
      </p:sp>
    </p:spTree>
    <p:extLst>
      <p:ext uri="{BB962C8B-B14F-4D97-AF65-F5344CB8AC3E}">
        <p14:creationId xmlns:p14="http://schemas.microsoft.com/office/powerpoint/2010/main" val="148725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476672"/>
            <a:ext cx="10515601" cy="648072"/>
          </a:xfrm>
        </p:spPr>
        <p:txBody>
          <a:bodyPr/>
          <a:lstStyle/>
          <a:p>
            <a:r>
              <a:rPr lang="nl-BE" sz="4000"/>
              <a:t> </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268760"/>
            <a:ext cx="10515600" cy="5253498"/>
          </a:xfrm>
        </p:spPr>
        <p:txBody>
          <a:bodyPr lIns="91440" tIns="45720" rIns="91440" bIns="0" anchor="t"/>
          <a:lstStyle/>
          <a:p>
            <a:pPr marL="575945" lvl="1" indent="-287655"/>
            <a:r>
              <a:rPr lang="en-US" sz="2800" b="1" err="1"/>
              <a:t>Postinterventiedossier</a:t>
            </a:r>
            <a:r>
              <a:rPr lang="en-US" sz="2800" b="1"/>
              <a:t> (PID) </a:t>
            </a:r>
            <a:r>
              <a:rPr lang="en-US" sz="2800" b="1" err="1"/>
              <a:t>beschikbaar</a:t>
            </a:r>
            <a:endParaRPr lang="en-US" err="1"/>
          </a:p>
          <a:p>
            <a:pPr marL="575945" lvl="1" indent="-287655">
              <a:buFont typeface="Calibri,Sans-Serif" panose="020F0502020204030204" pitchFamily="34" charset="0"/>
              <a:buChar char="→"/>
            </a:pPr>
            <a:endParaRPr lang="en-US" sz="800">
              <a:ea typeface="+mj-lt"/>
              <a:cs typeface="+mj-lt"/>
            </a:endParaRPr>
          </a:p>
          <a:p>
            <a:pPr marL="575945" lvl="2" indent="0">
              <a:buNone/>
            </a:pPr>
            <a:endParaRPr lang="en-US" sz="800">
              <a:cs typeface="Calibri"/>
            </a:endParaRPr>
          </a:p>
          <a:p>
            <a:pPr marL="863600" lvl="2" indent="-287655"/>
            <a:r>
              <a:rPr lang="en-US" sz="2400"/>
              <a:t>PID </a:t>
            </a:r>
            <a:r>
              <a:rPr lang="en-US" sz="2400" err="1"/>
              <a:t>bevat</a:t>
            </a:r>
            <a:r>
              <a:rPr lang="en-US" sz="2400"/>
              <a:t> </a:t>
            </a:r>
            <a:r>
              <a:rPr lang="en-US" sz="2400" err="1"/>
              <a:t>dus</a:t>
            </a:r>
            <a:r>
              <a:rPr lang="en-US" sz="2400"/>
              <a:t> </a:t>
            </a:r>
            <a:r>
              <a:rPr lang="en-US" sz="2400" err="1"/>
              <a:t>vaak</a:t>
            </a:r>
            <a:r>
              <a:rPr lang="en-US" sz="2400"/>
              <a:t> </a:t>
            </a:r>
            <a:r>
              <a:rPr lang="en-US" sz="2400" err="1"/>
              <a:t>bewijsstukken</a:t>
            </a:r>
            <a:r>
              <a:rPr lang="en-US" sz="2400"/>
              <a:t> </a:t>
            </a:r>
            <a:r>
              <a:rPr lang="en-US" sz="2400" err="1"/>
              <a:t>zoals</a:t>
            </a:r>
            <a:r>
              <a:rPr lang="en-US" sz="2400"/>
              <a:t> </a:t>
            </a:r>
            <a:r>
              <a:rPr lang="en-US" sz="2400" err="1"/>
              <a:t>facturen</a:t>
            </a:r>
            <a:r>
              <a:rPr lang="en-US" sz="2400"/>
              <a:t>, </a:t>
            </a:r>
            <a:r>
              <a:rPr lang="en-US" sz="2400" err="1"/>
              <a:t>technische</a:t>
            </a:r>
            <a:r>
              <a:rPr lang="en-US" sz="2400"/>
              <a:t> fiches van </a:t>
            </a:r>
            <a:r>
              <a:rPr lang="en-US" sz="2400" err="1"/>
              <a:t>materialen</a:t>
            </a:r>
            <a:r>
              <a:rPr lang="en-US" sz="2400"/>
              <a:t>, </a:t>
            </a:r>
            <a:r>
              <a:rPr lang="en-US" sz="2400" err="1"/>
              <a:t>verwarmingsinstallatie</a:t>
            </a:r>
            <a:r>
              <a:rPr lang="en-US" sz="2400"/>
              <a:t>, ramen …</a:t>
            </a:r>
            <a:endParaRPr lang="en-US" sz="2400">
              <a:cs typeface="Calibri"/>
            </a:endParaRPr>
          </a:p>
          <a:p>
            <a:pPr marL="1151890" lvl="3" indent="-287655"/>
            <a:r>
              <a:rPr lang="en-US" sz="2400"/>
              <a:t>Enkel </a:t>
            </a:r>
            <a:r>
              <a:rPr lang="en-US" sz="2400" err="1"/>
              <a:t>aanvaarden</a:t>
            </a:r>
            <a:r>
              <a:rPr lang="en-US" sz="2400"/>
              <a:t> </a:t>
            </a:r>
            <a:r>
              <a:rPr lang="en-US" sz="2400" err="1"/>
              <a:t>als</a:t>
            </a:r>
            <a:r>
              <a:rPr lang="en-US" sz="2400"/>
              <a:t> </a:t>
            </a:r>
            <a:r>
              <a:rPr lang="en-US" sz="2400" err="1"/>
              <a:t>voldaan</a:t>
            </a:r>
            <a:r>
              <a:rPr lang="en-US" sz="2400"/>
              <a:t> </a:t>
            </a:r>
            <a:r>
              <a:rPr lang="en-US" sz="2400" err="1"/>
              <a:t>aan</a:t>
            </a:r>
            <a:r>
              <a:rPr lang="en-US" sz="2400"/>
              <a:t> de </a:t>
            </a:r>
            <a:r>
              <a:rPr lang="en-US" sz="2400" err="1"/>
              <a:t>voorwaarden</a:t>
            </a:r>
            <a:r>
              <a:rPr lang="en-US" sz="2400"/>
              <a:t> IP</a:t>
            </a:r>
            <a:endParaRPr lang="en-US" sz="2400">
              <a:cs typeface="Calibri"/>
            </a:endParaRPr>
          </a:p>
          <a:p>
            <a:pPr marL="575945" lvl="2" indent="0">
              <a:buNone/>
            </a:pPr>
            <a:endParaRPr lang="en-US" sz="2400">
              <a:cs typeface="Calibri"/>
            </a:endParaRPr>
          </a:p>
          <a:p>
            <a:pPr marL="1171575" lvl="2" indent="-371475"/>
            <a:r>
              <a:rPr lang="en-US" sz="2400" err="1"/>
              <a:t>Voorbeeld</a:t>
            </a:r>
            <a:r>
              <a:rPr lang="en-US" sz="2400"/>
              <a:t>: </a:t>
            </a:r>
            <a:r>
              <a:rPr lang="en-US" sz="2400" err="1"/>
              <a:t>Technische</a:t>
            </a:r>
            <a:r>
              <a:rPr lang="en-US" sz="2400"/>
              <a:t> </a:t>
            </a:r>
            <a:r>
              <a:rPr lang="en-US" sz="2400" err="1"/>
              <a:t>documentatie</a:t>
            </a:r>
            <a:r>
              <a:rPr lang="en-US" sz="2400"/>
              <a:t> in PID</a:t>
            </a:r>
          </a:p>
          <a:p>
            <a:pPr marL="1171575" lvl="2" indent="-371475"/>
            <a:r>
              <a:rPr lang="en-US" sz="2400" err="1"/>
              <a:t>Bewijsstuk</a:t>
            </a:r>
            <a:r>
              <a:rPr lang="en-US" sz="2400"/>
              <a:t>?</a:t>
            </a:r>
            <a:endParaRPr lang="nl-BE" sz="2400"/>
          </a:p>
          <a:p>
            <a:pPr marL="1459230" lvl="3" indent="-371475"/>
            <a:r>
              <a:rPr lang="en-US" sz="2400"/>
              <a:t>Enkel </a:t>
            </a:r>
            <a:r>
              <a:rPr lang="en-US" sz="2400" err="1"/>
              <a:t>als</a:t>
            </a:r>
            <a:r>
              <a:rPr lang="en-US" sz="2400"/>
              <a:t> door </a:t>
            </a:r>
            <a:r>
              <a:rPr lang="en-US" sz="2400" err="1"/>
              <a:t>vaststellingen</a:t>
            </a:r>
            <a:r>
              <a:rPr lang="en-US" sz="2400"/>
              <a:t> of </a:t>
            </a:r>
            <a:r>
              <a:rPr lang="en-US" sz="2400" err="1"/>
              <a:t>bewijsstukken</a:t>
            </a:r>
            <a:r>
              <a:rPr lang="en-US" sz="2400"/>
              <a:t> de link </a:t>
            </a:r>
            <a:r>
              <a:rPr lang="en-US" sz="2400" err="1"/>
              <a:t>tussen</a:t>
            </a:r>
            <a:r>
              <a:rPr lang="en-US" sz="2400"/>
              <a:t> de </a:t>
            </a:r>
            <a:r>
              <a:rPr lang="en-US" sz="2400" err="1"/>
              <a:t>technische</a:t>
            </a:r>
            <a:r>
              <a:rPr lang="en-US" sz="2400"/>
              <a:t> </a:t>
            </a:r>
            <a:r>
              <a:rPr lang="en-US" sz="2400" err="1"/>
              <a:t>documentatie</a:t>
            </a:r>
            <a:r>
              <a:rPr lang="en-US" sz="2400"/>
              <a:t> en de </a:t>
            </a:r>
            <a:r>
              <a:rPr lang="en-US" sz="2400" err="1"/>
              <a:t>wooneenheid</a:t>
            </a:r>
            <a:r>
              <a:rPr lang="en-US" sz="2400"/>
              <a:t> </a:t>
            </a:r>
            <a:r>
              <a:rPr lang="en-US" sz="2400" err="1"/>
              <a:t>kan</a:t>
            </a:r>
            <a:r>
              <a:rPr lang="en-US" sz="2400"/>
              <a:t> </a:t>
            </a:r>
            <a:r>
              <a:rPr lang="en-US" sz="2400" err="1"/>
              <a:t>worden</a:t>
            </a:r>
            <a:r>
              <a:rPr lang="en-US" sz="2400"/>
              <a:t> </a:t>
            </a:r>
            <a:r>
              <a:rPr lang="en-US" sz="2400" err="1"/>
              <a:t>aangetoond</a:t>
            </a:r>
            <a:r>
              <a:rPr lang="en-US" sz="2400"/>
              <a:t> </a:t>
            </a:r>
            <a:endParaRPr lang="en-US" sz="2400">
              <a:cs typeface="Calibri"/>
            </a:endParaRPr>
          </a:p>
          <a:p>
            <a:pPr marL="1087755" lvl="3" indent="0">
              <a:buNone/>
            </a:pPr>
            <a:endParaRPr lang="en-US" sz="2400">
              <a:cs typeface="Calibri"/>
            </a:endParaRPr>
          </a:p>
          <a:p>
            <a:pPr indent="0">
              <a:buNone/>
            </a:pPr>
            <a:endParaRPr lang="nl-BE">
              <a:cs typeface="Calibri"/>
            </a:endParaRPr>
          </a:p>
        </p:txBody>
      </p:sp>
      <p:sp>
        <p:nvSpPr>
          <p:cNvPr id="4" name="Titel 1">
            <a:extLst>
              <a:ext uri="{FF2B5EF4-FFF2-40B4-BE49-F238E27FC236}">
                <a16:creationId xmlns:a16="http://schemas.microsoft.com/office/drawing/2014/main" id="{F5237A70-EB31-4753-8642-97BBEE3747AF}"/>
              </a:ext>
            </a:extLst>
          </p:cNvPr>
          <p:cNvSpPr txBox="1">
            <a:spLocks/>
          </p:cNvSpPr>
          <p:nvPr/>
        </p:nvSpPr>
        <p:spPr>
          <a:xfrm>
            <a:off x="838198" y="385734"/>
            <a:ext cx="10515600" cy="674049"/>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gebruik van bewijsstukken</a:t>
            </a:r>
          </a:p>
        </p:txBody>
      </p:sp>
      <p:sp>
        <p:nvSpPr>
          <p:cNvPr id="5" name="Ovaal 4">
            <a:extLst>
              <a:ext uri="{FF2B5EF4-FFF2-40B4-BE49-F238E27FC236}">
                <a16:creationId xmlns:a16="http://schemas.microsoft.com/office/drawing/2014/main" id="{9EBEC751-0428-4910-B3CC-999026DCD4B8}"/>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583CF3C2-7A9A-488D-B932-36D707A2DD3C}"/>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DDE6326C-43A2-45B1-8235-57FDE0B01C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2875585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476672"/>
            <a:ext cx="10515601" cy="648072"/>
          </a:xfrm>
        </p:spPr>
        <p:txBody>
          <a:bodyPr/>
          <a:lstStyle/>
          <a:p>
            <a:r>
              <a:rPr lang="nl-BE" sz="4000"/>
              <a:t> </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268760"/>
            <a:ext cx="10515600" cy="5253498"/>
          </a:xfrm>
        </p:spPr>
        <p:txBody>
          <a:bodyPr lIns="91440" tIns="45720" rIns="91440" bIns="0" anchor="t"/>
          <a:lstStyle/>
          <a:p>
            <a:pPr marL="288290" lvl="1" indent="0">
              <a:buNone/>
            </a:pPr>
            <a:r>
              <a:rPr lang="en-US" sz="2400"/>
              <a:t>Ter </a:t>
            </a:r>
            <a:r>
              <a:rPr lang="en-US" sz="2400" err="1"/>
              <a:t>informatie</a:t>
            </a:r>
            <a:r>
              <a:rPr lang="en-US" sz="2400"/>
              <a:t>:</a:t>
            </a:r>
          </a:p>
          <a:p>
            <a:pPr marL="288290" lvl="1" indent="0">
              <a:buNone/>
            </a:pPr>
            <a:endParaRPr lang="en-US" sz="1200" b="1"/>
          </a:p>
          <a:p>
            <a:pPr marL="575945" lvl="1" indent="-287655"/>
            <a:r>
              <a:rPr lang="en-US" sz="2800" b="1" err="1"/>
              <a:t>Postinterventiedossier</a:t>
            </a:r>
            <a:r>
              <a:rPr lang="en-US" sz="2800" b="1"/>
              <a:t> (PID)</a:t>
            </a:r>
            <a:endParaRPr lang="en-US"/>
          </a:p>
          <a:p>
            <a:pPr marL="575945" lvl="1" indent="-287655">
              <a:buFont typeface="Calibri,Sans-Serif" panose="020F0502020204030204" pitchFamily="34" charset="0"/>
              <a:buChar char="→"/>
            </a:pPr>
            <a:endParaRPr lang="en-US" sz="800">
              <a:ea typeface="+mj-lt"/>
              <a:cs typeface="+mj-lt"/>
            </a:endParaRPr>
          </a:p>
          <a:p>
            <a:pPr marL="1151890" lvl="3" indent="-287655"/>
            <a:r>
              <a:rPr lang="nl-NL" sz="2400">
                <a:ea typeface="+mj-lt"/>
                <a:cs typeface="+mj-lt"/>
              </a:rPr>
              <a:t>Het PID is verplicht op bouwplaatsen en bij elke verkoop van een woning of appartement in België en waarvan de bouw is begonnen </a:t>
            </a:r>
            <a:r>
              <a:rPr lang="nl-NL" sz="2400" b="1">
                <a:ea typeface="+mj-lt"/>
                <a:cs typeface="+mj-lt"/>
              </a:rPr>
              <a:t>na 1 mei 2001</a:t>
            </a:r>
          </a:p>
          <a:p>
            <a:pPr marL="1151890" lvl="3" indent="-287655"/>
            <a:endParaRPr lang="en-US" sz="800">
              <a:cs typeface="Calibri"/>
            </a:endParaRPr>
          </a:p>
          <a:p>
            <a:pPr marL="1151890" lvl="3" indent="-287655"/>
            <a:r>
              <a:rPr lang="nl-NL" sz="2400">
                <a:ea typeface="+mj-lt"/>
                <a:cs typeface="+mj-lt"/>
              </a:rPr>
              <a:t>Het postinterventiedossier (PID) van een bouwwerk is het dossier dat alle elementen bevat die nuttig kunnen zijn voor de veiligheid en de gezondheid van de mensen die later werkzaamheden zullen uitvoeren aan het gebouw (bv. onderhoud en herstellingen, verbouwingen, sloopwerk).</a:t>
            </a:r>
            <a:endParaRPr lang="nl-NL" sz="2400" b="1"/>
          </a:p>
          <a:p>
            <a:pPr indent="0">
              <a:buNone/>
            </a:pPr>
            <a:endParaRPr lang="nl-BE">
              <a:cs typeface="Calibri"/>
            </a:endParaRPr>
          </a:p>
        </p:txBody>
      </p:sp>
      <p:sp>
        <p:nvSpPr>
          <p:cNvPr id="4" name="Titel 1">
            <a:extLst>
              <a:ext uri="{FF2B5EF4-FFF2-40B4-BE49-F238E27FC236}">
                <a16:creationId xmlns:a16="http://schemas.microsoft.com/office/drawing/2014/main" id="{F5237A70-EB31-4753-8642-97BBEE3747AF}"/>
              </a:ext>
            </a:extLst>
          </p:cNvPr>
          <p:cNvSpPr txBox="1">
            <a:spLocks/>
          </p:cNvSpPr>
          <p:nvPr/>
        </p:nvSpPr>
        <p:spPr>
          <a:xfrm>
            <a:off x="838198" y="385734"/>
            <a:ext cx="10515600" cy="674049"/>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gebruik van bewijsstukken</a:t>
            </a:r>
          </a:p>
        </p:txBody>
      </p:sp>
      <p:sp>
        <p:nvSpPr>
          <p:cNvPr id="5" name="Ovaal 4">
            <a:extLst>
              <a:ext uri="{FF2B5EF4-FFF2-40B4-BE49-F238E27FC236}">
                <a16:creationId xmlns:a16="http://schemas.microsoft.com/office/drawing/2014/main" id="{1B62708D-3561-46C5-B781-DF57C89C3E76}"/>
              </a:ext>
            </a:extLst>
          </p:cNvPr>
          <p:cNvSpPr/>
          <p:nvPr/>
        </p:nvSpPr>
        <p:spPr>
          <a:xfrm>
            <a:off x="10582644" y="332656"/>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kstvak 5">
            <a:extLst>
              <a:ext uri="{FF2B5EF4-FFF2-40B4-BE49-F238E27FC236}">
                <a16:creationId xmlns:a16="http://schemas.microsoft.com/office/drawing/2014/main" id="{27440463-1128-4331-A193-5D2557EC826E}"/>
              </a:ext>
            </a:extLst>
          </p:cNvPr>
          <p:cNvSpPr txBox="1"/>
          <p:nvPr/>
        </p:nvSpPr>
        <p:spPr>
          <a:xfrm>
            <a:off x="10500742" y="972307"/>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7" name="Graphic 6" descr="Oog">
            <a:extLst>
              <a:ext uri="{FF2B5EF4-FFF2-40B4-BE49-F238E27FC236}">
                <a16:creationId xmlns:a16="http://schemas.microsoft.com/office/drawing/2014/main" id="{2318443D-1580-45FE-AB3C-1FBCA16F10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2075" y="300996"/>
            <a:ext cx="1033266" cy="1033266"/>
          </a:xfrm>
          <a:prstGeom prst="rect">
            <a:avLst/>
          </a:prstGeom>
        </p:spPr>
      </p:pic>
    </p:spTree>
    <p:extLst>
      <p:ext uri="{BB962C8B-B14F-4D97-AF65-F5344CB8AC3E}">
        <p14:creationId xmlns:p14="http://schemas.microsoft.com/office/powerpoint/2010/main" val="2356060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a:t>
            </a:r>
            <a:br>
              <a:rPr lang="nl-BE" sz="3600"/>
            </a:br>
            <a:r>
              <a:rPr lang="nl-BE" sz="3600"/>
              <a:t>Verzamelen van de 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525930"/>
            <a:ext cx="10515600" cy="4958268"/>
          </a:xfrm>
        </p:spPr>
        <p:txBody>
          <a:bodyPr lIns="91440" tIns="45720" rIns="91440" bIns="0" anchor="t"/>
          <a:lstStyle/>
          <a:p>
            <a:pPr indent="0">
              <a:buNone/>
            </a:pPr>
            <a:r>
              <a:rPr lang="nl-BE"/>
              <a:t>3.  Bijhouden projectdossier</a:t>
            </a:r>
          </a:p>
          <a:p>
            <a:pPr marL="514350" indent="-514350">
              <a:buAutoNum type="arabicPeriod"/>
            </a:pPr>
            <a:endParaRPr lang="nl-BE" sz="800"/>
          </a:p>
          <a:p>
            <a:pPr marL="575945" lvl="1" indent="-287655"/>
            <a:r>
              <a:rPr lang="nl-BE" sz="2800" b="1"/>
              <a:t>De kwaliteit van het projectdossier durft nogal eens te wensen overlaten:</a:t>
            </a:r>
            <a:endParaRPr lang="nl-BE" sz="2800" b="1">
              <a:cs typeface="Calibri"/>
            </a:endParaRPr>
          </a:p>
          <a:p>
            <a:pPr marL="575945" lvl="1" indent="-287655"/>
            <a:endParaRPr lang="nl-BE" sz="800" b="1">
              <a:cs typeface="Calibri"/>
            </a:endParaRPr>
          </a:p>
          <a:p>
            <a:pPr marL="863600" lvl="2" indent="-287655"/>
            <a:r>
              <a:rPr lang="nl-NL" sz="2400"/>
              <a:t>De energiedeskundige moet </a:t>
            </a:r>
            <a:r>
              <a:rPr lang="nl-NL" sz="2400" b="1"/>
              <a:t>gedurende de geldigheid van het certificaat</a:t>
            </a:r>
            <a:r>
              <a:rPr lang="nl-NL" sz="2400"/>
              <a:t> een projectdossier bijhouden.</a:t>
            </a:r>
            <a:endParaRPr lang="nl-NL" sz="2400">
              <a:cs typeface="Calibri"/>
            </a:endParaRPr>
          </a:p>
          <a:p>
            <a:pPr marL="863600" lvl="2" indent="-287655"/>
            <a:endParaRPr lang="nl-NL" sz="1200">
              <a:cs typeface="Calibri"/>
            </a:endParaRPr>
          </a:p>
          <a:p>
            <a:pPr marL="863600" lvl="2" indent="-287655" fontAlgn="base"/>
            <a:r>
              <a:rPr lang="nl-NL" sz="2400"/>
              <a:t> Het inspectieprotocol legt vast waaruit het projectdossier moet bestaan: </a:t>
            </a:r>
            <a:endParaRPr lang="nl-NL" sz="2400">
              <a:cs typeface="Calibri"/>
            </a:endParaRPr>
          </a:p>
          <a:p>
            <a:pPr marL="1151890" lvl="3" indent="-287655" fontAlgn="base"/>
            <a:r>
              <a:rPr lang="nl-NL"/>
              <a:t>Bewijsstukken met aanstiplijst (zie IP II.6.1); </a:t>
            </a:r>
            <a:endParaRPr lang="nl-NL">
              <a:cs typeface="Calibri"/>
            </a:endParaRPr>
          </a:p>
          <a:p>
            <a:pPr marL="1151890" lvl="3" indent="-287655" fontAlgn="base"/>
            <a:r>
              <a:rPr lang="nl-NL"/>
              <a:t>Foto’s van de visuele vaststellingen (zie IP II.6.2);  </a:t>
            </a:r>
            <a:endParaRPr lang="nl-NL">
              <a:cs typeface="Calibri"/>
            </a:endParaRPr>
          </a:p>
          <a:p>
            <a:pPr marL="1151890" lvl="3" indent="-287655" fontAlgn="base"/>
            <a:r>
              <a:rPr lang="nl-NL"/>
              <a:t>Een grafisch dossier (zie IP II.6.3). </a:t>
            </a:r>
            <a:endParaRPr lang="nl-NL">
              <a:cs typeface="Calibri"/>
            </a:endParaRPr>
          </a:p>
          <a:p>
            <a:pPr marL="863600" lvl="3" indent="0" fontAlgn="base">
              <a:buNone/>
            </a:pPr>
            <a:endParaRPr lang="nl-NL">
              <a:cs typeface="Calibri"/>
            </a:endParaRPr>
          </a:p>
          <a:p>
            <a:pPr marL="1151890" lvl="3" indent="-287655" fontAlgn="base">
              <a:buFont typeface="Wingdings" panose="05000000000000000000" pitchFamily="2" charset="2"/>
              <a:buChar char="à"/>
            </a:pPr>
            <a:r>
              <a:rPr lang="nl-NL">
                <a:solidFill>
                  <a:srgbClr val="FF0000"/>
                </a:solidFill>
                <a:sym typeface="Wingdings" panose="05000000000000000000" pitchFamily="2" charset="2"/>
              </a:rPr>
              <a:t>Zie nieuwsbrief december 2020</a:t>
            </a:r>
            <a:endParaRPr lang="nl-NL">
              <a:solidFill>
                <a:srgbClr val="FF0000"/>
              </a:solidFill>
              <a:cs typeface="Calibri"/>
            </a:endParaRPr>
          </a:p>
          <a:p>
            <a:pPr marL="1151890" lvl="3" indent="-287655" fontAlgn="base">
              <a:buFont typeface="Wingdings" panose="05000000000000000000" pitchFamily="2" charset="2"/>
              <a:buChar char="à"/>
            </a:pPr>
            <a:r>
              <a:rPr lang="nl-NL">
                <a:solidFill>
                  <a:srgbClr val="FF0000"/>
                </a:solidFill>
              </a:rPr>
              <a:t>In 2021 zal het VEKA extra controles uitvoeren op de volledigheid van het projectdossier.  </a:t>
            </a:r>
            <a:endParaRPr lang="nl-NL">
              <a:solidFill>
                <a:srgbClr val="FF0000"/>
              </a:solidFill>
              <a:cs typeface="Calibri"/>
            </a:endParaRPr>
          </a:p>
          <a:p>
            <a:pPr marL="863600" lvl="2" indent="-287655"/>
            <a:endParaRPr lang="nl-BE">
              <a:cs typeface="Calibri"/>
            </a:endParaRPr>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73792"/>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II.6.</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809239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E664BA6-423E-4DB9-97D9-AF00A7CFD393}"/>
              </a:ext>
            </a:extLst>
          </p:cNvPr>
          <p:cNvSpPr>
            <a:spLocks noGrp="1"/>
          </p:cNvSpPr>
          <p:nvPr>
            <p:ph sz="half" idx="10"/>
          </p:nvPr>
        </p:nvSpPr>
        <p:spPr>
          <a:xfrm>
            <a:off x="838200" y="1312606"/>
            <a:ext cx="10515600" cy="5078951"/>
          </a:xfrm>
        </p:spPr>
        <p:txBody>
          <a:bodyPr/>
          <a:lstStyle/>
          <a:p>
            <a:pPr fontAlgn="base"/>
            <a:r>
              <a:rPr lang="nl-NL" sz="2400"/>
              <a:t>Enkele tips :  </a:t>
            </a:r>
          </a:p>
          <a:p>
            <a:pPr fontAlgn="base"/>
            <a:endParaRPr lang="nl-NL" sz="800"/>
          </a:p>
          <a:p>
            <a:pPr lvl="1" fontAlgn="base"/>
            <a:r>
              <a:rPr lang="nl-NL" sz="2000" b="1">
                <a:solidFill>
                  <a:srgbClr val="105269"/>
                </a:solidFill>
              </a:rPr>
              <a:t>Neem</a:t>
            </a:r>
            <a:r>
              <a:rPr lang="nl-NL" sz="2000">
                <a:solidFill>
                  <a:srgbClr val="105269"/>
                </a:solidFill>
              </a:rPr>
              <a:t> </a:t>
            </a:r>
            <a:r>
              <a:rPr lang="nl-NL" sz="2000" b="1">
                <a:solidFill>
                  <a:srgbClr val="105269"/>
                </a:solidFill>
              </a:rPr>
              <a:t>veel foto’s </a:t>
            </a:r>
            <a:r>
              <a:rPr lang="nl-NL" sz="2000">
                <a:solidFill>
                  <a:srgbClr val="105269"/>
                </a:solidFill>
              </a:rPr>
              <a:t>tijdens uw </a:t>
            </a:r>
            <a:r>
              <a:rPr lang="nl-NL" sz="2000" err="1">
                <a:solidFill>
                  <a:srgbClr val="105269"/>
                </a:solidFill>
              </a:rPr>
              <a:t>plaatsbezoek</a:t>
            </a:r>
            <a:r>
              <a:rPr lang="nl-NL" sz="2000">
                <a:solidFill>
                  <a:srgbClr val="105269"/>
                </a:solidFill>
              </a:rPr>
              <a:t>, zowel overzichts- als detailfoto’s. Een EPC-projectdossier bevat al snel vele tientallen foto’s. </a:t>
            </a:r>
          </a:p>
          <a:p>
            <a:pPr lvl="1" fontAlgn="base"/>
            <a:endParaRPr lang="nl-NL" sz="800">
              <a:solidFill>
                <a:srgbClr val="105269"/>
              </a:solidFill>
            </a:endParaRPr>
          </a:p>
          <a:p>
            <a:pPr lvl="1" fontAlgn="base"/>
            <a:r>
              <a:rPr lang="nl-NL" sz="2000" b="1">
                <a:solidFill>
                  <a:srgbClr val="105269"/>
                </a:solidFill>
              </a:rPr>
              <a:t>Verifieer </a:t>
            </a:r>
            <a:r>
              <a:rPr lang="nl-NL" sz="2000">
                <a:solidFill>
                  <a:srgbClr val="105269"/>
                </a:solidFill>
              </a:rPr>
              <a:t>of</a:t>
            </a:r>
            <a:r>
              <a:rPr lang="nl-NL" sz="2000" b="1">
                <a:solidFill>
                  <a:srgbClr val="105269"/>
                </a:solidFill>
              </a:rPr>
              <a:t> alle bewijsstukken </a:t>
            </a:r>
            <a:r>
              <a:rPr lang="nl-NL" sz="2000">
                <a:solidFill>
                  <a:srgbClr val="105269"/>
                </a:solidFill>
              </a:rPr>
              <a:t>voldoen aan de algemene voorwaarden.  </a:t>
            </a:r>
          </a:p>
          <a:p>
            <a:pPr lvl="1" fontAlgn="base"/>
            <a:endParaRPr lang="nl-NL" sz="800">
              <a:solidFill>
                <a:srgbClr val="105269"/>
              </a:solidFill>
            </a:endParaRPr>
          </a:p>
          <a:p>
            <a:pPr lvl="1" fontAlgn="base"/>
            <a:r>
              <a:rPr lang="nl-NL" sz="2000">
                <a:solidFill>
                  <a:srgbClr val="105269"/>
                </a:solidFill>
              </a:rPr>
              <a:t>Sla uw foto’s digitaal op in een map per inspectie. </a:t>
            </a:r>
          </a:p>
          <a:p>
            <a:pPr lvl="1" fontAlgn="base"/>
            <a:endParaRPr lang="nl-NL" sz="800">
              <a:solidFill>
                <a:srgbClr val="105269"/>
              </a:solidFill>
            </a:endParaRPr>
          </a:p>
          <a:p>
            <a:pPr lvl="1" fontAlgn="base"/>
            <a:r>
              <a:rPr lang="nl-NL" sz="2000">
                <a:solidFill>
                  <a:srgbClr val="105269"/>
                </a:solidFill>
              </a:rPr>
              <a:t>Stel uw </a:t>
            </a:r>
            <a:r>
              <a:rPr lang="nl-NL" sz="2000" b="1">
                <a:solidFill>
                  <a:srgbClr val="105269"/>
                </a:solidFill>
              </a:rPr>
              <a:t>grafisch dossier zo snel mogelijk </a:t>
            </a:r>
            <a:r>
              <a:rPr lang="nl-NL" sz="2000">
                <a:solidFill>
                  <a:srgbClr val="105269"/>
                </a:solidFill>
              </a:rPr>
              <a:t>na uw </a:t>
            </a:r>
            <a:r>
              <a:rPr lang="nl-NL" sz="2000" err="1">
                <a:solidFill>
                  <a:srgbClr val="105269"/>
                </a:solidFill>
              </a:rPr>
              <a:t>plaatsbezoek</a:t>
            </a:r>
            <a:r>
              <a:rPr lang="nl-NL" sz="2000">
                <a:solidFill>
                  <a:srgbClr val="105269"/>
                </a:solidFill>
              </a:rPr>
              <a:t> op. </a:t>
            </a:r>
          </a:p>
          <a:p>
            <a:pPr marL="541338" lvl="1" indent="0" fontAlgn="base">
              <a:buNone/>
            </a:pPr>
            <a:r>
              <a:rPr lang="nl-NL" sz="2000">
                <a:solidFill>
                  <a:srgbClr val="105269"/>
                </a:solidFill>
              </a:rPr>
              <a:t>Ga na of u over alle gegevens beschikt en of het dossier volledig is. </a:t>
            </a:r>
          </a:p>
          <a:p>
            <a:pPr marL="288000" lvl="1" indent="0" fontAlgn="base">
              <a:buNone/>
            </a:pPr>
            <a:endParaRPr lang="nl-NL" sz="800">
              <a:solidFill>
                <a:srgbClr val="105269"/>
              </a:solidFill>
            </a:endParaRPr>
          </a:p>
          <a:p>
            <a:pPr lvl="1" fontAlgn="base"/>
            <a:r>
              <a:rPr lang="nl-NL" sz="2000" b="1">
                <a:solidFill>
                  <a:srgbClr val="105269"/>
                </a:solidFill>
              </a:rPr>
              <a:t>Controleer</a:t>
            </a:r>
            <a:r>
              <a:rPr lang="nl-NL" sz="2000">
                <a:solidFill>
                  <a:srgbClr val="105269"/>
                </a:solidFill>
              </a:rPr>
              <a:t> of u elk invoergegeven kan aantonen met een aanvaard bewijs. </a:t>
            </a:r>
          </a:p>
          <a:p>
            <a:pPr marL="576000" lvl="2" indent="0" fontAlgn="base">
              <a:buNone/>
            </a:pPr>
            <a:r>
              <a:rPr lang="nl-NL">
                <a:solidFill>
                  <a:srgbClr val="105269"/>
                </a:solidFill>
              </a:rPr>
              <a:t>Doe de nodige </a:t>
            </a:r>
            <a:r>
              <a:rPr lang="nl-NL" b="1">
                <a:solidFill>
                  <a:srgbClr val="105269"/>
                </a:solidFill>
              </a:rPr>
              <a:t>opzoekingen</a:t>
            </a:r>
            <a:r>
              <a:rPr lang="nl-NL">
                <a:solidFill>
                  <a:srgbClr val="105269"/>
                </a:solidFill>
              </a:rPr>
              <a:t> bij de fabrikant of erkende online bronnen. </a:t>
            </a:r>
          </a:p>
          <a:p>
            <a:pPr marL="576000" lvl="2" indent="0" fontAlgn="base">
              <a:buNone/>
            </a:pPr>
            <a:r>
              <a:rPr lang="nl-NL">
                <a:solidFill>
                  <a:srgbClr val="105269"/>
                </a:solidFill>
              </a:rPr>
              <a:t>Achterhaal het referentiejaar bouw of renovatie. </a:t>
            </a:r>
          </a:p>
          <a:p>
            <a:pPr marL="576000" lvl="2" indent="0" fontAlgn="base">
              <a:buNone/>
            </a:pPr>
            <a:endParaRPr lang="nl-NL" sz="800">
              <a:solidFill>
                <a:srgbClr val="105269"/>
              </a:solidFill>
            </a:endParaRPr>
          </a:p>
          <a:p>
            <a:pPr lvl="1" fontAlgn="base"/>
            <a:r>
              <a:rPr lang="nl-NL" sz="2000">
                <a:solidFill>
                  <a:srgbClr val="105269"/>
                </a:solidFill>
              </a:rPr>
              <a:t>Hou een screenshot bij als u de EPBD-databank, de site van het Verbond van de glasindustrie of andere aanvaarde digitale bronnen raadpleegt. </a:t>
            </a:r>
          </a:p>
          <a:p>
            <a:endParaRPr lang="nl-BE"/>
          </a:p>
        </p:txBody>
      </p:sp>
      <p:sp>
        <p:nvSpPr>
          <p:cNvPr id="4" name="Ovaal 3">
            <a:extLst>
              <a:ext uri="{FF2B5EF4-FFF2-40B4-BE49-F238E27FC236}">
                <a16:creationId xmlns:a16="http://schemas.microsoft.com/office/drawing/2014/main" id="{F7DC2F78-5FA6-4334-B6A5-63E2A3670034}"/>
              </a:ext>
            </a:extLst>
          </p:cNvPr>
          <p:cNvSpPr/>
          <p:nvPr/>
        </p:nvSpPr>
        <p:spPr>
          <a:xfrm>
            <a:off x="10781378" y="201955"/>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E1319B0-15C8-456F-BEC2-1BA6C122A5F8}"/>
              </a:ext>
            </a:extLst>
          </p:cNvPr>
          <p:cNvSpPr txBox="1"/>
          <p:nvPr/>
        </p:nvSpPr>
        <p:spPr>
          <a:xfrm>
            <a:off x="10699476" y="841606"/>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6" name="Graphic 5" descr="Gloeilamp">
            <a:extLst>
              <a:ext uri="{FF2B5EF4-FFF2-40B4-BE49-F238E27FC236}">
                <a16:creationId xmlns:a16="http://schemas.microsoft.com/office/drawing/2014/main" id="{CA098711-C852-4748-8274-9F62E366EC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8039" y="308242"/>
            <a:ext cx="651521" cy="651521"/>
          </a:xfrm>
          <a:prstGeom prst="rect">
            <a:avLst/>
          </a:prstGeom>
        </p:spPr>
      </p:pic>
      <p:sp>
        <p:nvSpPr>
          <p:cNvPr id="7" name="Titel 1">
            <a:extLst>
              <a:ext uri="{FF2B5EF4-FFF2-40B4-BE49-F238E27FC236}">
                <a16:creationId xmlns:a16="http://schemas.microsoft.com/office/drawing/2014/main" id="{8751211B-2E52-4CD9-B600-3E282459F59C}"/>
              </a:ext>
            </a:extLst>
          </p:cNvPr>
          <p:cNvSpPr txBox="1">
            <a:spLocks noGrp="1"/>
          </p:cNvSpPr>
          <p:nvPr>
            <p:ph type="title"/>
          </p:nvPr>
        </p:nvSpPr>
        <p:spPr>
          <a:xfrm>
            <a:off x="838200" y="476250"/>
            <a:ext cx="10515600" cy="936625"/>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Bijhouden projectdossier</a:t>
            </a:r>
          </a:p>
        </p:txBody>
      </p:sp>
    </p:spTree>
    <p:extLst>
      <p:ext uri="{BB962C8B-B14F-4D97-AF65-F5344CB8AC3E}">
        <p14:creationId xmlns:p14="http://schemas.microsoft.com/office/powerpoint/2010/main" val="2308291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p:txBody>
          <a:bodyPr lIns="91440" tIns="45720" rIns="91440" bIns="0" anchor="t"/>
          <a:lstStyle/>
          <a:p>
            <a:pPr indent="-287655"/>
            <a:r>
              <a:rPr lang="nl-BE"/>
              <a:t>Deel III : 	Adres, type eenheid en projectgegevens</a:t>
            </a:r>
          </a:p>
          <a:p>
            <a:pPr indent="-287655"/>
            <a:endParaRPr lang="nl-BE"/>
          </a:p>
          <a:p>
            <a:pPr marL="1077595" lvl="1" indent="-355600">
              <a:buNone/>
            </a:pPr>
            <a:r>
              <a:rPr lang="nl-BE"/>
              <a:t>4. Correct bepalen van het referentiejaar bouw, renovatie of fabricage</a:t>
            </a:r>
            <a:endParaRPr lang="nl-BE">
              <a:cs typeface="Calibri"/>
            </a:endParaRPr>
          </a:p>
          <a:p>
            <a:pPr marL="1077595" lvl="1" indent="-355600">
              <a:buNone/>
            </a:pPr>
            <a:endParaRPr lang="nl-BE">
              <a:cs typeface="Calibri"/>
            </a:endParaRPr>
          </a:p>
          <a:p>
            <a:pPr marL="1077595" lvl="1" indent="-355600">
              <a:buNone/>
            </a:pPr>
            <a:r>
              <a:rPr lang="nl-BE"/>
              <a:t>5. Zorgvuldig nagaan van de juiste oriëntatie van het gebouw</a:t>
            </a:r>
            <a:endParaRPr lang="nl-BE">
              <a:cs typeface="Calibri"/>
            </a:endParaRPr>
          </a:p>
          <a:p>
            <a:pPr indent="-287655"/>
            <a:endParaRPr lang="en-US" sz="1000"/>
          </a:p>
        </p:txBody>
      </p:sp>
    </p:spTree>
    <p:extLst>
      <p:ext uri="{BB962C8B-B14F-4D97-AF65-F5344CB8AC3E}">
        <p14:creationId xmlns:p14="http://schemas.microsoft.com/office/powerpoint/2010/main" val="30299886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III:</a:t>
            </a:r>
            <a:br>
              <a:rPr lang="nl-BE" sz="3600"/>
            </a:br>
            <a:r>
              <a:rPr lang="nl-BE" sz="3600"/>
              <a:t>Adres, type eenheid en projectgegevens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marL="514350" indent="-514350">
              <a:buFont typeface="+mj-lt"/>
              <a:buAutoNum type="arabicPeriod" startAt="4"/>
            </a:pPr>
            <a:r>
              <a:rPr lang="nl-BE"/>
              <a:t>Correct bepalen van het referentiejaar bouw, renovatie of fabricage</a:t>
            </a:r>
          </a:p>
          <a:p>
            <a:pPr marL="514350" indent="-514350">
              <a:buAutoNum type="arabicPeriod"/>
            </a:pPr>
            <a:endParaRPr lang="nl-BE" sz="800"/>
          </a:p>
          <a:p>
            <a:pPr lvl="1"/>
            <a:r>
              <a:rPr lang="nl-BE" sz="2800" b="1"/>
              <a:t>Werkwijze uit IP te hanteren</a:t>
            </a:r>
            <a:r>
              <a:rPr lang="nl-NL" sz="2400"/>
              <a:t>: </a:t>
            </a:r>
            <a:r>
              <a:rPr lang="nl-BE" sz="2400"/>
              <a:t>III.3.1.1 Stappenplan </a:t>
            </a:r>
          </a:p>
          <a:p>
            <a:pPr lvl="1"/>
            <a:endParaRPr lang="nl-BE" sz="2400"/>
          </a:p>
          <a:p>
            <a:pPr lvl="1"/>
            <a:r>
              <a:rPr lang="nl-BE" sz="2400"/>
              <a:t>Zoals reeds aangehaald is niet enkel het opzoeken en achterhalen van het bouwjaar van groot belang, doch ook het correct herleiden naar het toe te passen referentiejaar</a:t>
            </a:r>
          </a:p>
          <a:p>
            <a:pPr lvl="1"/>
            <a:endParaRPr lang="nl-NL" sz="2400">
              <a:solidFill>
                <a:srgbClr val="FF0000"/>
              </a:solidFill>
            </a:endParaRPr>
          </a:p>
          <a:p>
            <a:pPr marL="288000" lvl="1" indent="0">
              <a:buNone/>
            </a:pPr>
            <a:endParaRPr lang="nl-NL">
              <a:solidFill>
                <a:srgbClr val="FF0000"/>
              </a:solidFill>
            </a:endParaRPr>
          </a:p>
          <a:p>
            <a:pPr marL="576000" lvl="2" indent="0">
              <a:buNone/>
            </a:pPr>
            <a:endParaRPr lang="nl-NL">
              <a:solidFill>
                <a:srgbClr val="FF0000"/>
              </a:solidFill>
            </a:endParaRPr>
          </a:p>
          <a:p>
            <a:pPr lvl="2"/>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59306"/>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III.</a:t>
            </a:r>
            <a:r>
              <a:rPr lang="nl-BE" sz="2000" b="1" cap="small">
                <a:solidFill>
                  <a:srgbClr val="105269"/>
                </a:solidFill>
                <a:latin typeface="+mj-lt"/>
              </a:rPr>
              <a:t>3</a:t>
            </a:r>
            <a:r>
              <a:rPr lang="nl-BE" sz="2000" b="1" i="0" u="none" cap="small" baseline="0">
                <a:solidFill>
                  <a:srgbClr val="105269"/>
                </a:solidFill>
                <a:latin typeface="+mj-lt"/>
              </a:rPr>
              <a:t>.1</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4260618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0F84-1AEF-4622-B157-17667DD65D63}"/>
              </a:ext>
            </a:extLst>
          </p:cNvPr>
          <p:cNvSpPr>
            <a:spLocks noGrp="1"/>
          </p:cNvSpPr>
          <p:nvPr>
            <p:ph type="title"/>
          </p:nvPr>
        </p:nvSpPr>
        <p:spPr/>
        <p:txBody>
          <a:bodyPr/>
          <a:lstStyle/>
          <a:p>
            <a:r>
              <a:rPr lang="nl-BE"/>
              <a:t>Eigen afsluitbare toegang</a:t>
            </a:r>
          </a:p>
        </p:txBody>
      </p:sp>
      <p:sp>
        <p:nvSpPr>
          <p:cNvPr id="3" name="Tijdelijke aanduiding voor inhoud 2">
            <a:extLst>
              <a:ext uri="{FF2B5EF4-FFF2-40B4-BE49-F238E27FC236}">
                <a16:creationId xmlns:a16="http://schemas.microsoft.com/office/drawing/2014/main" id="{21BB93E8-8A4D-4736-8776-EBDA58CA468F}"/>
              </a:ext>
            </a:extLst>
          </p:cNvPr>
          <p:cNvSpPr>
            <a:spLocks noGrp="1"/>
          </p:cNvSpPr>
          <p:nvPr>
            <p:ph sz="half" idx="10"/>
          </p:nvPr>
        </p:nvSpPr>
        <p:spPr>
          <a:xfrm>
            <a:off x="335360" y="1484783"/>
            <a:ext cx="7416824" cy="5268441"/>
          </a:xfrm>
        </p:spPr>
        <p:txBody>
          <a:bodyPr/>
          <a:lstStyle/>
          <a:p>
            <a:r>
              <a:rPr lang="nl-BE"/>
              <a:t>Voorbeeld: </a:t>
            </a:r>
            <a:r>
              <a:rPr lang="nl-BE" u="sng"/>
              <a:t>wel</a:t>
            </a:r>
            <a:r>
              <a:rPr lang="nl-BE"/>
              <a:t> eigen afsluitbare toegang</a:t>
            </a:r>
          </a:p>
          <a:p>
            <a:pPr lvl="1"/>
            <a:r>
              <a:rPr lang="nl-BE"/>
              <a:t>Woning en studio beschikken beiden over alle woonfaciliteiten</a:t>
            </a:r>
          </a:p>
          <a:p>
            <a:pPr lvl="1"/>
            <a:r>
              <a:rPr lang="nl-BE"/>
              <a:t>Inkomhal = gemeenschappelijke circulatieruimte</a:t>
            </a:r>
          </a:p>
          <a:p>
            <a:pPr lvl="2"/>
            <a:r>
              <a:rPr lang="nl-BE"/>
              <a:t>Inkomhal geen deel van één van de woongelegenheden</a:t>
            </a:r>
          </a:p>
          <a:p>
            <a:pPr lvl="3"/>
            <a:r>
              <a:rPr lang="nl-BE"/>
              <a:t>Inkomhal wordt niet gebruikt voor interne circulatie tussen ruimtes van de woongelegenheden</a:t>
            </a:r>
          </a:p>
          <a:p>
            <a:pPr lvl="2"/>
            <a:r>
              <a:rPr lang="nl-BE"/>
              <a:t>= eigen afsluitbare toegang voor beide woongelegenheden</a:t>
            </a:r>
          </a:p>
          <a:p>
            <a:pPr marL="576000" lvl="2" indent="0">
              <a:buNone/>
            </a:pPr>
            <a:endParaRPr lang="nl-BE"/>
          </a:p>
          <a:p>
            <a:pPr lvl="1"/>
            <a:r>
              <a:rPr lang="nl-BE"/>
              <a:t>Twee autonome wooneenheden</a:t>
            </a:r>
          </a:p>
          <a:p>
            <a:pPr lvl="1"/>
            <a:r>
              <a:rPr lang="nl-BE"/>
              <a:t>Twee aparte </a:t>
            </a:r>
            <a:r>
              <a:rPr lang="nl-BE" err="1"/>
              <a:t>EPC’s</a:t>
            </a:r>
            <a:endParaRPr lang="nl-BE"/>
          </a:p>
        </p:txBody>
      </p:sp>
      <p:sp>
        <p:nvSpPr>
          <p:cNvPr id="17" name="Rechthoek 16">
            <a:extLst>
              <a:ext uri="{FF2B5EF4-FFF2-40B4-BE49-F238E27FC236}">
                <a16:creationId xmlns:a16="http://schemas.microsoft.com/office/drawing/2014/main" id="{F61195D9-7776-405A-B650-022A3FC6F80E}"/>
              </a:ext>
            </a:extLst>
          </p:cNvPr>
          <p:cNvSpPr/>
          <p:nvPr/>
        </p:nvSpPr>
        <p:spPr>
          <a:xfrm>
            <a:off x="8112224" y="1844824"/>
            <a:ext cx="3744416" cy="293828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5AE471BE-31D5-4047-BDE0-8E3749B15F44}"/>
              </a:ext>
            </a:extLst>
          </p:cNvPr>
          <p:cNvSpPr/>
          <p:nvPr/>
        </p:nvSpPr>
        <p:spPr>
          <a:xfrm>
            <a:off x="9328058" y="3746577"/>
            <a:ext cx="1153230" cy="10365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522AAD77-1FCF-41D3-8875-8F8DC07AEE9E}"/>
              </a:ext>
            </a:extLst>
          </p:cNvPr>
          <p:cNvSpPr/>
          <p:nvPr/>
        </p:nvSpPr>
        <p:spPr>
          <a:xfrm>
            <a:off x="8112224" y="1844824"/>
            <a:ext cx="1215834" cy="293828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C43155B1-5453-45A4-B938-CD5FF4F41F27}"/>
              </a:ext>
            </a:extLst>
          </p:cNvPr>
          <p:cNvSpPr txBox="1"/>
          <p:nvPr/>
        </p:nvSpPr>
        <p:spPr>
          <a:xfrm>
            <a:off x="10119171" y="2724259"/>
            <a:ext cx="1215834" cy="430588"/>
          </a:xfrm>
          <a:prstGeom prst="rect">
            <a:avLst/>
          </a:prstGeom>
          <a:noFill/>
        </p:spPr>
        <p:txBody>
          <a:bodyPr wrap="square" rtlCol="0">
            <a:spAutoFit/>
          </a:bodyPr>
          <a:lstStyle/>
          <a:p>
            <a:r>
              <a:rPr lang="nl-BE"/>
              <a:t>WONING</a:t>
            </a:r>
          </a:p>
        </p:txBody>
      </p:sp>
      <p:sp>
        <p:nvSpPr>
          <p:cNvPr id="21" name="Tekstvak 20">
            <a:extLst>
              <a:ext uri="{FF2B5EF4-FFF2-40B4-BE49-F238E27FC236}">
                <a16:creationId xmlns:a16="http://schemas.microsoft.com/office/drawing/2014/main" id="{3B1055FF-EDA4-4C96-89D4-57FC16A9BC76}"/>
              </a:ext>
            </a:extLst>
          </p:cNvPr>
          <p:cNvSpPr txBox="1"/>
          <p:nvPr/>
        </p:nvSpPr>
        <p:spPr>
          <a:xfrm>
            <a:off x="8112224" y="3148086"/>
            <a:ext cx="1353750" cy="430588"/>
          </a:xfrm>
          <a:prstGeom prst="rect">
            <a:avLst/>
          </a:prstGeom>
          <a:noFill/>
        </p:spPr>
        <p:txBody>
          <a:bodyPr wrap="square" rtlCol="0">
            <a:spAutoFit/>
          </a:bodyPr>
          <a:lstStyle/>
          <a:p>
            <a:r>
              <a:rPr lang="nl-BE"/>
              <a:t>STUDIO</a:t>
            </a:r>
          </a:p>
        </p:txBody>
      </p:sp>
      <p:sp>
        <p:nvSpPr>
          <p:cNvPr id="22" name="Pijl: omlaag 21">
            <a:extLst>
              <a:ext uri="{FF2B5EF4-FFF2-40B4-BE49-F238E27FC236}">
                <a16:creationId xmlns:a16="http://schemas.microsoft.com/office/drawing/2014/main" id="{BFED47A9-FF17-4DA0-A77A-8EF741862464}"/>
              </a:ext>
            </a:extLst>
          </p:cNvPr>
          <p:cNvSpPr/>
          <p:nvPr/>
        </p:nvSpPr>
        <p:spPr>
          <a:xfrm rot="10800000">
            <a:off x="9666495" y="4912747"/>
            <a:ext cx="476354" cy="103653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omlaag 22">
            <a:extLst>
              <a:ext uri="{FF2B5EF4-FFF2-40B4-BE49-F238E27FC236}">
                <a16:creationId xmlns:a16="http://schemas.microsoft.com/office/drawing/2014/main" id="{90D5ED5B-9B00-4C9C-A034-09AACACE6607}"/>
              </a:ext>
            </a:extLst>
          </p:cNvPr>
          <p:cNvSpPr/>
          <p:nvPr/>
        </p:nvSpPr>
        <p:spPr>
          <a:xfrm rot="5400000">
            <a:off x="9477248" y="4215878"/>
            <a:ext cx="260085" cy="4568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omlaag 23">
            <a:extLst>
              <a:ext uri="{FF2B5EF4-FFF2-40B4-BE49-F238E27FC236}">
                <a16:creationId xmlns:a16="http://schemas.microsoft.com/office/drawing/2014/main" id="{042CD9F9-2B03-40D4-8A64-EED63B8505A9}"/>
              </a:ext>
            </a:extLst>
          </p:cNvPr>
          <p:cNvSpPr/>
          <p:nvPr/>
        </p:nvSpPr>
        <p:spPr>
          <a:xfrm rot="10800000">
            <a:off x="10067538" y="3827275"/>
            <a:ext cx="262125" cy="45329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DBACECD5-AEB5-4708-BCF6-B0F049C7410B}"/>
              </a:ext>
            </a:extLst>
          </p:cNvPr>
          <p:cNvSpPr txBox="1">
            <a:spLocks/>
          </p:cNvSpPr>
          <p:nvPr/>
        </p:nvSpPr>
        <p:spPr>
          <a:xfrm>
            <a:off x="335360" y="5950740"/>
            <a:ext cx="11856640" cy="430588"/>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nl-BE">
                <a:solidFill>
                  <a:srgbClr val="FF0000"/>
                </a:solidFill>
              </a:rPr>
              <a:t>Let op: inkomhal wordt niet opgenomen in </a:t>
            </a:r>
            <a:r>
              <a:rPr lang="nl-BE" err="1">
                <a:solidFill>
                  <a:srgbClr val="FF0000"/>
                </a:solidFill>
              </a:rPr>
              <a:t>EPC’s</a:t>
            </a:r>
            <a:r>
              <a:rPr lang="nl-BE">
                <a:solidFill>
                  <a:srgbClr val="FF0000"/>
                </a:solidFill>
              </a:rPr>
              <a:t>! (</a:t>
            </a:r>
            <a:r>
              <a:rPr lang="nl-BE" err="1">
                <a:solidFill>
                  <a:srgbClr val="FF0000"/>
                </a:solidFill>
              </a:rPr>
              <a:t>cfr</a:t>
            </a:r>
            <a:r>
              <a:rPr lang="nl-BE">
                <a:solidFill>
                  <a:srgbClr val="FF0000"/>
                </a:solidFill>
              </a:rPr>
              <a:t>. appartementsgebouw)</a:t>
            </a:r>
          </a:p>
          <a:p>
            <a:endParaRPr lang="nl-BE"/>
          </a:p>
        </p:txBody>
      </p:sp>
    </p:spTree>
    <p:extLst>
      <p:ext uri="{BB962C8B-B14F-4D97-AF65-F5344CB8AC3E}">
        <p14:creationId xmlns:p14="http://schemas.microsoft.com/office/powerpoint/2010/main" val="4154962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97164"/>
            <a:ext cx="10515601" cy="648072"/>
          </a:xfrm>
        </p:spPr>
        <p:txBody>
          <a:bodyPr/>
          <a:lstStyle/>
          <a:p>
            <a:r>
              <a:rPr lang="nl-BE" sz="3600" b="0"/>
              <a:t>Correct bepalen van het referentiejaar bouw, </a:t>
            </a:r>
            <a:br>
              <a:rPr lang="nl-BE" sz="3600" b="0"/>
            </a:br>
            <a:r>
              <a:rPr lang="nl-BE" sz="3600" b="0"/>
              <a:t>renovatie of fabricage</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02768"/>
            <a:ext cx="10515600" cy="4950910"/>
          </a:xfrm>
        </p:spPr>
        <p:txBody>
          <a:bodyPr/>
          <a:lstStyle/>
          <a:p>
            <a:pPr lvl="1"/>
            <a:r>
              <a:rPr lang="nl-BE" sz="2800" b="1"/>
              <a:t>Referentiejaar bouw (</a:t>
            </a:r>
            <a:r>
              <a:rPr lang="nl-BE"/>
              <a:t>III.3.1.1 Stappenplan </a:t>
            </a:r>
            <a:r>
              <a:rPr lang="nl-BE" sz="2800" b="1"/>
              <a:t>)</a:t>
            </a:r>
          </a:p>
          <a:p>
            <a:pPr lvl="1"/>
            <a:endParaRPr lang="nl-BE" sz="800" b="1"/>
          </a:p>
          <a:p>
            <a:pPr marL="1792288" lvl="2" indent="-1162050">
              <a:buNone/>
            </a:pPr>
            <a:r>
              <a:rPr lang="nl-NL" b="1"/>
              <a:t>STAP 1 	IS HET JAAR (VAN HET INDIENEN) VAN DE STEDENBOUWKUNDIGE AANVRAAG BEKEND UIT ÉÉN VAN DE BEWIJSSTUKKEN</a:t>
            </a:r>
          </a:p>
          <a:p>
            <a:pPr marL="1792288" lvl="2" indent="-1162050">
              <a:buNone/>
            </a:pPr>
            <a:r>
              <a:rPr lang="nl-NL"/>
              <a:t>	Als het jaar van de stedenbouwkundige aanvraag bekend is, wordt dit jaar als referentiejaar bouw of renovatie ingevoerd. </a:t>
            </a:r>
          </a:p>
          <a:p>
            <a:pPr marL="1792288" lvl="2" indent="-1162050">
              <a:buNone/>
            </a:pPr>
            <a:r>
              <a:rPr lang="nl-NL"/>
              <a:t>	Als in bovenstaande bewijsstukken enkel het jaar van de vergunning en niet ook het jaar van de aanvraag wordt vermeld, wordt voor het bepalen van het referentiejaar het jaar van de vergunning </a:t>
            </a:r>
            <a:r>
              <a:rPr lang="nl-NL" b="1"/>
              <a:t>verminderd met 1 jaar</a:t>
            </a:r>
            <a:r>
              <a:rPr lang="nl-NL"/>
              <a:t>.</a:t>
            </a:r>
          </a:p>
          <a:p>
            <a:pPr marL="1792288" lvl="2" indent="-1162050">
              <a:buNone/>
            </a:pPr>
            <a:endParaRPr lang="nl-NL"/>
          </a:p>
          <a:p>
            <a:pPr marL="1792288" lvl="2" indent="-1162050">
              <a:buNone/>
            </a:pPr>
            <a:r>
              <a:rPr lang="nl-NL" b="1"/>
              <a:t>STAP 2 	ZIJN ER VASTSTELLINGEN OF ÉÉN OF MEERDERE BEWIJSSTUKKEN OVER HET BOUW- OF RENOVATIEJAAR?</a:t>
            </a:r>
          </a:p>
          <a:p>
            <a:pPr marL="1792288" lvl="2" indent="-1162050">
              <a:buNone/>
            </a:pPr>
            <a:r>
              <a:rPr lang="nl-NL"/>
              <a:t>	Onderscheid tussen bewijsstukken gerelateerd aan de </a:t>
            </a:r>
            <a:r>
              <a:rPr lang="nl-NL" u="sng"/>
              <a:t>uitvoering van werken </a:t>
            </a:r>
            <a:r>
              <a:rPr lang="nl-NL"/>
              <a:t>en bewijsstukken opgemaakt </a:t>
            </a:r>
            <a:r>
              <a:rPr lang="nl-NL" u="sng"/>
              <a:t>na de uitvoering </a:t>
            </a:r>
            <a:r>
              <a:rPr lang="nl-NL"/>
              <a:t>van de werken.</a:t>
            </a:r>
          </a:p>
          <a:p>
            <a:pPr marL="1792288" lvl="2" indent="-1162050">
              <a:buNone/>
            </a:pPr>
            <a:endParaRPr lang="nl-BE" sz="1000"/>
          </a:p>
          <a:p>
            <a:pPr marL="2239963" lvl="3" indent="-446088"/>
            <a:r>
              <a:rPr lang="nl-NL">
                <a:solidFill>
                  <a:srgbClr val="FF0000"/>
                </a:solidFill>
              </a:rPr>
              <a:t>Zie vervolgens verrekening referentiejaar volgens tabel</a:t>
            </a:r>
          </a:p>
          <a:p>
            <a:pPr marL="1792288" lvl="2" indent="-1162050">
              <a:buNone/>
            </a:pPr>
            <a:endParaRPr lang="nl-BE" sz="2000" b="1"/>
          </a:p>
        </p:txBody>
      </p:sp>
      <p:sp>
        <p:nvSpPr>
          <p:cNvPr id="4" name="Ovaal 3">
            <a:extLst>
              <a:ext uri="{FF2B5EF4-FFF2-40B4-BE49-F238E27FC236}">
                <a16:creationId xmlns:a16="http://schemas.microsoft.com/office/drawing/2014/main" id="{BE033371-B9DE-41E9-8531-2AEB77F1136D}"/>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3907F625-3A90-4684-9AF3-1832E83E6065}"/>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6" name="Graphic 5" descr="Architectuur">
            <a:extLst>
              <a:ext uri="{FF2B5EF4-FFF2-40B4-BE49-F238E27FC236}">
                <a16:creationId xmlns:a16="http://schemas.microsoft.com/office/drawing/2014/main" id="{4EF229BA-150A-4E24-B46B-0C2731A0E7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761890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055F7CE-4B5C-4D97-9012-BD299B84C3D5}"/>
              </a:ext>
            </a:extLst>
          </p:cNvPr>
          <p:cNvSpPr>
            <a:spLocks noGrp="1"/>
          </p:cNvSpPr>
          <p:nvPr>
            <p:ph sz="half" idx="10"/>
          </p:nvPr>
        </p:nvSpPr>
        <p:spPr>
          <a:xfrm>
            <a:off x="838200" y="1699096"/>
            <a:ext cx="10515600" cy="5037474"/>
          </a:xfrm>
        </p:spPr>
        <p:txBody>
          <a:bodyPr/>
          <a:lstStyle/>
          <a:p>
            <a:r>
              <a:rPr lang="nl-NL" sz="2400"/>
              <a:t>Verrekening referentiejaar bouw, renovatie of fabricage </a:t>
            </a:r>
          </a:p>
          <a:p>
            <a:endParaRPr lang="nl-NL" sz="800"/>
          </a:p>
          <a:p>
            <a:pPr lvl="2"/>
            <a:r>
              <a:rPr lang="nl-NL"/>
              <a:t>Zie de correcte verwerking van bewijsstukken</a:t>
            </a:r>
          </a:p>
          <a:p>
            <a:pPr lvl="2"/>
            <a:endParaRPr lang="nl-NL"/>
          </a:p>
          <a:p>
            <a:pPr lvl="2"/>
            <a:endParaRPr lang="nl-NL"/>
          </a:p>
          <a:p>
            <a:pPr lvl="2"/>
            <a:endParaRPr lang="nl-NL"/>
          </a:p>
          <a:p>
            <a:endParaRPr lang="nl-NL" sz="2400"/>
          </a:p>
          <a:p>
            <a:endParaRPr lang="nl-NL" sz="2400"/>
          </a:p>
          <a:p>
            <a:endParaRPr lang="nl-NL" sz="2400"/>
          </a:p>
          <a:p>
            <a:endParaRPr lang="nl-NL" sz="2400"/>
          </a:p>
          <a:p>
            <a:endParaRPr lang="nl-NL" sz="2400"/>
          </a:p>
          <a:p>
            <a:pPr indent="0">
              <a:buNone/>
            </a:pPr>
            <a:endParaRPr lang="nl-NL" sz="2400"/>
          </a:p>
          <a:p>
            <a:pPr lvl="2"/>
            <a:r>
              <a:rPr lang="nl-NL"/>
              <a:t>Fabricagejaar in de </a:t>
            </a:r>
            <a:r>
              <a:rPr lang="nl-NL" err="1"/>
              <a:t>afstandhouder</a:t>
            </a:r>
            <a:r>
              <a:rPr lang="nl-NL"/>
              <a:t> van ramen, op het plaatje van poorten, op de </a:t>
            </a:r>
            <a:r>
              <a:rPr lang="nl-NL" err="1"/>
              <a:t>ketelkenplaten</a:t>
            </a:r>
            <a:r>
              <a:rPr lang="nl-NL"/>
              <a:t>, e.d. dienen niet herrekend </a:t>
            </a:r>
          </a:p>
          <a:p>
            <a:pPr indent="0">
              <a:buNone/>
            </a:pPr>
            <a:endParaRPr lang="nl-NL" sz="2400"/>
          </a:p>
        </p:txBody>
      </p:sp>
      <p:pic>
        <p:nvPicPr>
          <p:cNvPr id="4" name="Afbeelding 3">
            <a:extLst>
              <a:ext uri="{FF2B5EF4-FFF2-40B4-BE49-F238E27FC236}">
                <a16:creationId xmlns:a16="http://schemas.microsoft.com/office/drawing/2014/main" id="{99C7BF09-881E-4CEE-9C82-E0A83B6564BF}"/>
              </a:ext>
            </a:extLst>
          </p:cNvPr>
          <p:cNvPicPr>
            <a:picLocks noChangeAspect="1"/>
          </p:cNvPicPr>
          <p:nvPr/>
        </p:nvPicPr>
        <p:blipFill>
          <a:blip r:embed="rId3"/>
          <a:stretch>
            <a:fillRect/>
          </a:stretch>
        </p:blipFill>
        <p:spPr>
          <a:xfrm>
            <a:off x="1822454" y="2699532"/>
            <a:ext cx="5876640" cy="2720825"/>
          </a:xfrm>
          <a:prstGeom prst="rect">
            <a:avLst/>
          </a:prstGeom>
        </p:spPr>
      </p:pic>
      <p:sp>
        <p:nvSpPr>
          <p:cNvPr id="6" name="Titel 1">
            <a:extLst>
              <a:ext uri="{FF2B5EF4-FFF2-40B4-BE49-F238E27FC236}">
                <a16:creationId xmlns:a16="http://schemas.microsoft.com/office/drawing/2014/main" id="{BF8A57E2-D88E-4F37-9327-548B415C2CB2}"/>
              </a:ext>
            </a:extLst>
          </p:cNvPr>
          <p:cNvSpPr txBox="1">
            <a:spLocks/>
          </p:cNvSpPr>
          <p:nvPr/>
        </p:nvSpPr>
        <p:spPr>
          <a:xfrm>
            <a:off x="990599" y="629072"/>
            <a:ext cx="10515601"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bepalen van het referentiejaar bouw,</a:t>
            </a:r>
          </a:p>
          <a:p>
            <a:r>
              <a:rPr lang="nl-BE" sz="3600" b="0"/>
              <a:t>renovatie of fabricage</a:t>
            </a:r>
          </a:p>
        </p:txBody>
      </p:sp>
      <p:pic>
        <p:nvPicPr>
          <p:cNvPr id="2" name="Afbeelding 1">
            <a:extLst>
              <a:ext uri="{FF2B5EF4-FFF2-40B4-BE49-F238E27FC236}">
                <a16:creationId xmlns:a16="http://schemas.microsoft.com/office/drawing/2014/main" id="{D2F6F88A-65EA-42D9-9989-802E50C7E747}"/>
              </a:ext>
            </a:extLst>
          </p:cNvPr>
          <p:cNvPicPr>
            <a:picLocks noChangeAspect="1"/>
          </p:cNvPicPr>
          <p:nvPr/>
        </p:nvPicPr>
        <p:blipFill>
          <a:blip r:embed="rId4"/>
          <a:stretch>
            <a:fillRect/>
          </a:stretch>
        </p:blipFill>
        <p:spPr>
          <a:xfrm>
            <a:off x="8683348" y="1851949"/>
            <a:ext cx="2676306" cy="3568408"/>
          </a:xfrm>
          <a:prstGeom prst="rect">
            <a:avLst/>
          </a:prstGeom>
        </p:spPr>
      </p:pic>
      <p:sp>
        <p:nvSpPr>
          <p:cNvPr id="5" name="Rechthoek 4">
            <a:extLst>
              <a:ext uri="{FF2B5EF4-FFF2-40B4-BE49-F238E27FC236}">
                <a16:creationId xmlns:a16="http://schemas.microsoft.com/office/drawing/2014/main" id="{DE9ECD17-7240-4C76-B359-265182BC57C7}"/>
              </a:ext>
            </a:extLst>
          </p:cNvPr>
          <p:cNvSpPr/>
          <p:nvPr/>
        </p:nvSpPr>
        <p:spPr>
          <a:xfrm>
            <a:off x="9983037" y="3044651"/>
            <a:ext cx="331596" cy="185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74467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III:</a:t>
            </a:r>
            <a:br>
              <a:rPr lang="nl-BE" sz="3600"/>
            </a:br>
            <a:r>
              <a:rPr lang="nl-BE" sz="3600"/>
              <a:t>Adres, type eenheid en projectgegevens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marL="288000" lvl="1" indent="0">
              <a:buNone/>
            </a:pPr>
            <a:endParaRPr lang="nl-NL">
              <a:solidFill>
                <a:srgbClr val="FF0000"/>
              </a:solidFill>
            </a:endParaRPr>
          </a:p>
          <a:p>
            <a:pPr marL="576000" lvl="2" indent="0">
              <a:buNone/>
            </a:pPr>
            <a:endParaRPr lang="nl-NL">
              <a:solidFill>
                <a:srgbClr val="FF0000"/>
              </a:solidFill>
            </a:endParaRPr>
          </a:p>
          <a:p>
            <a:pPr lvl="2"/>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7707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III.</a:t>
            </a:r>
            <a:r>
              <a:rPr lang="nl-BE" sz="2000" b="1" cap="small">
                <a:solidFill>
                  <a:srgbClr val="105269"/>
                </a:solidFill>
                <a:latin typeface="+mj-lt"/>
              </a:rPr>
              <a:t>3</a:t>
            </a:r>
            <a:r>
              <a:rPr lang="nl-BE" sz="2000" b="1" i="0" u="none" cap="small" baseline="0">
                <a:solidFill>
                  <a:srgbClr val="105269"/>
                </a:solidFill>
                <a:latin typeface="+mj-lt"/>
              </a:rPr>
              <a:t>.3</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
        <p:nvSpPr>
          <p:cNvPr id="7" name="Tijdelijke aanduiding voor inhoud 2">
            <a:extLst>
              <a:ext uri="{FF2B5EF4-FFF2-40B4-BE49-F238E27FC236}">
                <a16:creationId xmlns:a16="http://schemas.microsoft.com/office/drawing/2014/main" id="{3BFA603E-999F-4459-93BE-00CACFE5ED5B}"/>
              </a:ext>
            </a:extLst>
          </p:cNvPr>
          <p:cNvSpPr txBox="1">
            <a:spLocks/>
          </p:cNvSpPr>
          <p:nvPr/>
        </p:nvSpPr>
        <p:spPr>
          <a:xfrm>
            <a:off x="838199" y="1604502"/>
            <a:ext cx="10515600"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startAt="5"/>
            </a:pPr>
            <a:r>
              <a:rPr lang="nl-BE"/>
              <a:t>Zorgvuldig nagaan van de juiste oriëntatie van het gebouw</a:t>
            </a:r>
            <a:endParaRPr lang="nl-BE">
              <a:cs typeface="Calibri"/>
            </a:endParaRPr>
          </a:p>
          <a:p>
            <a:pPr marL="514350" indent="-514350">
              <a:buFont typeface="Wingdings 3" panose="05040102010807070707" pitchFamily="18" charset="2"/>
              <a:buAutoNum type="arabicPeriod"/>
            </a:pPr>
            <a:endParaRPr lang="nl-BE" sz="800"/>
          </a:p>
          <a:p>
            <a:pPr marL="575945" lvl="1" indent="-287655"/>
            <a:r>
              <a:rPr lang="nl-BE" sz="2800" b="1"/>
              <a:t>Een correcte oriëntatie van de gevels en hellende daken is belangrijk voor zonnewinsten en eventuele nood aan koeling (oververhitting)</a:t>
            </a:r>
            <a:endParaRPr lang="nl-BE" sz="2800" b="1">
              <a:cs typeface="Calibri"/>
            </a:endParaRPr>
          </a:p>
          <a:p>
            <a:pPr marL="575945" lvl="1" indent="-287655"/>
            <a:endParaRPr lang="nl-BE" sz="800" b="1">
              <a:cs typeface="Calibri"/>
            </a:endParaRPr>
          </a:p>
          <a:p>
            <a:pPr marL="1151890" lvl="3" indent="-287655"/>
            <a:r>
              <a:rPr lang="nl-NL"/>
              <a:t>TIP: de oriëntatie van de voorgevel kan eenvoudig afgeleid worden uit de (digitaal) voorhanden kaarten (</a:t>
            </a:r>
            <a:r>
              <a:rPr lang="nl-NL" err="1"/>
              <a:t>GeoPunt</a:t>
            </a:r>
            <a:r>
              <a:rPr lang="nl-NL"/>
              <a:t>, </a:t>
            </a:r>
            <a:r>
              <a:rPr lang="nl-NL" err="1"/>
              <a:t>Googe</a:t>
            </a:r>
            <a:r>
              <a:rPr lang="nl-NL"/>
              <a:t> </a:t>
            </a:r>
            <a:r>
              <a:rPr lang="nl-NL" err="1"/>
              <a:t>Maps</a:t>
            </a:r>
            <a:r>
              <a:rPr lang="nl-NL"/>
              <a:t>, CADGIS, e.d.)</a:t>
            </a:r>
            <a:endParaRPr lang="nl-NL">
              <a:cs typeface="Calibri"/>
            </a:endParaRPr>
          </a:p>
          <a:p>
            <a:pPr marL="1151890" lvl="3" indent="-287655"/>
            <a:r>
              <a:rPr lang="nl-NL"/>
              <a:t>Dient tot op 45° nauwkeurig te worden bepaald</a:t>
            </a:r>
            <a:endParaRPr lang="nl-NL">
              <a:cs typeface="Calibri"/>
            </a:endParaRPr>
          </a:p>
          <a:p>
            <a:pPr marL="1151890" lvl="3" indent="-287655"/>
            <a:r>
              <a:rPr lang="nl-NL"/>
              <a:t>Wordt vanuit het midden van de woning bekeken</a:t>
            </a:r>
            <a:endParaRPr lang="nl-NL">
              <a:cs typeface="Calibri"/>
            </a:endParaRPr>
          </a:p>
          <a:p>
            <a:pPr indent="-287655"/>
            <a:endParaRPr lang="nl-BE">
              <a:cs typeface="Calibri"/>
            </a:endParaRPr>
          </a:p>
          <a:p>
            <a:pPr indent="-287655"/>
            <a:endParaRPr lang="nl-BE">
              <a:cs typeface="Calibri"/>
            </a:endParaRPr>
          </a:p>
        </p:txBody>
      </p:sp>
      <p:pic>
        <p:nvPicPr>
          <p:cNvPr id="8" name="Afbeelding 7">
            <a:extLst>
              <a:ext uri="{FF2B5EF4-FFF2-40B4-BE49-F238E27FC236}">
                <a16:creationId xmlns:a16="http://schemas.microsoft.com/office/drawing/2014/main" id="{A399BC21-8ECF-479B-9631-8CFF7E633B0A}"/>
              </a:ext>
            </a:extLst>
          </p:cNvPr>
          <p:cNvPicPr>
            <a:picLocks noChangeAspect="1"/>
          </p:cNvPicPr>
          <p:nvPr/>
        </p:nvPicPr>
        <p:blipFill>
          <a:blip r:embed="rId5"/>
          <a:stretch>
            <a:fillRect/>
          </a:stretch>
        </p:blipFill>
        <p:spPr>
          <a:xfrm>
            <a:off x="8386763" y="3994265"/>
            <a:ext cx="2716875" cy="2387063"/>
          </a:xfrm>
          <a:prstGeom prst="rect">
            <a:avLst/>
          </a:prstGeom>
        </p:spPr>
      </p:pic>
    </p:spTree>
    <p:extLst>
      <p:ext uri="{BB962C8B-B14F-4D97-AF65-F5344CB8AC3E}">
        <p14:creationId xmlns:p14="http://schemas.microsoft.com/office/powerpoint/2010/main" val="586904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a:t>Deel IV : 	</a:t>
            </a:r>
            <a:r>
              <a:rPr lang="nl-NL"/>
              <a:t>Het beschermde volume, de bruikbare vloeroppervlakte, de gebouwschil en begrenzingen</a:t>
            </a:r>
            <a:endParaRPr lang="nl-BE"/>
          </a:p>
          <a:p>
            <a:pPr indent="-287655"/>
            <a:endParaRPr lang="nl-BE" sz="1200"/>
          </a:p>
          <a:p>
            <a:pPr marL="1077595" lvl="1" indent="-355600">
              <a:buNone/>
            </a:pPr>
            <a:r>
              <a:rPr lang="nl-BE"/>
              <a:t>6.  Correct bepalen van het beschermde volume</a:t>
            </a:r>
            <a:endParaRPr lang="nl-BE">
              <a:cs typeface="Calibri"/>
            </a:endParaRPr>
          </a:p>
          <a:p>
            <a:pPr marL="1755140" lvl="3" indent="-457200">
              <a:buAutoNum type="arabicPeriod"/>
            </a:pPr>
            <a:r>
              <a:rPr lang="nl-BE"/>
              <a:t>Onnauwkeurigheden en vaak vergeten oppervlakten</a:t>
            </a:r>
            <a:endParaRPr lang="nl-BE" b="1">
              <a:cs typeface="Calibri"/>
            </a:endParaRPr>
          </a:p>
          <a:p>
            <a:pPr marL="1755140" lvl="3" indent="-457200">
              <a:buAutoNum type="arabicPeriod"/>
            </a:pPr>
            <a:r>
              <a:rPr lang="nl-BE"/>
              <a:t>Aandachtspunten bij dakkapellen</a:t>
            </a:r>
            <a:endParaRPr lang="nl-BE">
              <a:cs typeface="Calibri"/>
            </a:endParaRPr>
          </a:p>
          <a:p>
            <a:pPr marL="1755140" lvl="3" indent="-457200">
              <a:buAutoNum type="arabicPeriod"/>
            </a:pPr>
            <a:r>
              <a:rPr lang="nl-BE"/>
              <a:t>Aandacht bij uitkragende vloeren en plafons van insprongen</a:t>
            </a:r>
            <a:endParaRPr lang="nl-BE">
              <a:cs typeface="Calibri"/>
            </a:endParaRPr>
          </a:p>
          <a:p>
            <a:pPr marL="1077595" lvl="1" indent="-355600">
              <a:buNone/>
            </a:pPr>
            <a:endParaRPr lang="nl-BE" sz="1200">
              <a:cs typeface="Calibri"/>
            </a:endParaRPr>
          </a:p>
          <a:p>
            <a:pPr marL="1077595" lvl="1" indent="-355600">
              <a:buNone/>
            </a:pPr>
            <a:r>
              <a:rPr lang="nl-BE"/>
              <a:t>7.  Correct bepalen van de bruikbare vloeroppervlakte</a:t>
            </a:r>
            <a:endParaRPr lang="nl-BE">
              <a:cs typeface="Calibri"/>
            </a:endParaRPr>
          </a:p>
          <a:p>
            <a:pPr marL="1755140" lvl="3" indent="-457200">
              <a:buFont typeface="Wingdings 3" panose="05040102010807070707" pitchFamily="18" charset="2"/>
              <a:buAutoNum type="arabicPeriod"/>
            </a:pPr>
            <a:r>
              <a:rPr lang="nl-BE"/>
              <a:t>Vrije hoogte van 1,5 m bij hellende daken</a:t>
            </a:r>
            <a:endParaRPr lang="nl-BE">
              <a:cs typeface="Calibri"/>
            </a:endParaRPr>
          </a:p>
          <a:p>
            <a:pPr indent="-287655"/>
            <a:endParaRPr lang="en-US" sz="1000"/>
          </a:p>
          <a:p>
            <a:pPr marL="1077595" lvl="1" indent="-355600">
              <a:buNone/>
            </a:pPr>
            <a:r>
              <a:rPr lang="nl-BE"/>
              <a:t>8.  Aandacht voor gevels met meerdere begrenzingen</a:t>
            </a:r>
            <a:endParaRPr lang="nl-BE">
              <a:cs typeface="Calibri"/>
            </a:endParaRPr>
          </a:p>
          <a:p>
            <a:pPr marL="1077595" lvl="1" indent="-355600">
              <a:buNone/>
            </a:pPr>
            <a:endParaRPr lang="nl-BE" sz="1000">
              <a:solidFill>
                <a:srgbClr val="105269"/>
              </a:solidFill>
              <a:cs typeface="Calibri"/>
            </a:endParaRPr>
          </a:p>
          <a:p>
            <a:pPr marL="721995" lvl="1" indent="0">
              <a:buNone/>
            </a:pPr>
            <a:r>
              <a:rPr lang="nl-BE"/>
              <a:t>9.  Correct bepalen van begrenzingen in specifieke gevallen</a:t>
            </a:r>
            <a:endParaRPr lang="nl-BE">
              <a:cs typeface="Calibri"/>
            </a:endParaRPr>
          </a:p>
          <a:p>
            <a:pPr marL="1179195" lvl="1" indent="-457200">
              <a:buAutoNum type="arabicPeriod" startAt="9"/>
            </a:pPr>
            <a:endParaRPr lang="nl-BE" sz="800">
              <a:cs typeface="Calibri"/>
            </a:endParaRPr>
          </a:p>
          <a:p>
            <a:pPr marL="721995" lvl="1" indent="0">
              <a:buNone/>
            </a:pPr>
            <a:r>
              <a:rPr lang="nl-BE"/>
              <a:t>10. Aannamen voor wanden op de </a:t>
            </a:r>
            <a:r>
              <a:rPr lang="nl-BE" err="1"/>
              <a:t>perceels</a:t>
            </a:r>
            <a:r>
              <a:rPr lang="nl-BE"/>
              <a:t>- of eigendomsgrens</a:t>
            </a:r>
            <a:endParaRPr lang="nl-BE">
              <a:cs typeface="Calibri"/>
            </a:endParaRPr>
          </a:p>
          <a:p>
            <a:pPr marL="1077595" lvl="1" indent="-355600">
              <a:buNone/>
            </a:pPr>
            <a:endParaRPr lang="nl-BE" sz="800">
              <a:cs typeface="Calibri"/>
            </a:endParaRPr>
          </a:p>
          <a:p>
            <a:pPr marL="1077595" lvl="1" indent="-355600">
              <a:buNone/>
            </a:pPr>
            <a:r>
              <a:rPr lang="nl-BE"/>
              <a:t>11. Openingen</a:t>
            </a:r>
            <a:endParaRPr lang="nl-BE">
              <a:cs typeface="Calibri"/>
            </a:endParaRPr>
          </a:p>
          <a:p>
            <a:pPr indent="-287655"/>
            <a:endParaRPr lang="en-US" sz="1000"/>
          </a:p>
        </p:txBody>
      </p:sp>
    </p:spTree>
    <p:extLst>
      <p:ext uri="{BB962C8B-B14F-4D97-AF65-F5344CB8AC3E}">
        <p14:creationId xmlns:p14="http://schemas.microsoft.com/office/powerpoint/2010/main" val="3329219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93158"/>
            <a:ext cx="10515600" cy="4144702"/>
          </a:xfrm>
        </p:spPr>
        <p:txBody>
          <a:bodyPr/>
          <a:lstStyle/>
          <a:p>
            <a:pPr marL="514350" indent="-514350">
              <a:buFont typeface="+mj-lt"/>
              <a:buAutoNum type="arabicPeriod" startAt="6"/>
            </a:pPr>
            <a:r>
              <a:rPr lang="nl-BE"/>
              <a:t>Correct bepalen van het beschermde volume</a:t>
            </a:r>
          </a:p>
          <a:p>
            <a:pPr indent="0">
              <a:buNone/>
            </a:pPr>
            <a:endParaRPr lang="nl-BE" sz="1050"/>
          </a:p>
          <a:p>
            <a:pPr lvl="1"/>
            <a:r>
              <a:rPr lang="nl-BE" sz="2800" b="1"/>
              <a:t>Foutief bepalen van het beschermde volume is een vaak voorkomende fout </a:t>
            </a:r>
          </a:p>
          <a:p>
            <a:pPr marL="576000" lvl="2" indent="0">
              <a:buNone/>
            </a:pPr>
            <a:r>
              <a:rPr lang="nl-BE" sz="2400" b="1"/>
              <a:t>welke vooral te wijten is aan onnauwkeurig opmeten, het onterecht toepassen van vereenvoudigingen en onzorgvuldig uittekenen</a:t>
            </a:r>
          </a:p>
          <a:p>
            <a:pPr marL="288000" lvl="1" indent="0">
              <a:buNone/>
            </a:pPr>
            <a:endParaRPr lang="nl-BE" sz="1000" b="1"/>
          </a:p>
          <a:p>
            <a:pPr lvl="2"/>
            <a:r>
              <a:rPr lang="nl-BE" sz="2400"/>
              <a:t>Insprongen, uitsprongen, afwijkende oriëntaties, … worden vaak genegeerd</a:t>
            </a:r>
          </a:p>
          <a:p>
            <a:pPr lvl="2"/>
            <a:r>
              <a:rPr lang="nl-BE" sz="2400"/>
              <a:t>Volledige schildelen worden al eens vergeten</a:t>
            </a:r>
          </a:p>
          <a:p>
            <a:pPr lvl="2"/>
            <a:r>
              <a:rPr lang="nl-BE" sz="2400"/>
              <a:t>TIP: Een goede schets verkleint de kans op fouten bij het invoeren van schildelen</a:t>
            </a:r>
          </a:p>
          <a:p>
            <a:pPr marL="576000" lvl="2" indent="0">
              <a:buNone/>
            </a:pPr>
            <a:endParaRPr lang="nl-BE" sz="2400"/>
          </a:p>
          <a:p>
            <a:pPr lvl="1"/>
            <a:endParaRPr lang="nl-BE"/>
          </a:p>
          <a:p>
            <a:pPr indent="0">
              <a:buNone/>
            </a:pPr>
            <a:endParaRPr lang="nl-BE"/>
          </a:p>
        </p:txBody>
      </p:sp>
      <p:sp>
        <p:nvSpPr>
          <p:cNvPr id="7" name="Titel 1">
            <a:extLst>
              <a:ext uri="{FF2B5EF4-FFF2-40B4-BE49-F238E27FC236}">
                <a16:creationId xmlns:a16="http://schemas.microsoft.com/office/drawing/2014/main" id="{68620DD2-EFF4-4AF1-8075-33870D8B8AD5}"/>
              </a:ext>
            </a:extLst>
          </p:cNvPr>
          <p:cNvSpPr>
            <a:spLocks noGrp="1"/>
          </p:cNvSpPr>
          <p:nvPr>
            <p:ph type="title"/>
          </p:nvPr>
        </p:nvSpPr>
        <p:spPr>
          <a:xfrm>
            <a:off x="838198" y="332105"/>
            <a:ext cx="10515600" cy="936625"/>
          </a:xfrm>
        </p:spPr>
        <p:txBody>
          <a:bodyPr/>
          <a:lstStyle/>
          <a:p>
            <a:r>
              <a:rPr lang="nl-BE" sz="3600"/>
              <a:t>Veelgemaakte fouten IP deel IV:</a:t>
            </a:r>
            <a:br>
              <a:rPr lang="nl-BE" sz="3600"/>
            </a:br>
            <a:r>
              <a:rPr lang="nl-BE" sz="3600"/>
              <a:t>BV, BVO, gebouwschil en begrenzingen</a:t>
            </a:r>
          </a:p>
        </p:txBody>
      </p:sp>
      <p:sp>
        <p:nvSpPr>
          <p:cNvPr id="4" name="Ovaal 3">
            <a:extLst>
              <a:ext uri="{FF2B5EF4-FFF2-40B4-BE49-F238E27FC236}">
                <a16:creationId xmlns:a16="http://schemas.microsoft.com/office/drawing/2014/main" id="{76426A3B-CB10-459D-BEA1-9E749D189CC1}"/>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0C095E92-F4F2-43F3-9742-237EDAC47BAB}"/>
              </a:ext>
            </a:extLst>
          </p:cNvPr>
          <p:cNvSpPr txBox="1"/>
          <p:nvPr/>
        </p:nvSpPr>
        <p:spPr>
          <a:xfrm>
            <a:off x="10695831" y="867452"/>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IV.1</a:t>
            </a:r>
          </a:p>
        </p:txBody>
      </p:sp>
      <p:pic>
        <p:nvPicPr>
          <p:cNvPr id="6" name="Graphic 5" descr="Klembord">
            <a:extLst>
              <a:ext uri="{FF2B5EF4-FFF2-40B4-BE49-F238E27FC236}">
                <a16:creationId xmlns:a16="http://schemas.microsoft.com/office/drawing/2014/main" id="{B565DE66-1349-426A-B159-198FFD91C8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2936930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73949"/>
            <a:ext cx="10515601" cy="648072"/>
          </a:xfrm>
        </p:spPr>
        <p:txBody>
          <a:bodyPr/>
          <a:lstStyle/>
          <a:p>
            <a:r>
              <a:rPr lang="nl-BE" sz="3200" b="0">
                <a:latin typeface="+mj-lt"/>
                <a:ea typeface="+mn-ea"/>
                <a:cs typeface="+mn-cs"/>
              </a:rPr>
              <a:t>Correct bepalen van het beschermde volume</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055291"/>
            <a:ext cx="10515600" cy="5253498"/>
          </a:xfrm>
        </p:spPr>
        <p:txBody>
          <a:bodyPr/>
          <a:lstStyle/>
          <a:p>
            <a:pPr lvl="1"/>
            <a:r>
              <a:rPr lang="nl-BE" sz="2800" b="1"/>
              <a:t>Onnauwkeurigheden en vergeten oppervlakten</a:t>
            </a:r>
          </a:p>
          <a:p>
            <a:pPr lvl="2"/>
            <a:r>
              <a:rPr lang="nl-BE" sz="2400"/>
              <a:t>Insprongen, uitsprongen, afwijkende oriëntaties, … worden vaak genegeerd</a:t>
            </a:r>
          </a:p>
          <a:p>
            <a:pPr lvl="2"/>
            <a:endParaRPr lang="nl-BE" sz="800"/>
          </a:p>
          <a:p>
            <a:pPr lvl="2"/>
            <a:r>
              <a:rPr lang="nl-BE" sz="2400"/>
              <a:t>Bijzonder aandachtspunt: gevel of dak?</a:t>
            </a:r>
          </a:p>
          <a:p>
            <a:pPr lvl="3">
              <a:buFont typeface="Wingdings" panose="05000000000000000000" pitchFamily="2" charset="2"/>
              <a:buChar char="Ø"/>
            </a:pPr>
            <a:r>
              <a:rPr lang="nl-NL" sz="2400" b="1"/>
              <a:t>15° &lt; hellend dak &lt; 90°</a:t>
            </a:r>
          </a:p>
          <a:p>
            <a:pPr lvl="4"/>
            <a:r>
              <a:rPr lang="nl-NL" sz="2400"/>
              <a:t>Mansarde of ‘Frans’ dak wordt al te vaak </a:t>
            </a:r>
          </a:p>
          <a:p>
            <a:pPr marL="1152000" lvl="4" indent="0">
              <a:buNone/>
            </a:pPr>
            <a:r>
              <a:rPr lang="nl-NL" sz="2400"/>
              <a:t>     als gevel ingevoerd</a:t>
            </a:r>
          </a:p>
          <a:p>
            <a:pPr lvl="4"/>
            <a:endParaRPr lang="nl-BE" sz="2400"/>
          </a:p>
          <a:p>
            <a:pPr lvl="4"/>
            <a:endParaRPr lang="nl-BE" sz="2400"/>
          </a:p>
          <a:p>
            <a:pPr lvl="1"/>
            <a:endParaRPr lang="nl-BE"/>
          </a:p>
          <a:p>
            <a:pPr indent="0">
              <a:buNone/>
            </a:pPr>
            <a:endParaRPr lang="nl-BE"/>
          </a:p>
        </p:txBody>
      </p:sp>
      <p:pic>
        <p:nvPicPr>
          <p:cNvPr id="4" name="Afbeelding 3">
            <a:extLst>
              <a:ext uri="{FF2B5EF4-FFF2-40B4-BE49-F238E27FC236}">
                <a16:creationId xmlns:a16="http://schemas.microsoft.com/office/drawing/2014/main" id="{AAE35CE6-C404-4D64-8ADB-AD9326B1FDAF}"/>
              </a:ext>
            </a:extLst>
          </p:cNvPr>
          <p:cNvPicPr>
            <a:picLocks noChangeAspect="1"/>
          </p:cNvPicPr>
          <p:nvPr/>
        </p:nvPicPr>
        <p:blipFill>
          <a:blip r:embed="rId3"/>
          <a:stretch>
            <a:fillRect/>
          </a:stretch>
        </p:blipFill>
        <p:spPr>
          <a:xfrm>
            <a:off x="3014663" y="3682040"/>
            <a:ext cx="4260328" cy="2840218"/>
          </a:xfrm>
          <a:prstGeom prst="rect">
            <a:avLst/>
          </a:prstGeom>
        </p:spPr>
      </p:pic>
      <p:pic>
        <p:nvPicPr>
          <p:cNvPr id="5" name="Afbeelding 4">
            <a:extLst>
              <a:ext uri="{FF2B5EF4-FFF2-40B4-BE49-F238E27FC236}">
                <a16:creationId xmlns:a16="http://schemas.microsoft.com/office/drawing/2014/main" id="{935832C2-00CA-4A39-B4A7-0B78111A4C82}"/>
              </a:ext>
            </a:extLst>
          </p:cNvPr>
          <p:cNvPicPr>
            <a:picLocks noChangeAspect="1"/>
          </p:cNvPicPr>
          <p:nvPr/>
        </p:nvPicPr>
        <p:blipFill>
          <a:blip r:embed="rId4"/>
          <a:stretch>
            <a:fillRect/>
          </a:stretch>
        </p:blipFill>
        <p:spPr>
          <a:xfrm>
            <a:off x="7840111" y="2410311"/>
            <a:ext cx="3131651" cy="4111947"/>
          </a:xfrm>
          <a:prstGeom prst="rect">
            <a:avLst/>
          </a:prstGeom>
        </p:spPr>
      </p:pic>
    </p:spTree>
    <p:extLst>
      <p:ext uri="{BB962C8B-B14F-4D97-AF65-F5344CB8AC3E}">
        <p14:creationId xmlns:p14="http://schemas.microsoft.com/office/powerpoint/2010/main" val="35792747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7046CAD-F081-421C-9255-3361F7FDB8BF}"/>
              </a:ext>
            </a:extLst>
          </p:cNvPr>
          <p:cNvPicPr>
            <a:picLocks noChangeAspect="1"/>
          </p:cNvPicPr>
          <p:nvPr/>
        </p:nvPicPr>
        <p:blipFill>
          <a:blip r:embed="rId3"/>
          <a:stretch>
            <a:fillRect/>
          </a:stretch>
        </p:blipFill>
        <p:spPr>
          <a:xfrm>
            <a:off x="1565107" y="2084507"/>
            <a:ext cx="9061785" cy="4530893"/>
          </a:xfrm>
          <a:prstGeom prst="rect">
            <a:avLst/>
          </a:prstGeom>
          <a:noFill/>
        </p:spPr>
      </p:pic>
      <p:sp>
        <p:nvSpPr>
          <p:cNvPr id="5" name="Tekstvak 4">
            <a:extLst>
              <a:ext uri="{FF2B5EF4-FFF2-40B4-BE49-F238E27FC236}">
                <a16:creationId xmlns:a16="http://schemas.microsoft.com/office/drawing/2014/main" id="{521BD953-AAB9-4D1A-9F90-F21DC6EE20D0}"/>
              </a:ext>
            </a:extLst>
          </p:cNvPr>
          <p:cNvSpPr txBox="1"/>
          <p:nvPr/>
        </p:nvSpPr>
        <p:spPr>
          <a:xfrm>
            <a:off x="2505458" y="432597"/>
            <a:ext cx="7685039" cy="1477328"/>
          </a:xfrm>
          <a:prstGeom prst="rect">
            <a:avLst/>
          </a:prstGeom>
          <a:noFill/>
        </p:spPr>
        <p:txBody>
          <a:bodyPr wrap="square" rtlCol="0">
            <a:spAutoFit/>
          </a:bodyPr>
          <a:lstStyle/>
          <a:p>
            <a:r>
              <a:rPr lang="nl-NL"/>
              <a:t>Ter informatie:</a:t>
            </a:r>
          </a:p>
          <a:p>
            <a:r>
              <a:rPr lang="nl-NL"/>
              <a:t>Een </a:t>
            </a:r>
            <a:r>
              <a:rPr lang="nl-NL" b="1"/>
              <a:t>mansardedak</a:t>
            </a:r>
            <a:r>
              <a:rPr lang="nl-NL"/>
              <a:t>, </a:t>
            </a:r>
            <a:r>
              <a:rPr lang="nl-NL" b="1" err="1"/>
              <a:t>mansartdak</a:t>
            </a:r>
            <a:r>
              <a:rPr lang="nl-NL"/>
              <a:t>, </a:t>
            </a:r>
            <a:r>
              <a:rPr lang="nl-NL" b="1"/>
              <a:t>gebroken dak</a:t>
            </a:r>
            <a:r>
              <a:rPr lang="nl-NL"/>
              <a:t>, </a:t>
            </a:r>
            <a:r>
              <a:rPr lang="nl-NL" b="1"/>
              <a:t>gebroken kap</a:t>
            </a:r>
            <a:r>
              <a:rPr lang="nl-NL"/>
              <a:t> of </a:t>
            </a:r>
            <a:r>
              <a:rPr lang="nl-NL" b="1"/>
              <a:t>Franse kap</a:t>
            </a:r>
            <a:r>
              <a:rPr lang="nl-NL"/>
              <a:t> is een </a:t>
            </a:r>
            <a:r>
              <a:rPr lang="nl-NL">
                <a:hlinkClick r:id="rId4" tooltip="Dakvorm"/>
              </a:rPr>
              <a:t>dakvorm</a:t>
            </a:r>
            <a:r>
              <a:rPr lang="nl-NL"/>
              <a:t> met gebroken, naar buiten geknikte vlakken. Dit historische daktype ontstond in de Franse Barokarchitectuur en is vernoemd naar de Franse architect François </a:t>
            </a:r>
            <a:r>
              <a:rPr lang="nl-NL" err="1"/>
              <a:t>Mansart</a:t>
            </a:r>
            <a:r>
              <a:rPr lang="nl-NL"/>
              <a:t> (1598-1666) die deze dakvorm uitwerkte.</a:t>
            </a:r>
            <a:endParaRPr lang="nl-BE"/>
          </a:p>
        </p:txBody>
      </p:sp>
      <p:sp>
        <p:nvSpPr>
          <p:cNvPr id="6" name="Ovaal 5">
            <a:extLst>
              <a:ext uri="{FF2B5EF4-FFF2-40B4-BE49-F238E27FC236}">
                <a16:creationId xmlns:a16="http://schemas.microsoft.com/office/drawing/2014/main" id="{E6BCE25B-5433-4106-BC52-43EA5A0AA4A3}"/>
              </a:ext>
            </a:extLst>
          </p:cNvPr>
          <p:cNvSpPr/>
          <p:nvPr/>
        </p:nvSpPr>
        <p:spPr>
          <a:xfrm>
            <a:off x="10582644" y="346944"/>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vak 6">
            <a:extLst>
              <a:ext uri="{FF2B5EF4-FFF2-40B4-BE49-F238E27FC236}">
                <a16:creationId xmlns:a16="http://schemas.microsoft.com/office/drawing/2014/main" id="{20713C4F-0294-4750-90E2-2C51B20F3BF1}"/>
              </a:ext>
            </a:extLst>
          </p:cNvPr>
          <p:cNvSpPr txBox="1"/>
          <p:nvPr/>
        </p:nvSpPr>
        <p:spPr>
          <a:xfrm>
            <a:off x="10500742" y="986595"/>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8" name="Graphic 7" descr="Oog">
            <a:extLst>
              <a:ext uri="{FF2B5EF4-FFF2-40B4-BE49-F238E27FC236}">
                <a16:creationId xmlns:a16="http://schemas.microsoft.com/office/drawing/2014/main" id="{1190046F-D8C5-4FAB-B7D6-83349C1870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42075" y="315284"/>
            <a:ext cx="1033266" cy="1033266"/>
          </a:xfrm>
          <a:prstGeom prst="rect">
            <a:avLst/>
          </a:prstGeom>
        </p:spPr>
      </p:pic>
      <p:sp>
        <p:nvSpPr>
          <p:cNvPr id="2" name="Tekstvak 1">
            <a:extLst>
              <a:ext uri="{FF2B5EF4-FFF2-40B4-BE49-F238E27FC236}">
                <a16:creationId xmlns:a16="http://schemas.microsoft.com/office/drawing/2014/main" id="{AA9D0ECF-CA31-4A52-8EF4-14CD34653BD7}"/>
              </a:ext>
            </a:extLst>
          </p:cNvPr>
          <p:cNvSpPr txBox="1"/>
          <p:nvPr/>
        </p:nvSpPr>
        <p:spPr>
          <a:xfrm>
            <a:off x="7747386" y="6240737"/>
            <a:ext cx="2879506" cy="369332"/>
          </a:xfrm>
          <a:prstGeom prst="rect">
            <a:avLst/>
          </a:prstGeom>
          <a:noFill/>
        </p:spPr>
        <p:txBody>
          <a:bodyPr wrap="none" rtlCol="0">
            <a:spAutoFit/>
          </a:bodyPr>
          <a:lstStyle/>
          <a:p>
            <a:r>
              <a:rPr lang="nl-BE"/>
              <a:t>Bron: Studio 110 </a:t>
            </a:r>
            <a:r>
              <a:rPr lang="nl-BE" err="1"/>
              <a:t>Arhitectuur</a:t>
            </a:r>
            <a:endParaRPr lang="nl-BE"/>
          </a:p>
        </p:txBody>
      </p:sp>
    </p:spTree>
    <p:extLst>
      <p:ext uri="{BB962C8B-B14F-4D97-AF65-F5344CB8AC3E}">
        <p14:creationId xmlns:p14="http://schemas.microsoft.com/office/powerpoint/2010/main" val="2592441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55EC5D3-CAF3-4B93-85D9-779D5A2F70DF}"/>
              </a:ext>
            </a:extLst>
          </p:cNvPr>
          <p:cNvSpPr>
            <a:spLocks noGrp="1"/>
          </p:cNvSpPr>
          <p:nvPr>
            <p:ph sz="half" idx="10"/>
          </p:nvPr>
        </p:nvSpPr>
        <p:spPr/>
        <p:txBody>
          <a:bodyPr/>
          <a:lstStyle/>
          <a:p>
            <a:r>
              <a:rPr lang="nl-BE" sz="2400"/>
              <a:t>Synthesetekening</a:t>
            </a:r>
            <a:endParaRPr lang="nl-BE"/>
          </a:p>
        </p:txBody>
      </p:sp>
      <p:pic>
        <p:nvPicPr>
          <p:cNvPr id="4" name="Afbeelding 3">
            <a:extLst>
              <a:ext uri="{FF2B5EF4-FFF2-40B4-BE49-F238E27FC236}">
                <a16:creationId xmlns:a16="http://schemas.microsoft.com/office/drawing/2014/main" id="{BC109FF2-8AB0-4D78-8106-C1616EC63410}"/>
              </a:ext>
            </a:extLst>
          </p:cNvPr>
          <p:cNvPicPr>
            <a:picLocks noChangeAspect="1"/>
          </p:cNvPicPr>
          <p:nvPr/>
        </p:nvPicPr>
        <p:blipFill>
          <a:blip r:embed="rId3"/>
          <a:stretch>
            <a:fillRect/>
          </a:stretch>
        </p:blipFill>
        <p:spPr>
          <a:xfrm>
            <a:off x="2423592" y="2097721"/>
            <a:ext cx="6562725" cy="4257675"/>
          </a:xfrm>
          <a:prstGeom prst="rect">
            <a:avLst/>
          </a:prstGeom>
        </p:spPr>
      </p:pic>
      <p:sp>
        <p:nvSpPr>
          <p:cNvPr id="5" name="Rechthoek 4">
            <a:extLst>
              <a:ext uri="{FF2B5EF4-FFF2-40B4-BE49-F238E27FC236}">
                <a16:creationId xmlns:a16="http://schemas.microsoft.com/office/drawing/2014/main" id="{AE569AD0-74CA-4323-AE67-FBE3501C440D}"/>
              </a:ext>
            </a:extLst>
          </p:cNvPr>
          <p:cNvSpPr/>
          <p:nvPr/>
        </p:nvSpPr>
        <p:spPr>
          <a:xfrm>
            <a:off x="2279576" y="6021288"/>
            <a:ext cx="720080" cy="334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a:extLst>
              <a:ext uri="{FF2B5EF4-FFF2-40B4-BE49-F238E27FC236}">
                <a16:creationId xmlns:a16="http://schemas.microsoft.com/office/drawing/2014/main" id="{FB8E3FB6-AC43-4AC2-8ED5-815835089689}"/>
              </a:ext>
            </a:extLst>
          </p:cNvPr>
          <p:cNvSpPr txBox="1">
            <a:spLocks/>
          </p:cNvSpPr>
          <p:nvPr/>
        </p:nvSpPr>
        <p:spPr>
          <a:xfrm>
            <a:off x="838198" y="629667"/>
            <a:ext cx="10515601" cy="648072"/>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200" b="0">
                <a:latin typeface="+mj-lt"/>
                <a:ea typeface="+mn-ea"/>
                <a:cs typeface="+mn-cs"/>
              </a:rPr>
              <a:t>Correct bepalen van het beschermde volume</a:t>
            </a:r>
          </a:p>
        </p:txBody>
      </p:sp>
    </p:spTree>
    <p:extLst>
      <p:ext uri="{BB962C8B-B14F-4D97-AF65-F5344CB8AC3E}">
        <p14:creationId xmlns:p14="http://schemas.microsoft.com/office/powerpoint/2010/main" val="2960035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2DD4A21-AD36-42ED-BC06-6302814F6C60}"/>
              </a:ext>
            </a:extLst>
          </p:cNvPr>
          <p:cNvPicPr>
            <a:picLocks noGrp="1" noChangeAspect="1"/>
          </p:cNvPicPr>
          <p:nvPr>
            <p:ph sz="half" idx="10"/>
          </p:nvPr>
        </p:nvPicPr>
        <p:blipFill rotWithShape="1">
          <a:blip r:embed="rId3"/>
          <a:srcRect l="23890" r="3" b="3"/>
          <a:stretch/>
        </p:blipFill>
        <p:spPr>
          <a:xfrm>
            <a:off x="5930089" y="1628800"/>
            <a:ext cx="2630639" cy="2592288"/>
          </a:xfrm>
          <a:prstGeom prst="rect">
            <a:avLst/>
          </a:prstGeom>
          <a:noFill/>
        </p:spPr>
      </p:pic>
      <p:sp>
        <p:nvSpPr>
          <p:cNvPr id="12" name="Content Placeholder 3">
            <a:extLst>
              <a:ext uri="{FF2B5EF4-FFF2-40B4-BE49-F238E27FC236}">
                <a16:creationId xmlns:a16="http://schemas.microsoft.com/office/drawing/2014/main" id="{5BABD494-541A-4EF5-802C-F0CE0BFA37A5}"/>
              </a:ext>
            </a:extLst>
          </p:cNvPr>
          <p:cNvSpPr>
            <a:spLocks noGrp="1"/>
          </p:cNvSpPr>
          <p:nvPr>
            <p:ph sz="half" idx="11"/>
          </p:nvPr>
        </p:nvSpPr>
        <p:spPr>
          <a:xfrm>
            <a:off x="818090" y="1628800"/>
            <a:ext cx="5111999" cy="5049792"/>
          </a:xfrm>
        </p:spPr>
        <p:txBody>
          <a:bodyPr lIns="91440" tIns="45720" rIns="91440" bIns="0" anchor="t"/>
          <a:lstStyle/>
          <a:p>
            <a:pPr indent="-287655">
              <a:buFont typeface="Wingdings" panose="05000000000000000000" pitchFamily="2" charset="2"/>
              <a:buChar char="Ø"/>
            </a:pPr>
            <a:r>
              <a:rPr lang="en-US" sz="2800" err="1"/>
              <a:t>Aandacht</a:t>
            </a:r>
            <a:r>
              <a:rPr lang="en-US" sz="2800"/>
              <a:t> </a:t>
            </a:r>
            <a:r>
              <a:rPr lang="en-US" sz="2800" err="1"/>
              <a:t>voor</a:t>
            </a:r>
            <a:r>
              <a:rPr lang="en-US" sz="2800" b="1"/>
              <a:t> </a:t>
            </a:r>
            <a:r>
              <a:rPr lang="en-US" sz="2800" b="1" err="1"/>
              <a:t>dakkapellen</a:t>
            </a:r>
            <a:endParaRPr lang="en-US" sz="2800" b="1">
              <a:cs typeface="Calibri"/>
            </a:endParaRPr>
          </a:p>
          <a:p>
            <a:pPr marL="542925" lvl="2" indent="-271145"/>
            <a:r>
              <a:rPr lang="nl-BE" sz="2400"/>
              <a:t>Dakkapellen worden soms niet ingevoerd, waardoor ramen als dakvenster in het hellende dak worden ingevoerd i.p.v. in de loodrechte gevel van de dakkapel</a:t>
            </a:r>
            <a:endParaRPr lang="nl-BE" sz="2400">
              <a:cs typeface="Calibri"/>
            </a:endParaRPr>
          </a:p>
          <a:p>
            <a:pPr indent="0">
              <a:buNone/>
            </a:pPr>
            <a:endParaRPr lang="nl-BE" sz="1200"/>
          </a:p>
          <a:p>
            <a:pPr marL="575945" lvl="1" indent="-287655"/>
            <a:r>
              <a:rPr lang="nl-BE" sz="2000"/>
              <a:t>De vereenvoudigingsregel op basis van oppervlakte en diepte/hoogte voor nissen en in- en uitsprongen is hier niet van toepassing</a:t>
            </a:r>
          </a:p>
          <a:p>
            <a:pPr marL="575945" lvl="1" indent="-287655"/>
            <a:r>
              <a:rPr lang="nl-BE" sz="2000"/>
              <a:t>Een dakkapel is een bouwkundig element opgebouwd uit verschillende schildelen met mogelijks afwijkende hellingen, opbouwen, … </a:t>
            </a:r>
            <a:endParaRPr lang="en-US" sz="2400">
              <a:cs typeface="Calibri"/>
            </a:endParaRPr>
          </a:p>
        </p:txBody>
      </p:sp>
      <p:sp>
        <p:nvSpPr>
          <p:cNvPr id="6" name="Tekstvak 5">
            <a:extLst>
              <a:ext uri="{FF2B5EF4-FFF2-40B4-BE49-F238E27FC236}">
                <a16:creationId xmlns:a16="http://schemas.microsoft.com/office/drawing/2014/main" id="{9AC58D66-68FF-4474-9044-02985777468F}"/>
              </a:ext>
            </a:extLst>
          </p:cNvPr>
          <p:cNvSpPr txBox="1"/>
          <p:nvPr/>
        </p:nvSpPr>
        <p:spPr>
          <a:xfrm>
            <a:off x="6496047" y="5457998"/>
            <a:ext cx="5111999" cy="923330"/>
          </a:xfrm>
          <a:prstGeom prst="rect">
            <a:avLst/>
          </a:prstGeom>
          <a:noFill/>
        </p:spPr>
        <p:txBody>
          <a:bodyPr wrap="square" rtlCol="0">
            <a:spAutoFit/>
          </a:bodyPr>
          <a:lstStyle/>
          <a:p>
            <a:r>
              <a:rPr lang="nl-BE" err="1">
                <a:solidFill>
                  <a:srgbClr val="0070C0"/>
                </a:solidFill>
              </a:rPr>
              <a:t>Ps</a:t>
            </a:r>
            <a:r>
              <a:rPr lang="nl-BE">
                <a:solidFill>
                  <a:srgbClr val="0070C0"/>
                </a:solidFill>
              </a:rPr>
              <a:t>: bij opmaak EPC Gemeenschappelijke Delen is de wizard voor invoer van dakkapellen niet meer aanwezig</a:t>
            </a:r>
          </a:p>
        </p:txBody>
      </p:sp>
      <p:pic>
        <p:nvPicPr>
          <p:cNvPr id="7" name="Afbeelding 6">
            <a:extLst>
              <a:ext uri="{FF2B5EF4-FFF2-40B4-BE49-F238E27FC236}">
                <a16:creationId xmlns:a16="http://schemas.microsoft.com/office/drawing/2014/main" id="{6C70CE3F-F055-498B-88B9-7BA6DDAF6B4A}"/>
              </a:ext>
            </a:extLst>
          </p:cNvPr>
          <p:cNvPicPr>
            <a:picLocks noChangeAspect="1"/>
          </p:cNvPicPr>
          <p:nvPr/>
        </p:nvPicPr>
        <p:blipFill>
          <a:blip r:embed="rId4"/>
          <a:stretch>
            <a:fillRect/>
          </a:stretch>
        </p:blipFill>
        <p:spPr>
          <a:xfrm>
            <a:off x="8760297" y="1628800"/>
            <a:ext cx="2736304" cy="2592288"/>
          </a:xfrm>
          <a:prstGeom prst="rect">
            <a:avLst/>
          </a:prstGeom>
        </p:spPr>
      </p:pic>
      <p:sp>
        <p:nvSpPr>
          <p:cNvPr id="8" name="Rechthoek 7">
            <a:extLst>
              <a:ext uri="{FF2B5EF4-FFF2-40B4-BE49-F238E27FC236}">
                <a16:creationId xmlns:a16="http://schemas.microsoft.com/office/drawing/2014/main" id="{5707FAAC-56D0-499F-95E9-06B2A801E155}"/>
              </a:ext>
            </a:extLst>
          </p:cNvPr>
          <p:cNvSpPr/>
          <p:nvPr/>
        </p:nvSpPr>
        <p:spPr>
          <a:xfrm>
            <a:off x="6095997" y="1628800"/>
            <a:ext cx="1080123" cy="2592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E18A5736-2E06-4B1C-A469-A2573989AA25}"/>
              </a:ext>
            </a:extLst>
          </p:cNvPr>
          <p:cNvSpPr>
            <a:spLocks noGrp="1"/>
          </p:cNvSpPr>
          <p:nvPr>
            <p:ph type="title"/>
          </p:nvPr>
        </p:nvSpPr>
        <p:spPr>
          <a:xfrm>
            <a:off x="838198" y="629667"/>
            <a:ext cx="10515601" cy="648072"/>
          </a:xfrm>
        </p:spPr>
        <p:txBody>
          <a:bodyPr/>
          <a:lstStyle/>
          <a:p>
            <a:r>
              <a:rPr lang="nl-BE" sz="3200" b="0">
                <a:latin typeface="+mj-lt"/>
                <a:ea typeface="+mn-ea"/>
                <a:cs typeface="+mn-cs"/>
              </a:rPr>
              <a:t>Correct bepalen van het beschermde volume</a:t>
            </a:r>
          </a:p>
        </p:txBody>
      </p:sp>
    </p:spTree>
    <p:extLst>
      <p:ext uri="{BB962C8B-B14F-4D97-AF65-F5344CB8AC3E}">
        <p14:creationId xmlns:p14="http://schemas.microsoft.com/office/powerpoint/2010/main" val="33388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B865BF8-121C-41FD-8C0A-DEF62E09C65D}"/>
              </a:ext>
            </a:extLst>
          </p:cNvPr>
          <p:cNvPicPr>
            <a:picLocks noChangeAspect="1"/>
          </p:cNvPicPr>
          <p:nvPr/>
        </p:nvPicPr>
        <p:blipFill>
          <a:blip r:embed="rId3"/>
          <a:stretch>
            <a:fillRect/>
          </a:stretch>
        </p:blipFill>
        <p:spPr>
          <a:xfrm>
            <a:off x="6448633" y="1669450"/>
            <a:ext cx="4734179" cy="3550635"/>
          </a:xfrm>
          <a:prstGeom prst="rect">
            <a:avLst/>
          </a:prstGeom>
        </p:spPr>
      </p:pic>
      <p:pic>
        <p:nvPicPr>
          <p:cNvPr id="5" name="Afbeelding 4">
            <a:extLst>
              <a:ext uri="{FF2B5EF4-FFF2-40B4-BE49-F238E27FC236}">
                <a16:creationId xmlns:a16="http://schemas.microsoft.com/office/drawing/2014/main" id="{D344C6E0-F3DE-4DEB-915A-F4FE0B5AE229}"/>
              </a:ext>
            </a:extLst>
          </p:cNvPr>
          <p:cNvPicPr>
            <a:picLocks noChangeAspect="1"/>
          </p:cNvPicPr>
          <p:nvPr/>
        </p:nvPicPr>
        <p:blipFill>
          <a:blip r:embed="rId4"/>
          <a:stretch>
            <a:fillRect/>
          </a:stretch>
        </p:blipFill>
        <p:spPr>
          <a:xfrm>
            <a:off x="984001" y="1669450"/>
            <a:ext cx="5111999" cy="3476159"/>
          </a:xfrm>
          <a:prstGeom prst="rect">
            <a:avLst/>
          </a:prstGeom>
          <a:noFill/>
        </p:spPr>
      </p:pic>
      <p:pic>
        <p:nvPicPr>
          <p:cNvPr id="8" name="Afbeelding 7">
            <a:extLst>
              <a:ext uri="{FF2B5EF4-FFF2-40B4-BE49-F238E27FC236}">
                <a16:creationId xmlns:a16="http://schemas.microsoft.com/office/drawing/2014/main" id="{E50ED707-25A5-4680-BF2F-F631CB2B706B}"/>
              </a:ext>
            </a:extLst>
          </p:cNvPr>
          <p:cNvPicPr>
            <a:picLocks noChangeAspect="1"/>
          </p:cNvPicPr>
          <p:nvPr/>
        </p:nvPicPr>
        <p:blipFill>
          <a:blip r:embed="rId5"/>
          <a:stretch>
            <a:fillRect/>
          </a:stretch>
        </p:blipFill>
        <p:spPr>
          <a:xfrm>
            <a:off x="2844319" y="4514547"/>
            <a:ext cx="7009208" cy="1869122"/>
          </a:xfrm>
          <a:prstGeom prst="rect">
            <a:avLst/>
          </a:prstGeom>
        </p:spPr>
      </p:pic>
      <p:sp>
        <p:nvSpPr>
          <p:cNvPr id="9" name="Tekstvak 8">
            <a:extLst>
              <a:ext uri="{FF2B5EF4-FFF2-40B4-BE49-F238E27FC236}">
                <a16:creationId xmlns:a16="http://schemas.microsoft.com/office/drawing/2014/main" id="{9D03553B-5967-45A6-8F61-040AFDCE10D7}"/>
              </a:ext>
            </a:extLst>
          </p:cNvPr>
          <p:cNvSpPr txBox="1"/>
          <p:nvPr/>
        </p:nvSpPr>
        <p:spPr>
          <a:xfrm>
            <a:off x="1991544" y="305215"/>
            <a:ext cx="8208912" cy="1200329"/>
          </a:xfrm>
          <a:prstGeom prst="rect">
            <a:avLst/>
          </a:prstGeom>
          <a:noFill/>
        </p:spPr>
        <p:txBody>
          <a:bodyPr wrap="square" lIns="91440" tIns="45720" rIns="91440" bIns="45720" rtlCol="0" anchor="t">
            <a:spAutoFit/>
          </a:bodyPr>
          <a:lstStyle/>
          <a:p>
            <a:r>
              <a:rPr lang="nl-NL"/>
              <a:t>Ter informatie:</a:t>
            </a:r>
          </a:p>
          <a:p>
            <a:r>
              <a:rPr lang="nl-NL"/>
              <a:t>Een dakkapel is een uitbouw in het schuine dakvlak, veelal bestaande uit een verticaal raamkozijn al of niet voorzien van beweegbare delen, twee driehoekvormige zijwanden en een afdekking, gemaakt als een plat-, zadel-, schild- of </a:t>
            </a:r>
            <a:r>
              <a:rPr lang="nl-NL" err="1"/>
              <a:t>lessenaarsdak</a:t>
            </a:r>
            <a:r>
              <a:rPr lang="nl-NL"/>
              <a:t>.</a:t>
            </a:r>
            <a:endParaRPr lang="nl-BE"/>
          </a:p>
        </p:txBody>
      </p:sp>
      <p:sp>
        <p:nvSpPr>
          <p:cNvPr id="2" name="Tekstvak 1">
            <a:extLst>
              <a:ext uri="{FF2B5EF4-FFF2-40B4-BE49-F238E27FC236}">
                <a16:creationId xmlns:a16="http://schemas.microsoft.com/office/drawing/2014/main" id="{E001B83C-B8FC-4F17-98EE-3883FA38D2EA}"/>
              </a:ext>
            </a:extLst>
          </p:cNvPr>
          <p:cNvSpPr txBox="1"/>
          <p:nvPr/>
        </p:nvSpPr>
        <p:spPr>
          <a:xfrm>
            <a:off x="4901987" y="1705333"/>
            <a:ext cx="2388026" cy="369332"/>
          </a:xfrm>
          <a:prstGeom prst="rect">
            <a:avLst/>
          </a:prstGeom>
          <a:solidFill>
            <a:schemeClr val="bg1"/>
          </a:solidFill>
        </p:spPr>
        <p:txBody>
          <a:bodyPr wrap="none" rtlCol="0">
            <a:spAutoFit/>
          </a:bodyPr>
          <a:lstStyle/>
          <a:p>
            <a:r>
              <a:rPr lang="nl-BE"/>
              <a:t>Dakkapellen in opbouw</a:t>
            </a:r>
          </a:p>
        </p:txBody>
      </p:sp>
      <p:sp>
        <p:nvSpPr>
          <p:cNvPr id="7" name="Ovaal 6">
            <a:extLst>
              <a:ext uri="{FF2B5EF4-FFF2-40B4-BE49-F238E27FC236}">
                <a16:creationId xmlns:a16="http://schemas.microsoft.com/office/drawing/2014/main" id="{B1AFC856-52DB-4E2E-A62E-1CA91538EE39}"/>
              </a:ext>
            </a:extLst>
          </p:cNvPr>
          <p:cNvSpPr/>
          <p:nvPr/>
        </p:nvSpPr>
        <p:spPr>
          <a:xfrm>
            <a:off x="10582644" y="332656"/>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06BA6EED-7D56-4055-A61B-A45E70770491}"/>
              </a:ext>
            </a:extLst>
          </p:cNvPr>
          <p:cNvSpPr txBox="1"/>
          <p:nvPr/>
        </p:nvSpPr>
        <p:spPr>
          <a:xfrm>
            <a:off x="10500742" y="972307"/>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11" name="Graphic 10" descr="Oog">
            <a:extLst>
              <a:ext uri="{FF2B5EF4-FFF2-40B4-BE49-F238E27FC236}">
                <a16:creationId xmlns:a16="http://schemas.microsoft.com/office/drawing/2014/main" id="{8F29F2C3-CC70-4FF4-8B93-B9E744143A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2075" y="300996"/>
            <a:ext cx="1033266" cy="1033266"/>
          </a:xfrm>
          <a:prstGeom prst="rect">
            <a:avLst/>
          </a:prstGeom>
        </p:spPr>
      </p:pic>
    </p:spTree>
    <p:extLst>
      <p:ext uri="{BB962C8B-B14F-4D97-AF65-F5344CB8AC3E}">
        <p14:creationId xmlns:p14="http://schemas.microsoft.com/office/powerpoint/2010/main" val="382343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0F84-1AEF-4622-B157-17667DD65D63}"/>
              </a:ext>
            </a:extLst>
          </p:cNvPr>
          <p:cNvSpPr>
            <a:spLocks noGrp="1"/>
          </p:cNvSpPr>
          <p:nvPr>
            <p:ph type="title"/>
          </p:nvPr>
        </p:nvSpPr>
        <p:spPr/>
        <p:txBody>
          <a:bodyPr/>
          <a:lstStyle/>
          <a:p>
            <a:r>
              <a:rPr lang="nl-BE"/>
              <a:t>Eigen afsluitbare toegang</a:t>
            </a:r>
          </a:p>
        </p:txBody>
      </p:sp>
      <p:sp>
        <p:nvSpPr>
          <p:cNvPr id="3" name="Tijdelijke aanduiding voor inhoud 2">
            <a:extLst>
              <a:ext uri="{FF2B5EF4-FFF2-40B4-BE49-F238E27FC236}">
                <a16:creationId xmlns:a16="http://schemas.microsoft.com/office/drawing/2014/main" id="{21BB93E8-8A4D-4736-8776-EBDA58CA468F}"/>
              </a:ext>
            </a:extLst>
          </p:cNvPr>
          <p:cNvSpPr>
            <a:spLocks noGrp="1"/>
          </p:cNvSpPr>
          <p:nvPr>
            <p:ph sz="half" idx="10"/>
          </p:nvPr>
        </p:nvSpPr>
        <p:spPr>
          <a:xfrm>
            <a:off x="335360" y="1484783"/>
            <a:ext cx="7776864" cy="5268441"/>
          </a:xfrm>
        </p:spPr>
        <p:txBody>
          <a:bodyPr/>
          <a:lstStyle/>
          <a:p>
            <a:r>
              <a:rPr lang="nl-BE"/>
              <a:t>Zelfde voorbeeld:</a:t>
            </a:r>
          </a:p>
          <a:p>
            <a:pPr lvl="1"/>
            <a:r>
              <a:rPr lang="nl-BE"/>
              <a:t>Stel… in inkomhal bevindt zich ook toilet van woning</a:t>
            </a:r>
          </a:p>
          <a:p>
            <a:pPr lvl="1"/>
            <a:r>
              <a:rPr lang="nl-BE" u="sng"/>
              <a:t>Géén eigen afsluitbare toegang!</a:t>
            </a:r>
          </a:p>
          <a:p>
            <a:pPr lvl="2"/>
            <a:r>
              <a:rPr lang="nl-BE"/>
              <a:t>Inkomhal wordt gebruikt voor toegang tot beide woongelegenheden</a:t>
            </a:r>
          </a:p>
          <a:p>
            <a:pPr lvl="2"/>
            <a:r>
              <a:rPr lang="nl-BE"/>
              <a:t>Maar inkomhal wordt ook gebruikt om intern te circuleren binnen woning</a:t>
            </a:r>
          </a:p>
          <a:p>
            <a:pPr lvl="3"/>
            <a:r>
              <a:rPr lang="nl-BE"/>
              <a:t>Inkomhal maakt dus deel uit van de woning</a:t>
            </a:r>
          </a:p>
          <a:p>
            <a:pPr lvl="2"/>
            <a:r>
              <a:rPr lang="nl-BE"/>
              <a:t>= </a:t>
            </a:r>
            <a:r>
              <a:rPr lang="nl-BE" u="sng"/>
              <a:t>geen</a:t>
            </a:r>
            <a:r>
              <a:rPr lang="nl-BE"/>
              <a:t> eigen afsluitbare toegang voor beide woongelegenheden</a:t>
            </a:r>
          </a:p>
          <a:p>
            <a:pPr marL="576000" lvl="2" indent="0">
              <a:buNone/>
            </a:pPr>
            <a:endParaRPr lang="nl-BE"/>
          </a:p>
          <a:p>
            <a:pPr lvl="1"/>
            <a:r>
              <a:rPr lang="nl-BE"/>
              <a:t>Studio + woning + inkomhal = 1 wooneenheid</a:t>
            </a:r>
          </a:p>
          <a:p>
            <a:pPr lvl="1"/>
            <a:r>
              <a:rPr lang="nl-BE"/>
              <a:t>1 EPC voor volledig gebouw</a:t>
            </a:r>
          </a:p>
        </p:txBody>
      </p:sp>
      <p:sp>
        <p:nvSpPr>
          <p:cNvPr id="17" name="Rechthoek 16">
            <a:extLst>
              <a:ext uri="{FF2B5EF4-FFF2-40B4-BE49-F238E27FC236}">
                <a16:creationId xmlns:a16="http://schemas.microsoft.com/office/drawing/2014/main" id="{F61195D9-7776-405A-B650-022A3FC6F80E}"/>
              </a:ext>
            </a:extLst>
          </p:cNvPr>
          <p:cNvSpPr/>
          <p:nvPr/>
        </p:nvSpPr>
        <p:spPr>
          <a:xfrm>
            <a:off x="8112224" y="1844824"/>
            <a:ext cx="3744416" cy="293828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5AE471BE-31D5-4047-BDE0-8E3749B15F44}"/>
              </a:ext>
            </a:extLst>
          </p:cNvPr>
          <p:cNvSpPr/>
          <p:nvPr/>
        </p:nvSpPr>
        <p:spPr>
          <a:xfrm>
            <a:off x="9328058" y="3746577"/>
            <a:ext cx="1153230" cy="10365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522AAD77-1FCF-41D3-8875-8F8DC07AEE9E}"/>
              </a:ext>
            </a:extLst>
          </p:cNvPr>
          <p:cNvSpPr/>
          <p:nvPr/>
        </p:nvSpPr>
        <p:spPr>
          <a:xfrm>
            <a:off x="8112224" y="1844824"/>
            <a:ext cx="1215834" cy="293828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C43155B1-5453-45A4-B938-CD5FF4F41F27}"/>
              </a:ext>
            </a:extLst>
          </p:cNvPr>
          <p:cNvSpPr txBox="1"/>
          <p:nvPr/>
        </p:nvSpPr>
        <p:spPr>
          <a:xfrm>
            <a:off x="10119171" y="2724259"/>
            <a:ext cx="1215834" cy="430588"/>
          </a:xfrm>
          <a:prstGeom prst="rect">
            <a:avLst/>
          </a:prstGeom>
          <a:noFill/>
        </p:spPr>
        <p:txBody>
          <a:bodyPr wrap="square" rtlCol="0">
            <a:spAutoFit/>
          </a:bodyPr>
          <a:lstStyle/>
          <a:p>
            <a:r>
              <a:rPr lang="nl-BE"/>
              <a:t>WONING</a:t>
            </a:r>
          </a:p>
        </p:txBody>
      </p:sp>
      <p:sp>
        <p:nvSpPr>
          <p:cNvPr id="21" name="Tekstvak 20">
            <a:extLst>
              <a:ext uri="{FF2B5EF4-FFF2-40B4-BE49-F238E27FC236}">
                <a16:creationId xmlns:a16="http://schemas.microsoft.com/office/drawing/2014/main" id="{3B1055FF-EDA4-4C96-89D4-57FC16A9BC76}"/>
              </a:ext>
            </a:extLst>
          </p:cNvPr>
          <p:cNvSpPr txBox="1"/>
          <p:nvPr/>
        </p:nvSpPr>
        <p:spPr>
          <a:xfrm>
            <a:off x="8112224" y="3148086"/>
            <a:ext cx="1353750" cy="430588"/>
          </a:xfrm>
          <a:prstGeom prst="rect">
            <a:avLst/>
          </a:prstGeom>
          <a:noFill/>
        </p:spPr>
        <p:txBody>
          <a:bodyPr wrap="square" rtlCol="0">
            <a:spAutoFit/>
          </a:bodyPr>
          <a:lstStyle/>
          <a:p>
            <a:r>
              <a:rPr lang="nl-BE"/>
              <a:t>STUDIO</a:t>
            </a:r>
          </a:p>
        </p:txBody>
      </p:sp>
      <p:sp>
        <p:nvSpPr>
          <p:cNvPr id="22" name="Pijl: omlaag 21">
            <a:extLst>
              <a:ext uri="{FF2B5EF4-FFF2-40B4-BE49-F238E27FC236}">
                <a16:creationId xmlns:a16="http://schemas.microsoft.com/office/drawing/2014/main" id="{BFED47A9-FF17-4DA0-A77A-8EF741862464}"/>
              </a:ext>
            </a:extLst>
          </p:cNvPr>
          <p:cNvSpPr/>
          <p:nvPr/>
        </p:nvSpPr>
        <p:spPr>
          <a:xfrm rot="10800000">
            <a:off x="9666495" y="4912747"/>
            <a:ext cx="476354" cy="103653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omlaag 22">
            <a:extLst>
              <a:ext uri="{FF2B5EF4-FFF2-40B4-BE49-F238E27FC236}">
                <a16:creationId xmlns:a16="http://schemas.microsoft.com/office/drawing/2014/main" id="{90D5ED5B-9B00-4C9C-A034-09AACACE6607}"/>
              </a:ext>
            </a:extLst>
          </p:cNvPr>
          <p:cNvSpPr/>
          <p:nvPr/>
        </p:nvSpPr>
        <p:spPr>
          <a:xfrm rot="5400000">
            <a:off x="9477248" y="4215878"/>
            <a:ext cx="260085" cy="4568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omlaag 23">
            <a:extLst>
              <a:ext uri="{FF2B5EF4-FFF2-40B4-BE49-F238E27FC236}">
                <a16:creationId xmlns:a16="http://schemas.microsoft.com/office/drawing/2014/main" id="{042CD9F9-2B03-40D4-8A64-EED63B8505A9}"/>
              </a:ext>
            </a:extLst>
          </p:cNvPr>
          <p:cNvSpPr/>
          <p:nvPr/>
        </p:nvSpPr>
        <p:spPr>
          <a:xfrm rot="10800000">
            <a:off x="10067538" y="3827275"/>
            <a:ext cx="262125" cy="45329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88778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200" y="1114313"/>
            <a:ext cx="10515600" cy="4835732"/>
          </a:xfrm>
        </p:spPr>
        <p:txBody>
          <a:bodyPr/>
          <a:lstStyle/>
          <a:p>
            <a:pPr>
              <a:buFont typeface="Wingdings" panose="05000000000000000000" pitchFamily="2" charset="2"/>
              <a:buChar char="Ø"/>
            </a:pPr>
            <a:r>
              <a:rPr lang="en-US" sz="2800" err="1"/>
              <a:t>Aandacht</a:t>
            </a:r>
            <a:r>
              <a:rPr lang="en-US" sz="2800"/>
              <a:t> </a:t>
            </a:r>
            <a:r>
              <a:rPr lang="en-US" sz="2800" err="1"/>
              <a:t>voor</a:t>
            </a:r>
            <a:r>
              <a:rPr lang="en-US" sz="2800" b="1"/>
              <a:t> </a:t>
            </a:r>
            <a:r>
              <a:rPr lang="en-US" sz="2800" b="1" err="1"/>
              <a:t>uitkragende</a:t>
            </a:r>
            <a:r>
              <a:rPr lang="en-US" sz="2800" b="1"/>
              <a:t> </a:t>
            </a:r>
            <a:r>
              <a:rPr lang="en-US" sz="2800" b="1" err="1"/>
              <a:t>vloeren</a:t>
            </a:r>
            <a:r>
              <a:rPr lang="en-US" sz="2800" b="1"/>
              <a:t> en plafonds van in- en </a:t>
            </a:r>
            <a:r>
              <a:rPr lang="en-US" sz="2800" b="1" err="1"/>
              <a:t>uitsprongen</a:t>
            </a:r>
            <a:r>
              <a:rPr lang="en-US" sz="2800" b="1"/>
              <a:t>.</a:t>
            </a:r>
          </a:p>
          <a:p>
            <a:pPr marL="542925" lvl="2" indent="-271463"/>
            <a:r>
              <a:rPr lang="nl-BE"/>
              <a:t>Insprongen (Bijv. bij voordeuren, terrassen, e.d.) worden dikwijls onterecht verwaarloosd.</a:t>
            </a:r>
          </a:p>
          <a:p>
            <a:pPr marL="542925" lvl="2" indent="-271463"/>
            <a:r>
              <a:rPr lang="nl-BE"/>
              <a:t>Vloer grenzend aan buiten wordt veelal vergeten.</a:t>
            </a:r>
          </a:p>
          <a:p>
            <a:pPr marL="542925" lvl="2" indent="-271463"/>
            <a:r>
              <a:rPr lang="nl-BE"/>
              <a:t>Ook zijwanden van insprongen zijn op te nemen.</a:t>
            </a:r>
            <a:endParaRPr lang="en-US" sz="2400" b="1"/>
          </a:p>
          <a:p>
            <a:endParaRPr lang="nl-BE" sz="1050"/>
          </a:p>
          <a:p>
            <a:pPr lvl="1"/>
            <a:r>
              <a:rPr lang="nl-BE" sz="2000"/>
              <a:t>Bij voorbeeld bij de </a:t>
            </a:r>
            <a:r>
              <a:rPr lang="nl-BE" sz="2000" err="1"/>
              <a:t>uitkraging</a:t>
            </a:r>
            <a:r>
              <a:rPr lang="nl-BE" sz="2000"/>
              <a:t> van dakconstructies, insprongen in de gevel, (deels) inpandige terrassen, achteruit geplaatste deur, … ontstaat een ‘vloer’ grenzend aan ‘buiten’(lucht).</a:t>
            </a:r>
          </a:p>
          <a:p>
            <a:pPr lvl="1"/>
            <a:endParaRPr lang="nl-BE" sz="2000"/>
          </a:p>
          <a:p>
            <a:pPr indent="0">
              <a:buNone/>
            </a:pPr>
            <a:endParaRPr lang="nl-BE"/>
          </a:p>
        </p:txBody>
      </p:sp>
      <p:pic>
        <p:nvPicPr>
          <p:cNvPr id="5" name="Afbeelding 4" descr="Afbeelding met gebouw, buiten, lucht, overheidsgebouw&#10;&#10;Automatisch gegenereerde beschrijving">
            <a:extLst>
              <a:ext uri="{FF2B5EF4-FFF2-40B4-BE49-F238E27FC236}">
                <a16:creationId xmlns:a16="http://schemas.microsoft.com/office/drawing/2014/main" id="{0E81484C-9D81-4AC6-89CF-9F435AA51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30" y="3758322"/>
            <a:ext cx="3441721" cy="2581291"/>
          </a:xfrm>
          <a:prstGeom prst="rect">
            <a:avLst/>
          </a:prstGeom>
        </p:spPr>
      </p:pic>
      <p:pic>
        <p:nvPicPr>
          <p:cNvPr id="2050" name="Afbeelding 2" descr="Nieuwbouw compacte ééngezinswoning, rode gevelsteen met zwart  plaatmateriaal, zwart buitenschrijnwerk, overkraging … | Nieuwbouw,  Eengezinswoningen, Buitenkant huis">
            <a:extLst>
              <a:ext uri="{FF2B5EF4-FFF2-40B4-BE49-F238E27FC236}">
                <a16:creationId xmlns:a16="http://schemas.microsoft.com/office/drawing/2014/main" id="{A390732A-F919-4CEB-8A6F-949F54B31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978" y="3758321"/>
            <a:ext cx="3441722" cy="258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3" descr="131 Wing – Bontinck">
            <a:extLst>
              <a:ext uri="{FF2B5EF4-FFF2-40B4-BE49-F238E27FC236}">
                <a16:creationId xmlns:a16="http://schemas.microsoft.com/office/drawing/2014/main" id="{29144A7E-B207-43F2-BAFF-E0C47D5B72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6427" y="3758321"/>
            <a:ext cx="3873389" cy="258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Rechte verbindingslijn met pijl 6">
            <a:extLst>
              <a:ext uri="{FF2B5EF4-FFF2-40B4-BE49-F238E27FC236}">
                <a16:creationId xmlns:a16="http://schemas.microsoft.com/office/drawing/2014/main" id="{3E4000BB-117C-4E16-B2CD-211AB96AEE0B}"/>
              </a:ext>
            </a:extLst>
          </p:cNvPr>
          <p:cNvCxnSpPr>
            <a:cxnSpLocks/>
          </p:cNvCxnSpPr>
          <p:nvPr/>
        </p:nvCxnSpPr>
        <p:spPr>
          <a:xfrm flipV="1">
            <a:off x="4559128" y="5048966"/>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925324F6-9A50-42B0-8E5E-A5349F180FC3}"/>
              </a:ext>
            </a:extLst>
          </p:cNvPr>
          <p:cNvCxnSpPr>
            <a:cxnSpLocks/>
          </p:cNvCxnSpPr>
          <p:nvPr/>
        </p:nvCxnSpPr>
        <p:spPr>
          <a:xfrm flipV="1">
            <a:off x="1116970" y="5048966"/>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419CC469-7B93-4118-BFE8-C0F4C2C9E9CA}"/>
              </a:ext>
            </a:extLst>
          </p:cNvPr>
          <p:cNvCxnSpPr>
            <a:cxnSpLocks/>
          </p:cNvCxnSpPr>
          <p:nvPr/>
        </p:nvCxnSpPr>
        <p:spPr>
          <a:xfrm flipV="1">
            <a:off x="8410542" y="4226642"/>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D98EC127-461D-48A2-AB5D-A0C2BFDCEE7C}"/>
              </a:ext>
            </a:extLst>
          </p:cNvPr>
          <p:cNvSpPr txBox="1">
            <a:spLocks/>
          </p:cNvSpPr>
          <p:nvPr/>
        </p:nvSpPr>
        <p:spPr>
          <a:xfrm>
            <a:off x="838199" y="420493"/>
            <a:ext cx="10515601" cy="648072"/>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200" b="0">
                <a:latin typeface="+mj-lt"/>
                <a:ea typeface="+mn-ea"/>
                <a:cs typeface="+mn-cs"/>
              </a:rPr>
              <a:t>Correct bepalen van het beschermde volume</a:t>
            </a:r>
          </a:p>
        </p:txBody>
      </p:sp>
      <p:cxnSp>
        <p:nvCxnSpPr>
          <p:cNvPr id="15" name="Rechte verbindingslijn met pijl 14">
            <a:extLst>
              <a:ext uri="{FF2B5EF4-FFF2-40B4-BE49-F238E27FC236}">
                <a16:creationId xmlns:a16="http://schemas.microsoft.com/office/drawing/2014/main" id="{7992A2AA-B0BA-424B-B8EC-69BE625FA0FF}"/>
              </a:ext>
            </a:extLst>
          </p:cNvPr>
          <p:cNvCxnSpPr>
            <a:cxnSpLocks/>
          </p:cNvCxnSpPr>
          <p:nvPr/>
        </p:nvCxnSpPr>
        <p:spPr>
          <a:xfrm flipV="1">
            <a:off x="5446537" y="4369826"/>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1481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C437B2A-281F-42BF-8A30-87C1149B4EAC}"/>
              </a:ext>
            </a:extLst>
          </p:cNvPr>
          <p:cNvSpPr>
            <a:spLocks noGrp="1"/>
          </p:cNvSpPr>
          <p:nvPr>
            <p:ph sz="half" idx="10"/>
          </p:nvPr>
        </p:nvSpPr>
        <p:spPr/>
        <p:txBody>
          <a:bodyPr/>
          <a:lstStyle/>
          <a:p>
            <a:endParaRPr lang="nl-BE" sz="1200"/>
          </a:p>
          <a:p>
            <a:pPr marL="514350" indent="-514350">
              <a:buFont typeface="+mj-lt"/>
              <a:buAutoNum type="arabicPeriod" startAt="7"/>
            </a:pPr>
            <a:r>
              <a:rPr lang="nl-BE"/>
              <a:t>Correct bepalen van de bruikbare vloeroppervlakte</a:t>
            </a:r>
          </a:p>
          <a:p>
            <a:endParaRPr lang="nl-BE" sz="1200"/>
          </a:p>
          <a:p>
            <a:pPr lvl="1"/>
            <a:r>
              <a:rPr lang="nl-BE" sz="2800" b="1"/>
              <a:t>Een foutief bepalen of invoeren van de bruikbare vloeroppervlakte kan direct leiden tot grote verschillen in de energiescore</a:t>
            </a:r>
          </a:p>
          <a:p>
            <a:pPr lvl="1"/>
            <a:endParaRPr lang="nl-BE" sz="2800" b="1"/>
          </a:p>
          <a:p>
            <a:endParaRPr lang="nl-BE"/>
          </a:p>
          <a:p>
            <a:endParaRPr lang="nl-BE"/>
          </a:p>
        </p:txBody>
      </p:sp>
      <p:sp>
        <p:nvSpPr>
          <p:cNvPr id="4" name="Titel 1">
            <a:extLst>
              <a:ext uri="{FF2B5EF4-FFF2-40B4-BE49-F238E27FC236}">
                <a16:creationId xmlns:a16="http://schemas.microsoft.com/office/drawing/2014/main" id="{D65032CB-6C86-47E1-9077-2DB5FF908AAD}"/>
              </a:ext>
            </a:extLst>
          </p:cNvPr>
          <p:cNvSpPr>
            <a:spLocks noGrp="1"/>
          </p:cNvSpPr>
          <p:nvPr>
            <p:ph type="title"/>
          </p:nvPr>
        </p:nvSpPr>
        <p:spPr>
          <a:xfrm>
            <a:off x="838200" y="476250"/>
            <a:ext cx="10515600" cy="936625"/>
          </a:xfrm>
        </p:spPr>
        <p:txBody>
          <a:bodyPr/>
          <a:lstStyle/>
          <a:p>
            <a:r>
              <a:rPr lang="nl-BE" sz="3600"/>
              <a:t>Veelgemaakte fouten IP deel IV:</a:t>
            </a:r>
            <a:br>
              <a:rPr lang="nl-BE" sz="3600"/>
            </a:br>
            <a:r>
              <a:rPr lang="nl-BE" sz="3600"/>
              <a:t>BV, BVO, gebouwschil en begrenzingen</a:t>
            </a:r>
          </a:p>
        </p:txBody>
      </p:sp>
      <p:pic>
        <p:nvPicPr>
          <p:cNvPr id="5" name="Afbeelding 4">
            <a:extLst>
              <a:ext uri="{FF2B5EF4-FFF2-40B4-BE49-F238E27FC236}">
                <a16:creationId xmlns:a16="http://schemas.microsoft.com/office/drawing/2014/main" id="{61F37752-7379-41F2-9221-347401A8D41B}"/>
              </a:ext>
            </a:extLst>
          </p:cNvPr>
          <p:cNvPicPr>
            <a:picLocks noChangeAspect="1"/>
          </p:cNvPicPr>
          <p:nvPr/>
        </p:nvPicPr>
        <p:blipFill>
          <a:blip r:embed="rId3"/>
          <a:stretch>
            <a:fillRect/>
          </a:stretch>
        </p:blipFill>
        <p:spPr>
          <a:xfrm>
            <a:off x="4817616" y="3429000"/>
            <a:ext cx="2556764" cy="1369695"/>
          </a:xfrm>
          <a:prstGeom prst="rect">
            <a:avLst/>
          </a:prstGeom>
        </p:spPr>
      </p:pic>
      <p:pic>
        <p:nvPicPr>
          <p:cNvPr id="6" name="Afbeelding 5">
            <a:extLst>
              <a:ext uri="{FF2B5EF4-FFF2-40B4-BE49-F238E27FC236}">
                <a16:creationId xmlns:a16="http://schemas.microsoft.com/office/drawing/2014/main" id="{FAA0EFC1-3F05-404D-90D1-8F7E0AE67015}"/>
              </a:ext>
            </a:extLst>
          </p:cNvPr>
          <p:cNvPicPr>
            <a:picLocks noChangeAspect="1"/>
          </p:cNvPicPr>
          <p:nvPr/>
        </p:nvPicPr>
        <p:blipFill>
          <a:blip r:embed="rId4"/>
          <a:stretch>
            <a:fillRect/>
          </a:stretch>
        </p:blipFill>
        <p:spPr>
          <a:xfrm>
            <a:off x="2228848" y="4879426"/>
            <a:ext cx="7734300" cy="1562100"/>
          </a:xfrm>
          <a:prstGeom prst="rect">
            <a:avLst/>
          </a:prstGeom>
        </p:spPr>
      </p:pic>
      <p:sp>
        <p:nvSpPr>
          <p:cNvPr id="7" name="Ovaal 6">
            <a:extLst>
              <a:ext uri="{FF2B5EF4-FFF2-40B4-BE49-F238E27FC236}">
                <a16:creationId xmlns:a16="http://schemas.microsoft.com/office/drawing/2014/main" id="{CCFA7674-7C6D-43B0-B3DF-FAF0C8E6FBA1}"/>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37213FCE-1724-43E8-8F03-BD95DFC79755}"/>
              </a:ext>
            </a:extLst>
          </p:cNvPr>
          <p:cNvSpPr txBox="1"/>
          <p:nvPr/>
        </p:nvSpPr>
        <p:spPr>
          <a:xfrm>
            <a:off x="10695831" y="848665"/>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IV.2</a:t>
            </a:r>
          </a:p>
        </p:txBody>
      </p:sp>
      <p:pic>
        <p:nvPicPr>
          <p:cNvPr id="9" name="Graphic 8" descr="Klembord">
            <a:extLst>
              <a:ext uri="{FF2B5EF4-FFF2-40B4-BE49-F238E27FC236}">
                <a16:creationId xmlns:a16="http://schemas.microsoft.com/office/drawing/2014/main" id="{893B13B3-0FB0-4EE3-B33F-C42EB17896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8130593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08790"/>
            <a:ext cx="10515600" cy="5109180"/>
          </a:xfrm>
        </p:spPr>
        <p:txBody>
          <a:bodyPr/>
          <a:lstStyle/>
          <a:p>
            <a:pPr lvl="1"/>
            <a:r>
              <a:rPr lang="nl-BE" sz="2800" b="1"/>
              <a:t>Bij bepaling van de bruikbare vloeroppervlakte bij zolders wordt vaak vergeten de vrije (of bruikbare) hoogte van 150 cm (onder het dak) toe te passen</a:t>
            </a:r>
          </a:p>
          <a:p>
            <a:pPr lvl="1"/>
            <a:endParaRPr lang="nl-BE" sz="2800" b="1"/>
          </a:p>
          <a:p>
            <a:pPr lvl="1"/>
            <a:endParaRPr lang="nl-BE" sz="2800" b="1"/>
          </a:p>
          <a:p>
            <a:pPr lvl="1"/>
            <a:endParaRPr lang="nl-BE" sz="2800" b="1"/>
          </a:p>
          <a:p>
            <a:pPr lvl="1"/>
            <a:endParaRPr lang="nl-BE" sz="2800" b="1"/>
          </a:p>
          <a:p>
            <a:pPr lvl="1"/>
            <a:endParaRPr lang="nl-BE" sz="2800" b="1"/>
          </a:p>
          <a:p>
            <a:pPr marL="288000" lvl="1" indent="0">
              <a:buNone/>
            </a:pPr>
            <a:endParaRPr lang="nl-BE" sz="2800" b="1"/>
          </a:p>
          <a:p>
            <a:pPr marL="288000" lvl="1" indent="0">
              <a:buNone/>
            </a:pPr>
            <a:endParaRPr lang="nl-BE" sz="2000" b="1"/>
          </a:p>
          <a:p>
            <a:pPr lvl="2"/>
            <a:endParaRPr lang="nl-BE"/>
          </a:p>
          <a:p>
            <a:pPr lvl="2"/>
            <a:r>
              <a:rPr lang="nl-BE"/>
              <a:t>Rekening houden met de dakkapellen, waar veelal ter plaatse de vrije hoogte &gt; 150 cm!</a:t>
            </a:r>
          </a:p>
          <a:p>
            <a:pPr lvl="1"/>
            <a:endParaRPr lang="nl-BE" sz="2800" b="1"/>
          </a:p>
          <a:p>
            <a:pPr marL="288000" lvl="1" indent="0">
              <a:buNone/>
            </a:pPr>
            <a:endParaRPr lang="nl-BE" sz="1000" b="1"/>
          </a:p>
          <a:p>
            <a:pPr marL="576000" lvl="2" indent="0">
              <a:buNone/>
            </a:pPr>
            <a:endParaRPr lang="nl-BE" sz="2400"/>
          </a:p>
          <a:p>
            <a:pPr lvl="1"/>
            <a:endParaRPr lang="nl-BE"/>
          </a:p>
          <a:p>
            <a:pPr indent="0">
              <a:buNone/>
            </a:pPr>
            <a:endParaRPr lang="nl-BE"/>
          </a:p>
        </p:txBody>
      </p:sp>
      <p:pic>
        <p:nvPicPr>
          <p:cNvPr id="4" name="Afbeelding 3">
            <a:extLst>
              <a:ext uri="{FF2B5EF4-FFF2-40B4-BE49-F238E27FC236}">
                <a16:creationId xmlns:a16="http://schemas.microsoft.com/office/drawing/2014/main" id="{9092FECF-99A2-46AC-B1BB-D59FDB2FFA11}"/>
              </a:ext>
            </a:extLst>
          </p:cNvPr>
          <p:cNvPicPr>
            <a:picLocks noChangeAspect="1"/>
          </p:cNvPicPr>
          <p:nvPr/>
        </p:nvPicPr>
        <p:blipFill>
          <a:blip r:embed="rId3"/>
          <a:stretch>
            <a:fillRect/>
          </a:stretch>
        </p:blipFill>
        <p:spPr>
          <a:xfrm>
            <a:off x="1478756" y="3014662"/>
            <a:ext cx="6324600" cy="2505075"/>
          </a:xfrm>
          <a:prstGeom prst="rect">
            <a:avLst/>
          </a:prstGeom>
        </p:spPr>
      </p:pic>
      <p:sp>
        <p:nvSpPr>
          <p:cNvPr id="2" name="Tekstvak 1">
            <a:extLst>
              <a:ext uri="{FF2B5EF4-FFF2-40B4-BE49-F238E27FC236}">
                <a16:creationId xmlns:a16="http://schemas.microsoft.com/office/drawing/2014/main" id="{520C269A-1C1F-4D1D-81B8-68C6C9EBBE77}"/>
              </a:ext>
            </a:extLst>
          </p:cNvPr>
          <p:cNvSpPr txBox="1"/>
          <p:nvPr/>
        </p:nvSpPr>
        <p:spPr>
          <a:xfrm>
            <a:off x="8443914" y="2825442"/>
            <a:ext cx="2909885" cy="2523768"/>
          </a:xfrm>
          <a:prstGeom prst="rect">
            <a:avLst/>
          </a:prstGeom>
          <a:noFill/>
        </p:spPr>
        <p:txBody>
          <a:bodyPr wrap="square" rtlCol="0">
            <a:spAutoFit/>
          </a:bodyPr>
          <a:lstStyle/>
          <a:p>
            <a:r>
              <a:rPr lang="nl-BE" sz="2000"/>
              <a:t>Veelal eenvoudig af te leiden uit een 3D model of tekening. </a:t>
            </a:r>
          </a:p>
          <a:p>
            <a:r>
              <a:rPr lang="nl-BE" sz="2000"/>
              <a:t>Let op: 150 cm wordt langs </a:t>
            </a:r>
            <a:r>
              <a:rPr lang="nl-BE" sz="2000" u="sng"/>
              <a:t>binnen</a:t>
            </a:r>
            <a:r>
              <a:rPr lang="nl-BE" sz="2000"/>
              <a:t> gemeten. Hou dus rekening met de dikte van het dak.</a:t>
            </a:r>
          </a:p>
          <a:p>
            <a:endParaRPr lang="nl-BE"/>
          </a:p>
        </p:txBody>
      </p:sp>
      <p:sp>
        <p:nvSpPr>
          <p:cNvPr id="9" name="Titel 1">
            <a:extLst>
              <a:ext uri="{FF2B5EF4-FFF2-40B4-BE49-F238E27FC236}">
                <a16:creationId xmlns:a16="http://schemas.microsoft.com/office/drawing/2014/main" id="{A7FAD2A4-7A46-409A-AE96-41C471ABBD58}"/>
              </a:ext>
            </a:extLst>
          </p:cNvPr>
          <p:cNvSpPr txBox="1">
            <a:spLocks/>
          </p:cNvSpPr>
          <p:nvPr/>
        </p:nvSpPr>
        <p:spPr>
          <a:xfrm>
            <a:off x="838198" y="629667"/>
            <a:ext cx="10515601" cy="648072"/>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pPr algn="l"/>
            <a:r>
              <a:rPr lang="nl-BE" sz="3200" b="0">
                <a:latin typeface="+mj-lt"/>
                <a:ea typeface="+mn-ea"/>
                <a:cs typeface="+mn-cs"/>
              </a:rPr>
              <a:t>7.  Correct bepalen van de bruikbare vloeroppervlakte</a:t>
            </a:r>
            <a:endParaRPr lang="en-US">
              <a:ea typeface="+mn-ea"/>
              <a:cs typeface="+mn-cs"/>
            </a:endParaRPr>
          </a:p>
        </p:txBody>
      </p:sp>
      <p:sp>
        <p:nvSpPr>
          <p:cNvPr id="5" name="Ovaal 6">
            <a:extLst>
              <a:ext uri="{FF2B5EF4-FFF2-40B4-BE49-F238E27FC236}">
                <a16:creationId xmlns:a16="http://schemas.microsoft.com/office/drawing/2014/main" id="{2420FC1B-C255-4C69-BB6A-B52C849EBD8D}"/>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Graphic 6" descr="Klembord">
            <a:extLst>
              <a:ext uri="{FF2B5EF4-FFF2-40B4-BE49-F238E27FC236}">
                <a16:creationId xmlns:a16="http://schemas.microsoft.com/office/drawing/2014/main" id="{B48022AF-D742-4017-B59D-7FB43D918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24064487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F9401C3-0614-4442-9705-CDBEE321D61D}"/>
              </a:ext>
            </a:extLst>
          </p:cNvPr>
          <p:cNvPicPr>
            <a:picLocks noChangeAspect="1"/>
          </p:cNvPicPr>
          <p:nvPr/>
        </p:nvPicPr>
        <p:blipFill>
          <a:blip r:embed="rId3"/>
          <a:stretch>
            <a:fillRect/>
          </a:stretch>
        </p:blipFill>
        <p:spPr>
          <a:xfrm>
            <a:off x="2963304" y="1511675"/>
            <a:ext cx="7134225" cy="4562475"/>
          </a:xfrm>
          <a:prstGeom prst="rect">
            <a:avLst/>
          </a:prstGeom>
        </p:spPr>
      </p:pic>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289758"/>
            <a:ext cx="10515600" cy="5006310"/>
          </a:xfrm>
        </p:spPr>
        <p:txBody>
          <a:bodyPr/>
          <a:lstStyle/>
          <a:p>
            <a:r>
              <a:rPr lang="nl-BE"/>
              <a:t>Synthesetekening</a:t>
            </a:r>
            <a:endParaRPr lang="nl-BE" sz="2800" b="1"/>
          </a:p>
          <a:p>
            <a:pPr lvl="1"/>
            <a:endParaRPr lang="nl-BE" sz="2800" b="1"/>
          </a:p>
          <a:p>
            <a:pPr lvl="1"/>
            <a:endParaRPr lang="nl-BE" sz="2800" b="1"/>
          </a:p>
          <a:p>
            <a:pPr lvl="1"/>
            <a:endParaRPr lang="nl-BE" sz="2800" b="1"/>
          </a:p>
          <a:p>
            <a:pPr lvl="1"/>
            <a:endParaRPr lang="nl-BE" sz="2800" b="1"/>
          </a:p>
          <a:p>
            <a:pPr lvl="1"/>
            <a:endParaRPr lang="nl-BE" sz="2800" b="1"/>
          </a:p>
          <a:p>
            <a:pPr lvl="1"/>
            <a:endParaRPr lang="nl-BE" sz="2800" b="1"/>
          </a:p>
          <a:p>
            <a:pPr lvl="1"/>
            <a:endParaRPr lang="nl-BE" sz="2800" b="1"/>
          </a:p>
          <a:p>
            <a:pPr marL="288000" lvl="1" indent="0">
              <a:buNone/>
            </a:pPr>
            <a:endParaRPr lang="nl-BE" sz="1000" b="1"/>
          </a:p>
          <a:p>
            <a:pPr marL="576000" lvl="2" indent="0">
              <a:buNone/>
            </a:pPr>
            <a:endParaRPr lang="nl-BE" sz="2400"/>
          </a:p>
          <a:p>
            <a:pPr lvl="1"/>
            <a:endParaRPr lang="nl-BE"/>
          </a:p>
          <a:p>
            <a:pPr indent="0">
              <a:buNone/>
            </a:pPr>
            <a:endParaRPr lang="nl-BE"/>
          </a:p>
        </p:txBody>
      </p:sp>
      <p:sp>
        <p:nvSpPr>
          <p:cNvPr id="7" name="Titel 1">
            <a:extLst>
              <a:ext uri="{FF2B5EF4-FFF2-40B4-BE49-F238E27FC236}">
                <a16:creationId xmlns:a16="http://schemas.microsoft.com/office/drawing/2014/main" id="{747B40D5-0D3F-4F69-BFCA-D36A00CACCEB}"/>
              </a:ext>
            </a:extLst>
          </p:cNvPr>
          <p:cNvSpPr>
            <a:spLocks noGrp="1"/>
          </p:cNvSpPr>
          <p:nvPr>
            <p:ph type="title"/>
          </p:nvPr>
        </p:nvSpPr>
        <p:spPr>
          <a:xfrm>
            <a:off x="838198" y="397164"/>
            <a:ext cx="10515601" cy="648072"/>
          </a:xfrm>
        </p:spPr>
        <p:txBody>
          <a:bodyPr/>
          <a:lstStyle/>
          <a:p>
            <a:r>
              <a:rPr lang="nl-BE" sz="3600" b="0"/>
              <a:t>Correct bepalen van de bruikbare vloeroppervlakte</a:t>
            </a:r>
          </a:p>
        </p:txBody>
      </p:sp>
    </p:spTree>
    <p:extLst>
      <p:ext uri="{BB962C8B-B14F-4D97-AF65-F5344CB8AC3E}">
        <p14:creationId xmlns:p14="http://schemas.microsoft.com/office/powerpoint/2010/main" val="24037679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986BD20-C037-4C0D-B777-657D255EBB08}"/>
              </a:ext>
            </a:extLst>
          </p:cNvPr>
          <p:cNvSpPr>
            <a:spLocks noGrp="1"/>
          </p:cNvSpPr>
          <p:nvPr>
            <p:ph sz="half" idx="10"/>
          </p:nvPr>
        </p:nvSpPr>
        <p:spPr>
          <a:xfrm>
            <a:off x="838198" y="1622322"/>
            <a:ext cx="10515600" cy="4899935"/>
          </a:xfrm>
        </p:spPr>
        <p:txBody>
          <a:bodyPr/>
          <a:lstStyle/>
          <a:p>
            <a:pPr indent="0">
              <a:buNone/>
            </a:pPr>
            <a:r>
              <a:rPr lang="en-US"/>
              <a:t>8.  </a:t>
            </a:r>
            <a:r>
              <a:rPr lang="en-US" err="1"/>
              <a:t>Aandacht</a:t>
            </a:r>
            <a:r>
              <a:rPr lang="en-US"/>
              <a:t> </a:t>
            </a:r>
            <a:r>
              <a:rPr lang="en-US" err="1"/>
              <a:t>voor</a:t>
            </a:r>
            <a:r>
              <a:rPr lang="en-US"/>
              <a:t> </a:t>
            </a:r>
            <a:r>
              <a:rPr lang="en-US" err="1"/>
              <a:t>gevels</a:t>
            </a:r>
            <a:r>
              <a:rPr lang="en-US"/>
              <a:t> met </a:t>
            </a:r>
            <a:r>
              <a:rPr lang="en-US" err="1"/>
              <a:t>meerdere</a:t>
            </a:r>
            <a:r>
              <a:rPr lang="en-US"/>
              <a:t> </a:t>
            </a:r>
            <a:r>
              <a:rPr lang="en-US" err="1"/>
              <a:t>begrenzingen</a:t>
            </a:r>
            <a:r>
              <a:rPr lang="en-US"/>
              <a:t>.</a:t>
            </a:r>
          </a:p>
          <a:p>
            <a:endParaRPr lang="nl-BE" sz="1100"/>
          </a:p>
          <a:p>
            <a:pPr lvl="2"/>
            <a:r>
              <a:rPr lang="nl-BE" sz="2400"/>
              <a:t>Veelal vergeten: muren die hoger of langer zijn dan aanpalend perceel, erkers, muren grenzend aan AOR en AVR</a:t>
            </a:r>
          </a:p>
          <a:p>
            <a:pPr lvl="2"/>
            <a:r>
              <a:rPr lang="nl-BE" sz="2400"/>
              <a:t>Gevel opdelen en apart invoeren</a:t>
            </a:r>
          </a:p>
          <a:p>
            <a:endParaRPr lang="nl-BE"/>
          </a:p>
        </p:txBody>
      </p:sp>
      <p:pic>
        <p:nvPicPr>
          <p:cNvPr id="4" name="Afbeelding 3">
            <a:extLst>
              <a:ext uri="{FF2B5EF4-FFF2-40B4-BE49-F238E27FC236}">
                <a16:creationId xmlns:a16="http://schemas.microsoft.com/office/drawing/2014/main" id="{18E92DBC-8D36-49D4-A174-8B7093A14421}"/>
              </a:ext>
            </a:extLst>
          </p:cNvPr>
          <p:cNvPicPr>
            <a:picLocks noChangeAspect="1"/>
          </p:cNvPicPr>
          <p:nvPr/>
        </p:nvPicPr>
        <p:blipFill>
          <a:blip r:embed="rId3"/>
          <a:stretch>
            <a:fillRect/>
          </a:stretch>
        </p:blipFill>
        <p:spPr>
          <a:xfrm>
            <a:off x="2207569" y="3429000"/>
            <a:ext cx="2332763" cy="2988853"/>
          </a:xfrm>
          <a:prstGeom prst="rect">
            <a:avLst/>
          </a:prstGeom>
        </p:spPr>
      </p:pic>
      <p:pic>
        <p:nvPicPr>
          <p:cNvPr id="3074" name="Afbeelding 5">
            <a:extLst>
              <a:ext uri="{FF2B5EF4-FFF2-40B4-BE49-F238E27FC236}">
                <a16:creationId xmlns:a16="http://schemas.microsoft.com/office/drawing/2014/main" id="{1CBBB535-4C00-4433-8719-F5B3238F3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768" y="3438461"/>
            <a:ext cx="3100498" cy="297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a:extLst>
              <a:ext uri="{FF2B5EF4-FFF2-40B4-BE49-F238E27FC236}">
                <a16:creationId xmlns:a16="http://schemas.microsoft.com/office/drawing/2014/main" id="{449C199C-6D2A-4BE7-987E-69C028D89B27}"/>
              </a:ext>
            </a:extLst>
          </p:cNvPr>
          <p:cNvSpPr/>
          <p:nvPr/>
        </p:nvSpPr>
        <p:spPr>
          <a:xfrm>
            <a:off x="3759963" y="4905684"/>
            <a:ext cx="925927" cy="15121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DEC88A20-879B-4314-A0BE-035AE7FC3E40}"/>
              </a:ext>
            </a:extLst>
          </p:cNvPr>
          <p:cNvSpPr/>
          <p:nvPr/>
        </p:nvSpPr>
        <p:spPr>
          <a:xfrm>
            <a:off x="5732825" y="3496225"/>
            <a:ext cx="1728192" cy="11521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el 1">
            <a:extLst>
              <a:ext uri="{FF2B5EF4-FFF2-40B4-BE49-F238E27FC236}">
                <a16:creationId xmlns:a16="http://schemas.microsoft.com/office/drawing/2014/main" id="{78BF5DEE-73C9-415D-A047-6D04F3726D45}"/>
              </a:ext>
            </a:extLst>
          </p:cNvPr>
          <p:cNvSpPr txBox="1">
            <a:spLocks/>
          </p:cNvSpPr>
          <p:nvPr/>
        </p:nvSpPr>
        <p:spPr>
          <a:xfrm>
            <a:off x="838198" y="440147"/>
            <a:ext cx="10515600" cy="936625"/>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a:latin typeface="Calibri"/>
                <a:cs typeface="Calibri"/>
              </a:rPr>
              <a:t>Veelgemaakte fouten IP deel IV:</a:t>
            </a:r>
            <a:br>
              <a:rPr lang="nl-BE" sz="3600"/>
            </a:br>
            <a:r>
              <a:rPr lang="nl-BE" sz="3600">
                <a:latin typeface="Calibri"/>
                <a:cs typeface="Calibri"/>
              </a:rPr>
              <a:t>BV, BVO, gebouwschil en begrenzingen</a:t>
            </a:r>
          </a:p>
        </p:txBody>
      </p:sp>
      <p:sp>
        <p:nvSpPr>
          <p:cNvPr id="11" name="Ovaal 10">
            <a:extLst>
              <a:ext uri="{FF2B5EF4-FFF2-40B4-BE49-F238E27FC236}">
                <a16:creationId xmlns:a16="http://schemas.microsoft.com/office/drawing/2014/main" id="{9623DF54-B1CD-4636-90AC-A45F512C9B24}"/>
              </a:ext>
            </a:extLst>
          </p:cNvPr>
          <p:cNvSpPr/>
          <p:nvPr/>
        </p:nvSpPr>
        <p:spPr>
          <a:xfrm>
            <a:off x="2710696" y="4300309"/>
            <a:ext cx="679597" cy="12107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9738295D-3F1D-4339-9BD9-98910D405B94}"/>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F9E70495-1931-456A-807A-1ED997D12417}"/>
              </a:ext>
            </a:extLst>
          </p:cNvPr>
          <p:cNvSpPr txBox="1"/>
          <p:nvPr/>
        </p:nvSpPr>
        <p:spPr>
          <a:xfrm>
            <a:off x="10695833" y="91433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IV.3</a:t>
            </a:r>
          </a:p>
        </p:txBody>
      </p:sp>
      <p:pic>
        <p:nvPicPr>
          <p:cNvPr id="13" name="Graphic 12" descr="Klembord">
            <a:extLst>
              <a:ext uri="{FF2B5EF4-FFF2-40B4-BE49-F238E27FC236}">
                <a16:creationId xmlns:a16="http://schemas.microsoft.com/office/drawing/2014/main" id="{574E2D01-A003-4680-9A13-453896EB53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1308197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6B20D87-F9E8-4922-BD11-67FBAF537DBA}"/>
              </a:ext>
            </a:extLst>
          </p:cNvPr>
          <p:cNvPicPr>
            <a:picLocks noChangeAspect="1"/>
          </p:cNvPicPr>
          <p:nvPr/>
        </p:nvPicPr>
        <p:blipFill>
          <a:blip r:embed="rId3"/>
          <a:stretch>
            <a:fillRect/>
          </a:stretch>
        </p:blipFill>
        <p:spPr>
          <a:xfrm>
            <a:off x="1991544" y="1549188"/>
            <a:ext cx="6171207" cy="5019129"/>
          </a:xfrm>
          <a:prstGeom prst="rect">
            <a:avLst/>
          </a:prstGeom>
        </p:spPr>
      </p:pic>
      <p:sp>
        <p:nvSpPr>
          <p:cNvPr id="3" name="Tijdelijke aanduiding voor inhoud 2">
            <a:extLst>
              <a:ext uri="{FF2B5EF4-FFF2-40B4-BE49-F238E27FC236}">
                <a16:creationId xmlns:a16="http://schemas.microsoft.com/office/drawing/2014/main" id="{28F8090A-77FD-4BB9-A2B4-03C34D24ADBF}"/>
              </a:ext>
            </a:extLst>
          </p:cNvPr>
          <p:cNvSpPr>
            <a:spLocks noGrp="1"/>
          </p:cNvSpPr>
          <p:nvPr>
            <p:ph sz="half" idx="10"/>
          </p:nvPr>
        </p:nvSpPr>
        <p:spPr/>
        <p:txBody>
          <a:bodyPr/>
          <a:lstStyle/>
          <a:p>
            <a:r>
              <a:rPr lang="nl-BE"/>
              <a:t>Synthesetekening</a:t>
            </a:r>
          </a:p>
        </p:txBody>
      </p:sp>
      <p:sp>
        <p:nvSpPr>
          <p:cNvPr id="5" name="Rechthoek 4">
            <a:extLst>
              <a:ext uri="{FF2B5EF4-FFF2-40B4-BE49-F238E27FC236}">
                <a16:creationId xmlns:a16="http://schemas.microsoft.com/office/drawing/2014/main" id="{C19EBB2F-6A84-4F84-B03A-812E568A9E83}"/>
              </a:ext>
            </a:extLst>
          </p:cNvPr>
          <p:cNvSpPr/>
          <p:nvPr/>
        </p:nvSpPr>
        <p:spPr>
          <a:xfrm>
            <a:off x="2999656" y="6093296"/>
            <a:ext cx="792088" cy="42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BF6DF4EE-C109-46C8-AA21-F7F2B740A71B}"/>
              </a:ext>
            </a:extLst>
          </p:cNvPr>
          <p:cNvPicPr>
            <a:picLocks noChangeAspect="1"/>
          </p:cNvPicPr>
          <p:nvPr/>
        </p:nvPicPr>
        <p:blipFill>
          <a:blip r:embed="rId4"/>
          <a:stretch>
            <a:fillRect/>
          </a:stretch>
        </p:blipFill>
        <p:spPr>
          <a:xfrm>
            <a:off x="7320136" y="1916832"/>
            <a:ext cx="4350391" cy="2520280"/>
          </a:xfrm>
          <a:prstGeom prst="rect">
            <a:avLst/>
          </a:prstGeom>
        </p:spPr>
      </p:pic>
      <p:sp>
        <p:nvSpPr>
          <p:cNvPr id="7" name="Rechthoek 6">
            <a:extLst>
              <a:ext uri="{FF2B5EF4-FFF2-40B4-BE49-F238E27FC236}">
                <a16:creationId xmlns:a16="http://schemas.microsoft.com/office/drawing/2014/main" id="{1D763725-A755-4358-92B2-A785C50A1E6D}"/>
              </a:ext>
            </a:extLst>
          </p:cNvPr>
          <p:cNvSpPr/>
          <p:nvPr/>
        </p:nvSpPr>
        <p:spPr>
          <a:xfrm>
            <a:off x="10632504" y="1772816"/>
            <a:ext cx="13681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el 1">
            <a:extLst>
              <a:ext uri="{FF2B5EF4-FFF2-40B4-BE49-F238E27FC236}">
                <a16:creationId xmlns:a16="http://schemas.microsoft.com/office/drawing/2014/main" id="{C0DE31C4-08F5-4318-8CDD-8FF98833ADAB}"/>
              </a:ext>
            </a:extLst>
          </p:cNvPr>
          <p:cNvSpPr txBox="1">
            <a:spLocks/>
          </p:cNvSpPr>
          <p:nvPr/>
        </p:nvSpPr>
        <p:spPr>
          <a:xfrm>
            <a:off x="838198" y="629667"/>
            <a:ext cx="10515601" cy="648072"/>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200" b="0">
                <a:latin typeface="+mj-lt"/>
                <a:ea typeface="+mn-ea"/>
                <a:cs typeface="+mn-cs"/>
              </a:rPr>
              <a:t>Aandacht voor gevels met meerdere begrenzingen</a:t>
            </a:r>
          </a:p>
        </p:txBody>
      </p:sp>
      <p:sp>
        <p:nvSpPr>
          <p:cNvPr id="11" name="Tekstvak 10">
            <a:extLst>
              <a:ext uri="{FF2B5EF4-FFF2-40B4-BE49-F238E27FC236}">
                <a16:creationId xmlns:a16="http://schemas.microsoft.com/office/drawing/2014/main" id="{CD62E8F0-2DBE-4C4A-8A2E-05014243F071}"/>
              </a:ext>
            </a:extLst>
          </p:cNvPr>
          <p:cNvSpPr txBox="1"/>
          <p:nvPr/>
        </p:nvSpPr>
        <p:spPr>
          <a:xfrm>
            <a:off x="8551338" y="3059668"/>
            <a:ext cx="564193" cy="369332"/>
          </a:xfrm>
          <a:prstGeom prst="rect">
            <a:avLst/>
          </a:prstGeom>
          <a:noFill/>
        </p:spPr>
        <p:txBody>
          <a:bodyPr wrap="none" rtlCol="0">
            <a:spAutoFit/>
          </a:bodyPr>
          <a:lstStyle/>
          <a:p>
            <a:r>
              <a:rPr lang="nl-BE"/>
              <a:t>AVR</a:t>
            </a:r>
          </a:p>
        </p:txBody>
      </p:sp>
    </p:spTree>
    <p:extLst>
      <p:ext uri="{BB962C8B-B14F-4D97-AF65-F5344CB8AC3E}">
        <p14:creationId xmlns:p14="http://schemas.microsoft.com/office/powerpoint/2010/main" val="30635499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0750F3C-BEEB-4011-8635-8544E95D9E18}"/>
              </a:ext>
            </a:extLst>
          </p:cNvPr>
          <p:cNvSpPr>
            <a:spLocks noGrp="1"/>
          </p:cNvSpPr>
          <p:nvPr>
            <p:ph sz="half" idx="10"/>
          </p:nvPr>
        </p:nvSpPr>
        <p:spPr>
          <a:xfrm>
            <a:off x="838199" y="1309014"/>
            <a:ext cx="10515600" cy="4929432"/>
          </a:xfrm>
        </p:spPr>
        <p:txBody>
          <a:bodyPr/>
          <a:lstStyle/>
          <a:p>
            <a:pPr lvl="1"/>
            <a:r>
              <a:rPr lang="en-US" sz="2800" b="1" err="1"/>
              <a:t>Indien</a:t>
            </a:r>
            <a:r>
              <a:rPr lang="en-US" sz="2800" b="1"/>
              <a:t> </a:t>
            </a:r>
            <a:r>
              <a:rPr lang="en-US" sz="2800" b="1" err="1"/>
              <a:t>een</a:t>
            </a:r>
            <a:r>
              <a:rPr lang="en-US" sz="2800" b="1"/>
              <a:t> </a:t>
            </a:r>
            <a:r>
              <a:rPr lang="en-US" sz="2800" b="1" err="1"/>
              <a:t>gemeenschappelijke</a:t>
            </a:r>
            <a:r>
              <a:rPr lang="en-US" sz="2800" b="1"/>
              <a:t> </a:t>
            </a:r>
            <a:r>
              <a:rPr lang="en-US" sz="2800" b="1" err="1"/>
              <a:t>zolder</a:t>
            </a:r>
            <a:r>
              <a:rPr lang="en-US" sz="2800" b="1"/>
              <a:t> in </a:t>
            </a:r>
            <a:r>
              <a:rPr lang="en-US" sz="2800" b="1" err="1"/>
              <a:t>een</a:t>
            </a:r>
            <a:r>
              <a:rPr lang="en-US" sz="2800" b="1"/>
              <a:t> </a:t>
            </a:r>
            <a:r>
              <a:rPr lang="en-US" sz="2800" b="1" err="1"/>
              <a:t>appartementsgebouw</a:t>
            </a:r>
            <a:r>
              <a:rPr lang="en-US" sz="2800" b="1"/>
              <a:t> tot het </a:t>
            </a:r>
            <a:r>
              <a:rPr lang="en-US" sz="2800" b="1" err="1"/>
              <a:t>beschermde</a:t>
            </a:r>
            <a:r>
              <a:rPr lang="en-US" sz="2800" b="1"/>
              <a:t> volume </a:t>
            </a:r>
            <a:r>
              <a:rPr lang="en-US" sz="2800" b="1" err="1"/>
              <a:t>behoort</a:t>
            </a:r>
            <a:r>
              <a:rPr lang="en-US" sz="2800" b="1"/>
              <a:t> van de </a:t>
            </a:r>
            <a:r>
              <a:rPr lang="en-US" sz="2800" b="1" err="1"/>
              <a:t>gemeenschappelijke</a:t>
            </a:r>
            <a:r>
              <a:rPr lang="en-US" sz="2800" b="1"/>
              <a:t> </a:t>
            </a:r>
            <a:r>
              <a:rPr lang="en-US" sz="2800" b="1" err="1"/>
              <a:t>delen</a:t>
            </a:r>
            <a:r>
              <a:rPr lang="en-US" sz="2800" b="1"/>
              <a:t>, </a:t>
            </a:r>
            <a:r>
              <a:rPr lang="en-US" sz="2800" b="1" err="1"/>
              <a:t>grenzen</a:t>
            </a:r>
            <a:r>
              <a:rPr lang="en-US" sz="2800" b="1"/>
              <a:t> de </a:t>
            </a:r>
            <a:r>
              <a:rPr lang="en-US" sz="2800" b="1" err="1"/>
              <a:t>onderliggende</a:t>
            </a:r>
            <a:r>
              <a:rPr lang="en-US" sz="2800" b="1"/>
              <a:t> </a:t>
            </a:r>
            <a:r>
              <a:rPr lang="en-US" sz="2800" b="1" err="1"/>
              <a:t>appartementen</a:t>
            </a:r>
            <a:r>
              <a:rPr lang="en-US" sz="2800" b="1"/>
              <a:t> </a:t>
            </a:r>
            <a:r>
              <a:rPr lang="en-US" sz="2800" b="1" err="1"/>
              <a:t>aan</a:t>
            </a:r>
            <a:r>
              <a:rPr lang="en-US" sz="2800" b="1"/>
              <a:t> </a:t>
            </a:r>
            <a:r>
              <a:rPr lang="en-US" sz="2800" b="1" err="1"/>
              <a:t>een</a:t>
            </a:r>
            <a:r>
              <a:rPr lang="en-US" sz="2800" b="1"/>
              <a:t> </a:t>
            </a:r>
            <a:r>
              <a:rPr lang="en-US" sz="2800" b="1" err="1"/>
              <a:t>begrenzing</a:t>
            </a:r>
            <a:r>
              <a:rPr lang="en-US" sz="2800" b="1"/>
              <a:t> AVR </a:t>
            </a:r>
          </a:p>
          <a:p>
            <a:endParaRPr lang="nl-BE"/>
          </a:p>
        </p:txBody>
      </p:sp>
      <p:sp>
        <p:nvSpPr>
          <p:cNvPr id="4" name="Titel 1">
            <a:extLst>
              <a:ext uri="{FF2B5EF4-FFF2-40B4-BE49-F238E27FC236}">
                <a16:creationId xmlns:a16="http://schemas.microsoft.com/office/drawing/2014/main" id="{D1A8A682-1C42-480C-95C4-93ABCF604087}"/>
              </a:ext>
            </a:extLst>
          </p:cNvPr>
          <p:cNvSpPr>
            <a:spLocks noGrp="1"/>
          </p:cNvSpPr>
          <p:nvPr>
            <p:ph type="title"/>
          </p:nvPr>
        </p:nvSpPr>
        <p:spPr>
          <a:xfrm>
            <a:off x="838199" y="476250"/>
            <a:ext cx="11110785" cy="936625"/>
          </a:xfrm>
        </p:spPr>
        <p:txBody>
          <a:bodyPr/>
          <a:lstStyle/>
          <a:p>
            <a:pPr algn="l"/>
            <a:r>
              <a:rPr lang="nl-BE" sz="3600" b="0"/>
              <a:t>9. Correct bepalen van de begrenzing in specifieke gevallen</a:t>
            </a:r>
          </a:p>
        </p:txBody>
      </p:sp>
      <p:pic>
        <p:nvPicPr>
          <p:cNvPr id="5" name="Afbeelding 4">
            <a:extLst>
              <a:ext uri="{FF2B5EF4-FFF2-40B4-BE49-F238E27FC236}">
                <a16:creationId xmlns:a16="http://schemas.microsoft.com/office/drawing/2014/main" id="{5BDFEDCE-07EA-40D5-87BE-BB1109F94DF6}"/>
              </a:ext>
            </a:extLst>
          </p:cNvPr>
          <p:cNvPicPr>
            <a:picLocks noChangeAspect="1"/>
          </p:cNvPicPr>
          <p:nvPr/>
        </p:nvPicPr>
        <p:blipFill>
          <a:blip r:embed="rId3"/>
          <a:stretch>
            <a:fillRect/>
          </a:stretch>
        </p:blipFill>
        <p:spPr>
          <a:xfrm>
            <a:off x="1549486" y="3153109"/>
            <a:ext cx="3286125" cy="2019300"/>
          </a:xfrm>
          <a:prstGeom prst="rect">
            <a:avLst/>
          </a:prstGeom>
        </p:spPr>
      </p:pic>
      <p:pic>
        <p:nvPicPr>
          <p:cNvPr id="1026" name="Picture 2" descr="De bronafbeelding bekijken">
            <a:extLst>
              <a:ext uri="{FF2B5EF4-FFF2-40B4-BE49-F238E27FC236}">
                <a16:creationId xmlns:a16="http://schemas.microsoft.com/office/drawing/2014/main" id="{A2B2313E-CECF-4937-9645-34D342BF8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907" y="3985872"/>
            <a:ext cx="3590317" cy="201930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FD289C4-00AF-4F19-9F6C-797B6B54C317}"/>
              </a:ext>
            </a:extLst>
          </p:cNvPr>
          <p:cNvSpPr txBox="1"/>
          <p:nvPr/>
        </p:nvSpPr>
        <p:spPr>
          <a:xfrm>
            <a:off x="1963586" y="6085960"/>
            <a:ext cx="4132413" cy="369332"/>
          </a:xfrm>
          <a:prstGeom prst="rect">
            <a:avLst/>
          </a:prstGeom>
          <a:noFill/>
        </p:spPr>
        <p:txBody>
          <a:bodyPr wrap="none" rtlCol="0">
            <a:spAutoFit/>
          </a:bodyPr>
          <a:lstStyle/>
          <a:p>
            <a:r>
              <a:rPr lang="nl-BE"/>
              <a:t>Zolder verwarmd of thermisch beschermd</a:t>
            </a:r>
          </a:p>
        </p:txBody>
      </p:sp>
      <p:pic>
        <p:nvPicPr>
          <p:cNvPr id="8" name="Afbeelding 7">
            <a:extLst>
              <a:ext uri="{FF2B5EF4-FFF2-40B4-BE49-F238E27FC236}">
                <a16:creationId xmlns:a16="http://schemas.microsoft.com/office/drawing/2014/main" id="{17CDF88C-0C28-4691-A70B-3672A6D82DE0}"/>
              </a:ext>
            </a:extLst>
          </p:cNvPr>
          <p:cNvPicPr/>
          <p:nvPr/>
        </p:nvPicPr>
        <p:blipFill>
          <a:blip r:embed="rId5"/>
          <a:stretch>
            <a:fillRect/>
          </a:stretch>
        </p:blipFill>
        <p:spPr>
          <a:xfrm>
            <a:off x="7690959" y="2800385"/>
            <a:ext cx="3865945" cy="3705387"/>
          </a:xfrm>
          <a:prstGeom prst="rect">
            <a:avLst/>
          </a:prstGeom>
        </p:spPr>
      </p:pic>
    </p:spTree>
    <p:extLst>
      <p:ext uri="{BB962C8B-B14F-4D97-AF65-F5344CB8AC3E}">
        <p14:creationId xmlns:p14="http://schemas.microsoft.com/office/powerpoint/2010/main" val="2417581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0750F3C-BEEB-4011-8635-8544E95D9E18}"/>
              </a:ext>
            </a:extLst>
          </p:cNvPr>
          <p:cNvSpPr>
            <a:spLocks noGrp="1"/>
          </p:cNvSpPr>
          <p:nvPr>
            <p:ph sz="half" idx="10"/>
          </p:nvPr>
        </p:nvSpPr>
        <p:spPr>
          <a:xfrm>
            <a:off x="838199" y="1152650"/>
            <a:ext cx="10515600" cy="4929432"/>
          </a:xfrm>
        </p:spPr>
        <p:txBody>
          <a:bodyPr/>
          <a:lstStyle/>
          <a:p>
            <a:pPr lvl="1"/>
            <a:r>
              <a:rPr lang="en-US" sz="2800" b="1" err="1"/>
              <a:t>Indien</a:t>
            </a:r>
            <a:r>
              <a:rPr lang="en-US" sz="2800" b="1"/>
              <a:t> </a:t>
            </a:r>
            <a:r>
              <a:rPr lang="en-US" sz="2800" b="1" err="1"/>
              <a:t>er</a:t>
            </a:r>
            <a:r>
              <a:rPr lang="en-US" sz="2800" b="1"/>
              <a:t> </a:t>
            </a:r>
            <a:r>
              <a:rPr lang="en-US" sz="2800" b="1" err="1"/>
              <a:t>zich</a:t>
            </a:r>
            <a:r>
              <a:rPr lang="en-US" sz="2800" b="1"/>
              <a:t> </a:t>
            </a:r>
            <a:r>
              <a:rPr lang="en-US" sz="2800" b="1" err="1"/>
              <a:t>een</a:t>
            </a:r>
            <a:r>
              <a:rPr lang="en-US" sz="2800" b="1"/>
              <a:t> </a:t>
            </a:r>
            <a:r>
              <a:rPr lang="en-US" sz="2800" b="1" err="1"/>
              <a:t>gemeenschappelijke</a:t>
            </a:r>
            <a:r>
              <a:rPr lang="en-US" sz="2800" b="1"/>
              <a:t> </a:t>
            </a:r>
            <a:r>
              <a:rPr lang="en-US" sz="2800" b="1" err="1"/>
              <a:t>zolder</a:t>
            </a:r>
            <a:r>
              <a:rPr lang="en-US" sz="2800" b="1"/>
              <a:t> (of </a:t>
            </a:r>
            <a:r>
              <a:rPr lang="en-US" sz="2800" b="1" err="1"/>
              <a:t>technische</a:t>
            </a:r>
            <a:r>
              <a:rPr lang="en-US" sz="2800" b="1"/>
              <a:t> </a:t>
            </a:r>
            <a:r>
              <a:rPr lang="en-US" sz="2800" b="1" err="1"/>
              <a:t>ruimte</a:t>
            </a:r>
            <a:r>
              <a:rPr lang="en-US" sz="2800" b="1"/>
              <a:t>) </a:t>
            </a:r>
            <a:r>
              <a:rPr lang="en-US" sz="2800" b="1" err="1"/>
              <a:t>bevindt</a:t>
            </a:r>
            <a:r>
              <a:rPr lang="en-US" sz="2800" b="1"/>
              <a:t> </a:t>
            </a:r>
            <a:r>
              <a:rPr lang="en-US" sz="2800" b="1" err="1"/>
              <a:t>bovenop</a:t>
            </a:r>
            <a:r>
              <a:rPr lang="en-US" sz="2800" b="1"/>
              <a:t> </a:t>
            </a:r>
            <a:r>
              <a:rPr lang="en-US" sz="2800" b="1" err="1"/>
              <a:t>een</a:t>
            </a:r>
            <a:r>
              <a:rPr lang="en-US" sz="2800" b="1"/>
              <a:t> </a:t>
            </a:r>
            <a:r>
              <a:rPr lang="en-US" sz="2800" b="1" err="1"/>
              <a:t>appartementsgebouw</a:t>
            </a:r>
            <a:r>
              <a:rPr lang="en-US" sz="2800" b="1"/>
              <a:t>, </a:t>
            </a:r>
            <a:r>
              <a:rPr lang="en-US" sz="2800" b="1" err="1"/>
              <a:t>welke</a:t>
            </a:r>
            <a:r>
              <a:rPr lang="en-US" sz="2800" b="1"/>
              <a:t> </a:t>
            </a:r>
            <a:r>
              <a:rPr lang="en-US" sz="2800" b="1" err="1"/>
              <a:t>niet</a:t>
            </a:r>
            <a:r>
              <a:rPr lang="en-US" sz="2800" b="1"/>
              <a:t> tot het </a:t>
            </a:r>
            <a:r>
              <a:rPr lang="en-US" sz="2800" b="1" err="1"/>
              <a:t>beschermde</a:t>
            </a:r>
            <a:r>
              <a:rPr lang="en-US" sz="2800" b="1"/>
              <a:t> volume </a:t>
            </a:r>
            <a:r>
              <a:rPr lang="en-US" sz="2800" b="1" err="1"/>
              <a:t>behoort</a:t>
            </a:r>
            <a:r>
              <a:rPr lang="en-US" sz="2800" b="1"/>
              <a:t> van de </a:t>
            </a:r>
            <a:r>
              <a:rPr lang="en-US" sz="2800" b="1" err="1"/>
              <a:t>gemeenschappelijke</a:t>
            </a:r>
            <a:r>
              <a:rPr lang="en-US" sz="2800" b="1"/>
              <a:t> </a:t>
            </a:r>
            <a:r>
              <a:rPr lang="en-US" sz="2800" b="1" err="1"/>
              <a:t>delen</a:t>
            </a:r>
            <a:r>
              <a:rPr lang="en-US" sz="2800" b="1"/>
              <a:t>, </a:t>
            </a:r>
            <a:r>
              <a:rPr lang="en-US" sz="2800" b="1" err="1"/>
              <a:t>grenzen</a:t>
            </a:r>
            <a:r>
              <a:rPr lang="en-US" sz="2800" b="1"/>
              <a:t> de </a:t>
            </a:r>
            <a:r>
              <a:rPr lang="en-US" sz="2800" b="1" err="1"/>
              <a:t>onderliggende</a:t>
            </a:r>
            <a:r>
              <a:rPr lang="en-US" sz="2800" b="1"/>
              <a:t> </a:t>
            </a:r>
            <a:r>
              <a:rPr lang="en-US" sz="2800" b="1" err="1"/>
              <a:t>appartementen</a:t>
            </a:r>
            <a:r>
              <a:rPr lang="en-US" sz="2800" b="1"/>
              <a:t> (</a:t>
            </a:r>
            <a:r>
              <a:rPr lang="en-US" sz="2800" b="1" err="1"/>
              <a:t>deels</a:t>
            </a:r>
            <a:r>
              <a:rPr lang="en-US" sz="2800" b="1"/>
              <a:t>) </a:t>
            </a:r>
            <a:r>
              <a:rPr lang="en-US" sz="2800" b="1" err="1"/>
              <a:t>aan</a:t>
            </a:r>
            <a:r>
              <a:rPr lang="en-US" sz="2800" b="1"/>
              <a:t> AOR</a:t>
            </a:r>
          </a:p>
          <a:p>
            <a:pPr lvl="2"/>
            <a:endParaRPr lang="en-US" sz="800"/>
          </a:p>
          <a:p>
            <a:pPr lvl="2"/>
            <a:r>
              <a:rPr lang="en-US" err="1"/>
              <a:t>liftuitlopen</a:t>
            </a:r>
            <a:r>
              <a:rPr lang="en-US"/>
              <a:t> </a:t>
            </a:r>
            <a:r>
              <a:rPr lang="en-US" err="1"/>
              <a:t>en</a:t>
            </a:r>
            <a:r>
              <a:rPr lang="en-US"/>
              <a:t> </a:t>
            </a:r>
            <a:r>
              <a:rPr lang="en-US" err="1"/>
              <a:t>opbouwen</a:t>
            </a:r>
            <a:r>
              <a:rPr lang="en-US"/>
              <a:t> van </a:t>
            </a:r>
            <a:r>
              <a:rPr lang="en-US" err="1"/>
              <a:t>schachten</a:t>
            </a:r>
            <a:r>
              <a:rPr lang="en-US"/>
              <a:t>, </a:t>
            </a:r>
            <a:r>
              <a:rPr lang="en-US" err="1"/>
              <a:t>kokers</a:t>
            </a:r>
            <a:r>
              <a:rPr lang="en-US"/>
              <a:t> </a:t>
            </a:r>
            <a:r>
              <a:rPr lang="en-US" err="1"/>
              <a:t>en</a:t>
            </a:r>
            <a:r>
              <a:rPr lang="en-US"/>
              <a:t> </a:t>
            </a:r>
            <a:r>
              <a:rPr lang="en-US" err="1"/>
              <a:t>schouwen</a:t>
            </a:r>
            <a:r>
              <a:rPr lang="en-US"/>
              <a:t> </a:t>
            </a:r>
            <a:r>
              <a:rPr lang="en-US" err="1"/>
              <a:t>mogen</a:t>
            </a:r>
            <a:r>
              <a:rPr lang="en-US"/>
              <a:t> </a:t>
            </a:r>
            <a:r>
              <a:rPr lang="en-US" err="1"/>
              <a:t>veeernvoudigd</a:t>
            </a:r>
            <a:r>
              <a:rPr lang="en-US"/>
              <a:t> </a:t>
            </a:r>
            <a:r>
              <a:rPr lang="en-US" err="1"/>
              <a:t>worden</a:t>
            </a:r>
            <a:r>
              <a:rPr lang="en-US"/>
              <a:t> in de </a:t>
            </a:r>
            <a:r>
              <a:rPr lang="en-US" err="1"/>
              <a:t>bepaling</a:t>
            </a:r>
            <a:r>
              <a:rPr lang="en-US"/>
              <a:t> van het BV </a:t>
            </a:r>
            <a:r>
              <a:rPr lang="en-US" err="1"/>
              <a:t>en</a:t>
            </a:r>
            <a:r>
              <a:rPr lang="en-US"/>
              <a:t> </a:t>
            </a:r>
            <a:r>
              <a:rPr lang="en-US" err="1"/>
              <a:t>vormen</a:t>
            </a:r>
            <a:r>
              <a:rPr lang="en-US"/>
              <a:t> </a:t>
            </a:r>
            <a:r>
              <a:rPr lang="en-US" err="1"/>
              <a:t>geen</a:t>
            </a:r>
            <a:r>
              <a:rPr lang="en-US"/>
              <a:t> ‘extra’ </a:t>
            </a:r>
            <a:r>
              <a:rPr lang="en-US" err="1"/>
              <a:t>begrenzing</a:t>
            </a:r>
            <a:endParaRPr lang="en-US"/>
          </a:p>
          <a:p>
            <a:pPr lvl="1"/>
            <a:endParaRPr lang="en-US" sz="2800" b="1"/>
          </a:p>
          <a:p>
            <a:endParaRPr lang="nl-BE"/>
          </a:p>
        </p:txBody>
      </p:sp>
      <p:sp>
        <p:nvSpPr>
          <p:cNvPr id="4" name="Titel 1">
            <a:extLst>
              <a:ext uri="{FF2B5EF4-FFF2-40B4-BE49-F238E27FC236}">
                <a16:creationId xmlns:a16="http://schemas.microsoft.com/office/drawing/2014/main" id="{D1A8A682-1C42-480C-95C4-93ABCF604087}"/>
              </a:ext>
            </a:extLst>
          </p:cNvPr>
          <p:cNvSpPr>
            <a:spLocks noGrp="1"/>
          </p:cNvSpPr>
          <p:nvPr>
            <p:ph type="title"/>
          </p:nvPr>
        </p:nvSpPr>
        <p:spPr>
          <a:xfrm>
            <a:off x="838199" y="476250"/>
            <a:ext cx="11197282" cy="936625"/>
          </a:xfrm>
        </p:spPr>
        <p:txBody>
          <a:bodyPr lIns="91440" tIns="45720" rIns="91440" bIns="45720" anchor="t"/>
          <a:lstStyle/>
          <a:p>
            <a:r>
              <a:rPr lang="nl-BE" sz="3600" b="0">
                <a:latin typeface="Calibri"/>
                <a:cs typeface="Calibri"/>
              </a:rPr>
              <a:t>Correct bepalen van de begrenzing in specifieke gevallen</a:t>
            </a:r>
          </a:p>
        </p:txBody>
      </p:sp>
      <p:pic>
        <p:nvPicPr>
          <p:cNvPr id="2" name="Afbeelding 1">
            <a:extLst>
              <a:ext uri="{FF2B5EF4-FFF2-40B4-BE49-F238E27FC236}">
                <a16:creationId xmlns:a16="http://schemas.microsoft.com/office/drawing/2014/main" id="{AF382C85-1E43-4D28-8B1B-F68235461834}"/>
              </a:ext>
            </a:extLst>
          </p:cNvPr>
          <p:cNvPicPr>
            <a:picLocks noChangeAspect="1"/>
          </p:cNvPicPr>
          <p:nvPr/>
        </p:nvPicPr>
        <p:blipFill>
          <a:blip r:embed="rId3"/>
          <a:stretch>
            <a:fillRect/>
          </a:stretch>
        </p:blipFill>
        <p:spPr>
          <a:xfrm>
            <a:off x="1517562" y="3851210"/>
            <a:ext cx="3937204" cy="2614550"/>
          </a:xfrm>
          <a:prstGeom prst="rect">
            <a:avLst/>
          </a:prstGeom>
        </p:spPr>
      </p:pic>
      <p:cxnSp>
        <p:nvCxnSpPr>
          <p:cNvPr id="9" name="Rechte verbindingslijn met pijl 8">
            <a:extLst>
              <a:ext uri="{FF2B5EF4-FFF2-40B4-BE49-F238E27FC236}">
                <a16:creationId xmlns:a16="http://schemas.microsoft.com/office/drawing/2014/main" id="{95CE8208-6B8D-42DF-90D4-0FFACB282EFF}"/>
              </a:ext>
            </a:extLst>
          </p:cNvPr>
          <p:cNvCxnSpPr/>
          <p:nvPr/>
        </p:nvCxnSpPr>
        <p:spPr>
          <a:xfrm>
            <a:off x="4896451" y="4057542"/>
            <a:ext cx="501459" cy="1407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D3C1E79A-34A7-4DF7-94FB-AAC3D467429D}"/>
              </a:ext>
            </a:extLst>
          </p:cNvPr>
          <p:cNvPicPr/>
          <p:nvPr/>
        </p:nvPicPr>
        <p:blipFill>
          <a:blip r:embed="rId4"/>
          <a:stretch>
            <a:fillRect/>
          </a:stretch>
        </p:blipFill>
        <p:spPr>
          <a:xfrm>
            <a:off x="6134129" y="3570657"/>
            <a:ext cx="4342772" cy="3175656"/>
          </a:xfrm>
          <a:prstGeom prst="rect">
            <a:avLst/>
          </a:prstGeom>
        </p:spPr>
      </p:pic>
    </p:spTree>
    <p:extLst>
      <p:ext uri="{BB962C8B-B14F-4D97-AF65-F5344CB8AC3E}">
        <p14:creationId xmlns:p14="http://schemas.microsoft.com/office/powerpoint/2010/main" val="18674073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D3679-AC84-480F-B87A-88E3BF126A56}"/>
              </a:ext>
            </a:extLst>
          </p:cNvPr>
          <p:cNvSpPr>
            <a:spLocks noGrp="1"/>
          </p:cNvSpPr>
          <p:nvPr>
            <p:ph type="title"/>
          </p:nvPr>
        </p:nvSpPr>
        <p:spPr>
          <a:xfrm>
            <a:off x="838199" y="476672"/>
            <a:ext cx="10515601" cy="576624"/>
          </a:xfrm>
        </p:spPr>
        <p:txBody>
          <a:bodyPr/>
          <a:lstStyle/>
          <a:p>
            <a:endParaRPr lang="nl-BE"/>
          </a:p>
        </p:txBody>
      </p:sp>
      <p:pic>
        <p:nvPicPr>
          <p:cNvPr id="4" name="Afbeelding 3">
            <a:extLst>
              <a:ext uri="{FF2B5EF4-FFF2-40B4-BE49-F238E27FC236}">
                <a16:creationId xmlns:a16="http://schemas.microsoft.com/office/drawing/2014/main" id="{205FBE12-4824-4DF8-B8ED-365743988EFD}"/>
              </a:ext>
            </a:extLst>
          </p:cNvPr>
          <p:cNvPicPr/>
          <p:nvPr/>
        </p:nvPicPr>
        <p:blipFill>
          <a:blip r:embed="rId3"/>
          <a:stretch>
            <a:fillRect/>
          </a:stretch>
        </p:blipFill>
        <p:spPr>
          <a:xfrm>
            <a:off x="555568" y="1524096"/>
            <a:ext cx="3593869" cy="4502632"/>
          </a:xfrm>
          <a:prstGeom prst="rect">
            <a:avLst/>
          </a:prstGeom>
        </p:spPr>
      </p:pic>
      <p:pic>
        <p:nvPicPr>
          <p:cNvPr id="5" name="Tijdelijke aanduiding voor inhoud 4">
            <a:extLst>
              <a:ext uri="{FF2B5EF4-FFF2-40B4-BE49-F238E27FC236}">
                <a16:creationId xmlns:a16="http://schemas.microsoft.com/office/drawing/2014/main" id="{BABAD6B9-F64A-4F72-A4AE-926BF1284DD8}"/>
              </a:ext>
            </a:extLst>
          </p:cNvPr>
          <p:cNvPicPr>
            <a:picLocks noGrp="1"/>
          </p:cNvPicPr>
          <p:nvPr>
            <p:ph sz="half" idx="10"/>
          </p:nvPr>
        </p:nvPicPr>
        <p:blipFill>
          <a:blip r:embed="rId4"/>
          <a:stretch>
            <a:fillRect/>
          </a:stretch>
        </p:blipFill>
        <p:spPr>
          <a:xfrm>
            <a:off x="4326776" y="1484784"/>
            <a:ext cx="3380507" cy="4541944"/>
          </a:xfrm>
          <a:prstGeom prst="rect">
            <a:avLst/>
          </a:prstGeom>
        </p:spPr>
      </p:pic>
      <p:pic>
        <p:nvPicPr>
          <p:cNvPr id="7" name="Afbeelding 6">
            <a:extLst>
              <a:ext uri="{FF2B5EF4-FFF2-40B4-BE49-F238E27FC236}">
                <a16:creationId xmlns:a16="http://schemas.microsoft.com/office/drawing/2014/main" id="{1916705E-8E41-4215-B305-215F8D0918CC}"/>
              </a:ext>
            </a:extLst>
          </p:cNvPr>
          <p:cNvPicPr/>
          <p:nvPr/>
        </p:nvPicPr>
        <p:blipFill>
          <a:blip r:embed="rId5"/>
          <a:stretch>
            <a:fillRect/>
          </a:stretch>
        </p:blipFill>
        <p:spPr>
          <a:xfrm>
            <a:off x="7884622" y="1524096"/>
            <a:ext cx="3614651" cy="4502632"/>
          </a:xfrm>
          <a:prstGeom prst="rect">
            <a:avLst/>
          </a:prstGeom>
        </p:spPr>
      </p:pic>
    </p:spTree>
    <p:extLst>
      <p:ext uri="{BB962C8B-B14F-4D97-AF65-F5344CB8AC3E}">
        <p14:creationId xmlns:p14="http://schemas.microsoft.com/office/powerpoint/2010/main" val="8437708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986BD20-C037-4C0D-B777-657D255EBB08}"/>
              </a:ext>
            </a:extLst>
          </p:cNvPr>
          <p:cNvSpPr>
            <a:spLocks noGrp="1"/>
          </p:cNvSpPr>
          <p:nvPr>
            <p:ph sz="half" idx="10"/>
          </p:nvPr>
        </p:nvSpPr>
        <p:spPr>
          <a:xfrm>
            <a:off x="838199" y="741681"/>
            <a:ext cx="10515600" cy="3431511"/>
          </a:xfrm>
        </p:spPr>
        <p:txBody>
          <a:bodyPr lIns="91440" tIns="45720" rIns="91440" bIns="0" anchor="t"/>
          <a:lstStyle/>
          <a:p>
            <a:pPr indent="0">
              <a:buNone/>
            </a:pPr>
            <a:endParaRPr lang="en-US" sz="1000"/>
          </a:p>
          <a:p>
            <a:pPr indent="-287655">
              <a:buFont typeface="Wingdings" panose="05000000000000000000" pitchFamily="2" charset="2"/>
              <a:buChar char="Ø"/>
            </a:pPr>
            <a:endParaRPr lang="en-US" sz="2400">
              <a:cs typeface="Calibri"/>
            </a:endParaRPr>
          </a:p>
          <a:p>
            <a:pPr marL="575945" lvl="1" indent="-287655"/>
            <a:r>
              <a:rPr lang="nl-BE" sz="2800" b="1"/>
              <a:t>Bij wisselende vloerpassen: indien een vloer minstens 30 cm onder de vloerpas ligt of een netto-oppervlakte heeft groter dan 4 m² dient hiermee in de bepaling van het BV wel rekening mee gehouden te worden. </a:t>
            </a:r>
          </a:p>
          <a:p>
            <a:pPr marL="863600" lvl="2" indent="-287655"/>
            <a:endParaRPr lang="en-US" sz="800">
              <a:cs typeface="Calibri"/>
            </a:endParaRPr>
          </a:p>
          <a:p>
            <a:pPr lvl="1"/>
            <a:r>
              <a:rPr lang="en-US"/>
              <a:t>Door het in </a:t>
            </a:r>
            <a:r>
              <a:rPr lang="en-US" err="1"/>
              <a:t>rekening</a:t>
            </a:r>
            <a:r>
              <a:rPr lang="en-US"/>
              <a:t> </a:t>
            </a:r>
            <a:r>
              <a:rPr lang="en-US" err="1"/>
              <a:t>brengen</a:t>
            </a:r>
            <a:r>
              <a:rPr lang="en-US"/>
              <a:t> van </a:t>
            </a:r>
            <a:r>
              <a:rPr lang="en-US" err="1"/>
              <a:t>vloeren</a:t>
            </a:r>
            <a:r>
              <a:rPr lang="en-US"/>
              <a:t> op </a:t>
            </a:r>
            <a:r>
              <a:rPr lang="en-US" err="1"/>
              <a:t>verschillende</a:t>
            </a:r>
            <a:r>
              <a:rPr lang="en-US"/>
              <a:t> </a:t>
            </a:r>
            <a:r>
              <a:rPr lang="en-US" err="1"/>
              <a:t>niveaus</a:t>
            </a:r>
            <a:r>
              <a:rPr lang="en-US"/>
              <a:t> </a:t>
            </a:r>
            <a:r>
              <a:rPr lang="en-US" err="1"/>
              <a:t>ontstaat</a:t>
            </a:r>
            <a:r>
              <a:rPr lang="en-US"/>
              <a:t> </a:t>
            </a:r>
            <a:r>
              <a:rPr lang="en-US" err="1"/>
              <a:t>veelal</a:t>
            </a:r>
            <a:r>
              <a:rPr lang="en-US"/>
              <a:t> </a:t>
            </a:r>
            <a:r>
              <a:rPr lang="en-US" err="1"/>
              <a:t>een</a:t>
            </a:r>
            <a:r>
              <a:rPr lang="en-US"/>
              <a:t> </a:t>
            </a:r>
            <a:r>
              <a:rPr lang="en-US" err="1"/>
              <a:t>muurtje</a:t>
            </a:r>
            <a:r>
              <a:rPr lang="en-US"/>
              <a:t> </a:t>
            </a:r>
            <a:r>
              <a:rPr lang="en-US" err="1"/>
              <a:t>grenzend</a:t>
            </a:r>
            <a:r>
              <a:rPr lang="en-US"/>
              <a:t> </a:t>
            </a:r>
            <a:r>
              <a:rPr lang="en-US" err="1"/>
              <a:t>aan</a:t>
            </a:r>
            <a:r>
              <a:rPr lang="en-US"/>
              <a:t> </a:t>
            </a:r>
            <a:r>
              <a:rPr lang="en-US" err="1"/>
              <a:t>grond</a:t>
            </a:r>
            <a:r>
              <a:rPr lang="en-US"/>
              <a:t>.</a:t>
            </a:r>
            <a:endParaRPr lang="en-US">
              <a:cs typeface="Calibri"/>
            </a:endParaRPr>
          </a:p>
          <a:p>
            <a:pPr marL="863600" lvl="2" indent="-287655"/>
            <a:r>
              <a:rPr lang="nl-BE"/>
              <a:t>De diepte van de vloer onder het maaiveld </a:t>
            </a:r>
            <a:endParaRPr lang="nl-BE">
              <a:cs typeface="Calibri"/>
            </a:endParaRPr>
          </a:p>
          <a:p>
            <a:pPr marL="575945" lvl="2" indent="0">
              <a:buNone/>
            </a:pPr>
            <a:r>
              <a:rPr lang="nl-BE"/>
              <a:t>    &lt;50 cm mag genegeerd worden.</a:t>
            </a:r>
            <a:endParaRPr lang="nl-BE">
              <a:cs typeface="Calibri"/>
            </a:endParaRPr>
          </a:p>
          <a:p>
            <a:pPr marL="575945" lvl="1" indent="-287655"/>
            <a:endParaRPr lang="nl-BE" sz="2000">
              <a:cs typeface="Calibri"/>
            </a:endParaRPr>
          </a:p>
        </p:txBody>
      </p:sp>
      <p:sp>
        <p:nvSpPr>
          <p:cNvPr id="4" name="Titel 1">
            <a:extLst>
              <a:ext uri="{FF2B5EF4-FFF2-40B4-BE49-F238E27FC236}">
                <a16:creationId xmlns:a16="http://schemas.microsoft.com/office/drawing/2014/main" id="{A76AD4FA-E3D9-4515-B955-4D0F8FEA80B6}"/>
              </a:ext>
            </a:extLst>
          </p:cNvPr>
          <p:cNvSpPr>
            <a:spLocks noGrp="1"/>
          </p:cNvSpPr>
          <p:nvPr>
            <p:ph type="title"/>
          </p:nvPr>
        </p:nvSpPr>
        <p:spPr>
          <a:xfrm>
            <a:off x="838199" y="476250"/>
            <a:ext cx="10695039" cy="936625"/>
          </a:xfrm>
        </p:spPr>
        <p:txBody>
          <a:bodyPr/>
          <a:lstStyle/>
          <a:p>
            <a:r>
              <a:rPr lang="nl-BE" sz="3600" b="0"/>
              <a:t>Correct bepalen van de begrenzing in specifieke gevallen</a:t>
            </a:r>
          </a:p>
        </p:txBody>
      </p:sp>
      <p:pic>
        <p:nvPicPr>
          <p:cNvPr id="5" name="Afbeelding 4">
            <a:extLst>
              <a:ext uri="{FF2B5EF4-FFF2-40B4-BE49-F238E27FC236}">
                <a16:creationId xmlns:a16="http://schemas.microsoft.com/office/drawing/2014/main" id="{9A78712F-2A19-40EA-A23E-7BEB654A7464}"/>
              </a:ext>
            </a:extLst>
          </p:cNvPr>
          <p:cNvPicPr>
            <a:picLocks noChangeAspect="1"/>
          </p:cNvPicPr>
          <p:nvPr/>
        </p:nvPicPr>
        <p:blipFill>
          <a:blip r:embed="rId3"/>
          <a:stretch>
            <a:fillRect/>
          </a:stretch>
        </p:blipFill>
        <p:spPr>
          <a:xfrm>
            <a:off x="1756299" y="4438623"/>
            <a:ext cx="3302397" cy="2191966"/>
          </a:xfrm>
          <a:prstGeom prst="rect">
            <a:avLst/>
          </a:prstGeom>
        </p:spPr>
      </p:pic>
      <p:pic>
        <p:nvPicPr>
          <p:cNvPr id="6" name="Afbeelding 5">
            <a:extLst>
              <a:ext uri="{FF2B5EF4-FFF2-40B4-BE49-F238E27FC236}">
                <a16:creationId xmlns:a16="http://schemas.microsoft.com/office/drawing/2014/main" id="{C610833B-973C-437F-BA2F-735AA01612EA}"/>
              </a:ext>
            </a:extLst>
          </p:cNvPr>
          <p:cNvPicPr/>
          <p:nvPr/>
        </p:nvPicPr>
        <p:blipFill>
          <a:blip r:embed="rId4"/>
          <a:stretch>
            <a:fillRect/>
          </a:stretch>
        </p:blipFill>
        <p:spPr>
          <a:xfrm>
            <a:off x="6712480" y="3541853"/>
            <a:ext cx="4626573" cy="3088736"/>
          </a:xfrm>
          <a:prstGeom prst="rect">
            <a:avLst/>
          </a:prstGeom>
        </p:spPr>
      </p:pic>
    </p:spTree>
    <p:extLst>
      <p:ext uri="{BB962C8B-B14F-4D97-AF65-F5344CB8AC3E}">
        <p14:creationId xmlns:p14="http://schemas.microsoft.com/office/powerpoint/2010/main" val="417636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7054EF-CFF4-4972-9341-7BA0DA13BE8E}"/>
              </a:ext>
            </a:extLst>
          </p:cNvPr>
          <p:cNvPicPr>
            <a:picLocks noChangeAspect="1"/>
          </p:cNvPicPr>
          <p:nvPr/>
        </p:nvPicPr>
        <p:blipFill>
          <a:blip r:embed="rId2"/>
          <a:stretch>
            <a:fillRect/>
          </a:stretch>
        </p:blipFill>
        <p:spPr>
          <a:xfrm>
            <a:off x="7176120" y="1601704"/>
            <a:ext cx="4824536" cy="4222724"/>
          </a:xfrm>
          <a:prstGeom prst="rect">
            <a:avLst/>
          </a:prstGeom>
        </p:spPr>
      </p:pic>
      <p:sp>
        <p:nvSpPr>
          <p:cNvPr id="2" name="Titel 1">
            <a:extLst>
              <a:ext uri="{FF2B5EF4-FFF2-40B4-BE49-F238E27FC236}">
                <a16:creationId xmlns:a16="http://schemas.microsoft.com/office/drawing/2014/main" id="{61E69061-C667-4D57-A22B-E16EF74737D3}"/>
              </a:ext>
            </a:extLst>
          </p:cNvPr>
          <p:cNvSpPr>
            <a:spLocks noGrp="1"/>
          </p:cNvSpPr>
          <p:nvPr>
            <p:ph type="title"/>
          </p:nvPr>
        </p:nvSpPr>
        <p:spPr/>
        <p:txBody>
          <a:bodyPr/>
          <a:lstStyle/>
          <a:p>
            <a:r>
              <a:rPr lang="nl-BE"/>
              <a:t>Eigen afsluitbare toegang</a:t>
            </a:r>
          </a:p>
        </p:txBody>
      </p:sp>
      <p:sp>
        <p:nvSpPr>
          <p:cNvPr id="3" name="Tijdelijke aanduiding voor inhoud 2">
            <a:extLst>
              <a:ext uri="{FF2B5EF4-FFF2-40B4-BE49-F238E27FC236}">
                <a16:creationId xmlns:a16="http://schemas.microsoft.com/office/drawing/2014/main" id="{4BBAA4C2-A736-4966-84C2-72B707B129C8}"/>
              </a:ext>
            </a:extLst>
          </p:cNvPr>
          <p:cNvSpPr>
            <a:spLocks noGrp="1"/>
          </p:cNvSpPr>
          <p:nvPr>
            <p:ph sz="half" idx="10"/>
          </p:nvPr>
        </p:nvSpPr>
        <p:spPr>
          <a:xfrm>
            <a:off x="838198" y="1484784"/>
            <a:ext cx="6913986" cy="5037474"/>
          </a:xfrm>
        </p:spPr>
        <p:txBody>
          <a:bodyPr/>
          <a:lstStyle/>
          <a:p>
            <a:r>
              <a:rPr lang="nl-BE"/>
              <a:t>Voorbeeld: </a:t>
            </a:r>
            <a:r>
              <a:rPr lang="nl-BE" u="sng"/>
              <a:t>géén</a:t>
            </a:r>
            <a:r>
              <a:rPr lang="nl-BE"/>
              <a:t> eigen afsluitbare toegang</a:t>
            </a:r>
          </a:p>
          <a:p>
            <a:pPr lvl="1"/>
            <a:r>
              <a:rPr lang="nl-BE"/>
              <a:t>Woning en studio beschikken over alle woonfaciliteiten</a:t>
            </a:r>
          </a:p>
          <a:p>
            <a:pPr lvl="1"/>
            <a:r>
              <a:rPr lang="nl-BE"/>
              <a:t>Studio enkel te bereiken via de trappenhal van de woning</a:t>
            </a:r>
          </a:p>
          <a:p>
            <a:pPr lvl="2"/>
            <a:r>
              <a:rPr lang="nl-BE"/>
              <a:t>Trappenhal wordt ook gebruikt om intern te circuleren binnen woning</a:t>
            </a:r>
          </a:p>
          <a:p>
            <a:pPr lvl="2"/>
            <a:r>
              <a:rPr lang="nl-BE"/>
              <a:t>Trappenhal maakt dus deel uit van de woning</a:t>
            </a:r>
          </a:p>
          <a:p>
            <a:pPr lvl="2"/>
            <a:r>
              <a:rPr lang="nl-BE"/>
              <a:t>= </a:t>
            </a:r>
            <a:r>
              <a:rPr lang="nl-BE" u="sng"/>
              <a:t>geen</a:t>
            </a:r>
            <a:r>
              <a:rPr lang="nl-BE"/>
              <a:t> eigen afsluitbare toegang voor beide woongelegenheden</a:t>
            </a:r>
          </a:p>
          <a:p>
            <a:pPr marL="576000" lvl="2" indent="0">
              <a:buNone/>
            </a:pPr>
            <a:endParaRPr lang="nl-BE"/>
          </a:p>
          <a:p>
            <a:pPr lvl="1"/>
            <a:r>
              <a:rPr lang="nl-BE"/>
              <a:t>Studio + woning = 1 wooneenheid</a:t>
            </a:r>
          </a:p>
          <a:p>
            <a:pPr lvl="1"/>
            <a:r>
              <a:rPr lang="nl-BE"/>
              <a:t>1 EPC voor volledig gebouw</a:t>
            </a:r>
          </a:p>
        </p:txBody>
      </p:sp>
      <p:sp>
        <p:nvSpPr>
          <p:cNvPr id="5" name="Tekstvak 4">
            <a:extLst>
              <a:ext uri="{FF2B5EF4-FFF2-40B4-BE49-F238E27FC236}">
                <a16:creationId xmlns:a16="http://schemas.microsoft.com/office/drawing/2014/main" id="{CB179451-C81C-411F-80AC-93E4C23DE218}"/>
              </a:ext>
            </a:extLst>
          </p:cNvPr>
          <p:cNvSpPr txBox="1"/>
          <p:nvPr/>
        </p:nvSpPr>
        <p:spPr>
          <a:xfrm>
            <a:off x="9685267" y="3789040"/>
            <a:ext cx="1313885" cy="369332"/>
          </a:xfrm>
          <a:prstGeom prst="rect">
            <a:avLst/>
          </a:prstGeom>
          <a:noFill/>
        </p:spPr>
        <p:txBody>
          <a:bodyPr wrap="square" rtlCol="0">
            <a:spAutoFit/>
          </a:bodyPr>
          <a:lstStyle/>
          <a:p>
            <a:r>
              <a:rPr lang="nl-BE">
                <a:solidFill>
                  <a:schemeClr val="bg1"/>
                </a:solidFill>
              </a:rPr>
              <a:t>WONING</a:t>
            </a:r>
          </a:p>
        </p:txBody>
      </p:sp>
      <p:sp>
        <p:nvSpPr>
          <p:cNvPr id="6" name="Tekstvak 5">
            <a:extLst>
              <a:ext uri="{FF2B5EF4-FFF2-40B4-BE49-F238E27FC236}">
                <a16:creationId xmlns:a16="http://schemas.microsoft.com/office/drawing/2014/main" id="{0FE17A70-9EDD-4CC9-B5A2-8A0A1606C6E7}"/>
              </a:ext>
            </a:extLst>
          </p:cNvPr>
          <p:cNvSpPr txBox="1"/>
          <p:nvPr/>
        </p:nvSpPr>
        <p:spPr>
          <a:xfrm>
            <a:off x="10393717" y="2780928"/>
            <a:ext cx="1462923" cy="369332"/>
          </a:xfrm>
          <a:prstGeom prst="rect">
            <a:avLst/>
          </a:prstGeom>
          <a:noFill/>
        </p:spPr>
        <p:txBody>
          <a:bodyPr wrap="square" rtlCol="0">
            <a:spAutoFit/>
          </a:bodyPr>
          <a:lstStyle/>
          <a:p>
            <a:r>
              <a:rPr lang="nl-BE"/>
              <a:t>STUDIO</a:t>
            </a:r>
          </a:p>
        </p:txBody>
      </p:sp>
    </p:spTree>
    <p:extLst>
      <p:ext uri="{BB962C8B-B14F-4D97-AF65-F5344CB8AC3E}">
        <p14:creationId xmlns:p14="http://schemas.microsoft.com/office/powerpoint/2010/main" val="36388580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9134D60F-0ED1-4A6B-9734-6ADBC6064087}"/>
              </a:ext>
            </a:extLst>
          </p:cNvPr>
          <p:cNvSpPr/>
          <p:nvPr/>
        </p:nvSpPr>
        <p:spPr>
          <a:xfrm>
            <a:off x="951860" y="324756"/>
            <a:ext cx="10859730" cy="712503"/>
          </a:xfrm>
          <a:prstGeom prst="rect">
            <a:avLst/>
          </a:prstGeom>
        </p:spPr>
        <p:txBody>
          <a:bodyPr wrap="square">
            <a:spAutoFit/>
          </a:bodyPr>
          <a:lstStyle/>
          <a:p>
            <a:endParaRPr lang="nl-BE" sz="900"/>
          </a:p>
          <a:p>
            <a:pPr>
              <a:lnSpc>
                <a:spcPct val="90000"/>
              </a:lnSpc>
              <a:spcBef>
                <a:spcPts val="300"/>
              </a:spcBef>
              <a:buClr>
                <a:srgbClr val="105269"/>
              </a:buClr>
              <a:buSzPct val="80000"/>
            </a:pPr>
            <a:r>
              <a:rPr lang="nl-BE" sz="3200"/>
              <a:t>10. Aannamen voor wanden op de </a:t>
            </a:r>
            <a:r>
              <a:rPr lang="nl-BE" sz="3200" err="1"/>
              <a:t>perceels</a:t>
            </a:r>
            <a:r>
              <a:rPr lang="nl-BE" sz="3200"/>
              <a:t>- of eigendomsgrens</a:t>
            </a:r>
            <a:endParaRPr lang="nl-BE" sz="3200">
              <a:solidFill>
                <a:srgbClr val="105269"/>
              </a:solidFill>
              <a:latin typeface="+mj-lt"/>
            </a:endParaRPr>
          </a:p>
        </p:txBody>
      </p:sp>
      <p:sp>
        <p:nvSpPr>
          <p:cNvPr id="10" name="Rectangle 1">
            <a:extLst>
              <a:ext uri="{FF2B5EF4-FFF2-40B4-BE49-F238E27FC236}">
                <a16:creationId xmlns:a16="http://schemas.microsoft.com/office/drawing/2014/main" id="{D1BCBD12-D391-4EBA-99C7-676346C9C65A}"/>
              </a:ext>
            </a:extLst>
          </p:cNvPr>
          <p:cNvSpPr>
            <a:spLocks noChangeArrowheads="1"/>
          </p:cNvSpPr>
          <p:nvPr/>
        </p:nvSpPr>
        <p:spPr bwMode="auto">
          <a:xfrm>
            <a:off x="2859088" y="1822450"/>
            <a:ext cx="1280602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graphicFrame>
        <p:nvGraphicFramePr>
          <p:cNvPr id="13" name="Tabel 12">
            <a:extLst>
              <a:ext uri="{FF2B5EF4-FFF2-40B4-BE49-F238E27FC236}">
                <a16:creationId xmlns:a16="http://schemas.microsoft.com/office/drawing/2014/main" id="{087BF979-3278-4090-A055-009A902F964C}"/>
              </a:ext>
            </a:extLst>
          </p:cNvPr>
          <p:cNvGraphicFramePr>
            <a:graphicFrameLocks noGrp="1"/>
          </p:cNvGraphicFramePr>
          <p:nvPr>
            <p:extLst>
              <p:ext uri="{D42A27DB-BD31-4B8C-83A1-F6EECF244321}">
                <p14:modId xmlns:p14="http://schemas.microsoft.com/office/powerpoint/2010/main" val="44144957"/>
              </p:ext>
            </p:extLst>
          </p:nvPr>
        </p:nvGraphicFramePr>
        <p:xfrm>
          <a:off x="666135" y="1475105"/>
          <a:ext cx="10859730" cy="4653309"/>
        </p:xfrm>
        <a:graphic>
          <a:graphicData uri="http://schemas.openxmlformats.org/drawingml/2006/table">
            <a:tbl>
              <a:tblPr firstRow="1" firstCol="1" bandRow="1">
                <a:tableStyleId>{5C22544A-7EE6-4342-B048-85BDC9FD1C3A}</a:tableStyleId>
              </a:tblPr>
              <a:tblGrid>
                <a:gridCol w="2635340">
                  <a:extLst>
                    <a:ext uri="{9D8B030D-6E8A-4147-A177-3AD203B41FA5}">
                      <a16:colId xmlns:a16="http://schemas.microsoft.com/office/drawing/2014/main" val="2154182092"/>
                    </a:ext>
                  </a:extLst>
                </a:gridCol>
                <a:gridCol w="2206232">
                  <a:extLst>
                    <a:ext uri="{9D8B030D-6E8A-4147-A177-3AD203B41FA5}">
                      <a16:colId xmlns:a16="http://schemas.microsoft.com/office/drawing/2014/main" val="814088436"/>
                    </a:ext>
                  </a:extLst>
                </a:gridCol>
                <a:gridCol w="3009079">
                  <a:extLst>
                    <a:ext uri="{9D8B030D-6E8A-4147-A177-3AD203B41FA5}">
                      <a16:colId xmlns:a16="http://schemas.microsoft.com/office/drawing/2014/main" val="1846777562"/>
                    </a:ext>
                  </a:extLst>
                </a:gridCol>
                <a:gridCol w="3009079">
                  <a:extLst>
                    <a:ext uri="{9D8B030D-6E8A-4147-A177-3AD203B41FA5}">
                      <a16:colId xmlns:a16="http://schemas.microsoft.com/office/drawing/2014/main" val="2405479207"/>
                    </a:ext>
                  </a:extLst>
                </a:gridCol>
              </a:tblGrid>
              <a:tr h="498613">
                <a:tc rowSpan="3">
                  <a:txBody>
                    <a:bodyPr/>
                    <a:lstStyle/>
                    <a:p>
                      <a:pPr>
                        <a:lnSpc>
                          <a:spcPct val="105000"/>
                        </a:lnSpc>
                        <a:spcAft>
                          <a:spcPts val="0"/>
                        </a:spcAft>
                      </a:pPr>
                      <a:r>
                        <a:rPr lang="nl-BE" sz="1400">
                          <a:effectLst/>
                        </a:rPr>
                        <a:t>Ruimte binnen hetzelfde gebouw</a:t>
                      </a:r>
                    </a:p>
                    <a:p>
                      <a:pPr>
                        <a:lnSpc>
                          <a:spcPct val="105000"/>
                        </a:lnSpc>
                        <a:spcAft>
                          <a:spcPts val="0"/>
                        </a:spcAft>
                      </a:pPr>
                      <a:r>
                        <a:rPr lang="nl-BE" sz="1400" b="0">
                          <a:effectLst/>
                        </a:rPr>
                        <a:t>Appartement, gemeenschappelijke zolder, kelder, …</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a:txBody>
                    <a:bodyPr/>
                    <a:lstStyle/>
                    <a:p>
                      <a:pPr>
                        <a:lnSpc>
                          <a:spcPct val="105000"/>
                        </a:lnSpc>
                        <a:spcAft>
                          <a:spcPts val="0"/>
                        </a:spcAft>
                      </a:pPr>
                      <a:r>
                        <a:rPr lang="nl-BE" sz="1400">
                          <a:effectLst/>
                        </a:rPr>
                        <a:t>Wat is het BV van het gebouw?</a:t>
                      </a:r>
                      <a:endParaRPr lang="nl-BE" sz="1400">
                        <a:effectLst/>
                        <a:latin typeface="Calibri" panose="020F0502020204030204" pitchFamily="34" charset="0"/>
                        <a:ea typeface="Calibri" panose="020F0502020204030204" pitchFamily="34" charset="0"/>
                      </a:endParaRPr>
                    </a:p>
                  </a:txBody>
                  <a:tcPr marL="57049" marR="57049" marT="0" marB="0"/>
                </a:tc>
                <a:tc>
                  <a:txBody>
                    <a:bodyPr/>
                    <a:lstStyle/>
                    <a:p>
                      <a:pPr>
                        <a:lnSpc>
                          <a:spcPct val="105000"/>
                        </a:lnSpc>
                        <a:spcAft>
                          <a:spcPts val="0"/>
                        </a:spcAft>
                      </a:pPr>
                      <a:r>
                        <a:rPr lang="nl-BE" sz="1400">
                          <a:effectLst/>
                        </a:rPr>
                        <a:t>Aangrenzende ruimte deel van het BV gebouw</a:t>
                      </a:r>
                      <a:endParaRPr lang="nl-BE" sz="1400">
                        <a:effectLst/>
                        <a:latin typeface="Calibri" panose="020F0502020204030204" pitchFamily="34" charset="0"/>
                        <a:ea typeface="Calibri" panose="020F0502020204030204" pitchFamily="34" charset="0"/>
                      </a:endParaRPr>
                    </a:p>
                  </a:txBody>
                  <a:tcPr marL="57049" marR="57049" marT="0" marB="0"/>
                </a:tc>
                <a:tc>
                  <a:txBody>
                    <a:bodyPr/>
                    <a:lstStyle/>
                    <a:p>
                      <a:pPr>
                        <a:lnSpc>
                          <a:spcPct val="105000"/>
                        </a:lnSpc>
                        <a:spcAft>
                          <a:spcPts val="0"/>
                        </a:spcAft>
                      </a:pPr>
                      <a:r>
                        <a:rPr lang="nl-BE" sz="1400">
                          <a:effectLst/>
                        </a:rPr>
                        <a:t>Begrenzing gemeenschappelijke muren</a:t>
                      </a:r>
                      <a:endParaRPr lang="nl-BE" sz="1400">
                        <a:effectLst/>
                        <a:latin typeface="Calibri" panose="020F0502020204030204" pitchFamily="34" charset="0"/>
                        <a:ea typeface="Calibri" panose="020F0502020204030204" pitchFamily="34" charset="0"/>
                      </a:endParaRPr>
                    </a:p>
                  </a:txBody>
                  <a:tcPr marL="57049" marR="57049" marT="0" marB="0"/>
                </a:tc>
                <a:extLst>
                  <a:ext uri="{0D108BD9-81ED-4DB2-BD59-A6C34878D82A}">
                    <a16:rowId xmlns:a16="http://schemas.microsoft.com/office/drawing/2014/main" val="1099771166"/>
                  </a:ext>
                </a:extLst>
              </a:tr>
              <a:tr h="161667">
                <a:tc vMerge="1">
                  <a:txBody>
                    <a:bodyPr/>
                    <a:lstStyle/>
                    <a:p>
                      <a:endParaRPr lang="nl-BE"/>
                    </a:p>
                  </a:txBody>
                  <a:tcPr/>
                </a:tc>
                <a:tc rowSpan="2">
                  <a:txBody>
                    <a:bodyPr/>
                    <a:lstStyle/>
                    <a:p>
                      <a:pPr marL="342900" lvl="0" indent="-342900">
                        <a:lnSpc>
                          <a:spcPct val="105000"/>
                        </a:lnSpc>
                        <a:spcAft>
                          <a:spcPts val="0"/>
                        </a:spcAft>
                        <a:buFont typeface="Symbol" panose="05050102010706020507" pitchFamily="18" charset="2"/>
                        <a:buChar char=""/>
                      </a:pPr>
                      <a:r>
                        <a:rPr lang="nl-BE" sz="1400">
                          <a:effectLst/>
                        </a:rPr>
                        <a:t>EPC GD aanwezig =&gt; BV gebouw gekend</a:t>
                      </a:r>
                    </a:p>
                    <a:p>
                      <a:pPr marL="342900" lvl="0" indent="-342900">
                        <a:lnSpc>
                          <a:spcPct val="105000"/>
                        </a:lnSpc>
                        <a:spcAft>
                          <a:spcPts val="0"/>
                        </a:spcAft>
                        <a:buFont typeface="Symbol" panose="05050102010706020507" pitchFamily="18" charset="2"/>
                        <a:buChar char=""/>
                      </a:pPr>
                      <a:r>
                        <a:rPr lang="nl-BE" sz="1400">
                          <a:effectLst/>
                        </a:rPr>
                        <a:t>EPC GD niet aanwezig =&gt; stappenplan bepaling BV gebouw </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a:txBody>
                    <a:bodyPr/>
                    <a:lstStyle/>
                    <a:p>
                      <a:pPr>
                        <a:lnSpc>
                          <a:spcPct val="105000"/>
                        </a:lnSpc>
                        <a:spcAft>
                          <a:spcPts val="0"/>
                        </a:spcAft>
                      </a:pPr>
                      <a:r>
                        <a:rPr lang="nl-BE" sz="1400">
                          <a:effectLst/>
                        </a:rPr>
                        <a:t>Ja</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a:txBody>
                    <a:bodyPr/>
                    <a:lstStyle/>
                    <a:p>
                      <a:pPr>
                        <a:lnSpc>
                          <a:spcPct val="105000"/>
                        </a:lnSpc>
                        <a:spcAft>
                          <a:spcPts val="0"/>
                        </a:spcAft>
                      </a:pPr>
                      <a:r>
                        <a:rPr lang="nl-BE" sz="1400">
                          <a:effectLst/>
                        </a:rPr>
                        <a:t>AVR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1052793627"/>
                  </a:ext>
                </a:extLst>
              </a:tr>
              <a:tr h="783073">
                <a:tc vMerge="1">
                  <a:txBody>
                    <a:bodyPr/>
                    <a:lstStyle/>
                    <a:p>
                      <a:endParaRPr lang="nl-BE"/>
                    </a:p>
                  </a:txBody>
                  <a:tcPr/>
                </a:tc>
                <a:tc vMerge="1">
                  <a:txBody>
                    <a:bodyPr/>
                    <a:lstStyle/>
                    <a:p>
                      <a:endParaRPr lang="nl-BE"/>
                    </a:p>
                  </a:txBody>
                  <a:tcPr/>
                </a:tc>
                <a:tc>
                  <a:txBody>
                    <a:bodyPr/>
                    <a:lstStyle/>
                    <a:p>
                      <a:pPr>
                        <a:lnSpc>
                          <a:spcPct val="105000"/>
                        </a:lnSpc>
                        <a:spcAft>
                          <a:spcPts val="0"/>
                        </a:spcAft>
                      </a:pPr>
                      <a:r>
                        <a:rPr lang="nl-BE" sz="1400">
                          <a:effectLst/>
                        </a:rPr>
                        <a:t>Nee</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a:txBody>
                    <a:bodyPr/>
                    <a:lstStyle/>
                    <a:p>
                      <a:pPr>
                        <a:lnSpc>
                          <a:spcPct val="105000"/>
                        </a:lnSpc>
                        <a:spcAft>
                          <a:spcPts val="0"/>
                        </a:spcAft>
                      </a:pPr>
                      <a:r>
                        <a:rPr lang="nl-BE" sz="1400">
                          <a:effectLst/>
                        </a:rPr>
                        <a:t>AOR of kelder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1830559488"/>
                  </a:ext>
                </a:extLst>
              </a:tr>
              <a:tr h="498613">
                <a:tc>
                  <a:txBody>
                    <a:bodyPr/>
                    <a:lstStyle/>
                    <a:p>
                      <a:pPr>
                        <a:lnSpc>
                          <a:spcPct val="105000"/>
                        </a:lnSpc>
                        <a:spcAft>
                          <a:spcPts val="0"/>
                        </a:spcAft>
                      </a:pPr>
                      <a:r>
                        <a:rPr lang="nl-BE" sz="1400">
                          <a:effectLst/>
                        </a:rPr>
                        <a:t>Ruimte op de perceelsgrens</a:t>
                      </a:r>
                      <a:endParaRPr lang="nl-BE" sz="140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a:txBody>
                    <a:bodyPr/>
                    <a:lstStyle/>
                    <a:p>
                      <a:pPr marL="0" algn="l" defTabSz="914400" rtl="0" eaLnBrk="1" latinLnBrk="0" hangingPunct="1">
                        <a:lnSpc>
                          <a:spcPct val="105000"/>
                        </a:lnSpc>
                        <a:spcAft>
                          <a:spcPts val="0"/>
                        </a:spcAft>
                      </a:pPr>
                      <a:r>
                        <a:rPr lang="nl-BE" sz="1400" b="1" kern="1200">
                          <a:solidFill>
                            <a:schemeClr val="lt1"/>
                          </a:solidFill>
                          <a:effectLst/>
                          <a:latin typeface="+mn-lt"/>
                          <a:ea typeface="+mn-ea"/>
                          <a:cs typeface="+mn-cs"/>
                        </a:rPr>
                        <a:t>Vaststellingen nodig?</a:t>
                      </a:r>
                    </a:p>
                  </a:txBody>
                  <a:tcPr marL="57049" marR="57049" marT="0" marB="0">
                    <a:solidFill>
                      <a:schemeClr val="accent1"/>
                    </a:solidFill>
                  </a:tcPr>
                </a:tc>
                <a:tc hMerge="1">
                  <a:txBody>
                    <a:bodyPr/>
                    <a:lstStyle/>
                    <a:p>
                      <a:endParaRPr lang="nl-BE"/>
                    </a:p>
                  </a:txBody>
                  <a:tcPr/>
                </a:tc>
                <a:tc>
                  <a:txBody>
                    <a:bodyPr/>
                    <a:lstStyle/>
                    <a:p>
                      <a:pPr marL="0" algn="l" defTabSz="914400" rtl="0" eaLnBrk="1" latinLnBrk="0" hangingPunct="1">
                        <a:lnSpc>
                          <a:spcPct val="105000"/>
                        </a:lnSpc>
                        <a:spcAft>
                          <a:spcPts val="0"/>
                        </a:spcAft>
                      </a:pPr>
                      <a:r>
                        <a:rPr lang="nl-BE" sz="1400" b="1" kern="1200">
                          <a:solidFill>
                            <a:schemeClr val="lt1"/>
                          </a:solidFill>
                          <a:effectLst/>
                          <a:latin typeface="+mn-lt"/>
                          <a:ea typeface="+mn-ea"/>
                          <a:cs typeface="+mn-cs"/>
                        </a:rPr>
                        <a:t>Begrenzing gemeenschappelijke muren</a:t>
                      </a:r>
                    </a:p>
                  </a:txBody>
                  <a:tcPr marL="57049" marR="57049" marT="0" marB="0">
                    <a:solidFill>
                      <a:schemeClr val="accent1"/>
                    </a:solidFill>
                  </a:tcPr>
                </a:tc>
                <a:extLst>
                  <a:ext uri="{0D108BD9-81ED-4DB2-BD59-A6C34878D82A}">
                    <a16:rowId xmlns:a16="http://schemas.microsoft.com/office/drawing/2014/main" val="4241399796"/>
                  </a:ext>
                </a:extLst>
              </a:tr>
              <a:tr h="331983">
                <a:tc>
                  <a:txBody>
                    <a:bodyPr/>
                    <a:lstStyle/>
                    <a:p>
                      <a:pPr>
                        <a:lnSpc>
                          <a:spcPct val="105000"/>
                        </a:lnSpc>
                        <a:spcAft>
                          <a:spcPts val="0"/>
                        </a:spcAft>
                      </a:pPr>
                      <a:r>
                        <a:rPr lang="nl-BE" sz="1400" b="0">
                          <a:effectLst/>
                        </a:rPr>
                        <a:t>Wooneenheid</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rowSpan="2" gridSpan="2">
                  <a:txBody>
                    <a:bodyPr/>
                    <a:lstStyle/>
                    <a:p>
                      <a:pPr>
                        <a:lnSpc>
                          <a:spcPct val="105000"/>
                        </a:lnSpc>
                        <a:spcAft>
                          <a:spcPts val="0"/>
                        </a:spcAft>
                      </a:pPr>
                      <a:r>
                        <a:rPr lang="nl-BE" sz="1400">
                          <a:effectLst/>
                        </a:rPr>
                        <a:t>Aanname primeert op vaststelling</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rowSpan="2" hMerge="1">
                  <a:txBody>
                    <a:bodyPr/>
                    <a:lstStyle/>
                    <a:p>
                      <a:endParaRPr lang="nl-BE"/>
                    </a:p>
                  </a:txBody>
                  <a:tcPr/>
                </a:tc>
                <a:tc rowSpan="2">
                  <a:txBody>
                    <a:bodyPr/>
                    <a:lstStyle/>
                    <a:p>
                      <a:pPr>
                        <a:lnSpc>
                          <a:spcPct val="105000"/>
                        </a:lnSpc>
                        <a:spcAft>
                          <a:spcPts val="0"/>
                        </a:spcAft>
                      </a:pPr>
                      <a:r>
                        <a:rPr lang="nl-BE" sz="1400">
                          <a:effectLst/>
                        </a:rPr>
                        <a:t>AVR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3580551639"/>
                  </a:ext>
                </a:extLst>
              </a:tr>
              <a:tr h="733693">
                <a:tc>
                  <a:txBody>
                    <a:bodyPr/>
                    <a:lstStyle/>
                    <a:p>
                      <a:pPr>
                        <a:lnSpc>
                          <a:spcPct val="105000"/>
                        </a:lnSpc>
                        <a:spcAft>
                          <a:spcPts val="0"/>
                        </a:spcAft>
                      </a:pPr>
                      <a:r>
                        <a:rPr lang="nl-BE" sz="1400" b="0">
                          <a:effectLst/>
                        </a:rPr>
                        <a:t>Niet-residentiële bestemming </a:t>
                      </a:r>
                    </a:p>
                    <a:p>
                      <a:pPr>
                        <a:lnSpc>
                          <a:spcPct val="105000"/>
                        </a:lnSpc>
                        <a:spcAft>
                          <a:spcPts val="0"/>
                        </a:spcAft>
                      </a:pPr>
                      <a:r>
                        <a:rPr lang="nl-BE" sz="1400" b="0">
                          <a:effectLst/>
                        </a:rPr>
                        <a:t>met kantoor-, onderwijs-, gezondheids-, handel-, sport-, bijeenkomst- of logeerfuncties</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vMerge="1">
                  <a:txBody>
                    <a:bodyPr/>
                    <a:lstStyle/>
                    <a:p>
                      <a:endParaRPr lang="nl-BE"/>
                    </a:p>
                  </a:txBody>
                  <a:tcPr/>
                </a:tc>
                <a:tc hMerge="1" vMerge="1">
                  <a:txBody>
                    <a:bodyPr/>
                    <a:lstStyle/>
                    <a:p>
                      <a:endParaRPr lang="nl-BE"/>
                    </a:p>
                  </a:txBody>
                  <a:tcPr/>
                </a:tc>
                <a:tc vMerge="1">
                  <a:txBody>
                    <a:bodyPr/>
                    <a:lstStyle/>
                    <a:p>
                      <a:endParaRPr lang="nl-BE"/>
                    </a:p>
                  </a:txBody>
                  <a:tcPr/>
                </a:tc>
                <a:extLst>
                  <a:ext uri="{0D108BD9-81ED-4DB2-BD59-A6C34878D82A}">
                    <a16:rowId xmlns:a16="http://schemas.microsoft.com/office/drawing/2014/main" val="1794555977"/>
                  </a:ext>
                </a:extLst>
              </a:tr>
              <a:tr h="747536">
                <a:tc>
                  <a:txBody>
                    <a:bodyPr/>
                    <a:lstStyle/>
                    <a:p>
                      <a:pPr>
                        <a:lnSpc>
                          <a:spcPct val="105000"/>
                        </a:lnSpc>
                        <a:spcAft>
                          <a:spcPts val="0"/>
                        </a:spcAft>
                      </a:pPr>
                      <a:r>
                        <a:rPr lang="nl-BE" sz="1400" b="0">
                          <a:effectLst/>
                        </a:rPr>
                        <a:t>Bij een andere bestemming of bij twijfel over de bestemming van het aangrenzende gebouw op de perceelsgrens</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a:txBody>
                    <a:bodyPr/>
                    <a:lstStyle/>
                    <a:p>
                      <a:pPr>
                        <a:lnSpc>
                          <a:spcPct val="105000"/>
                        </a:lnSpc>
                        <a:spcAft>
                          <a:spcPts val="0"/>
                        </a:spcAft>
                      </a:pPr>
                      <a:r>
                        <a:rPr lang="nl-BE" sz="1400">
                          <a:effectLst/>
                        </a:rPr>
                        <a:t>Aanname primeert op vaststelling</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hMerge="1">
                  <a:txBody>
                    <a:bodyPr/>
                    <a:lstStyle/>
                    <a:p>
                      <a:endParaRPr lang="nl-BE"/>
                    </a:p>
                  </a:txBody>
                  <a:tcPr/>
                </a:tc>
                <a:tc>
                  <a:txBody>
                    <a:bodyPr/>
                    <a:lstStyle/>
                    <a:p>
                      <a:pPr>
                        <a:lnSpc>
                          <a:spcPct val="105000"/>
                        </a:lnSpc>
                        <a:spcAft>
                          <a:spcPts val="0"/>
                        </a:spcAft>
                      </a:pPr>
                      <a:r>
                        <a:rPr lang="nl-BE" sz="1400">
                          <a:effectLst/>
                        </a:rPr>
                        <a:t>AOR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1091930119"/>
                  </a:ext>
                </a:extLst>
              </a:tr>
              <a:tr h="330140">
                <a:tc>
                  <a:txBody>
                    <a:bodyPr/>
                    <a:lstStyle/>
                    <a:p>
                      <a:pPr>
                        <a:lnSpc>
                          <a:spcPct val="105000"/>
                        </a:lnSpc>
                        <a:spcAft>
                          <a:spcPts val="0"/>
                        </a:spcAft>
                      </a:pPr>
                      <a:r>
                        <a:rPr lang="nl-BE" sz="1400" b="0">
                          <a:effectLst/>
                        </a:rPr>
                        <a:t>Ondergronds</a:t>
                      </a:r>
                    </a:p>
                    <a:p>
                      <a:pPr>
                        <a:lnSpc>
                          <a:spcPct val="105000"/>
                        </a:lnSpc>
                        <a:spcAft>
                          <a:spcPts val="0"/>
                        </a:spcAft>
                      </a:pPr>
                      <a:r>
                        <a:rPr lang="nl-BE" sz="1400" b="0">
                          <a:effectLst/>
                        </a:rPr>
                        <a:t> </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a:txBody>
                    <a:bodyPr/>
                    <a:lstStyle/>
                    <a:p>
                      <a:pPr>
                        <a:lnSpc>
                          <a:spcPct val="105000"/>
                        </a:lnSpc>
                        <a:spcAft>
                          <a:spcPts val="0"/>
                        </a:spcAft>
                      </a:pPr>
                      <a:r>
                        <a:rPr lang="nl-BE" sz="1400">
                          <a:effectLst/>
                        </a:rPr>
                        <a:t>Aanname primeert op vaststelling</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hMerge="1">
                  <a:txBody>
                    <a:bodyPr/>
                    <a:lstStyle/>
                    <a:p>
                      <a:endParaRPr lang="nl-BE"/>
                    </a:p>
                  </a:txBody>
                  <a:tcPr/>
                </a:tc>
                <a:tc>
                  <a:txBody>
                    <a:bodyPr/>
                    <a:lstStyle/>
                    <a:p>
                      <a:pPr>
                        <a:lnSpc>
                          <a:spcPct val="105000"/>
                        </a:lnSpc>
                        <a:spcAft>
                          <a:spcPts val="0"/>
                        </a:spcAft>
                      </a:pPr>
                      <a:r>
                        <a:rPr lang="nl-BE" sz="1400">
                          <a:effectLst/>
                        </a:rPr>
                        <a:t>grond</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4182088418"/>
                  </a:ext>
                </a:extLst>
              </a:tr>
            </a:tbl>
          </a:graphicData>
        </a:graphic>
      </p:graphicFrame>
    </p:spTree>
    <p:extLst>
      <p:ext uri="{BB962C8B-B14F-4D97-AF65-F5344CB8AC3E}">
        <p14:creationId xmlns:p14="http://schemas.microsoft.com/office/powerpoint/2010/main" val="11540280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3C9A3E9-55ED-48E6-BD1F-022FA84CFB80}"/>
              </a:ext>
            </a:extLst>
          </p:cNvPr>
          <p:cNvSpPr>
            <a:spLocks noGrp="1"/>
          </p:cNvSpPr>
          <p:nvPr>
            <p:ph sz="half" idx="10"/>
          </p:nvPr>
        </p:nvSpPr>
        <p:spPr>
          <a:xfrm>
            <a:off x="838197" y="1773311"/>
            <a:ext cx="10515600" cy="4608439"/>
          </a:xfrm>
        </p:spPr>
        <p:txBody>
          <a:bodyPr/>
          <a:lstStyle/>
          <a:p>
            <a:pPr indent="0" algn="ctr">
              <a:buNone/>
            </a:pPr>
            <a:r>
              <a:rPr lang="nl-BE" b="1">
                <a:solidFill>
                  <a:srgbClr val="FF0000"/>
                </a:solidFill>
              </a:rPr>
              <a:t>Effect bij EPC Gemeenschappelijke Delen: </a:t>
            </a:r>
          </a:p>
          <a:p>
            <a:pPr algn="ctr"/>
            <a:endParaRPr lang="nl-BE" sz="1200" b="1">
              <a:solidFill>
                <a:srgbClr val="FF0000"/>
              </a:solidFill>
            </a:endParaRPr>
          </a:p>
          <a:p>
            <a:pPr indent="0" algn="ctr">
              <a:buNone/>
            </a:pPr>
            <a:r>
              <a:rPr lang="nl-BE" sz="2800" b="1">
                <a:solidFill>
                  <a:srgbClr val="FF0000"/>
                </a:solidFill>
              </a:rPr>
              <a:t>Als schildelen worden vergeten en insprongen, uitsprongen, afwijkende oriëntaties, dakkapellen, … niet correct worden ingevoerd in het EPC GD, dan is er een probleem bij het EPC appartement want daar kunnen deze gegevens niet meer aangepast of ingevoerd worden!</a:t>
            </a:r>
          </a:p>
          <a:p>
            <a:endParaRPr lang="nl-BE"/>
          </a:p>
        </p:txBody>
      </p:sp>
      <p:pic>
        <p:nvPicPr>
          <p:cNvPr id="4" name="Afbeelding 3">
            <a:extLst>
              <a:ext uri="{FF2B5EF4-FFF2-40B4-BE49-F238E27FC236}">
                <a16:creationId xmlns:a16="http://schemas.microsoft.com/office/drawing/2014/main" id="{2BB2F6B2-BBFA-4DBA-A291-EF1A1FD01AAD}"/>
              </a:ext>
            </a:extLst>
          </p:cNvPr>
          <p:cNvPicPr>
            <a:picLocks noChangeAspect="1"/>
          </p:cNvPicPr>
          <p:nvPr/>
        </p:nvPicPr>
        <p:blipFill>
          <a:blip r:embed="rId3"/>
          <a:stretch>
            <a:fillRect/>
          </a:stretch>
        </p:blipFill>
        <p:spPr>
          <a:xfrm>
            <a:off x="4992401" y="4449384"/>
            <a:ext cx="2207191" cy="1932366"/>
          </a:xfrm>
          <a:prstGeom prst="rect">
            <a:avLst/>
          </a:prstGeom>
        </p:spPr>
      </p:pic>
      <p:sp>
        <p:nvSpPr>
          <p:cNvPr id="5" name="Titel 1">
            <a:extLst>
              <a:ext uri="{FF2B5EF4-FFF2-40B4-BE49-F238E27FC236}">
                <a16:creationId xmlns:a16="http://schemas.microsoft.com/office/drawing/2014/main" id="{5354BBDE-CED4-44DA-B4DA-ACA62502973F}"/>
              </a:ext>
            </a:extLst>
          </p:cNvPr>
          <p:cNvSpPr txBox="1">
            <a:spLocks noGrp="1"/>
          </p:cNvSpPr>
          <p:nvPr>
            <p:ph type="title"/>
          </p:nvPr>
        </p:nvSpPr>
        <p:spPr>
          <a:xfrm>
            <a:off x="838200" y="476250"/>
            <a:ext cx="10515600" cy="936625"/>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a:latin typeface="Calibri"/>
                <a:cs typeface="Calibri"/>
              </a:rPr>
              <a:t>Veelgemaakte fouten IP deel IV:</a:t>
            </a:r>
            <a:br>
              <a:rPr lang="nl-BE" sz="3600"/>
            </a:br>
            <a:r>
              <a:rPr lang="nl-BE" sz="3600">
                <a:latin typeface="Calibri"/>
                <a:cs typeface="Calibri"/>
              </a:rPr>
              <a:t>BV, BVO, gebouwschil en begrenzingen</a:t>
            </a:r>
          </a:p>
        </p:txBody>
      </p:sp>
    </p:spTree>
    <p:extLst>
      <p:ext uri="{BB962C8B-B14F-4D97-AF65-F5344CB8AC3E}">
        <p14:creationId xmlns:p14="http://schemas.microsoft.com/office/powerpoint/2010/main" val="2141546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5D7EAC-6678-447B-961F-B0EE126F05F0}"/>
              </a:ext>
            </a:extLst>
          </p:cNvPr>
          <p:cNvSpPr>
            <a:spLocks noGrp="1"/>
          </p:cNvSpPr>
          <p:nvPr>
            <p:ph sz="half" idx="10"/>
          </p:nvPr>
        </p:nvSpPr>
        <p:spPr/>
        <p:txBody>
          <a:bodyPr lIns="91440" tIns="45720" rIns="91440" bIns="0" anchor="t"/>
          <a:lstStyle/>
          <a:p>
            <a:pPr indent="-287655"/>
            <a:endParaRPr lang="nl-BE" sz="1200">
              <a:cs typeface="Calibri"/>
            </a:endParaRPr>
          </a:p>
          <a:p>
            <a:pPr indent="0">
              <a:buNone/>
            </a:pPr>
            <a:r>
              <a:rPr lang="nl-BE" sz="3200"/>
              <a:t>11. Openingen</a:t>
            </a:r>
            <a:r>
              <a:rPr lang="nl-BE"/>
              <a:t> </a:t>
            </a:r>
            <a:endParaRPr lang="nl-BE" sz="3200">
              <a:cs typeface="Calibri"/>
            </a:endParaRPr>
          </a:p>
          <a:p>
            <a:pPr marL="0" lvl="3" indent="-287655">
              <a:buClr>
                <a:srgbClr val="105269"/>
              </a:buClr>
              <a:buFont typeface="Wingdings 3" panose="05040102010807070707" pitchFamily="18" charset="2"/>
              <a:buChar char=""/>
            </a:pPr>
            <a:endParaRPr lang="nl-BE" sz="1000">
              <a:cs typeface="Calibri"/>
            </a:endParaRPr>
          </a:p>
          <a:p>
            <a:pPr marL="575945" lvl="1" indent="-287655"/>
            <a:r>
              <a:rPr lang="nl-NL" sz="2800" b="1" u="sng"/>
              <a:t>Elke</a:t>
            </a:r>
            <a:r>
              <a:rPr lang="nl-NL" sz="2800" b="1"/>
              <a:t> opening met beglazing, paneel of deur (of een combinatie) wordt in de software ingevoerd als een afzonderlijke opening. </a:t>
            </a:r>
            <a:endParaRPr lang="nl-NL" sz="2800" b="1">
              <a:cs typeface="Calibri"/>
            </a:endParaRPr>
          </a:p>
          <a:p>
            <a:pPr marL="575945" lvl="1" indent="-287655"/>
            <a:endParaRPr lang="nl-NL" sz="800">
              <a:cs typeface="Calibri"/>
            </a:endParaRPr>
          </a:p>
          <a:p>
            <a:pPr marL="863600" lvl="2" indent="-287655"/>
            <a:r>
              <a:rPr lang="nl-NL" sz="2400"/>
              <a:t>Bij de gemeenschappelijke delen van een appartementsgebouw is het toegelaten om alle privatieve openingen van de eenheden als één opening in te voeren. </a:t>
            </a:r>
            <a:endParaRPr lang="nl-NL" sz="2400">
              <a:cs typeface="Calibri"/>
            </a:endParaRPr>
          </a:p>
          <a:p>
            <a:pPr marL="863600" lvl="2" indent="-287655"/>
            <a:endParaRPr lang="nl-NL" sz="900">
              <a:cs typeface="Calibri"/>
            </a:endParaRPr>
          </a:p>
          <a:p>
            <a:pPr marL="863600" lvl="2" indent="-287655"/>
            <a:endParaRPr lang="nl-NL" sz="900">
              <a:cs typeface="Calibri"/>
            </a:endParaRPr>
          </a:p>
          <a:p>
            <a:pPr marL="863600" lvl="2" indent="-287655"/>
            <a:r>
              <a:rPr lang="nl-NL" sz="2400"/>
              <a:t>Een vast constructiedeel wordt ingevoerd als paneel, opengaande delen als deur.</a:t>
            </a:r>
            <a:endParaRPr lang="nl-NL" sz="2400">
              <a:cs typeface="Calibri"/>
            </a:endParaRPr>
          </a:p>
          <a:p>
            <a:pPr marL="863600" lvl="2" indent="-287655"/>
            <a:endParaRPr lang="nl-BE" sz="2300" b="1">
              <a:cs typeface="Calibri"/>
            </a:endParaRPr>
          </a:p>
        </p:txBody>
      </p:sp>
      <p:sp>
        <p:nvSpPr>
          <p:cNvPr id="6" name="Titel 1">
            <a:extLst>
              <a:ext uri="{FF2B5EF4-FFF2-40B4-BE49-F238E27FC236}">
                <a16:creationId xmlns:a16="http://schemas.microsoft.com/office/drawing/2014/main" id="{30310D44-4C20-473B-93EB-6C647303BFC7}"/>
              </a:ext>
            </a:extLst>
          </p:cNvPr>
          <p:cNvSpPr txBox="1">
            <a:spLocks/>
          </p:cNvSpPr>
          <p:nvPr/>
        </p:nvSpPr>
        <p:spPr>
          <a:xfrm>
            <a:off x="838198" y="335742"/>
            <a:ext cx="10515600" cy="936625"/>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a:latin typeface="Calibri"/>
                <a:cs typeface="Calibri"/>
              </a:rPr>
              <a:t>Veelgemaakte fouten IP deel IV:</a:t>
            </a:r>
            <a:br>
              <a:rPr lang="nl-BE" sz="3600"/>
            </a:br>
            <a:r>
              <a:rPr lang="nl-BE" sz="3600">
                <a:latin typeface="Calibri"/>
                <a:cs typeface="Calibri"/>
              </a:rPr>
              <a:t>BV, BVO, gebouwschil en begrenzingen</a:t>
            </a:r>
          </a:p>
        </p:txBody>
      </p:sp>
      <p:sp>
        <p:nvSpPr>
          <p:cNvPr id="7" name="Ovaal 6">
            <a:extLst>
              <a:ext uri="{FF2B5EF4-FFF2-40B4-BE49-F238E27FC236}">
                <a16:creationId xmlns:a16="http://schemas.microsoft.com/office/drawing/2014/main" id="{3308D549-1867-472F-9587-1E3662220890}"/>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8CA2DF97-A16C-41E2-8123-9B3AC8E94464}"/>
              </a:ext>
            </a:extLst>
          </p:cNvPr>
          <p:cNvSpPr txBox="1"/>
          <p:nvPr/>
        </p:nvSpPr>
        <p:spPr>
          <a:xfrm>
            <a:off x="10695831" y="872257"/>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IV.3</a:t>
            </a:r>
          </a:p>
        </p:txBody>
      </p:sp>
      <p:pic>
        <p:nvPicPr>
          <p:cNvPr id="9" name="Graphic 8" descr="Klembord">
            <a:extLst>
              <a:ext uri="{FF2B5EF4-FFF2-40B4-BE49-F238E27FC236}">
                <a16:creationId xmlns:a16="http://schemas.microsoft.com/office/drawing/2014/main" id="{DEAF1BE7-E1FB-4FE8-B8A0-1189E4DA90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2863599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ebouw, venster, deur&#10;&#10;Automatisch gegenereerde beschrijving">
            <a:extLst>
              <a:ext uri="{FF2B5EF4-FFF2-40B4-BE49-F238E27FC236}">
                <a16:creationId xmlns:a16="http://schemas.microsoft.com/office/drawing/2014/main" id="{C9039BC5-6D91-48EA-93DC-5562DAABE0B0}"/>
              </a:ext>
            </a:extLst>
          </p:cNvPr>
          <p:cNvPicPr>
            <a:picLocks noChangeAspect="1"/>
          </p:cNvPicPr>
          <p:nvPr/>
        </p:nvPicPr>
        <p:blipFill>
          <a:blip r:embed="rId3"/>
          <a:stretch>
            <a:fillRect/>
          </a:stretch>
        </p:blipFill>
        <p:spPr>
          <a:xfrm>
            <a:off x="838199" y="1594492"/>
            <a:ext cx="5111998" cy="4818058"/>
          </a:xfrm>
          <a:prstGeom prst="rect">
            <a:avLst/>
          </a:prstGeom>
          <a:noFill/>
        </p:spPr>
      </p:pic>
      <p:sp>
        <p:nvSpPr>
          <p:cNvPr id="3" name="Tijdelijke aanduiding voor inhoud 2">
            <a:extLst>
              <a:ext uri="{FF2B5EF4-FFF2-40B4-BE49-F238E27FC236}">
                <a16:creationId xmlns:a16="http://schemas.microsoft.com/office/drawing/2014/main" id="{665EEE65-D6C2-4D00-8A38-555981E952D3}"/>
              </a:ext>
            </a:extLst>
          </p:cNvPr>
          <p:cNvSpPr>
            <a:spLocks noGrp="1"/>
          </p:cNvSpPr>
          <p:nvPr>
            <p:ph sz="half" idx="11"/>
          </p:nvPr>
        </p:nvSpPr>
        <p:spPr>
          <a:xfrm>
            <a:off x="6241805" y="1484784"/>
            <a:ext cx="5111999" cy="5037474"/>
          </a:xfrm>
        </p:spPr>
        <p:txBody>
          <a:bodyPr>
            <a:normAutofit/>
          </a:bodyPr>
          <a:lstStyle/>
          <a:p>
            <a:pPr lvl="2"/>
            <a:r>
              <a:rPr lang="nl-NL" sz="2400"/>
              <a:t>Ramen in deuren of panelen worden apart ingevoerd.</a:t>
            </a:r>
          </a:p>
          <a:p>
            <a:endParaRPr lang="nl-BE"/>
          </a:p>
        </p:txBody>
      </p:sp>
      <p:sp>
        <p:nvSpPr>
          <p:cNvPr id="5" name="Rechthoek 4">
            <a:extLst>
              <a:ext uri="{FF2B5EF4-FFF2-40B4-BE49-F238E27FC236}">
                <a16:creationId xmlns:a16="http://schemas.microsoft.com/office/drawing/2014/main" id="{D8330BA6-F9FC-4A34-8F48-D6D2C0C86436}"/>
              </a:ext>
            </a:extLst>
          </p:cNvPr>
          <p:cNvSpPr/>
          <p:nvPr/>
        </p:nvSpPr>
        <p:spPr>
          <a:xfrm>
            <a:off x="767408" y="5949280"/>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DECED700-2B17-4EFD-9895-4488DD54337C}"/>
              </a:ext>
            </a:extLst>
          </p:cNvPr>
          <p:cNvPicPr>
            <a:picLocks noChangeAspect="1"/>
          </p:cNvPicPr>
          <p:nvPr/>
        </p:nvPicPr>
        <p:blipFill>
          <a:blip r:embed="rId4"/>
          <a:stretch>
            <a:fillRect/>
          </a:stretch>
        </p:blipFill>
        <p:spPr>
          <a:xfrm>
            <a:off x="7376914" y="2592288"/>
            <a:ext cx="2841780" cy="3789040"/>
          </a:xfrm>
          <a:prstGeom prst="rect">
            <a:avLst/>
          </a:prstGeom>
        </p:spPr>
      </p:pic>
      <p:sp>
        <p:nvSpPr>
          <p:cNvPr id="8" name="Rechthoek 7">
            <a:extLst>
              <a:ext uri="{FF2B5EF4-FFF2-40B4-BE49-F238E27FC236}">
                <a16:creationId xmlns:a16="http://schemas.microsoft.com/office/drawing/2014/main" id="{07356B97-3BD3-4415-9C9C-782E2448B6A2}"/>
              </a:ext>
            </a:extLst>
          </p:cNvPr>
          <p:cNvSpPr/>
          <p:nvPr/>
        </p:nvSpPr>
        <p:spPr>
          <a:xfrm>
            <a:off x="8112224" y="2852936"/>
            <a:ext cx="1368152" cy="21602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D49BEB70-C298-45C6-8A5A-D5C58AB45406}"/>
              </a:ext>
            </a:extLst>
          </p:cNvPr>
          <p:cNvSpPr/>
          <p:nvPr/>
        </p:nvSpPr>
        <p:spPr>
          <a:xfrm>
            <a:off x="8112224" y="5013176"/>
            <a:ext cx="1368152" cy="122413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2" name="Rechte verbindingslijn met pijl 11">
            <a:extLst>
              <a:ext uri="{FF2B5EF4-FFF2-40B4-BE49-F238E27FC236}">
                <a16:creationId xmlns:a16="http://schemas.microsoft.com/office/drawing/2014/main" id="{AAC0E38A-B4E1-4E4B-8A53-E15C1343FFCD}"/>
              </a:ext>
            </a:extLst>
          </p:cNvPr>
          <p:cNvCxnSpPr/>
          <p:nvPr/>
        </p:nvCxnSpPr>
        <p:spPr>
          <a:xfrm flipV="1">
            <a:off x="9192344" y="3645024"/>
            <a:ext cx="1440160" cy="432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F5F176B9-C15E-4315-9E3C-76477CA32820}"/>
              </a:ext>
            </a:extLst>
          </p:cNvPr>
          <p:cNvCxnSpPr/>
          <p:nvPr/>
        </p:nvCxnSpPr>
        <p:spPr>
          <a:xfrm>
            <a:off x="9192344" y="5589240"/>
            <a:ext cx="14401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0517428-761E-43EF-8887-1F28AC8F0245}"/>
              </a:ext>
            </a:extLst>
          </p:cNvPr>
          <p:cNvSpPr txBox="1"/>
          <p:nvPr/>
        </p:nvSpPr>
        <p:spPr>
          <a:xfrm>
            <a:off x="10632504" y="3249633"/>
            <a:ext cx="1200312" cy="646331"/>
          </a:xfrm>
          <a:prstGeom prst="rect">
            <a:avLst/>
          </a:prstGeom>
          <a:noFill/>
        </p:spPr>
        <p:txBody>
          <a:bodyPr wrap="square" rtlCol="0">
            <a:spAutoFit/>
          </a:bodyPr>
          <a:lstStyle/>
          <a:p>
            <a:r>
              <a:rPr lang="nl-BE" err="1"/>
              <a:t>Beglaasde</a:t>
            </a:r>
            <a:r>
              <a:rPr lang="nl-BE"/>
              <a:t> opening</a:t>
            </a:r>
          </a:p>
        </p:txBody>
      </p:sp>
      <p:sp>
        <p:nvSpPr>
          <p:cNvPr id="16" name="Tekstvak 15">
            <a:extLst>
              <a:ext uri="{FF2B5EF4-FFF2-40B4-BE49-F238E27FC236}">
                <a16:creationId xmlns:a16="http://schemas.microsoft.com/office/drawing/2014/main" id="{F2B0A418-1870-41B5-8CAA-BDC4F94494DB}"/>
              </a:ext>
            </a:extLst>
          </p:cNvPr>
          <p:cNvSpPr txBox="1"/>
          <p:nvPr/>
        </p:nvSpPr>
        <p:spPr>
          <a:xfrm>
            <a:off x="10632503" y="4557813"/>
            <a:ext cx="1313691" cy="1754326"/>
          </a:xfrm>
          <a:prstGeom prst="rect">
            <a:avLst/>
          </a:prstGeom>
          <a:noFill/>
        </p:spPr>
        <p:txBody>
          <a:bodyPr wrap="square" rtlCol="0">
            <a:spAutoFit/>
          </a:bodyPr>
          <a:lstStyle/>
          <a:p>
            <a:r>
              <a:rPr lang="nl-BE"/>
              <a:t>Kan open en toe </a:t>
            </a:r>
            <a:r>
              <a:rPr lang="nl-BE">
                <a:sym typeface="Wingdings" panose="05000000000000000000" pitchFamily="2" charset="2"/>
              </a:rPr>
              <a:t>i</a:t>
            </a:r>
            <a:r>
              <a:rPr lang="nl-BE"/>
              <a:t>n te voeren </a:t>
            </a:r>
          </a:p>
          <a:p>
            <a:r>
              <a:rPr lang="nl-BE"/>
              <a:t>als deur, niet als paneel!</a:t>
            </a:r>
          </a:p>
        </p:txBody>
      </p:sp>
      <p:sp>
        <p:nvSpPr>
          <p:cNvPr id="13" name="Titel 1">
            <a:extLst>
              <a:ext uri="{FF2B5EF4-FFF2-40B4-BE49-F238E27FC236}">
                <a16:creationId xmlns:a16="http://schemas.microsoft.com/office/drawing/2014/main" id="{910B6240-23EC-4F8F-87B5-649716DCA072}"/>
              </a:ext>
            </a:extLst>
          </p:cNvPr>
          <p:cNvSpPr>
            <a:spLocks noGrp="1"/>
          </p:cNvSpPr>
          <p:nvPr>
            <p:ph type="title"/>
          </p:nvPr>
        </p:nvSpPr>
        <p:spPr>
          <a:xfrm>
            <a:off x="838200" y="476250"/>
            <a:ext cx="10515600" cy="936625"/>
          </a:xfrm>
        </p:spPr>
        <p:txBody>
          <a:bodyPr/>
          <a:lstStyle/>
          <a:p>
            <a:r>
              <a:rPr lang="nl-BE" sz="3600" b="0"/>
              <a:t>Openingen</a:t>
            </a:r>
          </a:p>
        </p:txBody>
      </p:sp>
      <p:cxnSp>
        <p:nvCxnSpPr>
          <p:cNvPr id="17" name="Rechte verbindingslijn met pijl 16">
            <a:extLst>
              <a:ext uri="{FF2B5EF4-FFF2-40B4-BE49-F238E27FC236}">
                <a16:creationId xmlns:a16="http://schemas.microsoft.com/office/drawing/2014/main" id="{C7551C28-5492-4389-A7B2-4DA3D9495F6B}"/>
              </a:ext>
            </a:extLst>
          </p:cNvPr>
          <p:cNvCxnSpPr>
            <a:cxnSpLocks/>
          </p:cNvCxnSpPr>
          <p:nvPr/>
        </p:nvCxnSpPr>
        <p:spPr>
          <a:xfrm>
            <a:off x="4836669" y="5070894"/>
            <a:ext cx="9840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BBCAC5C-D9A1-4AB3-9F4E-09673E7A2D55}"/>
              </a:ext>
            </a:extLst>
          </p:cNvPr>
          <p:cNvSpPr txBox="1"/>
          <p:nvPr/>
        </p:nvSpPr>
        <p:spPr>
          <a:xfrm>
            <a:off x="5833370" y="4413011"/>
            <a:ext cx="1538947" cy="1200329"/>
          </a:xfrm>
          <a:prstGeom prst="rect">
            <a:avLst/>
          </a:prstGeom>
          <a:noFill/>
        </p:spPr>
        <p:txBody>
          <a:bodyPr wrap="none" rtlCol="0">
            <a:spAutoFit/>
          </a:bodyPr>
          <a:lstStyle/>
          <a:p>
            <a:r>
              <a:rPr lang="nl-BE"/>
              <a:t>Kan niet open </a:t>
            </a:r>
          </a:p>
          <a:p>
            <a:r>
              <a:rPr lang="nl-BE"/>
              <a:t>of toe </a:t>
            </a:r>
            <a:r>
              <a:rPr lang="nl-BE">
                <a:sym typeface="Wingdings" panose="05000000000000000000" pitchFamily="2" charset="2"/>
              </a:rPr>
              <a:t>i</a:t>
            </a:r>
            <a:r>
              <a:rPr lang="nl-BE"/>
              <a:t>n te </a:t>
            </a:r>
          </a:p>
          <a:p>
            <a:r>
              <a:rPr lang="nl-BE"/>
              <a:t>voeren als </a:t>
            </a:r>
          </a:p>
          <a:p>
            <a:r>
              <a:rPr lang="nl-BE"/>
              <a:t>paneel</a:t>
            </a:r>
          </a:p>
        </p:txBody>
      </p:sp>
    </p:spTree>
    <p:extLst>
      <p:ext uri="{BB962C8B-B14F-4D97-AF65-F5344CB8AC3E}">
        <p14:creationId xmlns:p14="http://schemas.microsoft.com/office/powerpoint/2010/main" val="33111728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a:t>Deel V : 	Eigenschappen gebouwschil</a:t>
            </a:r>
          </a:p>
          <a:p>
            <a:pPr indent="-287655"/>
            <a:endParaRPr lang="nl-BE" sz="1200"/>
          </a:p>
          <a:p>
            <a:pPr marL="1077595" lvl="1" indent="-355600">
              <a:buNone/>
            </a:pPr>
            <a:r>
              <a:rPr lang="nl-BE"/>
              <a:t>12.  Onterechte aannamen aan- of afwezigheid van isolatie en/of luchtlaag</a:t>
            </a:r>
            <a:endParaRPr lang="nl-BE">
              <a:cs typeface="Calibri"/>
            </a:endParaRPr>
          </a:p>
          <a:p>
            <a:pPr marL="1077595" lvl="1" indent="-355600">
              <a:buNone/>
            </a:pPr>
            <a:endParaRPr lang="nl-BE" sz="1200">
              <a:cs typeface="Calibri"/>
            </a:endParaRPr>
          </a:p>
          <a:p>
            <a:pPr marL="1077595" lvl="1" indent="-355600">
              <a:buNone/>
            </a:pPr>
            <a:r>
              <a:rPr lang="nl-BE"/>
              <a:t>13.  Het opzoeken van eigenschappen is verplicht!</a:t>
            </a:r>
            <a:endParaRPr lang="nl-BE">
              <a:cs typeface="Calibri"/>
            </a:endParaRPr>
          </a:p>
          <a:p>
            <a:pPr indent="-287655"/>
            <a:endParaRPr lang="en-US" sz="1200"/>
          </a:p>
          <a:p>
            <a:pPr marL="721995" lvl="1" indent="0">
              <a:buNone/>
            </a:pPr>
            <a:r>
              <a:rPr lang="nl-BE"/>
              <a:t>14.  Aanname isolatie op basis van plannen</a:t>
            </a:r>
            <a:endParaRPr lang="nl-BE">
              <a:cs typeface="Calibri"/>
            </a:endParaRPr>
          </a:p>
          <a:p>
            <a:pPr marL="721995" lvl="1" indent="0">
              <a:buNone/>
            </a:pPr>
            <a:endParaRPr lang="nl-BE" sz="800">
              <a:cs typeface="Calibri"/>
            </a:endParaRPr>
          </a:p>
          <a:p>
            <a:pPr marL="721995" lvl="1" indent="0">
              <a:buNone/>
            </a:pPr>
            <a:r>
              <a:rPr lang="nl-BE"/>
              <a:t>15. Openingen: opzoekingen op basis van de inscripties  in de</a:t>
            </a:r>
            <a:endParaRPr lang="nl-BE">
              <a:cs typeface="Calibri"/>
            </a:endParaRPr>
          </a:p>
          <a:p>
            <a:pPr marL="721995" lvl="1" indent="0">
              <a:buNone/>
            </a:pPr>
            <a:r>
              <a:rPr lang="nl-BE"/>
              <a:t>        </a:t>
            </a:r>
            <a:r>
              <a:rPr lang="nl-BE" err="1"/>
              <a:t>afstandhouder</a:t>
            </a:r>
            <a:r>
              <a:rPr lang="nl-BE"/>
              <a:t> is verplicht!</a:t>
            </a:r>
            <a:endParaRPr lang="nl-BE">
              <a:cs typeface="Calibri"/>
            </a:endParaRPr>
          </a:p>
          <a:p>
            <a:pPr marL="1607820" lvl="3" indent="-353695"/>
            <a:r>
              <a:rPr lang="nl-BE"/>
              <a:t>Hanteer een ‘standaard’ werkwijze bij het inspecteren van openingen.</a:t>
            </a:r>
            <a:endParaRPr lang="nl-BE">
              <a:cs typeface="Calibri"/>
            </a:endParaRPr>
          </a:p>
          <a:p>
            <a:pPr marL="1077595" lvl="1" indent="-355600">
              <a:buNone/>
            </a:pPr>
            <a:endParaRPr lang="nl-BE" sz="1000">
              <a:solidFill>
                <a:srgbClr val="105269"/>
              </a:solidFill>
              <a:cs typeface="Calibri"/>
            </a:endParaRPr>
          </a:p>
          <a:p>
            <a:pPr marL="721995" lvl="1" indent="0">
              <a:buNone/>
            </a:pPr>
            <a:r>
              <a:rPr lang="nl-BE"/>
              <a:t>16. Zonneweringen </a:t>
            </a:r>
            <a:endParaRPr lang="nl-BE">
              <a:cs typeface="Calibri"/>
            </a:endParaRPr>
          </a:p>
          <a:p>
            <a:pPr marL="1077595" lvl="1" indent="-355600">
              <a:buNone/>
            </a:pPr>
            <a:endParaRPr lang="nl-BE" sz="800">
              <a:cs typeface="Calibri"/>
            </a:endParaRPr>
          </a:p>
          <a:p>
            <a:pPr marL="1077595" lvl="1" indent="-355600">
              <a:buNone/>
            </a:pPr>
            <a:r>
              <a:rPr lang="nl-BE"/>
              <a:t>17. Dakkoepels</a:t>
            </a:r>
            <a:endParaRPr lang="nl-BE">
              <a:cs typeface="Calibri"/>
            </a:endParaRPr>
          </a:p>
          <a:p>
            <a:pPr indent="-287655"/>
            <a:endParaRPr lang="en-US" sz="1000"/>
          </a:p>
        </p:txBody>
      </p:sp>
    </p:spTree>
    <p:extLst>
      <p:ext uri="{BB962C8B-B14F-4D97-AF65-F5344CB8AC3E}">
        <p14:creationId xmlns:p14="http://schemas.microsoft.com/office/powerpoint/2010/main" val="33415056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02904"/>
            <a:ext cx="10515600" cy="4853651"/>
          </a:xfrm>
        </p:spPr>
        <p:txBody>
          <a:bodyPr lIns="91440" tIns="45720" rIns="91440" bIns="0" anchor="t"/>
          <a:lstStyle/>
          <a:p>
            <a:pPr marL="287655" lvl="1" indent="0">
              <a:buNone/>
            </a:pPr>
            <a:r>
              <a:rPr lang="nl-BE" sz="3200"/>
              <a:t>12.  Onterechte aannamen</a:t>
            </a:r>
            <a:endParaRPr lang="en-US"/>
          </a:p>
          <a:p>
            <a:pPr marL="575945" lvl="1" indent="-287655"/>
            <a:endParaRPr lang="nl-BE" sz="800">
              <a:cs typeface="Calibri"/>
            </a:endParaRPr>
          </a:p>
          <a:p>
            <a:pPr marL="575945" lvl="1" indent="-287655"/>
            <a:r>
              <a:rPr lang="nl-BE" sz="2800" b="1"/>
              <a:t>Schildelen waarvan de gegevens niet gekend zijn of niet kunnen worden vastgesteld, moeten zo worden ingevoerd (vb. isolatie onbekend, aanwezigheid luchtlaag onbekend).</a:t>
            </a:r>
            <a:endParaRPr lang="nl-BE" sz="2800" b="1">
              <a:cs typeface="Calibri"/>
            </a:endParaRPr>
          </a:p>
          <a:p>
            <a:pPr marL="575945" lvl="1" indent="-287655"/>
            <a:endParaRPr lang="nl-BE" sz="800" b="1">
              <a:cs typeface="Calibri"/>
            </a:endParaRPr>
          </a:p>
          <a:p>
            <a:pPr marL="863600" lvl="2" indent="-287655"/>
            <a:r>
              <a:rPr lang="nl-BE" sz="2300"/>
              <a:t>Al te vaak wordt een vermoedelijke aan- of afwezigheid aldus aangeduid</a:t>
            </a:r>
            <a:endParaRPr lang="nl-BE" sz="2300">
              <a:cs typeface="Calibri"/>
            </a:endParaRPr>
          </a:p>
          <a:p>
            <a:pPr marL="863600" lvl="2" indent="-287655"/>
            <a:r>
              <a:rPr lang="nl-BE" sz="2300"/>
              <a:t>Vaak wordt bij vloeren standaard isolatie en luchtlaag afwezig ingevoerd, terwijl er vaak geen bewijs voor is. Vermoeden is niet voldoende als bewijs.</a:t>
            </a:r>
            <a:endParaRPr lang="nl-BE" sz="2300">
              <a:cs typeface="Calibri"/>
            </a:endParaRPr>
          </a:p>
          <a:p>
            <a:pPr marL="863600" lvl="2" indent="-287655"/>
            <a:r>
              <a:rPr lang="nl-BE" sz="2300"/>
              <a:t>Idem voor binnenmuren grenzend aan AVR.</a:t>
            </a:r>
            <a:endParaRPr lang="nl-BE" sz="2300">
              <a:cs typeface="Calibri"/>
            </a:endParaRPr>
          </a:p>
          <a:p>
            <a:pPr marL="863600" lvl="2" indent="-287655"/>
            <a:r>
              <a:rPr lang="nl-BE" sz="2300"/>
              <a:t>Bij binnendeuren wordt dikwijls isolatie afwezig en luchtlaag aanwezig aangeduid zonder bewijs.</a:t>
            </a:r>
            <a:endParaRPr lang="nl-BE" sz="2300">
              <a:cs typeface="Calibri"/>
            </a:endParaRPr>
          </a:p>
          <a:p>
            <a:pPr marL="863600" lvl="2" indent="-287655"/>
            <a:r>
              <a:rPr lang="nl-BE" sz="2300"/>
              <a:t>Ook bij recente deuren wordt vaak –zonder bewijs- ingevuld dat er isolatie aanwezig is. Vraag aan de eigenaar naar de factuur van de deur om gegevens te kunnen achterhalen, bijvoorbeeld referentiejaar renovatie. </a:t>
            </a:r>
            <a:endParaRPr lang="nl-BE" sz="2300">
              <a:cs typeface="Calibri"/>
            </a:endParaRPr>
          </a:p>
          <a:p>
            <a:pPr marL="287655" lvl="1" indent="0">
              <a:buNone/>
            </a:pPr>
            <a:endParaRPr lang="nl-BE" sz="2800" b="1">
              <a:cs typeface="Calibri"/>
            </a:endParaRPr>
          </a:p>
          <a:p>
            <a:pPr marL="287655" lvl="1" indent="0">
              <a:buNone/>
            </a:pPr>
            <a:endParaRPr lang="nl-BE" sz="1000" b="1">
              <a:cs typeface="Calibri"/>
            </a:endParaRPr>
          </a:p>
          <a:p>
            <a:pPr marL="575945" lvl="2" indent="0">
              <a:buNone/>
            </a:pPr>
            <a:endParaRPr lang="nl-BE" sz="2400">
              <a:cs typeface="Calibri"/>
            </a:endParaRPr>
          </a:p>
          <a:p>
            <a:pPr marL="575945" lvl="1" indent="-287655"/>
            <a:endParaRPr lang="nl-BE">
              <a:cs typeface="Calibri"/>
            </a:endParaRPr>
          </a:p>
          <a:p>
            <a:pPr indent="0">
              <a:buNone/>
            </a:pPr>
            <a:endParaRPr lang="nl-BE"/>
          </a:p>
        </p:txBody>
      </p:sp>
      <p:sp>
        <p:nvSpPr>
          <p:cNvPr id="6" name="Titel 1">
            <a:extLst>
              <a:ext uri="{FF2B5EF4-FFF2-40B4-BE49-F238E27FC236}">
                <a16:creationId xmlns:a16="http://schemas.microsoft.com/office/drawing/2014/main" id="{F82319F2-07EA-4CF6-B5B8-2A2EB0EE2216}"/>
              </a:ext>
            </a:extLst>
          </p:cNvPr>
          <p:cNvSpPr>
            <a:spLocks noGrp="1"/>
          </p:cNvSpPr>
          <p:nvPr>
            <p:ph type="title"/>
          </p:nvPr>
        </p:nvSpPr>
        <p:spPr>
          <a:xfrm>
            <a:off x="838198" y="362874"/>
            <a:ext cx="10515600" cy="936625"/>
          </a:xfrm>
        </p:spPr>
        <p:txBody>
          <a:bodyPr/>
          <a:lstStyle/>
          <a:p>
            <a:r>
              <a:rPr lang="nl-BE" sz="3600"/>
              <a:t>Veelgemaakte fouten IP deel V:</a:t>
            </a:r>
            <a:br>
              <a:rPr lang="nl-BE" sz="3600"/>
            </a:br>
            <a:r>
              <a:rPr lang="nl-BE" sz="3600"/>
              <a:t>Eigenschappen gebouwschil</a:t>
            </a:r>
          </a:p>
        </p:txBody>
      </p:sp>
      <p:sp>
        <p:nvSpPr>
          <p:cNvPr id="5" name="Ovaal 4">
            <a:extLst>
              <a:ext uri="{FF2B5EF4-FFF2-40B4-BE49-F238E27FC236}">
                <a16:creationId xmlns:a16="http://schemas.microsoft.com/office/drawing/2014/main" id="{30FDBDA0-C121-43CD-8B90-3B73D719596E}"/>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BBD71E33-78E9-4875-85CC-CFE19FA7DDC0}"/>
              </a:ext>
            </a:extLst>
          </p:cNvPr>
          <p:cNvSpPr txBox="1"/>
          <p:nvPr/>
        </p:nvSpPr>
        <p:spPr>
          <a:xfrm>
            <a:off x="10695833" y="899389"/>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V.2</a:t>
            </a:r>
          </a:p>
        </p:txBody>
      </p:sp>
      <p:pic>
        <p:nvPicPr>
          <p:cNvPr id="8" name="Graphic 7" descr="Klembord">
            <a:extLst>
              <a:ext uri="{FF2B5EF4-FFF2-40B4-BE49-F238E27FC236}">
                <a16:creationId xmlns:a16="http://schemas.microsoft.com/office/drawing/2014/main" id="{9FFD58B5-2F91-4CE9-9178-21ED77F54E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8250568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37BD1EA-9219-4D0E-A89E-30090BB549A9}"/>
              </a:ext>
            </a:extLst>
          </p:cNvPr>
          <p:cNvSpPr>
            <a:spLocks noGrp="1"/>
          </p:cNvSpPr>
          <p:nvPr>
            <p:ph sz="half" idx="10"/>
          </p:nvPr>
        </p:nvSpPr>
        <p:spPr/>
        <p:txBody>
          <a:bodyPr lIns="91440" tIns="45720" rIns="91440" bIns="0" anchor="t"/>
          <a:lstStyle/>
          <a:p>
            <a:pPr marL="287655" lvl="1" indent="0">
              <a:buNone/>
            </a:pPr>
            <a:r>
              <a:rPr lang="nl-BE" sz="3200"/>
              <a:t>13. Het </a:t>
            </a:r>
            <a:r>
              <a:rPr lang="nl-BE" sz="3200" b="1"/>
              <a:t>opzoeken van de eigenschappen is verplicht</a:t>
            </a:r>
            <a:r>
              <a:rPr lang="nl-BE" sz="3200"/>
              <a:t> </a:t>
            </a:r>
            <a:endParaRPr lang="en-US">
              <a:cs typeface="Calibri"/>
            </a:endParaRPr>
          </a:p>
          <a:p>
            <a:pPr marL="287655" lvl="1" indent="0">
              <a:buNone/>
            </a:pPr>
            <a:r>
              <a:rPr lang="nl-BE" sz="2800"/>
              <a:t>       (en gebeurt nog te weinig)</a:t>
            </a:r>
            <a:endParaRPr lang="nl-BE" sz="2800">
              <a:cs typeface="Calibri"/>
            </a:endParaRPr>
          </a:p>
          <a:p>
            <a:pPr marL="575945" lvl="1" indent="-287655"/>
            <a:endParaRPr lang="nl-BE" sz="800">
              <a:cs typeface="Calibri"/>
            </a:endParaRPr>
          </a:p>
          <a:p>
            <a:pPr marL="863600" lvl="2" indent="-287655"/>
            <a:r>
              <a:rPr lang="nl-BE" sz="2400"/>
              <a:t>De gegevens en waarden vermeld op de aangeleverde en geldige bewijsstukken van de renovatiewerken moeten in detail, volledig en correct worden overgenomen in het EPC</a:t>
            </a:r>
            <a:endParaRPr lang="nl-BE" sz="2400">
              <a:cs typeface="Calibri"/>
            </a:endParaRPr>
          </a:p>
          <a:p>
            <a:pPr marL="863600" lvl="2" indent="-287655"/>
            <a:endParaRPr lang="nl-BE" sz="800">
              <a:cs typeface="Calibri"/>
            </a:endParaRPr>
          </a:p>
          <a:p>
            <a:pPr marL="863600" lvl="2" indent="-287655"/>
            <a:r>
              <a:rPr lang="nl-NL" sz="2400"/>
              <a:t>Via merk en type wordt de gedeclareerde λ-waarde opgezocht in de technische fiche van de fabrikant, op </a:t>
            </a:r>
            <a:r>
              <a:rPr lang="nl-BE" sz="2400">
                <a:hlinkClick r:id="rId3">
                  <a:extLst>
                    <a:ext uri="{A12FA001-AC4F-418D-AE19-62706E023703}">
                      <ahyp:hlinkClr xmlns:ahyp="http://schemas.microsoft.com/office/drawing/2018/hyperlinkcolor" val="tx"/>
                    </a:ext>
                  </a:extLst>
                </a:hlinkClick>
              </a:rPr>
              <a:t>http://www.butgb.be</a:t>
            </a:r>
            <a:r>
              <a:rPr lang="nl-BE" sz="2400"/>
              <a:t>, </a:t>
            </a:r>
            <a:r>
              <a:rPr lang="nl-NL" sz="2400"/>
              <a:t>via </a:t>
            </a:r>
            <a:r>
              <a:rPr lang="nl-NL" sz="2400">
                <a:hlinkClick r:id="rId4">
                  <a:extLst>
                    <a:ext uri="{A12FA001-AC4F-418D-AE19-62706E023703}">
                      <ahyp:hlinkClr xmlns:ahyp="http://schemas.microsoft.com/office/drawing/2018/hyperlinkcolor" val="tx"/>
                    </a:ext>
                  </a:extLst>
                </a:hlinkClick>
              </a:rPr>
              <a:t>www.epbd.be</a:t>
            </a:r>
            <a:r>
              <a:rPr lang="nl-BE" sz="2400"/>
              <a:t> of </a:t>
            </a:r>
            <a:r>
              <a:rPr lang="nl-NL" sz="2400" u="sng"/>
              <a:t>www.vibe.be</a:t>
            </a:r>
            <a:endParaRPr lang="nl-NL" sz="2400" u="sng">
              <a:cs typeface="Calibri"/>
            </a:endParaRPr>
          </a:p>
          <a:p>
            <a:pPr marL="863600" lvl="2" indent="-287655"/>
            <a:endParaRPr lang="nl-NL" sz="800">
              <a:solidFill>
                <a:srgbClr val="105269"/>
              </a:solidFill>
              <a:cs typeface="Calibri"/>
            </a:endParaRPr>
          </a:p>
          <a:p>
            <a:pPr marL="1151890" lvl="3" indent="-287655"/>
            <a:r>
              <a:rPr lang="nl-NL" sz="2400"/>
              <a:t>De </a:t>
            </a:r>
            <a:r>
              <a:rPr lang="nl-NL" sz="2400">
                <a:latin typeface="Symbol"/>
                <a:sym typeface="Symbol"/>
              </a:rPr>
              <a:t>l</a:t>
            </a:r>
            <a:r>
              <a:rPr lang="nl-NL" sz="2400"/>
              <a:t>-,R- en U-waarde mag principieel </a:t>
            </a:r>
            <a:r>
              <a:rPr lang="nl-NL" sz="2400" u="sng"/>
              <a:t>niet</a:t>
            </a:r>
            <a:r>
              <a:rPr lang="nl-NL" sz="2400"/>
              <a:t> uit een factuur worden overgenomen.</a:t>
            </a:r>
            <a:endParaRPr lang="nl-NL" sz="2400">
              <a:cs typeface="Calibri"/>
            </a:endParaRPr>
          </a:p>
          <a:p>
            <a:pPr marL="1151890" lvl="3" indent="-287655"/>
            <a:r>
              <a:rPr lang="nl-BE" sz="2400"/>
              <a:t>Ook correcte invoer bij ‘onderbreking isolatie’ invoeren om correcte R-waarde door software te laten bepalen</a:t>
            </a:r>
            <a:endParaRPr lang="nl-BE" sz="2400">
              <a:cs typeface="Calibri"/>
            </a:endParaRPr>
          </a:p>
          <a:p>
            <a:pPr indent="-287655"/>
            <a:endParaRPr lang="nl-BE">
              <a:cs typeface="Calibri"/>
            </a:endParaRPr>
          </a:p>
        </p:txBody>
      </p:sp>
      <p:sp>
        <p:nvSpPr>
          <p:cNvPr id="4" name="Titel 1">
            <a:extLst>
              <a:ext uri="{FF2B5EF4-FFF2-40B4-BE49-F238E27FC236}">
                <a16:creationId xmlns:a16="http://schemas.microsoft.com/office/drawing/2014/main" id="{0C6C211A-B404-4EBD-999A-592EC52B69C5}"/>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28645030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37BD1EA-9219-4D0E-A89E-30090BB549A9}"/>
              </a:ext>
            </a:extLst>
          </p:cNvPr>
          <p:cNvSpPr>
            <a:spLocks noGrp="1"/>
          </p:cNvSpPr>
          <p:nvPr>
            <p:ph sz="half" idx="10"/>
          </p:nvPr>
        </p:nvSpPr>
        <p:spPr/>
        <p:txBody>
          <a:bodyPr/>
          <a:lstStyle/>
          <a:p>
            <a:pPr marL="288000" lvl="1" indent="0">
              <a:buNone/>
            </a:pPr>
            <a:r>
              <a:rPr lang="nl-BE" sz="3200"/>
              <a:t>14. Is er isolatie of zijn er isolerende lagen aanwezig? </a:t>
            </a:r>
          </a:p>
          <a:p>
            <a:pPr marL="288000" lvl="1" indent="0">
              <a:buNone/>
            </a:pPr>
            <a:r>
              <a:rPr lang="nl-BE" sz="3200"/>
              <a:t>       Specifieke voorwaarde voor plannen.</a:t>
            </a:r>
            <a:endParaRPr lang="nl-BE" sz="2800"/>
          </a:p>
          <a:p>
            <a:pPr lvl="1"/>
            <a:endParaRPr lang="nl-BE" sz="800"/>
          </a:p>
          <a:p>
            <a:pPr lvl="2"/>
            <a:r>
              <a:rPr lang="nl-BE"/>
              <a:t>Waar informatie op plan terugvinden?</a:t>
            </a:r>
          </a:p>
          <a:p>
            <a:pPr lvl="3"/>
            <a:r>
              <a:rPr lang="nl-BE"/>
              <a:t>kan op het plan (grondplan, doorsnede … ) getekend zijn </a:t>
            </a:r>
          </a:p>
          <a:p>
            <a:pPr lvl="3"/>
            <a:r>
              <a:rPr lang="nl-BE"/>
              <a:t>Isolatie kan in de legende of bij de beschrijving van de opbouw van een schildeel worden vermeld</a:t>
            </a:r>
          </a:p>
          <a:p>
            <a:pPr lvl="3"/>
            <a:r>
              <a:rPr lang="nl-BE"/>
              <a:t>Als er geen legende of beschrijving van de opbouw op het plan staat =&gt; 'zonder vermelding’</a:t>
            </a:r>
          </a:p>
          <a:p>
            <a:pPr lvl="3"/>
            <a:endParaRPr lang="nl-BE" sz="1000"/>
          </a:p>
          <a:p>
            <a:pPr marL="863600" lvl="2" indent="-287655"/>
            <a:r>
              <a:rPr lang="nl-BE">
                <a:cs typeface="Calibri"/>
              </a:rPr>
              <a:t>Isolatie getekend én vermeld </a:t>
            </a:r>
            <a:r>
              <a:rPr lang="nl-BE">
                <a:cs typeface="Calibri"/>
                <a:sym typeface="Wingdings" panose="05000000000000000000" pitchFamily="2" charset="2"/>
              </a:rPr>
              <a:t> isolatie ‘aanwezig’ </a:t>
            </a:r>
          </a:p>
          <a:p>
            <a:pPr marL="863600" lvl="2" indent="-287655"/>
            <a:r>
              <a:rPr lang="nl-BE">
                <a:cs typeface="Calibri"/>
              </a:rPr>
              <a:t>Isolatie getekend maar niet vermeld (legende/opbouw) </a:t>
            </a:r>
            <a:r>
              <a:rPr lang="nl-BE">
                <a:cs typeface="Calibri"/>
                <a:sym typeface="Wingdings" panose="05000000000000000000" pitchFamily="2" charset="2"/>
              </a:rPr>
              <a:t> ‘onbekend’ </a:t>
            </a:r>
          </a:p>
          <a:p>
            <a:pPr marL="863600" lvl="2" indent="-287655"/>
            <a:r>
              <a:rPr lang="nl-BE">
                <a:cs typeface="Calibri"/>
              </a:rPr>
              <a:t>Isolatie getekend maar 'zonder vermelding' </a:t>
            </a:r>
            <a:r>
              <a:rPr lang="nl-BE">
                <a:cs typeface="Calibri"/>
                <a:sym typeface="Wingdings" panose="05000000000000000000" pitchFamily="2" charset="2"/>
              </a:rPr>
              <a:t> ‘onbekend’ </a:t>
            </a:r>
          </a:p>
          <a:p>
            <a:pPr marL="863600" lvl="2" indent="-287655"/>
            <a:r>
              <a:rPr lang="nl-BE">
                <a:cs typeface="Calibri"/>
              </a:rPr>
              <a:t>Isolatie niet getekend maar wel vermeld (legende/opbouw) </a:t>
            </a:r>
            <a:r>
              <a:rPr lang="nl-BE">
                <a:cs typeface="Calibri"/>
                <a:sym typeface="Wingdings" panose="05000000000000000000" pitchFamily="2" charset="2"/>
              </a:rPr>
              <a:t> ‘aanwezig’ </a:t>
            </a:r>
          </a:p>
          <a:p>
            <a:pPr marL="863600" lvl="2" indent="-287655"/>
            <a:r>
              <a:rPr lang="nl-BE">
                <a:cs typeface="Calibri"/>
                <a:sym typeface="Wingdings" panose="05000000000000000000" pitchFamily="2" charset="2"/>
              </a:rPr>
              <a:t>Isolatie niet getekend én 'zonder vermelding'  ‘onbekend’ </a:t>
            </a:r>
          </a:p>
          <a:p>
            <a:pPr marL="863310" lvl="2" indent="-287655"/>
            <a:r>
              <a:rPr lang="nl-BE">
                <a:cs typeface="Calibri"/>
                <a:sym typeface="Wingdings" panose="05000000000000000000" pitchFamily="2" charset="2"/>
              </a:rPr>
              <a:t>Isolatie niet getekend én niet vermeld (legende/opbouw)  ‘afwezig’</a:t>
            </a:r>
            <a:endParaRPr lang="nl-BE" altLang="nl-BE">
              <a:cs typeface="Calibri" panose="020F0502020204030204" pitchFamily="34" charset="0"/>
            </a:endParaRPr>
          </a:p>
          <a:p>
            <a:pPr lvl="3"/>
            <a:endParaRPr lang="nl-BE" sz="2400"/>
          </a:p>
          <a:p>
            <a:endParaRPr lang="nl-BE"/>
          </a:p>
        </p:txBody>
      </p:sp>
      <p:sp>
        <p:nvSpPr>
          <p:cNvPr id="4" name="Titel 1">
            <a:extLst>
              <a:ext uri="{FF2B5EF4-FFF2-40B4-BE49-F238E27FC236}">
                <a16:creationId xmlns:a16="http://schemas.microsoft.com/office/drawing/2014/main" id="{0C6C211A-B404-4EBD-999A-592EC52B69C5}"/>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
        <p:nvSpPr>
          <p:cNvPr id="5" name="Ovaal 4">
            <a:extLst>
              <a:ext uri="{FF2B5EF4-FFF2-40B4-BE49-F238E27FC236}">
                <a16:creationId xmlns:a16="http://schemas.microsoft.com/office/drawing/2014/main" id="{70D13407-933F-4108-AFBE-C70C0886C75E}"/>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202540DA-6D52-4D17-803A-93A69EAB1C01}"/>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E12D5F05-5D2F-4902-8615-75DDF20A0C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9022195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38199" y="1412776"/>
            <a:ext cx="10515599" cy="5037474"/>
          </a:xfrm>
        </p:spPr>
        <p:txBody>
          <a:bodyPr/>
          <a:lstStyle/>
          <a:p>
            <a:pPr marL="288000" lvl="1" indent="0">
              <a:buNone/>
            </a:pPr>
            <a:r>
              <a:rPr lang="nl-BE" sz="3200"/>
              <a:t>15. Openingen: het opzoeken van de eigenschappen op basis van de inscriptie in de </a:t>
            </a:r>
            <a:r>
              <a:rPr lang="nl-BE" sz="3200" err="1"/>
              <a:t>afstandhouder</a:t>
            </a:r>
            <a:r>
              <a:rPr lang="nl-BE" sz="3200"/>
              <a:t> is verplicht</a:t>
            </a:r>
          </a:p>
          <a:p>
            <a:pPr indent="0">
              <a:buNone/>
            </a:pPr>
            <a:endParaRPr lang="nl-BE" sz="1000"/>
          </a:p>
          <a:p>
            <a:pPr indent="0">
              <a:buNone/>
            </a:pPr>
            <a:endParaRPr lang="nl-BE"/>
          </a:p>
          <a:p>
            <a:pPr lvl="2"/>
            <a:endParaRPr lang="nl-BE" sz="2300"/>
          </a:p>
          <a:p>
            <a:pPr indent="0">
              <a:buNone/>
            </a:pPr>
            <a:endParaRPr lang="nl-BE"/>
          </a:p>
        </p:txBody>
      </p:sp>
      <p:sp>
        <p:nvSpPr>
          <p:cNvPr id="4" name="Titel 1">
            <a:extLst>
              <a:ext uri="{FF2B5EF4-FFF2-40B4-BE49-F238E27FC236}">
                <a16:creationId xmlns:a16="http://schemas.microsoft.com/office/drawing/2014/main" id="{643FAA02-415F-4FF5-8120-D03AB0B7A10D}"/>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pic>
        <p:nvPicPr>
          <p:cNvPr id="5" name="Afbeelding 4" descr="Afbeelding met houten&#10;&#10;Automatisch gegenereerde beschrijving">
            <a:extLst>
              <a:ext uri="{FF2B5EF4-FFF2-40B4-BE49-F238E27FC236}">
                <a16:creationId xmlns:a16="http://schemas.microsoft.com/office/drawing/2014/main" id="{2BC95C53-546D-41DE-AEF5-025944161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59495" y="2879007"/>
            <a:ext cx="4468761" cy="3351571"/>
          </a:xfrm>
          <a:prstGeom prst="rect">
            <a:avLst/>
          </a:prstGeom>
        </p:spPr>
      </p:pic>
      <p:sp>
        <p:nvSpPr>
          <p:cNvPr id="8" name="Tijdelijke aanduiding voor inhoud 2">
            <a:extLst>
              <a:ext uri="{FF2B5EF4-FFF2-40B4-BE49-F238E27FC236}">
                <a16:creationId xmlns:a16="http://schemas.microsoft.com/office/drawing/2014/main" id="{B4E042A0-7133-4699-AC6D-F38212FBB4F7}"/>
              </a:ext>
            </a:extLst>
          </p:cNvPr>
          <p:cNvSpPr txBox="1">
            <a:spLocks/>
          </p:cNvSpPr>
          <p:nvPr/>
        </p:nvSpPr>
        <p:spPr>
          <a:xfrm>
            <a:off x="522336" y="2320412"/>
            <a:ext cx="7479891" cy="4265975"/>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Font typeface="Wingdings 3" panose="05040102010807070707" pitchFamily="18" charset="2"/>
              <a:buNone/>
            </a:pPr>
            <a:endParaRPr lang="nl-BE" sz="1000"/>
          </a:p>
          <a:p>
            <a:pPr lvl="2"/>
            <a:r>
              <a:rPr lang="nl-NL" sz="2300"/>
              <a:t>Tabel van het verbond van de glasindustrie: http://www.vgi-fiv.be/nl/ </a:t>
            </a:r>
          </a:p>
          <a:p>
            <a:pPr lvl="2"/>
            <a:endParaRPr lang="nl-NL" sz="800"/>
          </a:p>
          <a:p>
            <a:pPr lvl="3"/>
            <a:r>
              <a:rPr lang="nl-NL"/>
              <a:t>Op de website van het verbond van de glasindustrie vindt u meer technische specificaties over de zontoetredingsfactor (g-waarde) en de U-waarden van Belgische beglazing. </a:t>
            </a:r>
          </a:p>
          <a:p>
            <a:pPr lvl="2"/>
            <a:endParaRPr lang="nl-NL" sz="800"/>
          </a:p>
          <a:p>
            <a:pPr lvl="2"/>
            <a:r>
              <a:rPr lang="nl-BE" sz="2300"/>
              <a:t>Op de website van de fabrikant</a:t>
            </a:r>
          </a:p>
          <a:p>
            <a:pPr marL="576000" lvl="2" indent="0">
              <a:buNone/>
            </a:pPr>
            <a:endParaRPr lang="nl-BE" sz="1200"/>
          </a:p>
          <a:p>
            <a:pPr lvl="2"/>
            <a:r>
              <a:rPr lang="nl-BE" sz="2300"/>
              <a:t>Vaak wordt ook HR+ of HR++ in </a:t>
            </a:r>
            <a:r>
              <a:rPr lang="nl-BE" sz="2300" err="1"/>
              <a:t>afstandhouder</a:t>
            </a:r>
            <a:r>
              <a:rPr lang="nl-BE" sz="2300"/>
              <a:t> niet aangeduid in software</a:t>
            </a:r>
          </a:p>
          <a:p>
            <a:pPr lvl="2"/>
            <a:r>
              <a:rPr lang="nl-BE" sz="2300"/>
              <a:t>Soms wordt ook onterecht HR beglazing ingevoerd bij recente beglazing: visuele vaststelling of bewijs is nodig</a:t>
            </a:r>
          </a:p>
          <a:p>
            <a:pPr indent="0">
              <a:buFont typeface="Wingdings 3" panose="05040102010807070707" pitchFamily="18" charset="2"/>
              <a:buNone/>
            </a:pPr>
            <a:endParaRPr lang="nl-BE"/>
          </a:p>
          <a:p>
            <a:pPr lvl="2"/>
            <a:endParaRPr lang="nl-BE" sz="2300"/>
          </a:p>
          <a:p>
            <a:pPr indent="0">
              <a:buFont typeface="Wingdings 3" panose="05040102010807070707" pitchFamily="18" charset="2"/>
              <a:buNone/>
            </a:pPr>
            <a:endParaRPr lang="nl-BE"/>
          </a:p>
        </p:txBody>
      </p:sp>
      <p:cxnSp>
        <p:nvCxnSpPr>
          <p:cNvPr id="10" name="Rechte verbindingslijn 9">
            <a:extLst>
              <a:ext uri="{FF2B5EF4-FFF2-40B4-BE49-F238E27FC236}">
                <a16:creationId xmlns:a16="http://schemas.microsoft.com/office/drawing/2014/main" id="{048FC340-4072-4A56-A92E-725F0CB0C4E3}"/>
              </a:ext>
            </a:extLst>
          </p:cNvPr>
          <p:cNvCxnSpPr/>
          <p:nvPr/>
        </p:nvCxnSpPr>
        <p:spPr>
          <a:xfrm flipH="1">
            <a:off x="10407442" y="2305525"/>
            <a:ext cx="285135" cy="4129838"/>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2" name="Rechte verbindingslijn 11">
            <a:extLst>
              <a:ext uri="{FF2B5EF4-FFF2-40B4-BE49-F238E27FC236}">
                <a16:creationId xmlns:a16="http://schemas.microsoft.com/office/drawing/2014/main" id="{079F0062-DC0C-4D15-8DBA-50D0D7F2E2CA}"/>
              </a:ext>
            </a:extLst>
          </p:cNvPr>
          <p:cNvCxnSpPr/>
          <p:nvPr/>
        </p:nvCxnSpPr>
        <p:spPr>
          <a:xfrm flipH="1">
            <a:off x="10723305" y="2305525"/>
            <a:ext cx="383459" cy="41298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F9BF2059-5C37-40BA-A38C-6A6A3061A704}"/>
              </a:ext>
            </a:extLst>
          </p:cNvPr>
          <p:cNvCxnSpPr>
            <a:cxnSpLocks/>
          </p:cNvCxnSpPr>
          <p:nvPr/>
        </p:nvCxnSpPr>
        <p:spPr>
          <a:xfrm>
            <a:off x="10716725" y="6409482"/>
            <a:ext cx="256255" cy="353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E618C29E-4681-4033-AFE6-319E03F7718E}"/>
              </a:ext>
            </a:extLst>
          </p:cNvPr>
          <p:cNvCxnSpPr>
            <a:cxnSpLocks/>
          </p:cNvCxnSpPr>
          <p:nvPr/>
        </p:nvCxnSpPr>
        <p:spPr>
          <a:xfrm>
            <a:off x="10400862" y="6400263"/>
            <a:ext cx="265469" cy="3722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6094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F5BE0D3-BDEF-4DF8-8279-1945EFEDFAA5}"/>
              </a:ext>
            </a:extLst>
          </p:cNvPr>
          <p:cNvPicPr>
            <a:picLocks noChangeAspect="1"/>
          </p:cNvPicPr>
          <p:nvPr/>
        </p:nvPicPr>
        <p:blipFill>
          <a:blip r:embed="rId3"/>
          <a:stretch>
            <a:fillRect/>
          </a:stretch>
        </p:blipFill>
        <p:spPr>
          <a:xfrm>
            <a:off x="5991537" y="2564904"/>
            <a:ext cx="5922736" cy="2880320"/>
          </a:xfrm>
          <a:prstGeom prst="rect">
            <a:avLst/>
          </a:prstGeom>
        </p:spPr>
      </p:pic>
      <p:sp>
        <p:nvSpPr>
          <p:cNvPr id="6" name="Tijdelijke aanduiding voor inhoud 2">
            <a:extLst>
              <a:ext uri="{FF2B5EF4-FFF2-40B4-BE49-F238E27FC236}">
                <a16:creationId xmlns:a16="http://schemas.microsoft.com/office/drawing/2014/main" id="{32E15A12-81B9-410D-917A-2B973008C29F}"/>
              </a:ext>
            </a:extLst>
          </p:cNvPr>
          <p:cNvSpPr txBox="1">
            <a:spLocks/>
          </p:cNvSpPr>
          <p:nvPr/>
        </p:nvSpPr>
        <p:spPr>
          <a:xfrm>
            <a:off x="563058" y="2348533"/>
            <a:ext cx="5425918" cy="4002076"/>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5945" lvl="1" indent="-287655"/>
            <a:endParaRPr lang="nl-BE" sz="800">
              <a:cs typeface="Calibri"/>
            </a:endParaRPr>
          </a:p>
          <a:p>
            <a:pPr marL="863600" lvl="2" indent="-287655"/>
            <a:r>
              <a:rPr lang="nl-BE" sz="2300"/>
              <a:t>Te volgen werkwijze:</a:t>
            </a:r>
          </a:p>
          <a:p>
            <a:pPr marL="1151600" lvl="3" indent="-287655"/>
            <a:r>
              <a:rPr lang="nl-BE" sz="2300"/>
              <a:t>Kijk </a:t>
            </a:r>
            <a:r>
              <a:rPr lang="nl-BE" sz="2300" err="1"/>
              <a:t>afstandhouder</a:t>
            </a:r>
            <a:r>
              <a:rPr lang="nl-BE" sz="2300"/>
              <a:t> na voor informatie</a:t>
            </a:r>
          </a:p>
          <a:p>
            <a:pPr marL="1151600" lvl="3" indent="-287655"/>
            <a:endParaRPr lang="nl-BE" sz="800"/>
          </a:p>
          <a:p>
            <a:pPr marL="1151600" lvl="3" indent="-287655"/>
            <a:r>
              <a:rPr lang="nl-BE" sz="2300"/>
              <a:t>Doe de coating- of vlammentest</a:t>
            </a:r>
          </a:p>
          <a:p>
            <a:pPr marL="1151600" lvl="3" indent="-287655"/>
            <a:endParaRPr lang="nl-BE" sz="800"/>
          </a:p>
          <a:p>
            <a:pPr marL="1151600" lvl="3" indent="-287655"/>
            <a:r>
              <a:rPr lang="nl-BE" sz="2300"/>
              <a:t>Meet glasdikten en spouwbreedte op</a:t>
            </a:r>
          </a:p>
          <a:p>
            <a:pPr marL="1151600" lvl="3" indent="-287655"/>
            <a:endParaRPr lang="nl-BE" sz="800"/>
          </a:p>
          <a:p>
            <a:pPr marL="1151600" lvl="3" indent="-287655"/>
            <a:r>
              <a:rPr lang="nl-BE" sz="2300"/>
              <a:t>Doe de nodige opzoekingen</a:t>
            </a:r>
          </a:p>
          <a:p>
            <a:pPr marL="1151600" lvl="3" indent="-287655"/>
            <a:endParaRPr lang="nl-BE" sz="2300"/>
          </a:p>
          <a:p>
            <a:pPr marL="1151600" lvl="3" indent="-287655"/>
            <a:endParaRPr lang="nl-BE" sz="2300">
              <a:cs typeface="Calibri"/>
            </a:endParaRPr>
          </a:p>
          <a:p>
            <a:pPr marL="575945" lvl="1" indent="-287655"/>
            <a:endParaRPr lang="nl-BE" sz="2800">
              <a:cs typeface="Calibri"/>
            </a:endParaRPr>
          </a:p>
          <a:p>
            <a:pPr marL="575945" lvl="2" indent="0">
              <a:buFont typeface="Wingdings 2" panose="05020102010507070707" pitchFamily="18" charset="2"/>
              <a:buNone/>
            </a:pPr>
            <a:endParaRPr lang="nl-BE" sz="2300">
              <a:cs typeface="Calibri"/>
            </a:endParaRPr>
          </a:p>
          <a:p>
            <a:pPr indent="0">
              <a:buFont typeface="Wingdings 3" panose="05040102010807070707" pitchFamily="18" charset="2"/>
              <a:buNone/>
            </a:pPr>
            <a:endParaRPr lang="nl-BE"/>
          </a:p>
          <a:p>
            <a:pPr marL="863600" lvl="2" indent="-287655"/>
            <a:endParaRPr lang="nl-BE" sz="2300">
              <a:cs typeface="Calibri"/>
            </a:endParaRPr>
          </a:p>
          <a:p>
            <a:pPr indent="0">
              <a:buFont typeface="Wingdings 3" panose="05040102010807070707" pitchFamily="18" charset="2"/>
              <a:buNone/>
            </a:pPr>
            <a:endParaRPr lang="nl-BE"/>
          </a:p>
        </p:txBody>
      </p:sp>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38199" y="1412776"/>
            <a:ext cx="10515600" cy="799135"/>
          </a:xfrm>
        </p:spPr>
        <p:txBody>
          <a:bodyPr lIns="91440" tIns="45720" rIns="91440" bIns="0" anchor="t"/>
          <a:lstStyle/>
          <a:p>
            <a:pPr marL="575945" lvl="1" indent="-287655"/>
            <a:r>
              <a:rPr lang="nl-BE"/>
              <a:t>Niet iedereen doet de vlammen-/coatingtest op vensters, terwijl dit standaard moet gedaan worden. </a:t>
            </a:r>
            <a:endParaRPr lang="nl-BE" sz="2800">
              <a:cs typeface="Calibri"/>
            </a:endParaRPr>
          </a:p>
          <a:p>
            <a:pPr marL="575945" lvl="2" indent="0">
              <a:buNone/>
            </a:pPr>
            <a:endParaRPr lang="nl-BE" sz="2300">
              <a:cs typeface="Calibri"/>
            </a:endParaRPr>
          </a:p>
          <a:p>
            <a:pPr indent="0">
              <a:buNone/>
            </a:pPr>
            <a:endParaRPr lang="nl-BE"/>
          </a:p>
          <a:p>
            <a:pPr marL="863600" lvl="2" indent="-287655"/>
            <a:endParaRPr lang="nl-BE" sz="2300">
              <a:cs typeface="Calibri"/>
            </a:endParaRPr>
          </a:p>
        </p:txBody>
      </p:sp>
      <p:sp>
        <p:nvSpPr>
          <p:cNvPr id="5" name="Rechthoek 4">
            <a:extLst>
              <a:ext uri="{FF2B5EF4-FFF2-40B4-BE49-F238E27FC236}">
                <a16:creationId xmlns:a16="http://schemas.microsoft.com/office/drawing/2014/main" id="{5C2629B4-0FE1-49F0-BB30-A2E34EC71B19}"/>
              </a:ext>
            </a:extLst>
          </p:cNvPr>
          <p:cNvSpPr/>
          <p:nvPr/>
        </p:nvSpPr>
        <p:spPr>
          <a:xfrm>
            <a:off x="5606651" y="4937415"/>
            <a:ext cx="764651"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6">
            <a:extLst>
              <a:ext uri="{FF2B5EF4-FFF2-40B4-BE49-F238E27FC236}">
                <a16:creationId xmlns:a16="http://schemas.microsoft.com/office/drawing/2014/main" id="{3844361A-C99C-4495-B4BB-2AAA13057CF8}"/>
              </a:ext>
            </a:extLst>
          </p:cNvPr>
          <p:cNvSpPr>
            <a:spLocks noGrp="1"/>
          </p:cNvSpPr>
          <p:nvPr>
            <p:ph type="title"/>
          </p:nvPr>
        </p:nvSpPr>
        <p:spPr/>
        <p:txBody>
          <a:bodyPr/>
          <a:lstStyle/>
          <a:p>
            <a:r>
              <a:rPr lang="nl-BE"/>
              <a:t>Eigenschappen van beglazing</a:t>
            </a:r>
          </a:p>
        </p:txBody>
      </p:sp>
      <p:sp>
        <p:nvSpPr>
          <p:cNvPr id="8" name="Ovaal 7">
            <a:extLst>
              <a:ext uri="{FF2B5EF4-FFF2-40B4-BE49-F238E27FC236}">
                <a16:creationId xmlns:a16="http://schemas.microsoft.com/office/drawing/2014/main" id="{6832C3E0-C453-42F8-9914-35F9D344B3FA}"/>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9D265DB3-199A-4C40-80AA-5F7E2CDBD061}"/>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10" name="Graphic 9" descr="Architectuur">
            <a:extLst>
              <a:ext uri="{FF2B5EF4-FFF2-40B4-BE49-F238E27FC236}">
                <a16:creationId xmlns:a16="http://schemas.microsoft.com/office/drawing/2014/main" id="{6BCB0699-807B-4C66-A085-F83498E7E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1252174778"/>
      </p:ext>
    </p:extLst>
  </p:cSld>
  <p:clrMapOvr>
    <a:masterClrMapping/>
  </p:clrMapOvr>
</p:sld>
</file>

<file path=ppt/theme/theme1.xml><?xml version="1.0" encoding="utf-8"?>
<a:theme xmlns:a="http://schemas.openxmlformats.org/drawingml/2006/main" name="sjabloon-PREMIES">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jabloon-VEA-PREMIES_breedbeeld-test" id="{9CAFD3ED-2AF4-4AE7-8BBE-A74F2736BBDB}" vid="{E6B639B5-8850-4E55-AE8A-D6F33FA2018E}"/>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gf4f80eca70b4135a9ced6669fdbdb3a xmlns="3bac7649-eb37-460d-9f8a-9ca85f036e36">
      <Terms xmlns="http://schemas.microsoft.com/office/infopath/2007/PartnerControl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bc3997fe-963e-4320-8199-941a77a88ffe</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o64c163da4194d2da901314b913c9962>
    <Jaar_x0020_REG_x0020_ODV xmlns="3bac7649-eb37-460d-9f8a-9ca85f036e36">2020</Jaar_x0020_REG_x0020_ODV>
    <TaxCatchAll xmlns="9a9ec0f0-7796-43d0-ac1f-4c8c46ee0bd1">
      <Value>272</Value>
    </TaxCatchAll>
    <cf6c9fb545af48f7a36995ecbde93006 xmlns="8c9d9997-d67c-42a9-91b6-82cf79a793c3">
      <Terms xmlns="http://schemas.microsoft.com/office/infopath/2007/PartnerControls"/>
    </cf6c9fb545af48f7a36995ecbde93006>
    <gfbc9fa463924f638e13122842d4754a xmlns="3bac7649-eb37-460d-9f8a-9ca85f036e36">
      <Terms xmlns="http://schemas.microsoft.com/office/infopath/2007/PartnerControls"/>
    </gfbc9fa463924f638e13122842d4754a>
    <_dlc_DocId xmlns="3bac7649-eb37-460d-9f8a-9ca85f036e36">CNSPRC6EMTMN-1624825353-51777</_dlc_DocId>
    <_dlc_DocIdUrl xmlns="3bac7649-eb37-460d-9f8a-9ca85f036e36">
      <Url>https://vlaamseoverheid.sharepoint.com/sites/vea-intern/_layouts/15/DocIdRedir.aspx?ID=CNSPRC6EMTMN-1624825353-51777</Url>
      <Description>CNSPRC6EMTMN-1624825353-51777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0" ma:contentTypeDescription="" ma:contentTypeScope="" ma:versionID="56545199606deb09ff7799123ea57efb">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b8bca585b138e9461cbc0f9d4450ef55"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 ma:description="Een beschrijving van de documenten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0"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272;#2020|bc3997fe-963e-4320-8199-941a77a88ffe"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720C0E-7F4C-4DCA-A614-E80FF6FAE1D4}">
  <ds:schemaRefs>
    <ds:schemaRef ds:uri="http://schemas.microsoft.com/sharepoint/events"/>
  </ds:schemaRefs>
</ds:datastoreItem>
</file>

<file path=customXml/itemProps2.xml><?xml version="1.0" encoding="utf-8"?>
<ds:datastoreItem xmlns:ds="http://schemas.openxmlformats.org/officeDocument/2006/customXml" ds:itemID="{DE702AFC-E745-48EE-9EA7-44BFE6E745DA}">
  <ds:schemaRefs>
    <ds:schemaRef ds:uri="3bac7649-eb37-460d-9f8a-9ca85f036e36"/>
    <ds:schemaRef ds:uri="8c9d9997-d67c-42a9-91b6-82cf79a793c3"/>
    <ds:schemaRef ds:uri="9a9ec0f0-7796-43d0-ac1f-4c8c46ee0b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6B23EE-60F3-4C1C-859A-053FD78AAB38}">
  <ds:schemaRefs>
    <ds:schemaRef ds:uri="3bac7649-eb37-460d-9f8a-9ca85f036e36"/>
    <ds:schemaRef ds:uri="8c9d9997-d67c-42a9-91b6-82cf79a793c3"/>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B99633A-E3C7-499A-A204-141E43065B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182</Slides>
  <Notes>81</Notes>
  <HiddenSlides>26</HiddenSlides>
  <ScaleCrop>false</ScaleCrop>
  <HeadingPairs>
    <vt:vector size="4" baseType="variant">
      <vt:variant>
        <vt:lpstr>Theme</vt:lpstr>
      </vt:variant>
      <vt:variant>
        <vt:i4>2</vt:i4>
      </vt:variant>
      <vt:variant>
        <vt:lpstr>Slide Titles</vt:lpstr>
      </vt:variant>
      <vt:variant>
        <vt:i4>182</vt:i4>
      </vt:variant>
    </vt:vector>
  </HeadingPairs>
  <TitlesOfParts>
    <vt:vector size="184" baseType="lpstr">
      <vt:lpstr>sjabloon-PREMIES</vt:lpstr>
      <vt:lpstr>Aangepast ontwerp</vt:lpstr>
      <vt:lpstr>PowerPoint Presentation</vt:lpstr>
      <vt:lpstr>Permanente vorming 2021</vt:lpstr>
      <vt:lpstr>PowerPoint Presentation</vt:lpstr>
      <vt:lpstr>Toepassingsgebied</vt:lpstr>
      <vt:lpstr>Definitie wooneenheid</vt:lpstr>
      <vt:lpstr>Definitie wooneenheid</vt:lpstr>
      <vt:lpstr>Eigen afsluitbare toegang</vt:lpstr>
      <vt:lpstr>Eigen afsluitbare toegang</vt:lpstr>
      <vt:lpstr>Eigen afsluitbare toegang</vt:lpstr>
      <vt:lpstr>Combinatie van meerdere residentiële eenheden</vt:lpstr>
      <vt:lpstr>Voorbeeld 1: gebouw met kamers &amp; studio’s</vt:lpstr>
      <vt:lpstr>Voorbeeld 1: gebouw met kamers &amp; studio’s</vt:lpstr>
      <vt:lpstr>Voorbeeld 1: gebouw met kamers &amp; studio’s</vt:lpstr>
      <vt:lpstr>Voorbeeld 1: gebouw met kamers &amp; studio’s</vt:lpstr>
      <vt:lpstr>Voorbeeld 1: gebouw met kamers &amp; studio’s</vt:lpstr>
      <vt:lpstr>Voorbeeld 1: gebouw met kamers &amp; studio’s</vt:lpstr>
      <vt:lpstr>Voorbeeld 2: gebouw met kamers &amp; studio’s</vt:lpstr>
      <vt:lpstr>PowerPoint Presentation</vt:lpstr>
      <vt:lpstr>PowerPoint Presentation</vt:lpstr>
      <vt:lpstr>PowerPoint Presentation</vt:lpstr>
      <vt:lpstr>PowerPoint Presentation</vt:lpstr>
      <vt:lpstr>PowerPoint Presentation</vt:lpstr>
      <vt:lpstr>Voorbeeld 3: uitzondering</vt:lpstr>
      <vt:lpstr>Zorgwoning</vt:lpstr>
      <vt:lpstr>Zorgwoning</vt:lpstr>
      <vt:lpstr>Zorgwoning</vt:lpstr>
      <vt:lpstr>Zorgwoning</vt:lpstr>
      <vt:lpstr>EPC kNR: nieuwe uitzondering</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PowerPoint Presentation</vt:lpstr>
      <vt:lpstr>Veelgemaakte fouten</vt:lpstr>
      <vt:lpstr>Veelgemaakte fouten IP deel II: Verzamelen van de gegevens</vt:lpstr>
      <vt:lpstr>Belang van een goede voorbereiding</vt:lpstr>
      <vt:lpstr>Belang van een goede voorbereiding</vt:lpstr>
      <vt:lpstr>Belang van een goede voorbereiding</vt:lpstr>
      <vt:lpstr>PowerPoint Presentation</vt:lpstr>
      <vt:lpstr>Belang van een goede voorbereiding</vt:lpstr>
      <vt:lpstr>Belang van een goede voorbereiding</vt:lpstr>
      <vt:lpstr>Gebouwenregister</vt:lpstr>
      <vt:lpstr>PowerPoint Presentation</vt:lpstr>
      <vt:lpstr>PowerPoint Presentation</vt:lpstr>
      <vt:lpstr>Belang van een goede voorbereiding</vt:lpstr>
      <vt:lpstr>Belang van een goede voorbereiding</vt:lpstr>
      <vt:lpstr>PowerPoint Presentation</vt:lpstr>
      <vt:lpstr>PowerPoint Presentation</vt:lpstr>
      <vt:lpstr>Belang van een goede voorbereiding</vt:lpstr>
      <vt:lpstr>PowerPoint Presentation</vt:lpstr>
      <vt:lpstr>Veelgemaakte fouten IP deel II: Verzamelen van de gegevens</vt:lpstr>
      <vt:lpstr>Correct gebruik van de bewijsstukken</vt:lpstr>
      <vt:lpstr>PowerPoint Presentation</vt:lpstr>
      <vt:lpstr>PowerPoint Presentation</vt:lpstr>
      <vt:lpstr> </vt:lpstr>
      <vt:lpstr> </vt:lpstr>
      <vt:lpstr>Veelgemaakte fouten IP deel II: Verzamelen van de gegevens</vt:lpstr>
      <vt:lpstr>Bijhouden projectdossier</vt:lpstr>
      <vt:lpstr>Veelgemaakte fouten</vt:lpstr>
      <vt:lpstr>Veelgemaakte fouten IP deel III: Adres, type eenheid en projectgegevens</vt:lpstr>
      <vt:lpstr>Correct bepalen van het referentiejaar bouw,  renovatie of fabricage</vt:lpstr>
      <vt:lpstr>PowerPoint Presentation</vt:lpstr>
      <vt:lpstr>Veelgemaakte fouten IP deel III: Adres, type eenheid en projectgegevens</vt:lpstr>
      <vt:lpstr>Veelgemaakte fouten</vt:lpstr>
      <vt:lpstr>Veelgemaakte fouten IP deel IV: BV, BVO, gebouwschil en begrenzingen</vt:lpstr>
      <vt:lpstr>Correct bepalen van het beschermde volume</vt:lpstr>
      <vt:lpstr>PowerPoint Presentation</vt:lpstr>
      <vt:lpstr>PowerPoint Presentation</vt:lpstr>
      <vt:lpstr>Correct bepalen van het beschermde volume</vt:lpstr>
      <vt:lpstr>PowerPoint Presentation</vt:lpstr>
      <vt:lpstr>PowerPoint Presentation</vt:lpstr>
      <vt:lpstr>Veelgemaakte fouten IP deel IV: BV, BVO, gebouwschil en begrenzingen</vt:lpstr>
      <vt:lpstr>PowerPoint Presentation</vt:lpstr>
      <vt:lpstr>Correct bepalen van de bruikbare vloeroppervlakte</vt:lpstr>
      <vt:lpstr>PowerPoint Presentation</vt:lpstr>
      <vt:lpstr>PowerPoint Presentation</vt:lpstr>
      <vt:lpstr>9. Correct bepalen van de begrenzing in specifieke gevallen</vt:lpstr>
      <vt:lpstr>Correct bepalen van de begrenzing in specifieke gevallen</vt:lpstr>
      <vt:lpstr>PowerPoint Presentation</vt:lpstr>
      <vt:lpstr>Correct bepalen van de begrenzing in specifieke gevallen</vt:lpstr>
      <vt:lpstr>PowerPoint Presentation</vt:lpstr>
      <vt:lpstr>Veelgemaakte fouten IP deel IV: BV, BVO, gebouwschil en begrenzingen</vt:lpstr>
      <vt:lpstr>PowerPoint Presentation</vt:lpstr>
      <vt:lpstr>Openingen</vt:lpstr>
      <vt:lpstr>Veelgemaakte fouten</vt:lpstr>
      <vt:lpstr>Veelgemaakte fouten IP deel V: Eigenschappen gebouwschil</vt:lpstr>
      <vt:lpstr>Veelgemaakte fouten IP deel V: Eigenschappen gebouwschil</vt:lpstr>
      <vt:lpstr>Veelgemaakte fouten IP deel V: Eigenschappen gebouwschil</vt:lpstr>
      <vt:lpstr>Veelgemaakte fouten IP deel V: Eigenschappen gebouwschil</vt:lpstr>
      <vt:lpstr>Eigenschappen van beglazing</vt:lpstr>
      <vt:lpstr>PowerPoint Presentation</vt:lpstr>
      <vt:lpstr>PowerPoint Presentation</vt:lpstr>
      <vt:lpstr>PowerPoint Presentation</vt:lpstr>
      <vt:lpstr>Inspectietips profielen</vt:lpstr>
      <vt:lpstr>Inspectietips profielen</vt:lpstr>
      <vt:lpstr>Inspectietips profielen</vt:lpstr>
      <vt:lpstr>Inspectietips profielen</vt:lpstr>
      <vt:lpstr>Inspectietips profielen</vt:lpstr>
      <vt:lpstr>Veelgemaakte fouten IP deel V: Eigenschappen gebouwschil</vt:lpstr>
      <vt:lpstr>Veelgemaakte fouten IP deel V: Eigenschappen gebouwschil</vt:lpstr>
      <vt:lpstr>Veelgemaakte fouten IP deel V: Eigenschappen gebouwschil</vt:lpstr>
      <vt:lpstr>Veelgemaakte fouten IP deel V: Eigenschappen gebouwschil</vt:lpstr>
      <vt:lpstr>Veelgemaakte fouten</vt:lpstr>
      <vt:lpstr>Veelgemaakte fouten IP deel VI: Ruimteverwarming</vt:lpstr>
      <vt:lpstr>Veelgemaakte fouten IP deel VI: Ruimteverwarming</vt:lpstr>
      <vt:lpstr>PowerPoint Presentation</vt:lpstr>
      <vt:lpstr>Veelgemaakte fouten IP deel VI: Ruimteverwarming</vt:lpstr>
      <vt:lpstr>Veelgemaakte fouten IP deel VI: Ruimteverwarming</vt:lpstr>
      <vt:lpstr>Veelgemaakte fouten IP deel VI: Ruimteverwarming</vt:lpstr>
      <vt:lpstr>Veelgemaakte fouten IP deel VI: Ruimteverwarming</vt:lpstr>
      <vt:lpstr>PowerPoint Presentation</vt:lpstr>
      <vt:lpstr>Ruimteverwarmingsclusters</vt:lpstr>
      <vt:lpstr>Ruimteverwarmingsclusters</vt:lpstr>
      <vt:lpstr>Veelgemaakte fouten</vt:lpstr>
      <vt:lpstr>Veelgemaakte fouten IP deel VII: Koeling</vt:lpstr>
      <vt:lpstr>Veelgemaakte fouten IP deel VIII: Sanitair warm water</vt:lpstr>
      <vt:lpstr>Veelgemaakte fouten IP deel IX: Ventilatie</vt:lpstr>
      <vt:lpstr>PowerPoint Presentation</vt:lpstr>
      <vt:lpstr>Tips voor de opmaak EPC GD</vt:lpstr>
      <vt:lpstr>Voorbereiding van het plaatsbezoek</vt:lpstr>
      <vt:lpstr>Één gebouw</vt:lpstr>
      <vt:lpstr>Één gebouw</vt:lpstr>
      <vt:lpstr>Voorbeeld</vt:lpstr>
      <vt:lpstr>Voorbeeld</vt:lpstr>
      <vt:lpstr>Voorbeeld</vt:lpstr>
      <vt:lpstr>Gebouw in GRB</vt:lpstr>
      <vt:lpstr>Gebouw in GRB</vt:lpstr>
      <vt:lpstr>Gebouw in GRB</vt:lpstr>
      <vt:lpstr>Gebouw in GRB</vt:lpstr>
      <vt:lpstr>Gebouw in GRB</vt:lpstr>
      <vt:lpstr>Voorbeeld</vt:lpstr>
      <vt:lpstr>Checklist vóór plaatsbezoek </vt:lpstr>
      <vt:lpstr>Plaatsbezoek </vt:lpstr>
      <vt:lpstr>Invoer van het EPC GD</vt:lpstr>
      <vt:lpstr>Gedetailleerde invoer</vt:lpstr>
      <vt:lpstr>Voorbeeld</vt:lpstr>
      <vt:lpstr>Voorbeeld</vt:lpstr>
      <vt:lpstr>Elektrische verwarming</vt:lpstr>
      <vt:lpstr>Openingen</vt:lpstr>
      <vt:lpstr>Openingen</vt:lpstr>
      <vt:lpstr>Openingen</vt:lpstr>
      <vt:lpstr>Openingen</vt:lpstr>
      <vt:lpstr>Tussenwanden/vloeren</vt:lpstr>
      <vt:lpstr>Tussenvloeren</vt:lpstr>
      <vt:lpstr>Tussenvloeren</vt:lpstr>
      <vt:lpstr>Tussenvloeren</vt:lpstr>
      <vt:lpstr>Tussenvloeren</vt:lpstr>
      <vt:lpstr>Tussenvloeren</vt:lpstr>
      <vt:lpstr>Tussenwanden</vt:lpstr>
      <vt:lpstr>Schets: wat tekenen?</vt:lpstr>
      <vt:lpstr>Schets: naamgeving</vt:lpstr>
      <vt:lpstr>Schets: veelgemaakte fouten</vt:lpstr>
      <vt:lpstr>Schets: werkwijze</vt:lpstr>
      <vt:lpstr>Schets: voorbeeld</vt:lpstr>
      <vt:lpstr>Naamgeving schildelen</vt:lpstr>
      <vt:lpstr>EPC van de (woon)eenheid</vt:lpstr>
      <vt:lpstr>Gedetailleerde invoer</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na aangepast EPC GD</vt:lpstr>
      <vt:lpstr>Kopiëren na aangepast EPC GD</vt:lpstr>
      <vt:lpstr>Kopiëren na aangepast EPC GD</vt:lpstr>
      <vt:lpstr>Kopiëren na aangepast EPC GD</vt:lpstr>
      <vt:lpstr>Kopiëren na aangepast EPC GD</vt:lpstr>
      <vt:lpstr>Kopiëren na aangepast EPC GD</vt:lpstr>
      <vt:lpstr>Wat bij fouten in het EPC GD?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train de trainer februari</dc:title>
  <dc:creator>Vens Veronique</dc:creator>
  <cp:revision>1</cp:revision>
  <dcterms:created xsi:type="dcterms:W3CDTF">2020-12-27T23:18:28Z</dcterms:created>
  <dcterms:modified xsi:type="dcterms:W3CDTF">2021-02-15T10:23:59Z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Jaar">
    <vt:lpwstr>272;#2020|bc3997fe-963e-4320-8199-941a77a88ffe</vt:lpwstr>
  </property>
  <property fmtid="{D5CDD505-2E9C-101B-9397-08002B2CF9AE}" pid="4" name="Jaar0">
    <vt:lpwstr>272;#2020|bc3997fe-963e-4320-8199-941a77a88ffe</vt:lpwstr>
  </property>
  <property fmtid="{D5CDD505-2E9C-101B-9397-08002B2CF9AE}" pid="5" name="VeaTeam">
    <vt:lpwstr/>
  </property>
  <property fmtid="{D5CDD505-2E9C-101B-9397-08002B2CF9AE}" pid="6" name="VEA EE Defossilisering">
    <vt:lpwstr/>
  </property>
  <property fmtid="{D5CDD505-2E9C-101B-9397-08002B2CF9AE}" pid="7" name="_dlc_DocIdItemGuid">
    <vt:lpwstr>dafe8a94-195a-4c3d-b12b-c4af9ff21ed3</vt:lpwstr>
  </property>
  <property fmtid="{D5CDD505-2E9C-101B-9397-08002B2CF9AE}" pid="8" name="Vea EE Onderwerp">
    <vt:lpwstr/>
  </property>
  <property fmtid="{D5CDD505-2E9C-101B-9397-08002B2CF9AE}" pid="9" name="Vea EE Thema">
    <vt:lpwstr/>
  </property>
  <property fmtid="{D5CDD505-2E9C-101B-9397-08002B2CF9AE}" pid="10" name="VEA EE Domein">
    <vt:lpwstr/>
  </property>
  <property fmtid="{D5CDD505-2E9C-101B-9397-08002B2CF9AE}" pid="11" name="Vea EE Doctype">
    <vt:lpwstr/>
  </property>
</Properties>
</file>