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759" r:id="rId6"/>
    <p:sldMasterId id="2147483727" r:id="rId7"/>
  </p:sldMasterIdLst>
  <p:notesMasterIdLst>
    <p:notesMasterId r:id="rId149"/>
  </p:notesMasterIdLst>
  <p:handoutMasterIdLst>
    <p:handoutMasterId r:id="rId150"/>
  </p:handoutMasterIdLst>
  <p:sldIdLst>
    <p:sldId id="1317" r:id="rId8"/>
    <p:sldId id="972" r:id="rId9"/>
    <p:sldId id="1387" r:id="rId10"/>
    <p:sldId id="1264" r:id="rId11"/>
    <p:sldId id="1366" r:id="rId12"/>
    <p:sldId id="1368" r:id="rId13"/>
    <p:sldId id="977" r:id="rId14"/>
    <p:sldId id="1235" r:id="rId15"/>
    <p:sldId id="1388" r:id="rId16"/>
    <p:sldId id="1390" r:id="rId17"/>
    <p:sldId id="1426" r:id="rId18"/>
    <p:sldId id="1391" r:id="rId19"/>
    <p:sldId id="1427" r:id="rId20"/>
    <p:sldId id="1420" r:id="rId21"/>
    <p:sldId id="1168" r:id="rId22"/>
    <p:sldId id="1195" r:id="rId23"/>
    <p:sldId id="1182" r:id="rId24"/>
    <p:sldId id="1322" r:id="rId25"/>
    <p:sldId id="1302" r:id="rId26"/>
    <p:sldId id="1303" r:id="rId27"/>
    <p:sldId id="1318" r:id="rId28"/>
    <p:sldId id="1214" r:id="rId29"/>
    <p:sldId id="1356" r:id="rId30"/>
    <p:sldId id="1323" r:id="rId31"/>
    <p:sldId id="1304" r:id="rId32"/>
    <p:sldId id="1305" r:id="rId33"/>
    <p:sldId id="1306" r:id="rId34"/>
    <p:sldId id="1307" r:id="rId35"/>
    <p:sldId id="1319" r:id="rId36"/>
    <p:sldId id="1225" r:id="rId37"/>
    <p:sldId id="1226" r:id="rId38"/>
    <p:sldId id="1308" r:id="rId39"/>
    <p:sldId id="1309" r:id="rId40"/>
    <p:sldId id="1227" r:id="rId41"/>
    <p:sldId id="1310" r:id="rId42"/>
    <p:sldId id="1311" r:id="rId43"/>
    <p:sldId id="1312" r:id="rId44"/>
    <p:sldId id="1421" r:id="rId45"/>
    <p:sldId id="1320" r:id="rId46"/>
    <p:sldId id="1216" r:id="rId47"/>
    <p:sldId id="1185" r:id="rId48"/>
    <p:sldId id="1327" r:id="rId49"/>
    <p:sldId id="1324" r:id="rId50"/>
    <p:sldId id="1329" r:id="rId51"/>
    <p:sldId id="1198" r:id="rId52"/>
    <p:sldId id="1200" r:id="rId53"/>
    <p:sldId id="1203" r:id="rId54"/>
    <p:sldId id="1357" r:id="rId55"/>
    <p:sldId id="1298" r:id="rId56"/>
    <p:sldId id="1199" r:id="rId57"/>
    <p:sldId id="1208" r:id="rId58"/>
    <p:sldId id="1204" r:id="rId59"/>
    <p:sldId id="1207" r:id="rId60"/>
    <p:sldId id="1326" r:id="rId61"/>
    <p:sldId id="1424" r:id="rId62"/>
    <p:sldId id="1186" r:id="rId63"/>
    <p:sldId id="1265" r:id="rId64"/>
    <p:sldId id="1243" r:id="rId65"/>
    <p:sldId id="1245" r:id="rId66"/>
    <p:sldId id="1249" r:id="rId67"/>
    <p:sldId id="1244" r:id="rId68"/>
    <p:sldId id="1247" r:id="rId69"/>
    <p:sldId id="1250" r:id="rId70"/>
    <p:sldId id="1251" r:id="rId71"/>
    <p:sldId id="1252" r:id="rId72"/>
    <p:sldId id="1253" r:id="rId73"/>
    <p:sldId id="1254" r:id="rId74"/>
    <p:sldId id="1255" r:id="rId75"/>
    <p:sldId id="1256" r:id="rId76"/>
    <p:sldId id="1258" r:id="rId77"/>
    <p:sldId id="1266" r:id="rId78"/>
    <p:sldId id="1262" r:id="rId79"/>
    <p:sldId id="1267" r:id="rId80"/>
    <p:sldId id="1425" r:id="rId81"/>
    <p:sldId id="1190" r:id="rId82"/>
    <p:sldId id="1272" r:id="rId83"/>
    <p:sldId id="1273" r:id="rId84"/>
    <p:sldId id="1274" r:id="rId85"/>
    <p:sldId id="1275" r:id="rId86"/>
    <p:sldId id="1276" r:id="rId87"/>
    <p:sldId id="1458" r:id="rId88"/>
    <p:sldId id="1277" r:id="rId89"/>
    <p:sldId id="1283" r:id="rId90"/>
    <p:sldId id="1284" r:id="rId91"/>
    <p:sldId id="1241" r:id="rId92"/>
    <p:sldId id="1239" r:id="rId93"/>
    <p:sldId id="1236" r:id="rId94"/>
    <p:sldId id="1242" r:id="rId95"/>
    <p:sldId id="1288" r:id="rId96"/>
    <p:sldId id="1286" r:id="rId97"/>
    <p:sldId id="1287" r:id="rId98"/>
    <p:sldId id="1289" r:id="rId99"/>
    <p:sldId id="1292" r:id="rId100"/>
    <p:sldId id="1290" r:id="rId101"/>
    <p:sldId id="1291" r:id="rId102"/>
    <p:sldId id="1363" r:id="rId103"/>
    <p:sldId id="1364" r:id="rId104"/>
    <p:sldId id="1365" r:id="rId105"/>
    <p:sldId id="1374" r:id="rId106"/>
    <p:sldId id="1375" r:id="rId107"/>
    <p:sldId id="1376" r:id="rId108"/>
    <p:sldId id="1377" r:id="rId109"/>
    <p:sldId id="1378" r:id="rId110"/>
    <p:sldId id="1379" r:id="rId111"/>
    <p:sldId id="1380" r:id="rId112"/>
    <p:sldId id="1381" r:id="rId113"/>
    <p:sldId id="1383" r:id="rId114"/>
    <p:sldId id="1382" r:id="rId115"/>
    <p:sldId id="1384" r:id="rId116"/>
    <p:sldId id="1385" r:id="rId117"/>
    <p:sldId id="1409" r:id="rId118"/>
    <p:sldId id="1454" r:id="rId119"/>
    <p:sldId id="1386" r:id="rId120"/>
    <p:sldId id="1412" r:id="rId121"/>
    <p:sldId id="1411" r:id="rId122"/>
    <p:sldId id="1433" r:id="rId123"/>
    <p:sldId id="1369" r:id="rId124"/>
    <p:sldId id="1428" r:id="rId125"/>
    <p:sldId id="1443" r:id="rId126"/>
    <p:sldId id="1457" r:id="rId127"/>
    <p:sldId id="1394" r:id="rId128"/>
    <p:sldId id="1444" r:id="rId129"/>
    <p:sldId id="1431" r:id="rId130"/>
    <p:sldId id="1447" r:id="rId131"/>
    <p:sldId id="1446" r:id="rId132"/>
    <p:sldId id="1448" r:id="rId133"/>
    <p:sldId id="1436" r:id="rId134"/>
    <p:sldId id="1437" r:id="rId135"/>
    <p:sldId id="1449" r:id="rId136"/>
    <p:sldId id="1450" r:id="rId137"/>
    <p:sldId id="1372" r:id="rId138"/>
    <p:sldId id="1451" r:id="rId139"/>
    <p:sldId id="1400" r:id="rId140"/>
    <p:sldId id="1373" r:id="rId141"/>
    <p:sldId id="1461" r:id="rId142"/>
    <p:sldId id="1370" r:id="rId143"/>
    <p:sldId id="1459" r:id="rId144"/>
    <p:sldId id="1429" r:id="rId145"/>
    <p:sldId id="1430" r:id="rId146"/>
    <p:sldId id="1395" r:id="rId147"/>
    <p:sldId id="1423" r:id="rId148"/>
  </p:sldIdLst>
  <p:sldSz cx="12192000" cy="6858000"/>
  <p:notesSz cx="6794500" cy="99314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0F24A91B-00DA-4C33-9A81-BB465D622880}">
          <p14:sldIdLst>
            <p14:sldId id="1317"/>
            <p14:sldId id="972"/>
            <p14:sldId id="1387"/>
            <p14:sldId id="1264"/>
            <p14:sldId id="1366"/>
            <p14:sldId id="1368"/>
            <p14:sldId id="977"/>
            <p14:sldId id="1235"/>
            <p14:sldId id="1388"/>
            <p14:sldId id="1390"/>
            <p14:sldId id="1426"/>
            <p14:sldId id="1391"/>
            <p14:sldId id="1427"/>
            <p14:sldId id="1420"/>
            <p14:sldId id="1168"/>
            <p14:sldId id="1195"/>
            <p14:sldId id="1182"/>
            <p14:sldId id="1322"/>
            <p14:sldId id="1302"/>
            <p14:sldId id="1303"/>
            <p14:sldId id="1318"/>
            <p14:sldId id="1214"/>
            <p14:sldId id="1356"/>
            <p14:sldId id="1323"/>
            <p14:sldId id="1304"/>
            <p14:sldId id="1305"/>
            <p14:sldId id="1306"/>
            <p14:sldId id="1307"/>
            <p14:sldId id="1319"/>
            <p14:sldId id="1225"/>
            <p14:sldId id="1226"/>
            <p14:sldId id="1308"/>
            <p14:sldId id="1309"/>
            <p14:sldId id="1227"/>
            <p14:sldId id="1310"/>
            <p14:sldId id="1311"/>
            <p14:sldId id="1312"/>
            <p14:sldId id="1421"/>
            <p14:sldId id="1320"/>
            <p14:sldId id="1216"/>
            <p14:sldId id="1185"/>
            <p14:sldId id="1327"/>
            <p14:sldId id="1324"/>
            <p14:sldId id="1329"/>
            <p14:sldId id="1198"/>
            <p14:sldId id="1200"/>
            <p14:sldId id="1203"/>
            <p14:sldId id="1357"/>
            <p14:sldId id="1298"/>
            <p14:sldId id="1199"/>
            <p14:sldId id="1208"/>
            <p14:sldId id="1204"/>
            <p14:sldId id="1207"/>
            <p14:sldId id="1326"/>
            <p14:sldId id="1424"/>
            <p14:sldId id="1186"/>
            <p14:sldId id="1265"/>
            <p14:sldId id="1243"/>
            <p14:sldId id="1245"/>
            <p14:sldId id="1249"/>
            <p14:sldId id="1244"/>
            <p14:sldId id="1247"/>
            <p14:sldId id="1250"/>
            <p14:sldId id="1251"/>
            <p14:sldId id="1252"/>
            <p14:sldId id="1253"/>
            <p14:sldId id="1254"/>
            <p14:sldId id="1255"/>
            <p14:sldId id="1256"/>
            <p14:sldId id="1258"/>
            <p14:sldId id="1266"/>
            <p14:sldId id="1262"/>
            <p14:sldId id="1267"/>
            <p14:sldId id="1425"/>
          </p14:sldIdLst>
        </p14:section>
        <p14:section name="Vragen" id="{F8CAD121-77EA-42EE-8D86-5914BD4A54CE}">
          <p14:sldIdLst>
            <p14:sldId id="1190"/>
            <p14:sldId id="1272"/>
            <p14:sldId id="1273"/>
            <p14:sldId id="1274"/>
            <p14:sldId id="1275"/>
            <p14:sldId id="1276"/>
            <p14:sldId id="1458"/>
            <p14:sldId id="1277"/>
            <p14:sldId id="1283"/>
            <p14:sldId id="1284"/>
            <p14:sldId id="1241"/>
            <p14:sldId id="1239"/>
            <p14:sldId id="1236"/>
            <p14:sldId id="1242"/>
            <p14:sldId id="1288"/>
            <p14:sldId id="1286"/>
            <p14:sldId id="1287"/>
            <p14:sldId id="1289"/>
            <p14:sldId id="1292"/>
            <p14:sldId id="1290"/>
            <p14:sldId id="1291"/>
            <p14:sldId id="1363"/>
            <p14:sldId id="1364"/>
            <p14:sldId id="1365"/>
            <p14:sldId id="1374"/>
            <p14:sldId id="1375"/>
            <p14:sldId id="1376"/>
            <p14:sldId id="1377"/>
            <p14:sldId id="1378"/>
            <p14:sldId id="1379"/>
            <p14:sldId id="1380"/>
            <p14:sldId id="1381"/>
            <p14:sldId id="1383"/>
            <p14:sldId id="1382"/>
            <p14:sldId id="1384"/>
            <p14:sldId id="1385"/>
            <p14:sldId id="1409"/>
            <p14:sldId id="1454"/>
            <p14:sldId id="1386"/>
            <p14:sldId id="1412"/>
            <p14:sldId id="1411"/>
            <p14:sldId id="1433"/>
            <p14:sldId id="1369"/>
            <p14:sldId id="1428"/>
            <p14:sldId id="1443"/>
            <p14:sldId id="1457"/>
            <p14:sldId id="1394"/>
            <p14:sldId id="1444"/>
            <p14:sldId id="1431"/>
            <p14:sldId id="1447"/>
            <p14:sldId id="1446"/>
            <p14:sldId id="1448"/>
            <p14:sldId id="1436"/>
            <p14:sldId id="1437"/>
            <p14:sldId id="1449"/>
            <p14:sldId id="1450"/>
            <p14:sldId id="1372"/>
            <p14:sldId id="1451"/>
            <p14:sldId id="1400"/>
            <p14:sldId id="1373"/>
            <p14:sldId id="1461"/>
            <p14:sldId id="1370"/>
            <p14:sldId id="1459"/>
            <p14:sldId id="1429"/>
            <p14:sldId id="1430"/>
            <p14:sldId id="1395"/>
            <p14:sldId id="14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ns Veronique" initials="VV" lastIdx="24" clrIdx="0">
    <p:extLst>
      <p:ext uri="{19B8F6BF-5375-455C-9EA6-DF929625EA0E}">
        <p15:presenceInfo xmlns:p15="http://schemas.microsoft.com/office/powerpoint/2012/main" userId="S::veronique.vens@vlaanderen.be::0ac0614e-d94d-4721-94fd-874b7aaa0a2b" providerId="AD"/>
      </p:ext>
    </p:extLst>
  </p:cmAuthor>
  <p:cmAuthor id="2" name="De Kerpel Kathleen" initials="DKK" lastIdx="22" clrIdx="1">
    <p:extLst>
      <p:ext uri="{19B8F6BF-5375-455C-9EA6-DF929625EA0E}">
        <p15:presenceInfo xmlns:p15="http://schemas.microsoft.com/office/powerpoint/2012/main" userId="S::kathleen.dekerpel@vlaanderen.be::910cfa6c-2add-4c51-ae6f-b74fdce45097" providerId="AD"/>
      </p:ext>
    </p:extLst>
  </p:cmAuthor>
  <p:cmAuthor id="3" name="De Coninck Sigrid" initials="DCS" lastIdx="114" clrIdx="2">
    <p:extLst>
      <p:ext uri="{19B8F6BF-5375-455C-9EA6-DF929625EA0E}">
        <p15:presenceInfo xmlns:p15="http://schemas.microsoft.com/office/powerpoint/2012/main" userId="S::sigrid.deconinck@vlaanderen.be::7a18ee0d-b14d-4d41-966c-6ccc96f4b674" providerId="AD"/>
      </p:ext>
    </p:extLst>
  </p:cmAuthor>
  <p:cmAuthor id="4" name="Christiaens Lise" initials="CL" lastIdx="2" clrIdx="3">
    <p:extLst>
      <p:ext uri="{19B8F6BF-5375-455C-9EA6-DF929625EA0E}">
        <p15:presenceInfo xmlns:p15="http://schemas.microsoft.com/office/powerpoint/2012/main" userId="S::lise.christiaens@vlaanderen.be::656ba7ca-492c-494a-aa0d-47e7c7cfdf0a" providerId="AD"/>
      </p:ext>
    </p:extLst>
  </p:cmAuthor>
  <p:cmAuthor id="5" name="Luyten Katja" initials="LK" lastIdx="2" clrIdx="4">
    <p:extLst>
      <p:ext uri="{19B8F6BF-5375-455C-9EA6-DF929625EA0E}">
        <p15:presenceInfo xmlns:p15="http://schemas.microsoft.com/office/powerpoint/2012/main" userId="S::katja.luyten@vlaanderen.be::11431db9-2900-4d99-992b-c85bec9c9603" providerId="AD"/>
      </p:ext>
    </p:extLst>
  </p:cmAuthor>
  <p:cmAuthor id="6" name="Zegers Helene" initials="ZH" lastIdx="195" clrIdx="5">
    <p:extLst>
      <p:ext uri="{19B8F6BF-5375-455C-9EA6-DF929625EA0E}">
        <p15:presenceInfo xmlns:p15="http://schemas.microsoft.com/office/powerpoint/2012/main" userId="S::helene.zegers@vlaanderen.be::940cc704-a3bb-4f59-8926-39fb3edab9de" providerId="AD"/>
      </p:ext>
    </p:extLst>
  </p:cmAuthor>
  <p:cmAuthor id="7" name="Van Der Linden Elke" initials="VE" lastIdx="93" clrIdx="6">
    <p:extLst>
      <p:ext uri="{19B8F6BF-5375-455C-9EA6-DF929625EA0E}">
        <p15:presenceInfo xmlns:p15="http://schemas.microsoft.com/office/powerpoint/2012/main" userId="S::elke.vanderlinden@vlaanderen.be::0fc987b5-c91c-46ff-80bf-fddd2e1bfa1d" providerId="AD"/>
      </p:ext>
    </p:extLst>
  </p:cmAuthor>
  <p:cmAuthor id="8" name="Beullens Gunter" initials="BG" lastIdx="12" clrIdx="7">
    <p:extLst>
      <p:ext uri="{19B8F6BF-5375-455C-9EA6-DF929625EA0E}">
        <p15:presenceInfo xmlns:p15="http://schemas.microsoft.com/office/powerpoint/2012/main" userId="S::gunter.beullens@vlaanderen.be::d702d852-995b-4cc9-915a-5353fe251692" providerId="AD"/>
      </p:ext>
    </p:extLst>
  </p:cmAuthor>
  <p:cmAuthor id="9" name="Geiregat Carine" initials="GC" lastIdx="25" clrIdx="8">
    <p:extLst>
      <p:ext uri="{19B8F6BF-5375-455C-9EA6-DF929625EA0E}">
        <p15:presenceInfo xmlns:p15="http://schemas.microsoft.com/office/powerpoint/2012/main" userId="S::carine.geiregat@vlaanderen.be::b9f1c231-3808-4da6-89f3-a9a707728399" providerId="AD"/>
      </p:ext>
    </p:extLst>
  </p:cmAuthor>
  <p:cmAuthor id="10" name="Lameire Wim" initials="LW" lastIdx="2" clrIdx="9">
    <p:extLst>
      <p:ext uri="{19B8F6BF-5375-455C-9EA6-DF929625EA0E}">
        <p15:presenceInfo xmlns:p15="http://schemas.microsoft.com/office/powerpoint/2012/main" userId="S::wim.lameire@vea.be::7b5052e3-bd7d-4253-a3c4-4d7c36ebfc20_5::10030000A5146276" providerId="AD"/>
      </p:ext>
    </p:extLst>
  </p:cmAuthor>
  <p:cmAuthor id="11" name="Triest Kristien" initials="TK" lastIdx="1" clrIdx="10">
    <p:extLst>
      <p:ext uri="{19B8F6BF-5375-455C-9EA6-DF929625EA0E}">
        <p15:presenceInfo xmlns:p15="http://schemas.microsoft.com/office/powerpoint/2012/main" userId="S::kristien.triest@vlaanderen.be::8c473de7-7c08-4ff2-80f7-d3459e9908f0" providerId="AD"/>
      </p:ext>
    </p:extLst>
  </p:cmAuthor>
  <p:cmAuthor id="12" name="Wauman Barbara" initials="WB" lastIdx="3" clrIdx="11">
    <p:extLst>
      <p:ext uri="{19B8F6BF-5375-455C-9EA6-DF929625EA0E}">
        <p15:presenceInfo xmlns:p15="http://schemas.microsoft.com/office/powerpoint/2012/main" userId="S::barbara.wauman@vlaanderen.be::d2c44d7f-5493-43bb-acb4-b69cbc98df6e" providerId="AD"/>
      </p:ext>
    </p:extLst>
  </p:cmAuthor>
  <p:cmAuthor id="13" name="Collys Ann" initials="CA" lastIdx="26" clrIdx="12">
    <p:extLst>
      <p:ext uri="{19B8F6BF-5375-455C-9EA6-DF929625EA0E}">
        <p15:presenceInfo xmlns:p15="http://schemas.microsoft.com/office/powerpoint/2012/main" userId="S::ann.collys@vlaanderen.be::ccd6c940-99b0-4979-b02e-0c21457cd8ae" providerId="AD"/>
      </p:ext>
    </p:extLst>
  </p:cmAuthor>
  <p:cmAuthor id="14" name="Flipts Geert" initials="FG" lastIdx="2" clrIdx="13">
    <p:extLst>
      <p:ext uri="{19B8F6BF-5375-455C-9EA6-DF929625EA0E}">
        <p15:presenceInfo xmlns:p15="http://schemas.microsoft.com/office/powerpoint/2012/main" userId="S::geert.flipts@vlaanderen.be::4f1e4ce9-f21d-423a-9af4-a4b3323453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105269"/>
    <a:srgbClr val="CC3300"/>
    <a:srgbClr val="FF0000"/>
    <a:srgbClr val="B1C8D3"/>
    <a:srgbClr val="5A00B3"/>
    <a:srgbClr val="7D7D7D"/>
    <a:srgbClr val="00FC00"/>
    <a:srgbClr val="6098B6"/>
    <a:srgbClr val="C5D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17976-52F1-8463-CB3B-2E7B55DC8868}" v="2" dt="2021-06-15T10:06:31.443"/>
    <p1510:client id="{755E34C4-AD0B-4B8D-B70B-43E96D97797B}" v="2" dt="2021-06-15T10:06:23.737"/>
    <p1510:client id="{FF0544E7-2FB9-2AD8-BA61-25AD56393B9E}" v="13" dt="2021-06-15T06:41:43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54" Type="http://schemas.openxmlformats.org/officeDocument/2006/relationships/theme" Target="theme/theme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handoutMaster" Target="handoutMasters/handoutMaster1.xml"/><Relationship Id="rId155" Type="http://schemas.openxmlformats.org/officeDocument/2006/relationships/tableStyles" Target="tableStyle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5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51" Type="http://schemas.openxmlformats.org/officeDocument/2006/relationships/commentAuthors" Target="commentAuthors.xml"/><Relationship Id="rId156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microsoft.com/office/2015/10/relationships/revisionInfo" Target="revisionInfo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Der Linden Elke" userId="S::elke.vanderlinden@vlaanderen.be::0fc987b5-c91c-46ff-80bf-fddd2e1bfa1d" providerId="AD" clId="Web-{91BAFDD8-F487-8F40-1508-69BD02F2B283}"/>
    <pc:docChg chg="delSld modSld modSection">
      <pc:chgData name="Van Der Linden Elke" userId="S::elke.vanderlinden@vlaanderen.be::0fc987b5-c91c-46ff-80bf-fddd2e1bfa1d" providerId="AD" clId="Web-{91BAFDD8-F487-8F40-1508-69BD02F2B283}" dt="2021-06-14T08:27:51.657" v="66"/>
      <pc:docMkLst>
        <pc:docMk/>
      </pc:docMkLst>
      <pc:sldChg chg="del">
        <pc:chgData name="Van Der Linden Elke" userId="S::elke.vanderlinden@vlaanderen.be::0fc987b5-c91c-46ff-80bf-fddd2e1bfa1d" providerId="AD" clId="Web-{91BAFDD8-F487-8F40-1508-69BD02F2B283}" dt="2021-06-14T08:27:43.625" v="60"/>
        <pc:sldMkLst>
          <pc:docMk/>
          <pc:sldMk cId="2096876246" sldId="1192"/>
        </pc:sldMkLst>
      </pc:sldChg>
      <pc:sldChg chg="del">
        <pc:chgData name="Van Der Linden Elke" userId="S::elke.vanderlinden@vlaanderen.be::0fc987b5-c91c-46ff-80bf-fddd2e1bfa1d" providerId="AD" clId="Web-{91BAFDD8-F487-8F40-1508-69BD02F2B283}" dt="2021-06-14T08:27:44.469" v="61"/>
        <pc:sldMkLst>
          <pc:docMk/>
          <pc:sldMk cId="2608113511" sldId="1193"/>
        </pc:sldMkLst>
      </pc:sldChg>
      <pc:sldChg chg="del">
        <pc:chgData name="Van Der Linden Elke" userId="S::elke.vanderlinden@vlaanderen.be::0fc987b5-c91c-46ff-80bf-fddd2e1bfa1d" providerId="AD" clId="Web-{91BAFDD8-F487-8F40-1508-69BD02F2B283}" dt="2021-06-14T08:27:49.219" v="65"/>
        <pc:sldMkLst>
          <pc:docMk/>
          <pc:sldMk cId="998460536" sldId="1194"/>
        </pc:sldMkLst>
      </pc:sldChg>
      <pc:sldChg chg="modSp">
        <pc:chgData name="Van Der Linden Elke" userId="S::elke.vanderlinden@vlaanderen.be::0fc987b5-c91c-46ff-80bf-fddd2e1bfa1d" providerId="AD" clId="Web-{91BAFDD8-F487-8F40-1508-69BD02F2B283}" dt="2021-06-14T08:23:49.401" v="0" actId="20577"/>
        <pc:sldMkLst>
          <pc:docMk/>
          <pc:sldMk cId="2283623136" sldId="1219"/>
        </pc:sldMkLst>
        <pc:spChg chg="mod">
          <ac:chgData name="Van Der Linden Elke" userId="S::elke.vanderlinden@vlaanderen.be::0fc987b5-c91c-46ff-80bf-fddd2e1bfa1d" providerId="AD" clId="Web-{91BAFDD8-F487-8F40-1508-69BD02F2B283}" dt="2021-06-14T08:23:49.401" v="0" actId="20577"/>
          <ac:spMkLst>
            <pc:docMk/>
            <pc:sldMk cId="2283623136" sldId="1219"/>
            <ac:spMk id="6" creationId="{25BE970F-1D9E-45FF-A9B6-CEF7F717B771}"/>
          </ac:spMkLst>
        </pc:spChg>
      </pc:sldChg>
      <pc:sldChg chg="del">
        <pc:chgData name="Van Der Linden Elke" userId="S::elke.vanderlinden@vlaanderen.be::0fc987b5-c91c-46ff-80bf-fddd2e1bfa1d" providerId="AD" clId="Web-{91BAFDD8-F487-8F40-1508-69BD02F2B283}" dt="2021-06-14T08:27:45.531" v="62"/>
        <pc:sldMkLst>
          <pc:docMk/>
          <pc:sldMk cId="2500625475" sldId="1222"/>
        </pc:sldMkLst>
      </pc:sldChg>
      <pc:sldChg chg="del">
        <pc:chgData name="Van Der Linden Elke" userId="S::elke.vanderlinden@vlaanderen.be::0fc987b5-c91c-46ff-80bf-fddd2e1bfa1d" providerId="AD" clId="Web-{91BAFDD8-F487-8F40-1508-69BD02F2B283}" dt="2021-06-14T08:27:46.719" v="63"/>
        <pc:sldMkLst>
          <pc:docMk/>
          <pc:sldMk cId="1060238728" sldId="1223"/>
        </pc:sldMkLst>
      </pc:sldChg>
      <pc:sldChg chg="del">
        <pc:chgData name="Van Der Linden Elke" userId="S::elke.vanderlinden@vlaanderen.be::0fc987b5-c91c-46ff-80bf-fddd2e1bfa1d" providerId="AD" clId="Web-{91BAFDD8-F487-8F40-1508-69BD02F2B283}" dt="2021-06-14T08:27:47.782" v="64"/>
        <pc:sldMkLst>
          <pc:docMk/>
          <pc:sldMk cId="1279416264" sldId="1224"/>
        </pc:sldMkLst>
      </pc:sldChg>
      <pc:sldChg chg="delCm">
        <pc:chgData name="Van Der Linden Elke" userId="S::elke.vanderlinden@vlaanderen.be::0fc987b5-c91c-46ff-80bf-fddd2e1bfa1d" providerId="AD" clId="Web-{91BAFDD8-F487-8F40-1508-69BD02F2B283}" dt="2021-06-14T08:26:33.842" v="59"/>
        <pc:sldMkLst>
          <pc:docMk/>
          <pc:sldMk cId="2434881015" sldId="1276"/>
        </pc:sldMkLst>
      </pc:sldChg>
      <pc:sldChg chg="modSp">
        <pc:chgData name="Van Der Linden Elke" userId="S::elke.vanderlinden@vlaanderen.be::0fc987b5-c91c-46ff-80bf-fddd2e1bfa1d" providerId="AD" clId="Web-{91BAFDD8-F487-8F40-1508-69BD02F2B283}" dt="2021-06-14T08:24:27.417" v="57"/>
        <pc:sldMkLst>
          <pc:docMk/>
          <pc:sldMk cId="2454646639" sldId="1317"/>
        </pc:sldMkLst>
        <pc:graphicFrameChg chg="mod modGraphic">
          <ac:chgData name="Van Der Linden Elke" userId="S::elke.vanderlinden@vlaanderen.be::0fc987b5-c91c-46ff-80bf-fddd2e1bfa1d" providerId="AD" clId="Web-{91BAFDD8-F487-8F40-1508-69BD02F2B283}" dt="2021-06-14T08:24:27.417" v="57"/>
          <ac:graphicFrameMkLst>
            <pc:docMk/>
            <pc:sldMk cId="2454646639" sldId="1317"/>
            <ac:graphicFrameMk id="6" creationId="{787D3A39-3662-47D1-AF5C-FFDAA5DE8265}"/>
          </ac:graphicFrameMkLst>
        </pc:graphicFrameChg>
      </pc:sldChg>
      <pc:sldChg chg="del">
        <pc:chgData name="Van Der Linden Elke" userId="S::elke.vanderlinden@vlaanderen.be::0fc987b5-c91c-46ff-80bf-fddd2e1bfa1d" providerId="AD" clId="Web-{91BAFDD8-F487-8F40-1508-69BD02F2B283}" dt="2021-06-14T08:27:51.657" v="66"/>
        <pc:sldMkLst>
          <pc:docMk/>
          <pc:sldMk cId="1827971090" sldId="1422"/>
        </pc:sldMkLst>
      </pc:sldChg>
      <pc:sldChg chg="del">
        <pc:chgData name="Van Der Linden Elke" userId="S::elke.vanderlinden@vlaanderen.be::0fc987b5-c91c-46ff-80bf-fddd2e1bfa1d" providerId="AD" clId="Web-{91BAFDD8-F487-8F40-1508-69BD02F2B283}" dt="2021-06-14T08:24:35.167" v="58"/>
        <pc:sldMkLst>
          <pc:docMk/>
          <pc:sldMk cId="3684877632" sldId="1460"/>
        </pc:sldMkLst>
      </pc:sldChg>
    </pc:docChg>
  </pc:docChgLst>
  <pc:docChgLst>
    <pc:chgData name="Van Der Linden Elke" userId="S::elke.vanderlinden@vlaanderen.be::0fc987b5-c91c-46ff-80bf-fddd2e1bfa1d" providerId="AD" clId="Web-{0CF17976-52F1-8463-CB3B-2E7B55DC8868}"/>
    <pc:docChg chg="addSld delSld modSection">
      <pc:chgData name="Van Der Linden Elke" userId="S::elke.vanderlinden@vlaanderen.be::0fc987b5-c91c-46ff-80bf-fddd2e1bfa1d" providerId="AD" clId="Web-{0CF17976-52F1-8463-CB3B-2E7B55DC8868}" dt="2021-06-15T10:06:31.427" v="1"/>
      <pc:docMkLst>
        <pc:docMk/>
      </pc:docMkLst>
      <pc:sldChg chg="add del">
        <pc:chgData name="Van Der Linden Elke" userId="S::elke.vanderlinden@vlaanderen.be::0fc987b5-c91c-46ff-80bf-fddd2e1bfa1d" providerId="AD" clId="Web-{0CF17976-52F1-8463-CB3B-2E7B55DC8868}" dt="2021-06-15T10:06:31.427" v="1"/>
        <pc:sldMkLst>
          <pc:docMk/>
          <pc:sldMk cId="2957795819" sldId="1423"/>
        </pc:sldMkLst>
      </pc:sldChg>
    </pc:docChg>
  </pc:docChgLst>
  <pc:docChgLst>
    <pc:chgData name="Van Der Linden Elke" userId="0fc987b5-c91c-46ff-80bf-fddd2e1bfa1d" providerId="ADAL" clId="{755E34C4-AD0B-4B8D-B70B-43E96D97797B}"/>
    <pc:docChg chg="modSld">
      <pc:chgData name="Van Der Linden Elke" userId="0fc987b5-c91c-46ff-80bf-fddd2e1bfa1d" providerId="ADAL" clId="{755E34C4-AD0B-4B8D-B70B-43E96D97797B}" dt="2021-06-15T10:56:21.194" v="5" actId="6549"/>
      <pc:docMkLst>
        <pc:docMk/>
      </pc:docMkLst>
      <pc:sldChg chg="modSp mod">
        <pc:chgData name="Van Der Linden Elke" userId="0fc987b5-c91c-46ff-80bf-fddd2e1bfa1d" providerId="ADAL" clId="{755E34C4-AD0B-4B8D-B70B-43E96D97797B}" dt="2021-06-15T10:56:21.194" v="5" actId="6549"/>
        <pc:sldMkLst>
          <pc:docMk/>
          <pc:sldMk cId="2127279586" sldId="1264"/>
        </pc:sldMkLst>
        <pc:spChg chg="mod">
          <ac:chgData name="Van Der Linden Elke" userId="0fc987b5-c91c-46ff-80bf-fddd2e1bfa1d" providerId="ADAL" clId="{755E34C4-AD0B-4B8D-B70B-43E96D97797B}" dt="2021-06-15T10:56:21.194" v="5" actId="6549"/>
          <ac:spMkLst>
            <pc:docMk/>
            <pc:sldMk cId="2127279586" sldId="1264"/>
            <ac:spMk id="3" creationId="{16A9D625-4030-46DC-8388-5D4BF353351D}"/>
          </ac:spMkLst>
        </pc:spChg>
      </pc:sldChg>
    </pc:docChg>
  </pc:docChgLst>
  <pc:docChgLst>
    <pc:chgData name="Van Der Linden Elke" userId="0fc987b5-c91c-46ff-80bf-fddd2e1bfa1d" providerId="ADAL" clId="{CEE5B63F-6FA8-486A-B74E-055824B60070}"/>
    <pc:docChg chg="undo custSel addSld delSld modSld modMainMaster delSection modSection">
      <pc:chgData name="Van Der Linden Elke" userId="0fc987b5-c91c-46ff-80bf-fddd2e1bfa1d" providerId="ADAL" clId="{CEE5B63F-6FA8-486A-B74E-055824B60070}" dt="2021-06-14T10:44:50.095" v="23"/>
      <pc:docMkLst>
        <pc:docMk/>
      </pc:docMkLst>
      <pc:sldChg chg="del">
        <pc:chgData name="Van Der Linden Elke" userId="0fc987b5-c91c-46ff-80bf-fddd2e1bfa1d" providerId="ADAL" clId="{CEE5B63F-6FA8-486A-B74E-055824B60070}" dt="2021-06-14T10:44:13.129" v="22" actId="47"/>
        <pc:sldMkLst>
          <pc:docMk/>
          <pc:sldMk cId="384875957" sldId="288"/>
        </pc:sldMkLst>
      </pc:sldChg>
      <pc:sldChg chg="del">
        <pc:chgData name="Van Der Linden Elke" userId="0fc987b5-c91c-46ff-80bf-fddd2e1bfa1d" providerId="ADAL" clId="{CEE5B63F-6FA8-486A-B74E-055824B60070}" dt="2021-06-14T10:43:12.078" v="21" actId="47"/>
        <pc:sldMkLst>
          <pc:docMk/>
          <pc:sldMk cId="165575894" sldId="1167"/>
        </pc:sldMkLst>
      </pc:sldChg>
      <pc:sldChg chg="modSp del mod">
        <pc:chgData name="Van Der Linden Elke" userId="0fc987b5-c91c-46ff-80bf-fddd2e1bfa1d" providerId="ADAL" clId="{CEE5B63F-6FA8-486A-B74E-055824B60070}" dt="2021-06-14T10:42:11.395" v="17" actId="47"/>
        <pc:sldMkLst>
          <pc:docMk/>
          <pc:sldMk cId="2283623136" sldId="1219"/>
        </pc:sldMkLst>
        <pc:spChg chg="mod">
          <ac:chgData name="Van Der Linden Elke" userId="0fc987b5-c91c-46ff-80bf-fddd2e1bfa1d" providerId="ADAL" clId="{CEE5B63F-6FA8-486A-B74E-055824B60070}" dt="2021-06-14T10:42:07.592" v="16" actId="6549"/>
          <ac:spMkLst>
            <pc:docMk/>
            <pc:sldMk cId="2283623136" sldId="1219"/>
            <ac:spMk id="6" creationId="{25BE970F-1D9E-45FF-A9B6-CEF7F717B771}"/>
          </ac:spMkLst>
        </pc:spChg>
      </pc:sldChg>
      <pc:sldChg chg="modSp mod">
        <pc:chgData name="Van Der Linden Elke" userId="0fc987b5-c91c-46ff-80bf-fddd2e1bfa1d" providerId="ADAL" clId="{CEE5B63F-6FA8-486A-B74E-055824B60070}" dt="2021-06-14T10:42:13.534" v="18" actId="6549"/>
        <pc:sldMkLst>
          <pc:docMk/>
          <pc:sldMk cId="2454646639" sldId="1317"/>
        </pc:sldMkLst>
        <pc:spChg chg="mod">
          <ac:chgData name="Van Der Linden Elke" userId="0fc987b5-c91c-46ff-80bf-fddd2e1bfa1d" providerId="ADAL" clId="{CEE5B63F-6FA8-486A-B74E-055824B60070}" dt="2021-06-14T10:42:13.534" v="18" actId="6549"/>
          <ac:spMkLst>
            <pc:docMk/>
            <pc:sldMk cId="2454646639" sldId="1317"/>
            <ac:spMk id="2" creationId="{E57090DD-4AB0-44D2-81F7-D962C7DBA23F}"/>
          </ac:spMkLst>
        </pc:spChg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3779086955" sldId="1396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1260057807" sldId="1397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1436410370" sldId="1398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38366569" sldId="1399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3022115668" sldId="1401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4012230006" sldId="1402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3056855541" sldId="1403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1145280712" sldId="1404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2072395316" sldId="1405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2232122763" sldId="1406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2233180907" sldId="1408"/>
        </pc:sldMkLst>
      </pc:sldChg>
      <pc:sldChg chg="add del">
        <pc:chgData name="Van Der Linden Elke" userId="0fc987b5-c91c-46ff-80bf-fddd2e1bfa1d" providerId="ADAL" clId="{CEE5B63F-6FA8-486A-B74E-055824B60070}" dt="2021-06-14T10:42:34.506" v="20" actId="47"/>
        <pc:sldMkLst>
          <pc:docMk/>
          <pc:sldMk cId="2450222974" sldId="1420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599938696" sldId="1452"/>
        </pc:sldMkLst>
      </pc:sldChg>
      <pc:sldChg chg="modTransition">
        <pc:chgData name="Van Der Linden Elke" userId="0fc987b5-c91c-46ff-80bf-fddd2e1bfa1d" providerId="ADAL" clId="{CEE5B63F-6FA8-486A-B74E-055824B60070}" dt="2021-06-14T10:44:50.095" v="23"/>
        <pc:sldMkLst>
          <pc:docMk/>
          <pc:sldMk cId="3965078283" sldId="1453"/>
        </pc:sldMkLst>
      </pc:sldChg>
      <pc:sldChg chg="del">
        <pc:chgData name="Van Der Linden Elke" userId="0fc987b5-c91c-46ff-80bf-fddd2e1bfa1d" providerId="ADAL" clId="{CEE5B63F-6FA8-486A-B74E-055824B60070}" dt="2021-06-14T10:42:00.002" v="15" actId="47"/>
        <pc:sldMkLst>
          <pc:docMk/>
          <pc:sldMk cId="3603572700" sldId="1462"/>
        </pc:sldMkLst>
      </pc:sldChg>
      <pc:sldChg chg="del">
        <pc:chgData name="Van Der Linden Elke" userId="0fc987b5-c91c-46ff-80bf-fddd2e1bfa1d" providerId="ADAL" clId="{CEE5B63F-6FA8-486A-B74E-055824B60070}" dt="2021-06-14T10:41:58.895" v="14" actId="47"/>
        <pc:sldMkLst>
          <pc:docMk/>
          <pc:sldMk cId="25634365" sldId="1464"/>
        </pc:sldMkLst>
      </pc:sldChg>
      <pc:sldMasterChg chg="delSldLayout modSldLayout">
        <pc:chgData name="Van Der Linden Elke" userId="0fc987b5-c91c-46ff-80bf-fddd2e1bfa1d" providerId="ADAL" clId="{CEE5B63F-6FA8-486A-B74E-055824B60070}" dt="2021-06-14T10:43:12.078" v="21" actId="47"/>
        <pc:sldMasterMkLst>
          <pc:docMk/>
          <pc:sldMasterMk cId="2702765116" sldId="2147483648"/>
        </pc:sldMasterMkLst>
        <pc:sldLayoutChg chg="delSp mod">
          <pc:chgData name="Van Der Linden Elke" userId="0fc987b5-c91c-46ff-80bf-fddd2e1bfa1d" providerId="ADAL" clId="{CEE5B63F-6FA8-486A-B74E-055824B60070}" dt="2021-06-14T10:41:16.041" v="5" actId="478"/>
          <pc:sldLayoutMkLst>
            <pc:docMk/>
            <pc:sldMasterMk cId="2702765116" sldId="2147483648"/>
            <pc:sldLayoutMk cId="4061026582" sldId="2147483649"/>
          </pc:sldLayoutMkLst>
          <pc:picChg chg="del">
            <ac:chgData name="Van Der Linden Elke" userId="0fc987b5-c91c-46ff-80bf-fddd2e1bfa1d" providerId="ADAL" clId="{CEE5B63F-6FA8-486A-B74E-055824B60070}" dt="2021-06-14T10:41:13.649" v="4" actId="478"/>
            <ac:picMkLst>
              <pc:docMk/>
              <pc:sldMasterMk cId="2702765116" sldId="2147483648"/>
              <pc:sldLayoutMk cId="4061026582" sldId="2147483649"/>
              <ac:picMk id="3" creationId="{E59F510D-F53B-4453-AD92-DD17D5F7E7DF}"/>
            </ac:picMkLst>
          </pc:picChg>
          <pc:picChg chg="del">
            <ac:chgData name="Van Der Linden Elke" userId="0fc987b5-c91c-46ff-80bf-fddd2e1bfa1d" providerId="ADAL" clId="{CEE5B63F-6FA8-486A-B74E-055824B60070}" dt="2021-06-14T10:41:16.041" v="5" actId="478"/>
            <ac:picMkLst>
              <pc:docMk/>
              <pc:sldMasterMk cId="2702765116" sldId="2147483648"/>
              <pc:sldLayoutMk cId="4061026582" sldId="2147483649"/>
              <ac:picMk id="7" creationId="{00000000-0000-0000-0000-000000000000}"/>
            </ac:picMkLst>
          </pc:picChg>
        </pc:sldLayoutChg>
        <pc:sldLayoutChg chg="del">
          <pc:chgData name="Van Der Linden Elke" userId="0fc987b5-c91c-46ff-80bf-fddd2e1bfa1d" providerId="ADAL" clId="{CEE5B63F-6FA8-486A-B74E-055824B60070}" dt="2021-06-14T10:43:12.078" v="21" actId="47"/>
          <pc:sldLayoutMkLst>
            <pc:docMk/>
            <pc:sldMasterMk cId="2702765116" sldId="2147483648"/>
            <pc:sldLayoutMk cId="68037885" sldId="2147483775"/>
          </pc:sldLayoutMkLst>
        </pc:sldLayoutChg>
      </pc:sldMasterChg>
      <pc:sldMasterChg chg="delSp mod modSldLayout">
        <pc:chgData name="Van Der Linden Elke" userId="0fc987b5-c91c-46ff-80bf-fddd2e1bfa1d" providerId="ADAL" clId="{CEE5B63F-6FA8-486A-B74E-055824B60070}" dt="2021-06-14T10:41:06.477" v="3" actId="478"/>
        <pc:sldMasterMkLst>
          <pc:docMk/>
          <pc:sldMasterMk cId="1317757715" sldId="2147483727"/>
        </pc:sldMasterMkLst>
        <pc:picChg chg="del">
          <ac:chgData name="Van Der Linden Elke" userId="0fc987b5-c91c-46ff-80bf-fddd2e1bfa1d" providerId="ADAL" clId="{CEE5B63F-6FA8-486A-B74E-055824B60070}" dt="2021-06-14T10:41:00.842" v="0" actId="478"/>
          <ac:picMkLst>
            <pc:docMk/>
            <pc:sldMasterMk cId="1317757715" sldId="2147483727"/>
            <ac:picMk id="5" creationId="{A6494007-9AD7-428E-ACF4-12B58870F119}"/>
          </ac:picMkLst>
        </pc:picChg>
        <pc:picChg chg="del">
          <ac:chgData name="Van Der Linden Elke" userId="0fc987b5-c91c-46ff-80bf-fddd2e1bfa1d" providerId="ADAL" clId="{CEE5B63F-6FA8-486A-B74E-055824B60070}" dt="2021-06-14T10:41:02.008" v="1" actId="478"/>
          <ac:picMkLst>
            <pc:docMk/>
            <pc:sldMasterMk cId="1317757715" sldId="2147483727"/>
            <ac:picMk id="6" creationId="{11DD50B0-13D0-4B5B-827E-55A77BB4638A}"/>
          </ac:picMkLst>
        </pc:picChg>
        <pc:sldLayoutChg chg="delSp mod">
          <pc:chgData name="Van Der Linden Elke" userId="0fc987b5-c91c-46ff-80bf-fddd2e1bfa1d" providerId="ADAL" clId="{CEE5B63F-6FA8-486A-B74E-055824B60070}" dt="2021-06-14T10:41:06.477" v="3" actId="478"/>
          <pc:sldLayoutMkLst>
            <pc:docMk/>
            <pc:sldMasterMk cId="1317757715" sldId="2147483727"/>
            <pc:sldLayoutMk cId="2894957682" sldId="2147483729"/>
          </pc:sldLayoutMkLst>
          <pc:picChg chg="del">
            <ac:chgData name="Van Der Linden Elke" userId="0fc987b5-c91c-46ff-80bf-fddd2e1bfa1d" providerId="ADAL" clId="{CEE5B63F-6FA8-486A-B74E-055824B60070}" dt="2021-06-14T10:41:06.477" v="3" actId="478"/>
            <ac:picMkLst>
              <pc:docMk/>
              <pc:sldMasterMk cId="1317757715" sldId="2147483727"/>
              <pc:sldLayoutMk cId="2894957682" sldId="2147483729"/>
              <ac:picMk id="8" creationId="{E50E9083-9F14-409C-B4C0-96F14E532C81}"/>
            </ac:picMkLst>
          </pc:picChg>
        </pc:sldLayoutChg>
        <pc:sldLayoutChg chg="delSp mod">
          <pc:chgData name="Van Der Linden Elke" userId="0fc987b5-c91c-46ff-80bf-fddd2e1bfa1d" providerId="ADAL" clId="{CEE5B63F-6FA8-486A-B74E-055824B60070}" dt="2021-06-14T10:41:04.466" v="2" actId="478"/>
          <pc:sldLayoutMkLst>
            <pc:docMk/>
            <pc:sldMasterMk cId="1317757715" sldId="2147483727"/>
            <pc:sldLayoutMk cId="4017530793" sldId="2147483800"/>
          </pc:sldLayoutMkLst>
          <pc:picChg chg="del">
            <ac:chgData name="Van Der Linden Elke" userId="0fc987b5-c91c-46ff-80bf-fddd2e1bfa1d" providerId="ADAL" clId="{CEE5B63F-6FA8-486A-B74E-055824B60070}" dt="2021-06-14T10:41:04.466" v="2" actId="478"/>
            <ac:picMkLst>
              <pc:docMk/>
              <pc:sldMasterMk cId="1317757715" sldId="2147483727"/>
              <pc:sldLayoutMk cId="4017530793" sldId="2147483800"/>
              <ac:picMk id="3" creationId="{E59F510D-F53B-4453-AD92-DD17D5F7E7DF}"/>
            </ac:picMkLst>
          </pc:picChg>
        </pc:sldLayoutChg>
      </pc:sldMasterChg>
    </pc:docChg>
  </pc:docChgLst>
  <pc:docChgLst>
    <pc:chgData name="Zegers Helene" userId="940cc704-a3bb-4f59-8926-39fb3edab9de" providerId="ADAL" clId="{8A6A6F1C-82C5-43DE-BA7A-C92EAD1B1EF6}"/>
    <pc:docChg chg="custSel modSld sldOrd">
      <pc:chgData name="Zegers Helene" userId="940cc704-a3bb-4f59-8926-39fb3edab9de" providerId="ADAL" clId="{8A6A6F1C-82C5-43DE-BA7A-C92EAD1B1EF6}" dt="2021-06-14T09:51:59.956" v="124"/>
      <pc:docMkLst>
        <pc:docMk/>
      </pc:docMkLst>
      <pc:sldChg chg="modSp mod modTransition">
        <pc:chgData name="Zegers Helene" userId="940cc704-a3bb-4f59-8926-39fb3edab9de" providerId="ADAL" clId="{8A6A6F1C-82C5-43DE-BA7A-C92EAD1B1EF6}" dt="2021-06-14T09:49:30.095" v="107" actId="20577"/>
        <pc:sldMkLst>
          <pc:docMk/>
          <pc:sldMk cId="1469445921" sldId="1370"/>
        </pc:sldMkLst>
        <pc:spChg chg="mod">
          <ac:chgData name="Zegers Helene" userId="940cc704-a3bb-4f59-8926-39fb3edab9de" providerId="ADAL" clId="{8A6A6F1C-82C5-43DE-BA7A-C92EAD1B1EF6}" dt="2021-06-14T09:49:30.095" v="107" actId="20577"/>
          <ac:spMkLst>
            <pc:docMk/>
            <pc:sldMk cId="1469445921" sldId="1370"/>
            <ac:spMk id="3" creationId="{16A9D625-4030-46DC-8388-5D4BF353351D}"/>
          </ac:spMkLst>
        </pc:spChg>
      </pc:sldChg>
      <pc:sldChg chg="ord">
        <pc:chgData name="Zegers Helene" userId="940cc704-a3bb-4f59-8926-39fb3edab9de" providerId="ADAL" clId="{8A6A6F1C-82C5-43DE-BA7A-C92EAD1B1EF6}" dt="2021-06-14T09:51:44.396" v="123"/>
        <pc:sldMkLst>
          <pc:docMk/>
          <pc:sldMk cId="714595199" sldId="1373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3779086955" sldId="1396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1260057807" sldId="1397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1436410370" sldId="1398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38366569" sldId="1399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3022115668" sldId="1401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4012230006" sldId="1402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3056855541" sldId="1403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1145280712" sldId="1404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2072395316" sldId="1405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2232122763" sldId="1406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2233180907" sldId="1408"/>
        </pc:sldMkLst>
      </pc:sldChg>
      <pc:sldChg chg="modTransition">
        <pc:chgData name="Zegers Helene" userId="940cc704-a3bb-4f59-8926-39fb3edab9de" providerId="ADAL" clId="{8A6A6F1C-82C5-43DE-BA7A-C92EAD1B1EF6}" dt="2021-06-14T09:51:25.179" v="118"/>
        <pc:sldMkLst>
          <pc:docMk/>
          <pc:sldMk cId="698749467" sldId="1429"/>
        </pc:sldMkLst>
      </pc:sldChg>
      <pc:sldChg chg="modTransition">
        <pc:chgData name="Zegers Helene" userId="940cc704-a3bb-4f59-8926-39fb3edab9de" providerId="ADAL" clId="{8A6A6F1C-82C5-43DE-BA7A-C92EAD1B1EF6}" dt="2021-06-14T09:51:27.781" v="119"/>
        <pc:sldMkLst>
          <pc:docMk/>
          <pc:sldMk cId="2083076059" sldId="1430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599938696" sldId="1452"/>
        </pc:sldMkLst>
      </pc:sldChg>
      <pc:sldChg chg="modTransition">
        <pc:chgData name="Zegers Helene" userId="940cc704-a3bb-4f59-8926-39fb3edab9de" providerId="ADAL" clId="{8A6A6F1C-82C5-43DE-BA7A-C92EAD1B1EF6}" dt="2021-06-14T09:51:59.956" v="124"/>
        <pc:sldMkLst>
          <pc:docMk/>
          <pc:sldMk cId="3965078283" sldId="1453"/>
        </pc:sldMkLst>
      </pc:sldChg>
      <pc:sldChg chg="modSp mod modTransition">
        <pc:chgData name="Zegers Helene" userId="940cc704-a3bb-4f59-8926-39fb3edab9de" providerId="ADAL" clId="{8A6A6F1C-82C5-43DE-BA7A-C92EAD1B1EF6}" dt="2021-06-14T09:49:46.181" v="110"/>
        <pc:sldMkLst>
          <pc:docMk/>
          <pc:sldMk cId="2531342720" sldId="1459"/>
        </pc:sldMkLst>
        <pc:spChg chg="mod">
          <ac:chgData name="Zegers Helene" userId="940cc704-a3bb-4f59-8926-39fb3edab9de" providerId="ADAL" clId="{8A6A6F1C-82C5-43DE-BA7A-C92EAD1B1EF6}" dt="2021-06-14T09:49:43.119" v="109"/>
          <ac:spMkLst>
            <pc:docMk/>
            <pc:sldMk cId="2531342720" sldId="1459"/>
            <ac:spMk id="13" creationId="{85D3F2BB-2DB9-4B54-9593-DA31A2AF210A}"/>
          </ac:spMkLst>
        </pc:spChg>
      </pc:sldChg>
      <pc:sldChg chg="addSp delSp modSp mod modTransition">
        <pc:chgData name="Zegers Helene" userId="940cc704-a3bb-4f59-8926-39fb3edab9de" providerId="ADAL" clId="{8A6A6F1C-82C5-43DE-BA7A-C92EAD1B1EF6}" dt="2021-06-14T09:51:16.846" v="117" actId="478"/>
        <pc:sldMkLst>
          <pc:docMk/>
          <pc:sldMk cId="1248512528" sldId="1461"/>
        </pc:sldMkLst>
        <pc:spChg chg="mod">
          <ac:chgData name="Zegers Helene" userId="940cc704-a3bb-4f59-8926-39fb3edab9de" providerId="ADAL" clId="{8A6A6F1C-82C5-43DE-BA7A-C92EAD1B1EF6}" dt="2021-06-14T09:48:31.459" v="15" actId="20577"/>
          <ac:spMkLst>
            <pc:docMk/>
            <pc:sldMk cId="1248512528" sldId="1461"/>
            <ac:spMk id="8" creationId="{586D8B9F-39BD-4207-B848-BF605D480CF7}"/>
          </ac:spMkLst>
        </pc:spChg>
        <pc:spChg chg="mod">
          <ac:chgData name="Zegers Helene" userId="940cc704-a3bb-4f59-8926-39fb3edab9de" providerId="ADAL" clId="{8A6A6F1C-82C5-43DE-BA7A-C92EAD1B1EF6}" dt="2021-06-14T09:50:55.565" v="113" actId="14100"/>
          <ac:spMkLst>
            <pc:docMk/>
            <pc:sldMk cId="1248512528" sldId="1461"/>
            <ac:spMk id="9" creationId="{7AFEF66D-DD5B-4F08-82EE-82581C444084}"/>
          </ac:spMkLst>
        </pc:spChg>
        <pc:spChg chg="add del mod">
          <ac:chgData name="Zegers Helene" userId="940cc704-a3bb-4f59-8926-39fb3edab9de" providerId="ADAL" clId="{8A6A6F1C-82C5-43DE-BA7A-C92EAD1B1EF6}" dt="2021-06-14T09:51:16.846" v="117" actId="478"/>
          <ac:spMkLst>
            <pc:docMk/>
            <pc:sldMk cId="1248512528" sldId="1461"/>
            <ac:spMk id="20" creationId="{255ADC97-8BA2-443B-A550-99A5D72204F3}"/>
          </ac:spMkLst>
        </pc:spChg>
        <pc:picChg chg="add del mod">
          <ac:chgData name="Zegers Helene" userId="940cc704-a3bb-4f59-8926-39fb3edab9de" providerId="ADAL" clId="{8A6A6F1C-82C5-43DE-BA7A-C92EAD1B1EF6}" dt="2021-06-14T09:51:15.944" v="116" actId="478"/>
          <ac:picMkLst>
            <pc:docMk/>
            <pc:sldMk cId="1248512528" sldId="1461"/>
            <ac:picMk id="14" creationId="{7621C9B6-53C7-4191-8668-A70B04A33A08}"/>
          </ac:picMkLst>
        </pc:picChg>
      </pc:sldChg>
    </pc:docChg>
  </pc:docChgLst>
  <pc:docChgLst>
    <pc:chgData name="Van Der Linden Elke" userId="S::elke.vanderlinden@vlaanderen.be::0fc987b5-c91c-46ff-80bf-fddd2e1bfa1d" providerId="AD" clId="Web-{FF0544E7-2FB9-2AD8-BA61-25AD56393B9E}"/>
    <pc:docChg chg="delSld modSection">
      <pc:chgData name="Van Der Linden Elke" userId="S::elke.vanderlinden@vlaanderen.be::0fc987b5-c91c-46ff-80bf-fddd2e1bfa1d" providerId="AD" clId="Web-{FF0544E7-2FB9-2AD8-BA61-25AD56393B9E}" dt="2021-06-15T06:41:43.898" v="12"/>
      <pc:docMkLst>
        <pc:docMk/>
      </pc:docMkLst>
      <pc:sldChg chg="del">
        <pc:chgData name="Van Der Linden Elke" userId="S::elke.vanderlinden@vlaanderen.be::0fc987b5-c91c-46ff-80bf-fddd2e1bfa1d" providerId="AD" clId="Web-{FF0544E7-2FB9-2AD8-BA61-25AD56393B9E}" dt="2021-06-15T06:41:43.882" v="8"/>
        <pc:sldMkLst>
          <pc:docMk/>
          <pc:sldMk cId="3779086955" sldId="1396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98" v="12"/>
        <pc:sldMkLst>
          <pc:docMk/>
          <pc:sldMk cId="1260057807" sldId="1397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4"/>
        <pc:sldMkLst>
          <pc:docMk/>
          <pc:sldMk cId="1436410370" sldId="1398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7"/>
        <pc:sldMkLst>
          <pc:docMk/>
          <pc:sldMk cId="38366569" sldId="1399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10"/>
        <pc:sldMkLst>
          <pc:docMk/>
          <pc:sldMk cId="3022115668" sldId="1401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11"/>
        <pc:sldMkLst>
          <pc:docMk/>
          <pc:sldMk cId="4012230006" sldId="1402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9"/>
        <pc:sldMkLst>
          <pc:docMk/>
          <pc:sldMk cId="3056855541" sldId="1403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6"/>
        <pc:sldMkLst>
          <pc:docMk/>
          <pc:sldMk cId="1145280712" sldId="1404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5"/>
        <pc:sldMkLst>
          <pc:docMk/>
          <pc:sldMk cId="2072395316" sldId="1405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1"/>
        <pc:sldMkLst>
          <pc:docMk/>
          <pc:sldMk cId="2232122763" sldId="1406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0"/>
        <pc:sldMkLst>
          <pc:docMk/>
          <pc:sldMk cId="2233180907" sldId="1408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3"/>
        <pc:sldMkLst>
          <pc:docMk/>
          <pc:sldMk cId="599938696" sldId="1452"/>
        </pc:sldMkLst>
      </pc:sldChg>
      <pc:sldChg chg="del">
        <pc:chgData name="Van Der Linden Elke" userId="S::elke.vanderlinden@vlaanderen.be::0fc987b5-c91c-46ff-80bf-fddd2e1bfa1d" providerId="AD" clId="Web-{FF0544E7-2FB9-2AD8-BA61-25AD56393B9E}" dt="2021-06-15T06:41:43.882" v="2"/>
        <pc:sldMkLst>
          <pc:docMk/>
          <pc:sldMk cId="3965078283" sldId="145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Controles</c:v>
                </c:pt>
              </c:strCache>
            </c:strRef>
          </c:tx>
          <c:spPr>
            <a:ln>
              <a:solidFill>
                <a:srgbClr val="105269"/>
              </a:solidFill>
            </a:ln>
          </c:spPr>
          <c:dPt>
            <c:idx val="0"/>
            <c:bubble3D val="0"/>
            <c:spPr>
              <a:solidFill>
                <a:srgbClr val="105269"/>
              </a:solidFill>
              <a:ln w="19050">
                <a:solidFill>
                  <a:srgbClr val="10526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CCE-45DD-9640-C7A169FD8B60}"/>
              </c:ext>
            </c:extLst>
          </c:dPt>
          <c:dPt>
            <c:idx val="1"/>
            <c:bubble3D val="0"/>
            <c:spPr>
              <a:solidFill>
                <a:srgbClr val="6098B6"/>
              </a:solidFill>
              <a:ln w="19050">
                <a:solidFill>
                  <a:srgbClr val="10526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CCE-45DD-9640-C7A169FD8B60}"/>
              </c:ext>
            </c:extLst>
          </c:dPt>
          <c:dPt>
            <c:idx val="2"/>
            <c:bubble3D val="0"/>
            <c:spPr>
              <a:solidFill>
                <a:srgbClr val="C5D7DE"/>
              </a:solidFill>
              <a:ln w="19050">
                <a:solidFill>
                  <a:srgbClr val="10526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CE-45DD-9640-C7A169FD8B60}"/>
              </c:ext>
            </c:extLst>
          </c:dPt>
          <c:dLbls>
            <c:dLbl>
              <c:idx val="0"/>
              <c:layout>
                <c:manualLayout>
                  <c:x val="-0.20373666385807437"/>
                  <c:y val="-9.5723452720471225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err="1"/>
                      <a:t>Steekproeven</a:t>
                    </a:r>
                    <a:endParaRPr lang="en-US" sz="1800" b="1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12603910008909"/>
                      <c:h val="0.1060375973520904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4CCE-45DD-9640-C7A169FD8B60}"/>
                </c:ext>
              </c:extLst>
            </c:dLbl>
            <c:dLbl>
              <c:idx val="1"/>
              <c:layout>
                <c:manualLayout>
                  <c:x val="0.16487753301533281"/>
                  <c:y val="4.55313580637666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800" b="1" i="0" u="none" strike="noStrike" kern="1200" baseline="0" smtClean="0">
                        <a:solidFill>
                          <a:srgbClr val="38373A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i="0" u="none" strike="noStrike" kern="1200" baseline="0">
                        <a:solidFill>
                          <a:srgbClr val="38373A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t>Gerichte controles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800" b="1" i="0" u="none" strike="noStrike" kern="1200" baseline="0" smtClean="0">
                      <a:solidFill>
                        <a:srgbClr val="38373A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CCE-45DD-9640-C7A169FD8B60}"/>
                </c:ext>
              </c:extLst>
            </c:dLbl>
            <c:dLbl>
              <c:idx val="2"/>
              <c:layout>
                <c:manualLayout>
                  <c:x val="3.4628476710963085E-2"/>
                  <c:y val="0.12978868745980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800" b="1" i="0" u="none" strike="noStrike" kern="1200" baseline="0" dirty="0" err="1" smtClean="0">
                        <a:solidFill>
                          <a:srgbClr val="38373A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i="0" u="none" strike="noStrike" kern="1200" baseline="0" err="1">
                        <a:solidFill>
                          <a:srgbClr val="38373A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t>Klachten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800" b="1" i="0" u="none" strike="noStrike" kern="1200" baseline="0" dirty="0" err="1" smtClean="0">
                      <a:solidFill>
                        <a:srgbClr val="38373A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CCE-45DD-9640-C7A169FD8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accent1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Steekproeven</c:v>
                </c:pt>
                <c:pt idx="1">
                  <c:v>Gerichte controles</c:v>
                </c:pt>
                <c:pt idx="2">
                  <c:v>Klachten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300</c:v>
                </c:pt>
                <c:pt idx="1">
                  <c:v>120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CE-45DD-9640-C7A169FD8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A6FEA-2027-477E-A994-97C99A320A9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9534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8FA8F-556B-4E54-8758-21E02D639A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8637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221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slide-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02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slide-st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ntiteitslogo blauw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6156001"/>
            <a:ext cx="1800000" cy="48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3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otslide-st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witte trapezium">
            <a:extLst>
              <a:ext uri="{FF2B5EF4-FFF2-40B4-BE49-F238E27FC236}">
                <a16:creationId xmlns:a16="http://schemas.microsoft.com/office/drawing/2014/main" id="{036EB7C8-F878-47B4-8DC9-30EF595BE061}"/>
              </a:ext>
            </a:extLst>
          </p:cNvPr>
          <p:cNvGrpSpPr/>
          <p:nvPr userDrawn="1"/>
        </p:nvGrpSpPr>
        <p:grpSpPr>
          <a:xfrm>
            <a:off x="-96688" y="3645024"/>
            <a:ext cx="12374586" cy="3384377"/>
            <a:chOff x="288000" y="3402000"/>
            <a:chExt cx="8856000" cy="3456000"/>
          </a:xfrm>
          <a:effectLst/>
        </p:grpSpPr>
        <p:sp>
          <p:nvSpPr>
            <p:cNvPr id="6" name="rechthoek">
              <a:extLst>
                <a:ext uri="{FF2B5EF4-FFF2-40B4-BE49-F238E27FC236}">
                  <a16:creationId xmlns:a16="http://schemas.microsoft.com/office/drawing/2014/main" id="{6D1AB050-4BFB-4BBD-B6C4-3A52C571B44E}"/>
                </a:ext>
              </a:extLst>
            </p:cNvPr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ige driehoek">
              <a:extLst>
                <a:ext uri="{FF2B5EF4-FFF2-40B4-BE49-F238E27FC236}">
                  <a16:creationId xmlns:a16="http://schemas.microsoft.com/office/drawing/2014/main" id="{091B9A66-F031-4241-AA43-E3011EEC63BB}"/>
                </a:ext>
              </a:extLst>
            </p:cNvPr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9495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"/>
          <p:cNvSpPr>
            <a:spLocks noGrp="1"/>
          </p:cNvSpPr>
          <p:nvPr>
            <p:ph type="title" hasCustomPrompt="1"/>
          </p:nvPr>
        </p:nvSpPr>
        <p:spPr>
          <a:xfrm>
            <a:off x="838199" y="476672"/>
            <a:ext cx="10515601" cy="936104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CE74A413-D2A6-4544-A6A4-CA597DE5B3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198" y="1484784"/>
            <a:ext cx="10515600" cy="5037474"/>
          </a:xfrm>
          <a:prstGeom prst="rect">
            <a:avLst/>
          </a:prstGeom>
        </p:spPr>
        <p:txBody>
          <a:bodyPr bIns="0"/>
          <a:lstStyle>
            <a:lvl1pPr marL="0" indent="-288000">
              <a:lnSpc>
                <a:spcPct val="90000"/>
              </a:lnSpc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>
                <a:solidFill>
                  <a:srgbClr val="105269"/>
                </a:solidFill>
                <a:latin typeface="+mj-lt"/>
              </a:defRPr>
            </a:lvl1pPr>
            <a:lvl2pPr marL="576000" indent="-288000">
              <a:lnSpc>
                <a:spcPct val="90000"/>
              </a:lnSpc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>
                <a:solidFill>
                  <a:srgbClr val="7F7F7F"/>
                </a:solidFill>
                <a:latin typeface="+mj-lt"/>
              </a:defRPr>
            </a:lvl2pPr>
            <a:lvl3pPr marL="864000">
              <a:lnSpc>
                <a:spcPct val="90000"/>
              </a:lnSpc>
              <a:buSzPct val="80000"/>
              <a:defRPr sz="2000">
                <a:solidFill>
                  <a:srgbClr val="105269"/>
                </a:solidFill>
                <a:latin typeface="+mj-lt"/>
              </a:defRPr>
            </a:lvl3pPr>
            <a:lvl4pPr marL="1152000" indent="-288000">
              <a:lnSpc>
                <a:spcPct val="90000"/>
              </a:lnSpc>
              <a:buSzPct val="80000"/>
              <a:buFont typeface="Wingdings 3" panose="05040102010807070707" pitchFamily="18" charset="2"/>
              <a:buChar char=""/>
              <a:defRPr sz="2000">
                <a:solidFill>
                  <a:srgbClr val="105269"/>
                </a:solidFill>
                <a:latin typeface="+mj-lt"/>
              </a:defRPr>
            </a:lvl4pPr>
            <a:lvl5pPr marL="1440000">
              <a:lnSpc>
                <a:spcPct val="90000"/>
              </a:lnSpc>
              <a:buSzPct val="80000"/>
              <a:defRPr sz="2000">
                <a:solidFill>
                  <a:srgbClr val="105269"/>
                </a:solidFill>
                <a:latin typeface="+mj-lt"/>
              </a:defRPr>
            </a:lvl5pPr>
          </a:lstStyle>
          <a:p>
            <a:pPr lvl="0"/>
            <a:r>
              <a:rPr lang="nl-NL"/>
              <a:t>Klik om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265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0AAD180C-0F16-4C40-815C-DB485531B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7" y="476672"/>
            <a:ext cx="10515601" cy="936104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BE66E4C-62BE-4011-A4D2-F7372D4FB8C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198" y="1484784"/>
            <a:ext cx="5111999" cy="5037474"/>
          </a:xfrm>
          <a:prstGeom prst="rect">
            <a:avLst/>
          </a:prstGeom>
        </p:spPr>
        <p:txBody>
          <a:bodyPr bIns="0"/>
          <a:lstStyle>
            <a:lvl1pPr marL="0" indent="-288000">
              <a:lnSpc>
                <a:spcPct val="90000"/>
              </a:lnSpc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2500">
                <a:solidFill>
                  <a:srgbClr val="105269"/>
                </a:solidFill>
                <a:latin typeface="+mj-lt"/>
              </a:defRPr>
            </a:lvl1pPr>
            <a:lvl2pPr marL="576000" indent="-288000">
              <a:lnSpc>
                <a:spcPct val="90000"/>
              </a:lnSpc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200">
                <a:solidFill>
                  <a:srgbClr val="7F7F7F"/>
                </a:solidFill>
                <a:latin typeface="+mj-lt"/>
              </a:defRPr>
            </a:lvl2pPr>
            <a:lvl3pPr marL="864000">
              <a:lnSpc>
                <a:spcPct val="90000"/>
              </a:lnSpc>
              <a:buSzPct val="80000"/>
              <a:defRPr sz="1800">
                <a:solidFill>
                  <a:srgbClr val="105269"/>
                </a:solidFill>
                <a:latin typeface="+mj-lt"/>
              </a:defRPr>
            </a:lvl3pPr>
            <a:lvl4pPr marL="1152000" indent="-288000">
              <a:lnSpc>
                <a:spcPct val="90000"/>
              </a:lnSpc>
              <a:buSzPct val="80000"/>
              <a:buFont typeface="Wingdings 3" panose="05040102010807070707" pitchFamily="18" charset="2"/>
              <a:buChar char=""/>
              <a:defRPr sz="1800">
                <a:solidFill>
                  <a:srgbClr val="105269"/>
                </a:solidFill>
                <a:latin typeface="+mj-lt"/>
              </a:defRPr>
            </a:lvl4pPr>
            <a:lvl5pPr marL="1440000">
              <a:lnSpc>
                <a:spcPct val="90000"/>
              </a:lnSpc>
              <a:buSzPct val="80000"/>
              <a:defRPr sz="1800">
                <a:solidFill>
                  <a:srgbClr val="105269"/>
                </a:solidFill>
                <a:latin typeface="+mj-lt"/>
              </a:defRPr>
            </a:lvl5pPr>
          </a:lstStyle>
          <a:p>
            <a:pPr lvl="0"/>
            <a:r>
              <a:rPr lang="nl-NL"/>
              <a:t>Klik om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1366D22B-74C2-4B12-92D9-E9B1AC27302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241805" y="1484784"/>
            <a:ext cx="5111999" cy="5037474"/>
          </a:xfrm>
          <a:prstGeom prst="rect">
            <a:avLst/>
          </a:prstGeom>
        </p:spPr>
        <p:txBody>
          <a:bodyPr bIns="0"/>
          <a:lstStyle>
            <a:lvl1pPr marL="0" indent="-288000">
              <a:lnSpc>
                <a:spcPct val="90000"/>
              </a:lnSpc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2500">
                <a:solidFill>
                  <a:srgbClr val="105269"/>
                </a:solidFill>
                <a:latin typeface="+mj-lt"/>
              </a:defRPr>
            </a:lvl1pPr>
            <a:lvl2pPr marL="576000" indent="-288000">
              <a:lnSpc>
                <a:spcPct val="90000"/>
              </a:lnSpc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200">
                <a:solidFill>
                  <a:srgbClr val="7F7F7F"/>
                </a:solidFill>
                <a:latin typeface="+mj-lt"/>
              </a:defRPr>
            </a:lvl2pPr>
            <a:lvl3pPr marL="864000">
              <a:lnSpc>
                <a:spcPct val="90000"/>
              </a:lnSpc>
              <a:buSzPct val="80000"/>
              <a:defRPr sz="1800">
                <a:solidFill>
                  <a:srgbClr val="105269"/>
                </a:solidFill>
                <a:latin typeface="+mj-lt"/>
              </a:defRPr>
            </a:lvl3pPr>
            <a:lvl4pPr marL="1152000" indent="-288000">
              <a:lnSpc>
                <a:spcPct val="90000"/>
              </a:lnSpc>
              <a:buSzPct val="80000"/>
              <a:buFont typeface="Wingdings 3" panose="05040102010807070707" pitchFamily="18" charset="2"/>
              <a:buChar char=""/>
              <a:defRPr sz="1800">
                <a:solidFill>
                  <a:srgbClr val="105269"/>
                </a:solidFill>
                <a:latin typeface="+mj-lt"/>
              </a:defRPr>
            </a:lvl4pPr>
            <a:lvl5pPr marL="1440000">
              <a:lnSpc>
                <a:spcPct val="90000"/>
              </a:lnSpc>
              <a:buSzPct val="80000"/>
              <a:defRPr sz="1800">
                <a:solidFill>
                  <a:srgbClr val="105269"/>
                </a:solidFill>
                <a:latin typeface="+mj-lt"/>
              </a:defRPr>
            </a:lvl5pPr>
          </a:lstStyle>
          <a:p>
            <a:pPr lvl="0"/>
            <a:r>
              <a:rPr lang="nl-NL"/>
              <a:t>Klik om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465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oud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F1C5-66A1-423C-A8EF-FFB8E9169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0FC56E-1C29-4149-B166-3F512B108B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445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052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te bewerken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B19F71A-7A89-4926-B8AC-AD8ACC682AE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178421" y="476672"/>
            <a:ext cx="6175383" cy="6065058"/>
          </a:xfrm>
          <a:prstGeom prst="rect">
            <a:avLst/>
          </a:prstGeom>
        </p:spPr>
        <p:txBody>
          <a:bodyPr bIns="0"/>
          <a:lstStyle>
            <a:lvl1pPr marL="0" indent="-288000">
              <a:lnSpc>
                <a:spcPct val="90000"/>
              </a:lnSpc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>
                <a:solidFill>
                  <a:srgbClr val="105269"/>
                </a:solidFill>
                <a:latin typeface="+mj-lt"/>
              </a:defRPr>
            </a:lvl1pPr>
            <a:lvl2pPr marL="576000" indent="-288000">
              <a:lnSpc>
                <a:spcPct val="90000"/>
              </a:lnSpc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>
                <a:solidFill>
                  <a:srgbClr val="7F7F7F"/>
                </a:solidFill>
                <a:latin typeface="+mj-lt"/>
              </a:defRPr>
            </a:lvl2pPr>
            <a:lvl3pPr marL="864000">
              <a:lnSpc>
                <a:spcPct val="90000"/>
              </a:lnSpc>
              <a:buSzPct val="80000"/>
              <a:defRPr sz="1800">
                <a:solidFill>
                  <a:srgbClr val="105269"/>
                </a:solidFill>
                <a:latin typeface="+mj-lt"/>
              </a:defRPr>
            </a:lvl3pPr>
            <a:lvl4pPr marL="1152000" indent="-288000">
              <a:lnSpc>
                <a:spcPct val="90000"/>
              </a:lnSpc>
              <a:buSzPct val="80000"/>
              <a:buFont typeface="Wingdings 3" panose="05040102010807070707" pitchFamily="18" charset="2"/>
              <a:buChar char=""/>
              <a:defRPr sz="1800">
                <a:solidFill>
                  <a:srgbClr val="105269"/>
                </a:solidFill>
                <a:latin typeface="+mj-lt"/>
              </a:defRPr>
            </a:lvl4pPr>
            <a:lvl5pPr marL="1440000">
              <a:lnSpc>
                <a:spcPct val="90000"/>
              </a:lnSpc>
              <a:buSzPct val="80000"/>
              <a:defRPr sz="1800">
                <a:solidFill>
                  <a:srgbClr val="105269"/>
                </a:solidFill>
                <a:latin typeface="+mj-lt"/>
              </a:defRPr>
            </a:lvl5pPr>
          </a:lstStyle>
          <a:p>
            <a:pPr lvl="0"/>
            <a:r>
              <a:rPr lang="nl-NL"/>
              <a:t>Klik om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983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, inhoud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7080C-744F-4A9F-82ED-63D7F6B4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12A170E-A06E-4EF1-B63A-2BAD7772C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605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0526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ACEDC2-DF58-4C30-9B4D-366FCE7AF94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445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052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te bewerken</a:t>
            </a:r>
          </a:p>
        </p:txBody>
      </p:sp>
    </p:spTree>
    <p:extLst>
      <p:ext uri="{BB962C8B-B14F-4D97-AF65-F5344CB8AC3E}">
        <p14:creationId xmlns:p14="http://schemas.microsoft.com/office/powerpoint/2010/main" val="357336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slide-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7B4BB31-4B7F-45E4-A85D-224E87BCB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432" y="332656"/>
            <a:ext cx="1804572" cy="701101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930CDEA5-51AE-48ED-B8C0-72793E56B1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156000"/>
            <a:ext cx="1800000" cy="4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0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"/>
          <p:cNvSpPr>
            <a:spLocks noGrp="1"/>
          </p:cNvSpPr>
          <p:nvPr>
            <p:ph type="title" hasCustomPrompt="1"/>
          </p:nvPr>
        </p:nvSpPr>
        <p:spPr>
          <a:xfrm>
            <a:off x="838199" y="476672"/>
            <a:ext cx="10515601" cy="936104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CE74A413-D2A6-4544-A6A4-CA597DE5B3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198" y="1484784"/>
            <a:ext cx="10515600" cy="5037474"/>
          </a:xfrm>
          <a:prstGeom prst="rect">
            <a:avLst/>
          </a:prstGeom>
        </p:spPr>
        <p:txBody>
          <a:bodyPr bIns="0"/>
          <a:lstStyle>
            <a:lvl1pPr marL="0" indent="-288000">
              <a:lnSpc>
                <a:spcPct val="90000"/>
              </a:lnSpc>
              <a:buClr>
                <a:schemeClr val="bg1"/>
              </a:buClr>
              <a:buSzPct val="80000"/>
              <a:buFont typeface="Wingdings 3" panose="05040102010807070707" pitchFamily="18" charset="2"/>
              <a:buChar char=""/>
              <a:defRPr sz="3200">
                <a:solidFill>
                  <a:schemeClr val="bg1"/>
                </a:solidFill>
                <a:latin typeface="+mj-lt"/>
              </a:defRPr>
            </a:lvl1pPr>
            <a:lvl2pPr marL="576000" indent="-288000">
              <a:lnSpc>
                <a:spcPct val="90000"/>
              </a:lnSpc>
              <a:buClr>
                <a:schemeClr val="bg1"/>
              </a:buClr>
              <a:buSzPct val="80000"/>
              <a:buFont typeface="Calibri" panose="020F0502020204030204" pitchFamily="34" charset="0"/>
              <a:buChar char="→"/>
              <a:defRPr sz="2500">
                <a:solidFill>
                  <a:schemeClr val="bg1"/>
                </a:solidFill>
                <a:latin typeface="+mj-lt"/>
              </a:defRPr>
            </a:lvl2pPr>
            <a:lvl3pPr marL="864000" indent="-228600">
              <a:lnSpc>
                <a:spcPct val="90000"/>
              </a:lnSpc>
              <a:buClr>
                <a:schemeClr val="bg1"/>
              </a:buClr>
              <a:buSzPct val="80000"/>
              <a:buFont typeface="Wingdings 2" panose="05020102010507070707" pitchFamily="18" charset="2"/>
              <a:buChar char=""/>
              <a:defRPr sz="20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90000"/>
              </a:lnSpc>
              <a:buSzPct val="80000"/>
              <a:buFont typeface="Wingdings 3" panose="05040102010807070707" pitchFamily="18" charset="2"/>
              <a:buChar char=""/>
              <a:defRPr sz="2000">
                <a:solidFill>
                  <a:schemeClr val="bg1"/>
                </a:solidFill>
                <a:latin typeface="+mj-lt"/>
              </a:defRPr>
            </a:lvl4pPr>
            <a:lvl5pPr marL="1440000" indent="-228600">
              <a:lnSpc>
                <a:spcPct val="90000"/>
              </a:lnSpc>
              <a:buClr>
                <a:schemeClr val="bg1"/>
              </a:buClr>
              <a:buSzPct val="80000"/>
              <a:buFont typeface="Wingdings 3" panose="05040102010807070707" pitchFamily="18" charset="2"/>
              <a:buChar char=""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 om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055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0AAD180C-0F16-4C40-815C-DB485531B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7" y="476672"/>
            <a:ext cx="10515601" cy="936104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BE66E4C-62BE-4011-A4D2-F7372D4FB8C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198" y="1484784"/>
            <a:ext cx="5111999" cy="5037474"/>
          </a:xfrm>
          <a:prstGeom prst="rect">
            <a:avLst/>
          </a:prstGeom>
        </p:spPr>
        <p:txBody>
          <a:bodyPr bIns="0"/>
          <a:lstStyle>
            <a:lvl1pPr marL="0" indent="-288000">
              <a:lnSpc>
                <a:spcPct val="90000"/>
              </a:lnSpc>
              <a:buClr>
                <a:schemeClr val="bg1"/>
              </a:buClr>
              <a:buSzPct val="80000"/>
              <a:buFont typeface="Wingdings 3" panose="05040102010807070707" pitchFamily="18" charset="2"/>
              <a:buChar char=""/>
              <a:defRPr sz="2500">
                <a:solidFill>
                  <a:schemeClr val="bg1"/>
                </a:solidFill>
                <a:latin typeface="+mj-lt"/>
              </a:defRPr>
            </a:lvl1pPr>
            <a:lvl2pPr marL="576000" indent="-288000">
              <a:lnSpc>
                <a:spcPct val="90000"/>
              </a:lnSpc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200">
                <a:solidFill>
                  <a:schemeClr val="bg1"/>
                </a:solidFill>
                <a:latin typeface="+mj-lt"/>
              </a:defRPr>
            </a:lvl2pPr>
            <a:lvl3pPr marL="864000" indent="-228600">
              <a:lnSpc>
                <a:spcPct val="90000"/>
              </a:lnSpc>
              <a:buClr>
                <a:schemeClr val="bg1"/>
              </a:buClr>
              <a:buSzPct val="80000"/>
              <a:buFont typeface="Wingdings 2" panose="05020102010507070707" pitchFamily="18" charset="2"/>
              <a:buChar char=""/>
              <a:defRPr sz="18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90000"/>
              </a:lnSpc>
              <a:buSzPct val="80000"/>
              <a:buFont typeface="Wingdings 3" panose="05040102010807070707" pitchFamily="18" charset="2"/>
              <a:buChar char=""/>
              <a:defRPr sz="1800">
                <a:solidFill>
                  <a:schemeClr val="bg1"/>
                </a:solidFill>
                <a:latin typeface="+mj-lt"/>
              </a:defRPr>
            </a:lvl4pPr>
            <a:lvl5pPr marL="1440000" indent="-228600">
              <a:lnSpc>
                <a:spcPct val="90000"/>
              </a:lnSpc>
              <a:buClr>
                <a:schemeClr val="bg1"/>
              </a:buClr>
              <a:buSzPct val="80000"/>
              <a:buFont typeface="Wingdings 3" panose="05040102010807070707" pitchFamily="18" charset="2"/>
              <a:buChar char=""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 om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1366D22B-74C2-4B12-92D9-E9B1AC27302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241805" y="1484784"/>
            <a:ext cx="5111999" cy="5037474"/>
          </a:xfrm>
          <a:prstGeom prst="rect">
            <a:avLst/>
          </a:prstGeom>
        </p:spPr>
        <p:txBody>
          <a:bodyPr bIns="0"/>
          <a:lstStyle>
            <a:lvl1pPr marL="0" indent="-288000">
              <a:lnSpc>
                <a:spcPct val="90000"/>
              </a:lnSpc>
              <a:buClr>
                <a:schemeClr val="bg1"/>
              </a:buClr>
              <a:buSzPct val="80000"/>
              <a:buFont typeface="Wingdings 3" panose="05040102010807070707" pitchFamily="18" charset="2"/>
              <a:buChar char=""/>
              <a:defRPr sz="2500">
                <a:solidFill>
                  <a:schemeClr val="bg1"/>
                </a:solidFill>
                <a:latin typeface="+mj-lt"/>
              </a:defRPr>
            </a:lvl1pPr>
            <a:lvl2pPr marL="576000" indent="-288000">
              <a:lnSpc>
                <a:spcPct val="90000"/>
              </a:lnSpc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200">
                <a:solidFill>
                  <a:schemeClr val="bg1"/>
                </a:solidFill>
                <a:latin typeface="+mj-lt"/>
              </a:defRPr>
            </a:lvl2pPr>
            <a:lvl3pPr marL="864000" indent="-228600">
              <a:lnSpc>
                <a:spcPct val="90000"/>
              </a:lnSpc>
              <a:buClr>
                <a:schemeClr val="bg1"/>
              </a:buClr>
              <a:buSzPct val="80000"/>
              <a:buFont typeface="Wingdings 2" panose="05020102010507070707" pitchFamily="18" charset="2"/>
              <a:buChar char=""/>
              <a:defRPr sz="18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90000"/>
              </a:lnSpc>
              <a:buSzPct val="80000"/>
              <a:buFont typeface="Wingdings 3" panose="05040102010807070707" pitchFamily="18" charset="2"/>
              <a:buChar char=""/>
              <a:defRPr sz="1800">
                <a:solidFill>
                  <a:schemeClr val="bg1"/>
                </a:solidFill>
                <a:latin typeface="+mj-lt"/>
              </a:defRPr>
            </a:lvl4pPr>
            <a:lvl5pPr marL="1440000" indent="-228600">
              <a:lnSpc>
                <a:spcPct val="90000"/>
              </a:lnSpc>
              <a:buClr>
                <a:schemeClr val="bg1"/>
              </a:buClr>
              <a:buSzPct val="80000"/>
              <a:buFont typeface="Wingdings 3" panose="05040102010807070707" pitchFamily="18" charset="2"/>
              <a:buChar char=""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 om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861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62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76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700" r:id="rId3"/>
    <p:sldLayoutId id="2147483773" r:id="rId4"/>
    <p:sldLayoutId id="2147483774" r:id="rId5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i="0" kern="1200" baseline="0">
          <a:solidFill>
            <a:srgbClr val="105269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"/>
        <a:defRPr sz="22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100000"/>
        <a:buFont typeface="Wingdings 3" panose="05040102010807070707" pitchFamily="18" charset="2"/>
        <a:buChar char=""/>
        <a:defRPr sz="22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2" panose="05020102010507070707" pitchFamily="18" charset="2"/>
        <a:buChar char="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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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A7E26C9-2ABF-4C24-B9AC-8FA101862F2A}"/>
              </a:ext>
            </a:extLst>
          </p:cNvPr>
          <p:cNvSpPr/>
          <p:nvPr userDrawn="1"/>
        </p:nvSpPr>
        <p:spPr>
          <a:xfrm>
            <a:off x="0" y="0"/>
            <a:ext cx="12187200" cy="6858000"/>
          </a:xfrm>
          <a:prstGeom prst="rect">
            <a:avLst/>
          </a:prstGeom>
          <a:solidFill>
            <a:srgbClr val="105269"/>
          </a:solidFill>
          <a:ln>
            <a:solidFill>
              <a:srgbClr val="105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728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7" r:id="rId2"/>
    <p:sldLayoutId id="2147483799" r:id="rId3"/>
    <p:sldLayoutId id="214748379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&#10;&#10;Automatisch gegenereerde beschrijving">
            <a:extLst>
              <a:ext uri="{FF2B5EF4-FFF2-40B4-BE49-F238E27FC236}">
                <a16:creationId xmlns:a16="http://schemas.microsoft.com/office/drawing/2014/main" id="{FD7E1F53-9002-42F4-AF75-A2514C8BA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/>
          <a:stretch/>
        </p:blipFill>
        <p:spPr>
          <a:xfrm>
            <a:off x="0" y="-26616"/>
            <a:ext cx="1221668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29" r:id="rId2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i="0" kern="1200" baseline="0">
          <a:solidFill>
            <a:srgbClr val="105269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"/>
        <a:defRPr sz="22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100000"/>
        <a:buFont typeface="Wingdings 3" panose="05040102010807070707" pitchFamily="18" charset="2"/>
        <a:buChar char=""/>
        <a:defRPr sz="22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2" panose="05020102010507070707" pitchFamily="18" charset="2"/>
        <a:buChar char="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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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cb.be/homepage/index.cfm?cat=publications&amp;sub=bbri-contact&amp;pag=Contact12&amp;art=182" TargetMode="External"/><Relationship Id="rId2" Type="http://schemas.openxmlformats.org/officeDocument/2006/relationships/hyperlink" Target="https://www.wtcb.be/homepage/index.cfm?cat=publications&amp;sub=bbri-contact&amp;pag=Contact6&amp;art=8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epbd.be/nl/erkende-epb-productgegevens/" TargetMode="External"/><Relationship Id="rId2" Type="http://schemas.openxmlformats.org/officeDocument/2006/relationships/hyperlink" Target="http://www.epbd.b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utgb-ubatc.be/nl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ergiesparen.be/zonnekaart/faq/berekening-gezin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ergiesparen.be/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iesparen.be/premie-voor-zonnepanelen-2021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nergiesparen.be/thuisbatterij" TargetMode="External"/><Relationship Id="rId5" Type="http://schemas.openxmlformats.org/officeDocument/2006/relationships/hyperlink" Target="https://www.energiesparen.be/groene-energie-en-wkk" TargetMode="External"/><Relationship Id="rId4" Type="http://schemas.openxmlformats.org/officeDocument/2006/relationships/hyperlink" Target="https://www.energiesparen.be/subsidies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iesparen.be/sites/default/files/atoms/files/20183004-data-bij-persdossier-benuttingsgraad-daken.xlsx" TargetMode="External"/><Relationship Id="rId2" Type="http://schemas.openxmlformats.org/officeDocument/2006/relationships/hyperlink" Target="https://apps.energiesparen.be/stroomvoorspelle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ergiesparen.be/" TargetMode="External"/><Relationship Id="rId4" Type="http://schemas.openxmlformats.org/officeDocument/2006/relationships/hyperlink" Target="https://apps.energiesparen.be/energiekaart/vlaanderen" TargetMode="Externa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wonenvlaanderen.be/woningkwaliteit/welke-zijn-de-woningkwaliteitsnormen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nenvlaanderen.be/woningkwaliteit/welke-zijn-de-woningkwaliteitsnormen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nenvlaanderen.be/woningkwaliteit/welke-zijn-de-woningkwaliteitsnormen" TargetMode="External"/><Relationship Id="rId2" Type="http://schemas.openxmlformats.org/officeDocument/2006/relationships/hyperlink" Target="https://wonenvlaanderen.be/woningkwaliteit/hoe-verloopt-de-administratieve-procedure-ongeschikt-en-onbewoonbaarheid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nenvlaanderen.be/woningkwaliteit/welke-zijn-de-woningkwaliteitsnormen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090DD-4AB0-44D2-81F7-D962C7DBA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Inhoud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787D3A39-3662-47D1-AF5C-FFDAA5DE8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010303"/>
              </p:ext>
            </p:extLst>
          </p:nvPr>
        </p:nvGraphicFramePr>
        <p:xfrm>
          <a:off x="1499523" y="1412775"/>
          <a:ext cx="9323647" cy="4189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545">
                  <a:extLst>
                    <a:ext uri="{9D8B030D-6E8A-4147-A177-3AD203B41FA5}">
                      <a16:colId xmlns:a16="http://schemas.microsoft.com/office/drawing/2014/main" val="2628688784"/>
                    </a:ext>
                  </a:extLst>
                </a:gridCol>
                <a:gridCol w="923454">
                  <a:extLst>
                    <a:ext uri="{9D8B030D-6E8A-4147-A177-3AD203B41FA5}">
                      <a16:colId xmlns:a16="http://schemas.microsoft.com/office/drawing/2014/main" val="3351939024"/>
                    </a:ext>
                  </a:extLst>
                </a:gridCol>
                <a:gridCol w="7630648">
                  <a:extLst>
                    <a:ext uri="{9D8B030D-6E8A-4147-A177-3AD203B41FA5}">
                      <a16:colId xmlns:a16="http://schemas.microsoft.com/office/drawing/2014/main" val="3285218760"/>
                    </a:ext>
                  </a:extLst>
                </a:gridCol>
              </a:tblGrid>
              <a:tr h="465552">
                <a:tc>
                  <a:txBody>
                    <a:bodyPr/>
                    <a:lstStyle/>
                    <a:p>
                      <a:pPr algn="l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2800" u="none" strike="noStrike">
                          <a:effectLst/>
                          <a:latin typeface="+mj-lt"/>
                        </a:rPr>
                        <a:t>Aanpassingen in de wetgeving</a:t>
                      </a:r>
                      <a:endParaRPr lang="nl-NL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378201"/>
                  </a:ext>
                </a:extLst>
              </a:tr>
              <a:tr h="465552">
                <a:tc>
                  <a:txBody>
                    <a:bodyPr/>
                    <a:lstStyle/>
                    <a:p>
                      <a:pPr algn="l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2800" u="none" strike="noStrike">
                          <a:effectLst/>
                          <a:latin typeface="+mj-lt"/>
                        </a:rPr>
                        <a:t>Belang van het EPC voor</a:t>
                      </a:r>
                      <a:endParaRPr lang="nl-NL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55192"/>
                  </a:ext>
                </a:extLst>
              </a:tr>
              <a:tr h="465552">
                <a:tc gridSpan="2">
                  <a:txBody>
                    <a:bodyPr/>
                    <a:lstStyle/>
                    <a:p>
                      <a:pPr algn="ctr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800" u="none" strike="noStrike">
                          <a:effectLst/>
                          <a:latin typeface="+mj-lt"/>
                        </a:rPr>
                        <a:t>EPC-labelpremie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97798175"/>
                  </a:ext>
                </a:extLst>
              </a:tr>
              <a:tr h="465552">
                <a:tc gridSpan="2">
                  <a:txBody>
                    <a:bodyPr/>
                    <a:lstStyle/>
                    <a:p>
                      <a:pPr algn="ctr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800" u="none" strike="noStrike">
                          <a:effectLst/>
                          <a:latin typeface="+mj-lt"/>
                        </a:rPr>
                        <a:t>Renteloos renovatiekrediet en Energielening+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7681638"/>
                  </a:ext>
                </a:extLst>
              </a:tr>
              <a:tr h="465552">
                <a:tc>
                  <a:txBody>
                    <a:bodyPr/>
                    <a:lstStyle/>
                    <a:p>
                      <a:pPr algn="l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2800" u="none" strike="noStrike">
                          <a:effectLst/>
                          <a:latin typeface="+mj-lt"/>
                        </a:rPr>
                        <a:t>Premies en andere (fin) voordelen in een notendop</a:t>
                      </a:r>
                      <a:endParaRPr lang="nl-NL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932882"/>
                  </a:ext>
                </a:extLst>
              </a:tr>
              <a:tr h="465552">
                <a:tc>
                  <a:txBody>
                    <a:bodyPr/>
                    <a:lstStyle/>
                    <a:p>
                      <a:pPr algn="l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2800" u="none" strike="noStrike">
                          <a:effectLst/>
                          <a:latin typeface="+mj-lt"/>
                        </a:rPr>
                        <a:t>Belang van het EPC voor</a:t>
                      </a:r>
                      <a:endParaRPr lang="nl-NL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579506"/>
                  </a:ext>
                </a:extLst>
              </a:tr>
              <a:tr h="465552">
                <a:tc>
                  <a:txBody>
                    <a:bodyPr/>
                    <a:lstStyle/>
                    <a:p>
                      <a:pPr algn="l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800" u="none" strike="noStrike">
                          <a:effectLst/>
                          <a:latin typeface="+mj-lt"/>
                        </a:rPr>
                        <a:t>Dakisolatie- en dubbelglasnorm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62783997"/>
                  </a:ext>
                </a:extLst>
              </a:tr>
              <a:tr h="465552">
                <a:tc>
                  <a:txBody>
                    <a:bodyPr/>
                    <a:lstStyle/>
                    <a:p>
                      <a:pPr algn="l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2800" u="none" strike="noStrike">
                          <a:effectLst/>
                          <a:latin typeface="+mj-lt"/>
                        </a:rPr>
                        <a:t>Controles VEKA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7722"/>
                  </a:ext>
                </a:extLst>
              </a:tr>
              <a:tr h="465552">
                <a:tc>
                  <a:txBody>
                    <a:bodyPr/>
                    <a:lstStyle/>
                    <a:p>
                      <a:pPr algn="l" fontAlgn="b"/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2800" u="none" strike="noStrike">
                          <a:effectLst/>
                          <a:latin typeface="+mj-lt"/>
                        </a:rPr>
                        <a:t>Vragen en cases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586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646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8E33F-45AE-4B21-80B8-E591F128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Renovatieverplichting NR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8B65C5-2A83-4014-9F48-1BA433F818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7" y="1484784"/>
            <a:ext cx="10764917" cy="5037474"/>
          </a:xfrm>
        </p:spPr>
        <p:txBody>
          <a:bodyPr/>
          <a:lstStyle/>
          <a:p>
            <a:r>
              <a:rPr lang="nl-BE"/>
              <a:t>Bij sleutelmomenten</a:t>
            </a:r>
          </a:p>
          <a:p>
            <a:pPr lvl="1"/>
            <a:r>
              <a:rPr lang="nl-BE"/>
              <a:t>Na een notariële overdracht in volle eigendom</a:t>
            </a:r>
          </a:p>
          <a:p>
            <a:pPr lvl="2"/>
            <a:r>
              <a:rPr lang="nl-BE"/>
              <a:t>Verkoop, vestigen van erfpacht of recht van opstal</a:t>
            </a:r>
          </a:p>
          <a:p>
            <a:pPr indent="-287655"/>
            <a:r>
              <a:rPr lang="nl-BE"/>
              <a:t>Toepassingsgebied</a:t>
            </a:r>
            <a:endParaRPr lang="en-US"/>
          </a:p>
          <a:p>
            <a:pPr marL="575945" lvl="1" indent="-287655"/>
            <a:r>
              <a:rPr lang="nl-BE"/>
              <a:t>Gebouwen én gebouweenheden</a:t>
            </a:r>
            <a:endParaRPr lang="nl-BE">
              <a:cs typeface="Calibri"/>
            </a:endParaRPr>
          </a:p>
          <a:p>
            <a:pPr marL="863600" lvl="2" indent="-287655"/>
            <a:r>
              <a:rPr lang="nl-NL"/>
              <a:t>ook geldig voor eenheden die deel uitmaken van gebouw dat niet als geheel worden verkocht</a:t>
            </a:r>
            <a:endParaRPr lang="nl-BE">
              <a:cs typeface="Calibri"/>
            </a:endParaRPr>
          </a:p>
          <a:p>
            <a:pPr marL="575945" lvl="1" indent="-287655"/>
            <a:r>
              <a:rPr lang="nl-BE" b="1"/>
              <a:t>Niet-residentiële</a:t>
            </a:r>
            <a:r>
              <a:rPr lang="nl-BE"/>
              <a:t> bestemming</a:t>
            </a:r>
            <a:endParaRPr lang="nl-BE">
              <a:cs typeface="Calibri"/>
            </a:endParaRPr>
          </a:p>
          <a:p>
            <a:pPr marL="863600" lvl="2" indent="-287655"/>
            <a:r>
              <a:rPr lang="nl-BE">
                <a:solidFill>
                  <a:schemeClr val="tx2"/>
                </a:solidFill>
              </a:rPr>
              <a:t>Alle gebouweenheden met uitzondering van </a:t>
            </a:r>
            <a:endParaRPr lang="nl-BE">
              <a:solidFill>
                <a:schemeClr val="tx2"/>
              </a:solidFill>
              <a:cs typeface="Calibri"/>
            </a:endParaRPr>
          </a:p>
          <a:p>
            <a:pPr marL="1151890" lvl="3" indent="-287655"/>
            <a:r>
              <a:rPr lang="nl-BE">
                <a:solidFill>
                  <a:schemeClr val="bg1">
                    <a:lumMod val="50000"/>
                  </a:schemeClr>
                </a:solidFill>
              </a:rPr>
              <a:t>Residentiële eenheden</a:t>
            </a: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3" indent="-287655"/>
            <a:r>
              <a:rPr lang="nl-BE">
                <a:solidFill>
                  <a:schemeClr val="bg1">
                    <a:lumMod val="50000"/>
                  </a:schemeClr>
                </a:solidFill>
              </a:rPr>
              <a:t>Niet voor bewoning bestemde eenheden van </a:t>
            </a:r>
            <a:r>
              <a:rPr lang="nl-BE" b="1">
                <a:solidFill>
                  <a:schemeClr val="bg1">
                    <a:lumMod val="50000"/>
                  </a:schemeClr>
                </a:solidFill>
              </a:rPr>
              <a:t>landbouw</a:t>
            </a:r>
            <a:r>
              <a:rPr lang="nl-BE">
                <a:solidFill>
                  <a:schemeClr val="bg1">
                    <a:lumMod val="50000"/>
                  </a:schemeClr>
                </a:solidFill>
              </a:rPr>
              <a:t>bedrijf</a:t>
            </a: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3" indent="-287655"/>
            <a:r>
              <a:rPr lang="nl-BE">
                <a:solidFill>
                  <a:schemeClr val="bg1">
                    <a:lumMod val="50000"/>
                  </a:schemeClr>
                </a:solidFill>
              </a:rPr>
              <a:t>Eenheden gebruikt voor </a:t>
            </a:r>
            <a:r>
              <a:rPr lang="nl-BE" b="1">
                <a:solidFill>
                  <a:schemeClr val="bg1">
                    <a:lumMod val="50000"/>
                  </a:schemeClr>
                </a:solidFill>
              </a:rPr>
              <a:t>erediensten en religieuze </a:t>
            </a:r>
            <a:r>
              <a:rPr lang="nl-BE">
                <a:solidFill>
                  <a:schemeClr val="bg1">
                    <a:lumMod val="50000"/>
                  </a:schemeClr>
                </a:solidFill>
              </a:rPr>
              <a:t>activiteiten</a:t>
            </a: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3" indent="-287655"/>
            <a:r>
              <a:rPr lang="nl-BE" b="1">
                <a:solidFill>
                  <a:schemeClr val="bg1">
                    <a:lumMod val="50000"/>
                  </a:schemeClr>
                </a:solidFill>
              </a:rPr>
              <a:t>Industriële</a:t>
            </a:r>
            <a:r>
              <a:rPr lang="nl-BE">
                <a:solidFill>
                  <a:schemeClr val="bg1">
                    <a:lumMod val="50000"/>
                  </a:schemeClr>
                </a:solidFill>
              </a:rPr>
              <a:t> eenheden</a:t>
            </a:r>
            <a:endParaRPr lang="nl-BE" sz="250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863945" lvl="2" indent="-287655"/>
            <a:r>
              <a:rPr lang="nl-BE"/>
              <a:t>Zowel </a:t>
            </a:r>
            <a:r>
              <a:rPr lang="nl-BE" b="1"/>
              <a:t>klein </a:t>
            </a:r>
            <a:r>
              <a:rPr lang="nl-BE"/>
              <a:t>als</a:t>
            </a:r>
            <a:r>
              <a:rPr lang="nl-BE" b="1"/>
              <a:t> groot, </a:t>
            </a:r>
            <a:r>
              <a:rPr lang="nl-BE"/>
              <a:t>maar BVO &gt; 50m²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Inclusief overheidsgebouwen =&gt; voorbeeldfunctie</a:t>
            </a:r>
            <a:endParaRPr lang="nl-BE">
              <a:cs typeface="Calibri"/>
            </a:endParaRPr>
          </a:p>
          <a:p>
            <a:pPr marL="288000" lvl="1" indent="0">
              <a:buNone/>
            </a:pPr>
            <a:endParaRPr lang="nl-NL"/>
          </a:p>
          <a:p>
            <a:endParaRPr lang="nl-BE"/>
          </a:p>
          <a:p>
            <a:endParaRPr lang="nl-BE"/>
          </a:p>
          <a:p>
            <a:pPr marL="576000" lvl="2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1307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marL="287655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5B51F12-EDC5-4026-A165-43BC105007D8}"/>
              </a:ext>
            </a:extLst>
          </p:cNvPr>
          <p:cNvSpPr txBox="1">
            <a:spLocks/>
          </p:cNvSpPr>
          <p:nvPr/>
        </p:nvSpPr>
        <p:spPr>
          <a:xfrm>
            <a:off x="4405746" y="1637184"/>
            <a:ext cx="7100452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Wat is een DRP?</a:t>
            </a:r>
          </a:p>
          <a:p>
            <a:pPr lvl="1" indent="-287655"/>
            <a:r>
              <a:rPr lang="nl-BE" err="1">
                <a:cs typeface="Calibri"/>
              </a:rPr>
              <a:t>Meerlaagse</a:t>
            </a:r>
            <a:r>
              <a:rPr lang="nl-BE">
                <a:cs typeface="Calibri"/>
              </a:rPr>
              <a:t> opbouw</a:t>
            </a:r>
          </a:p>
          <a:p>
            <a:pPr lvl="2" indent="-287655"/>
            <a:r>
              <a:rPr lang="nl-BE">
                <a:cs typeface="Calibri"/>
              </a:rPr>
              <a:t>Dunne materiaalkern</a:t>
            </a:r>
          </a:p>
          <a:p>
            <a:pPr lvl="3" indent="-287655"/>
            <a:r>
              <a:rPr lang="nl-BE" err="1">
                <a:cs typeface="Calibri"/>
              </a:rPr>
              <a:t>Polyethyleenfolie</a:t>
            </a:r>
            <a:r>
              <a:rPr lang="nl-BE">
                <a:cs typeface="Calibri"/>
              </a:rPr>
              <a:t> met luchtbellen </a:t>
            </a:r>
          </a:p>
          <a:p>
            <a:pPr lvl="3" indent="-287655"/>
            <a:r>
              <a:rPr lang="nl-BE">
                <a:cs typeface="Calibri"/>
              </a:rPr>
              <a:t>Polypropyleenschuim </a:t>
            </a:r>
          </a:p>
          <a:p>
            <a:pPr lvl="3" indent="-287655"/>
            <a:r>
              <a:rPr lang="nl-BE">
                <a:cs typeface="Calibri"/>
              </a:rPr>
              <a:t>Vezelmateriaal</a:t>
            </a:r>
          </a:p>
          <a:p>
            <a:pPr lvl="3" indent="-287655"/>
            <a:r>
              <a:rPr lang="nl-BE">
                <a:cs typeface="Calibri"/>
              </a:rPr>
              <a:t>Schuimstof (en watten) </a:t>
            </a:r>
          </a:p>
          <a:p>
            <a:pPr lvl="2" indent="-287655"/>
            <a:r>
              <a:rPr lang="nl-BE">
                <a:cs typeface="Calibri"/>
              </a:rPr>
              <a:t>Reflecterende buitenzijde(n)</a:t>
            </a:r>
          </a:p>
          <a:p>
            <a:pPr lvl="3" indent="-287655"/>
            <a:r>
              <a:rPr lang="nl-BE">
                <a:cs typeface="Calibri"/>
              </a:rPr>
              <a:t>Aluminiumfolie</a:t>
            </a:r>
          </a:p>
          <a:p>
            <a:pPr lvl="3" indent="-287655"/>
            <a:r>
              <a:rPr lang="nl-BE">
                <a:cs typeface="Calibri"/>
              </a:rPr>
              <a:t>Gealuminiseerde folie</a:t>
            </a:r>
          </a:p>
          <a:p>
            <a:pPr lvl="2" indent="-287655"/>
            <a:r>
              <a:rPr lang="nl-BE">
                <a:cs typeface="Calibri"/>
              </a:rPr>
              <a:t>Soms ook reflecterende tussenlagen</a:t>
            </a:r>
          </a:p>
          <a:p>
            <a:pPr lvl="3"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940A5B3-4AB2-4114-8875-7380CA9D5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2" r="17624" b="21650"/>
          <a:stretch/>
        </p:blipFill>
        <p:spPr>
          <a:xfrm>
            <a:off x="-572876" y="2005995"/>
            <a:ext cx="4978894" cy="25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114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05746" y="1484784"/>
            <a:ext cx="6948052" cy="5037474"/>
          </a:xfrm>
        </p:spPr>
        <p:txBody>
          <a:bodyPr lIns="91440" tIns="45720" rIns="91440" bIns="0" anchor="t"/>
          <a:lstStyle/>
          <a:p>
            <a:pPr marL="287655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5B51F12-EDC5-4026-A165-43BC105007D8}"/>
              </a:ext>
            </a:extLst>
          </p:cNvPr>
          <p:cNvSpPr txBox="1">
            <a:spLocks/>
          </p:cNvSpPr>
          <p:nvPr/>
        </p:nvSpPr>
        <p:spPr>
          <a:xfrm>
            <a:off x="4405746" y="1637184"/>
            <a:ext cx="7100452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Toepassing?</a:t>
            </a:r>
          </a:p>
          <a:p>
            <a:pPr lvl="1" indent="-287655"/>
            <a:r>
              <a:rPr lang="nl-BE">
                <a:cs typeface="Calibri"/>
              </a:rPr>
              <a:t>Vaak als onderdak of isolatie tegen AOR of op garagepoort</a:t>
            </a:r>
          </a:p>
          <a:p>
            <a:pPr lvl="2" indent="-287655"/>
            <a:r>
              <a:rPr lang="nl-BE">
                <a:cs typeface="Calibri"/>
              </a:rPr>
              <a:t>Soms als aanvulling op ander isolatiemateriaal</a:t>
            </a:r>
          </a:p>
          <a:p>
            <a:pPr lvl="2" indent="-287655"/>
            <a:endParaRPr lang="nl-BE">
              <a:cs typeface="Calibri"/>
            </a:endParaRPr>
          </a:p>
          <a:p>
            <a:pPr lvl="1" indent="-287655"/>
            <a:r>
              <a:rPr lang="nl-BE">
                <a:cs typeface="Calibri"/>
              </a:rPr>
              <a:t>Dun materiaal =  lage warmteweerstand</a:t>
            </a:r>
          </a:p>
          <a:p>
            <a:pPr lvl="2" indent="-287655"/>
            <a:r>
              <a:rPr lang="nl-BE">
                <a:cs typeface="Calibri"/>
              </a:rPr>
              <a:t>Te plaatsen met 1 of 2 stilstaande luchtlagen voor optimaal isolerend resultaat</a:t>
            </a:r>
          </a:p>
          <a:p>
            <a:pPr marL="576345" lvl="2" indent="0">
              <a:buNone/>
            </a:pPr>
            <a:endParaRPr lang="nl-BE">
              <a:cs typeface="Calibri"/>
            </a:endParaRPr>
          </a:p>
          <a:p>
            <a:pPr lvl="2" indent="-287655"/>
            <a:endParaRPr lang="nl-BE">
              <a:cs typeface="Calibri"/>
            </a:endParaRPr>
          </a:p>
          <a:p>
            <a:pPr lvl="2" indent="-287655"/>
            <a:endParaRPr lang="nl-BE">
              <a:cs typeface="Calibri"/>
            </a:endParaRPr>
          </a:p>
          <a:p>
            <a:pPr lvl="2"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CD3949-704A-4A58-862A-F9F562C2C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" y="1810217"/>
            <a:ext cx="3567548" cy="26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975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marL="287655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5B51F12-EDC5-4026-A165-43BC105007D8}"/>
              </a:ext>
            </a:extLst>
          </p:cNvPr>
          <p:cNvSpPr txBox="1">
            <a:spLocks/>
          </p:cNvSpPr>
          <p:nvPr/>
        </p:nvSpPr>
        <p:spPr>
          <a:xfrm>
            <a:off x="4405746" y="1637184"/>
            <a:ext cx="7100452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en-US" err="1">
                <a:cs typeface="Calibri"/>
              </a:rPr>
              <a:t>Energetisch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advies</a:t>
            </a:r>
            <a:r>
              <a:rPr lang="en-US">
                <a:cs typeface="Calibri"/>
              </a:rPr>
              <a:t> </a:t>
            </a:r>
          </a:p>
          <a:p>
            <a:pPr marL="575945" lvl="1" indent="-287655"/>
            <a:r>
              <a:rPr lang="en-US" err="1">
                <a:cs typeface="Calibri"/>
              </a:rPr>
              <a:t>Studie</a:t>
            </a:r>
            <a:r>
              <a:rPr lang="en-US">
                <a:cs typeface="Calibri"/>
              </a:rPr>
              <a:t> WTCB over DRP versus </a:t>
            </a:r>
            <a:r>
              <a:rPr lang="en-US" err="1">
                <a:cs typeface="Calibri"/>
              </a:rPr>
              <a:t>klassieke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isolatiematerialen</a:t>
            </a:r>
            <a:r>
              <a:rPr lang="en-US">
                <a:cs typeface="Calibri"/>
              </a:rPr>
              <a:t> (2006)</a:t>
            </a:r>
          </a:p>
          <a:p>
            <a:pPr marL="863600" lvl="2" indent="-287655"/>
            <a:r>
              <a:rPr lang="nl-NL" sz="1900"/>
              <a:t>“De bekomen thermische prestaties zijn veel minder goed dan deze vooropgesteld door bepaalde fabrikanten. Zelfs bij een optimale plaatsing komen de prestaties van DRP, </a:t>
            </a:r>
            <a:r>
              <a:rPr lang="nl-NL" sz="1900" b="1"/>
              <a:t>gecombineerd met twee </a:t>
            </a:r>
            <a:r>
              <a:rPr lang="nl-NL" sz="1900" b="1" err="1"/>
              <a:t>ongeventileerde</a:t>
            </a:r>
            <a:r>
              <a:rPr lang="nl-NL" sz="1900" b="1"/>
              <a:t> luchtspouwen </a:t>
            </a:r>
            <a:r>
              <a:rPr lang="nl-NL" sz="1900"/>
              <a:t>van 2 cm dik ten hoogste overeen met deze van een isolatie uit minerale wol van 4 tot 6 cm dik.”</a:t>
            </a:r>
            <a:endParaRPr lang="en-US" sz="1900">
              <a:cs typeface="Calibri"/>
            </a:endParaRPr>
          </a:p>
          <a:p>
            <a:pPr marL="1151890" lvl="3"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29E60BE-3B65-48AE-AB2C-E2FD5494C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" y="1637184"/>
            <a:ext cx="3808919" cy="297288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E1D2A15-774C-4468-8B48-34A9639E7E94}"/>
              </a:ext>
            </a:extLst>
          </p:cNvPr>
          <p:cNvSpPr txBox="1"/>
          <p:nvPr/>
        </p:nvSpPr>
        <p:spPr>
          <a:xfrm>
            <a:off x="838199" y="4834474"/>
            <a:ext cx="2742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345" lvl="2" indent="0">
              <a:buNone/>
            </a:pPr>
            <a:r>
              <a:rPr lang="nl-BE" sz="1100">
                <a:cs typeface="Calibri"/>
              </a:rPr>
              <a:t>Bron: WTCB rapport nr. 9 (2006)</a:t>
            </a:r>
          </a:p>
        </p:txBody>
      </p:sp>
    </p:spTree>
    <p:extLst>
      <p:ext uri="{BB962C8B-B14F-4D97-AF65-F5344CB8AC3E}">
        <p14:creationId xmlns:p14="http://schemas.microsoft.com/office/powerpoint/2010/main" val="24507670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marL="287655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5B51F12-EDC5-4026-A165-43BC105007D8}"/>
              </a:ext>
            </a:extLst>
          </p:cNvPr>
          <p:cNvSpPr txBox="1">
            <a:spLocks/>
          </p:cNvSpPr>
          <p:nvPr/>
        </p:nvSpPr>
        <p:spPr>
          <a:xfrm>
            <a:off x="4405746" y="1637184"/>
            <a:ext cx="7100452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Meer weten?</a:t>
            </a:r>
          </a:p>
          <a:p>
            <a:pPr lvl="1" indent="-287655"/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https://www.wtcb.be/homepage/index.cfm?cat=publications&amp;sub=bbri-contact&amp;pag=Contact6&amp;art=88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1" indent="-287655"/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https://www.wtcb.be/homepage/index.cfm?cat=publications&amp;sub=bbri-contact&amp;pag=Contact12&amp;art=182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3"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774C83BF-C9D5-4DCE-922F-8FD0DF6C3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637184"/>
            <a:ext cx="3448880" cy="48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041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en-US">
                <a:cs typeface="Calibri"/>
              </a:rPr>
              <a:t>Hoe </a:t>
            </a:r>
            <a:r>
              <a:rPr lang="en-US" err="1">
                <a:cs typeface="Calibri"/>
              </a:rPr>
              <a:t>inrekenen</a:t>
            </a:r>
            <a:r>
              <a:rPr lang="en-US">
                <a:cs typeface="Calibri"/>
              </a:rPr>
              <a:t> in EPC?</a:t>
            </a:r>
          </a:p>
          <a:p>
            <a:pPr lvl="1" indent="-287655"/>
            <a:r>
              <a:rPr lang="en-US" err="1">
                <a:cs typeface="Calibri"/>
              </a:rPr>
              <a:t>Opgenomen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aanvaarde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bron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getalswaarde</a:t>
            </a:r>
            <a:r>
              <a:rPr lang="en-US">
                <a:cs typeface="Calibri"/>
              </a:rPr>
              <a:t> van </a:t>
            </a:r>
            <a:r>
              <a:rPr lang="en-US" err="1">
                <a:cs typeface="Calibri"/>
              </a:rPr>
              <a:t>producteigenschappen</a:t>
            </a:r>
            <a:r>
              <a:rPr lang="en-US">
                <a:cs typeface="Calibri"/>
              </a:rPr>
              <a:t>?</a:t>
            </a:r>
          </a:p>
          <a:p>
            <a:pPr lvl="2" indent="-287655"/>
            <a:r>
              <a:rPr lang="en-US">
                <a:cs typeface="Calibri"/>
              </a:rPr>
              <a:t>Ja</a:t>
            </a:r>
          </a:p>
          <a:p>
            <a:pPr lvl="3" indent="-287655"/>
            <a:r>
              <a:rPr lang="en-US" b="1" err="1">
                <a:cs typeface="Calibri"/>
              </a:rPr>
              <a:t>Gedeclareerde</a:t>
            </a:r>
            <a:r>
              <a:rPr lang="en-US">
                <a:cs typeface="Calibri"/>
              </a:rPr>
              <a:t> Rd-</a:t>
            </a:r>
            <a:r>
              <a:rPr lang="en-US" err="1">
                <a:cs typeface="Calibri"/>
              </a:rPr>
              <a:t>waarde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overnemen</a:t>
            </a:r>
            <a:r>
              <a:rPr lang="en-US">
                <a:cs typeface="Calibri"/>
              </a:rPr>
              <a:t> of </a:t>
            </a:r>
          </a:p>
          <a:p>
            <a:pPr lvl="3" indent="-287655"/>
            <a:r>
              <a:rPr lang="en-US" b="1" err="1">
                <a:cs typeface="Calibri"/>
              </a:rPr>
              <a:t>Gedeclareerde</a:t>
            </a:r>
            <a:r>
              <a:rPr lang="en-US">
                <a:cs typeface="Calibri"/>
              </a:rPr>
              <a:t> </a:t>
            </a:r>
            <a:r>
              <a:rPr lang="el-GR">
                <a:cs typeface="Calibri"/>
              </a:rPr>
              <a:t>λ</a:t>
            </a:r>
            <a:r>
              <a:rPr lang="nl-BE">
                <a:cs typeface="Calibri"/>
              </a:rPr>
              <a:t>d</a:t>
            </a:r>
            <a:r>
              <a:rPr lang="en-US">
                <a:cs typeface="Calibri"/>
              </a:rPr>
              <a:t>-</a:t>
            </a:r>
            <a:r>
              <a:rPr lang="en-US" err="1">
                <a:cs typeface="Calibri"/>
              </a:rPr>
              <a:t>waarde</a:t>
            </a:r>
            <a:r>
              <a:rPr lang="en-US">
                <a:cs typeface="Calibri"/>
              </a:rPr>
              <a:t> met </a:t>
            </a:r>
            <a:r>
              <a:rPr lang="en-US" err="1">
                <a:cs typeface="Calibri"/>
              </a:rPr>
              <a:t>materiaaldikte</a:t>
            </a:r>
            <a:endParaRPr lang="en-US">
              <a:cs typeface="Calibri"/>
            </a:endParaRPr>
          </a:p>
          <a:p>
            <a:pPr lvl="3" indent="-287655"/>
            <a:r>
              <a:rPr lang="en-US" err="1">
                <a:cs typeface="Calibri"/>
              </a:rPr>
              <a:t>Geen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materiaaltype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invullen</a:t>
            </a:r>
            <a:endParaRPr lang="en-US">
              <a:cs typeface="Calibri"/>
            </a:endParaRPr>
          </a:p>
          <a:p>
            <a:pPr lvl="3" indent="-287655"/>
            <a:r>
              <a:rPr lang="en-US" err="1">
                <a:cs typeface="Calibri"/>
              </a:rPr>
              <a:t>Plaats</a:t>
            </a:r>
            <a:r>
              <a:rPr lang="en-US">
                <a:cs typeface="Calibri"/>
              </a:rPr>
              <a:t> en </a:t>
            </a:r>
            <a:r>
              <a:rPr lang="en-US" err="1">
                <a:cs typeface="Calibri"/>
              </a:rPr>
              <a:t>onderbreking</a:t>
            </a:r>
            <a:r>
              <a:rPr lang="en-US">
                <a:cs typeface="Calibri"/>
              </a:rPr>
              <a:t> conform </a:t>
            </a:r>
            <a:r>
              <a:rPr lang="en-US" err="1">
                <a:cs typeface="Calibri"/>
              </a:rPr>
              <a:t>werkelijkheid</a:t>
            </a:r>
            <a:endParaRPr lang="en-US">
              <a:cs typeface="Calibri"/>
            </a:endParaRPr>
          </a:p>
          <a:p>
            <a:pPr lvl="4" indent="-287655"/>
            <a:r>
              <a:rPr lang="en-US" err="1">
                <a:cs typeface="Calibri"/>
              </a:rPr>
              <a:t>Onderbreking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meestal</a:t>
            </a:r>
            <a:r>
              <a:rPr lang="en-US">
                <a:cs typeface="Calibri"/>
              </a:rPr>
              <a:t> ‘</a:t>
            </a:r>
            <a:r>
              <a:rPr lang="en-US" err="1">
                <a:cs typeface="Calibri"/>
              </a:rPr>
              <a:t>afwezig</a:t>
            </a:r>
            <a:r>
              <a:rPr lang="en-US">
                <a:cs typeface="Calibri"/>
              </a:rPr>
              <a:t>’</a:t>
            </a:r>
          </a:p>
          <a:p>
            <a:pPr lvl="2" indent="-287655"/>
            <a:r>
              <a:rPr lang="en-US">
                <a:cs typeface="Calibri"/>
              </a:rPr>
              <a:t>Nee</a:t>
            </a:r>
          </a:p>
          <a:p>
            <a:pPr lvl="3" indent="-287655"/>
            <a:r>
              <a:rPr lang="en-US">
                <a:cs typeface="Calibri"/>
              </a:rPr>
              <a:t>Mag </a:t>
            </a:r>
            <a:r>
              <a:rPr lang="en-US" b="1" err="1">
                <a:cs typeface="Calibri"/>
              </a:rPr>
              <a:t>niet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worden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ingevoerd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isolatie</a:t>
            </a:r>
            <a:endParaRPr lang="en-US">
              <a:cs typeface="Calibri"/>
            </a:endParaRPr>
          </a:p>
          <a:p>
            <a:pPr lvl="4" indent="-287655"/>
            <a:r>
              <a:rPr lang="en-US" err="1">
                <a:cs typeface="Calibri"/>
              </a:rPr>
              <a:t>Opmerking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opnemen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DRP </a:t>
            </a:r>
            <a:r>
              <a:rPr lang="en-US" err="1">
                <a:cs typeface="Calibri"/>
              </a:rPr>
              <a:t>aanwezig</a:t>
            </a:r>
            <a:r>
              <a:rPr lang="en-US">
                <a:cs typeface="Calibri"/>
              </a:rPr>
              <a:t> is</a:t>
            </a:r>
          </a:p>
          <a:p>
            <a:pPr lvl="4" indent="-287655"/>
            <a:r>
              <a:rPr lang="en-US" err="1">
                <a:cs typeface="Calibri"/>
              </a:rPr>
              <a:t>Verbruiksgegevens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factuur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vermelden</a:t>
            </a:r>
            <a:endParaRPr lang="en-US">
              <a:cs typeface="Calibri"/>
            </a:endParaRPr>
          </a:p>
          <a:p>
            <a:pPr lvl="2" indent="-287655"/>
            <a:endParaRPr lang="en-US">
              <a:cs typeface="Calibri"/>
            </a:endParaRPr>
          </a:p>
          <a:p>
            <a:pPr lvl="2" indent="-287655"/>
            <a:endParaRPr lang="en-US">
              <a:cs typeface="Calibri"/>
            </a:endParaRPr>
          </a:p>
          <a:p>
            <a:pPr marL="1151890" lvl="3" indent="-287655">
              <a:buFont typeface="Wingdings 3" panose="05020102010507070707" pitchFamily="18" charset="2"/>
              <a:buChar char=""/>
            </a:pPr>
            <a:endParaRPr lang="nl-BE">
              <a:cs typeface="Calibri"/>
            </a:endParaRPr>
          </a:p>
          <a:p>
            <a:pPr marL="863600" lvl="2" indent="-287655"/>
            <a:endParaRPr lang="nl-BE">
              <a:cs typeface="Calibri"/>
            </a:endParaRPr>
          </a:p>
          <a:p>
            <a:pPr marL="744855" lvl="1" indent="-457200"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2973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en-US" err="1">
                <a:cs typeface="Calibri"/>
              </a:rPr>
              <a:t>Werkwijze</a:t>
            </a:r>
            <a:endParaRPr lang="en-US">
              <a:cs typeface="Calibri"/>
            </a:endParaRPr>
          </a:p>
          <a:p>
            <a:pPr marL="575945" lvl="1" indent="-287655"/>
            <a:r>
              <a:rPr lang="nl-BE">
                <a:ea typeface="+mj-lt"/>
                <a:cs typeface="+mj-lt"/>
              </a:rPr>
              <a:t>1. Bewijs dat product geplaatst werd</a:t>
            </a:r>
          </a:p>
          <a:p>
            <a:pPr marL="863600" lvl="2" indent="-287655"/>
            <a:r>
              <a:rPr lang="nl-BE">
                <a:ea typeface="+mj-lt"/>
                <a:cs typeface="+mj-lt"/>
              </a:rPr>
              <a:t>Factuur, overzichts- en detailfoto, …</a:t>
            </a:r>
          </a:p>
          <a:p>
            <a:pPr marL="575945" lvl="1" indent="-287655"/>
            <a:r>
              <a:rPr lang="nl-BE">
                <a:ea typeface="+mj-lt"/>
                <a:cs typeface="+mj-lt"/>
              </a:rPr>
              <a:t>2. Merk, type (en dikte) van de DRP </a:t>
            </a:r>
          </a:p>
          <a:p>
            <a:pPr marL="863600" lvl="2" indent="-287655"/>
            <a:r>
              <a:rPr lang="nl-BE">
                <a:ea typeface="+mj-lt"/>
                <a:cs typeface="+mj-lt"/>
              </a:rPr>
              <a:t>Visuele vaststelling, technische fiche (TF), </a:t>
            </a:r>
            <a:r>
              <a:rPr lang="nl-BE">
                <a:ea typeface="+mj-lt"/>
                <a:cs typeface="+mj-lt"/>
                <a:hlinkClick r:id="rId2"/>
              </a:rPr>
              <a:t>www.EPBD.be</a:t>
            </a:r>
            <a:r>
              <a:rPr lang="nl-BE">
                <a:ea typeface="+mj-lt"/>
                <a:cs typeface="+mj-lt"/>
              </a:rPr>
              <a:t>, …</a:t>
            </a:r>
          </a:p>
          <a:p>
            <a:pPr marL="575945" lvl="1" indent="-287655"/>
            <a:r>
              <a:rPr lang="nl-BE">
                <a:ea typeface="+mj-lt"/>
                <a:cs typeface="+mj-lt"/>
              </a:rPr>
              <a:t>3. Opzoeken van </a:t>
            </a:r>
            <a:r>
              <a:rPr lang="nl-BE" b="1">
                <a:ea typeface="+mj-lt"/>
                <a:cs typeface="+mj-lt"/>
              </a:rPr>
              <a:t>gedeclareerde</a:t>
            </a:r>
            <a:r>
              <a:rPr lang="nl-BE">
                <a:ea typeface="+mj-lt"/>
                <a:cs typeface="+mj-lt"/>
              </a:rPr>
              <a:t> waarde(n) op basis van merk en type in aanvaarde bron voor getalswaarden van producteigenschappen </a:t>
            </a:r>
          </a:p>
          <a:p>
            <a:pPr marL="863600" lvl="2" indent="-287655"/>
            <a:r>
              <a:rPr lang="nl-BE">
                <a:ea typeface="+mj-lt"/>
                <a:cs typeface="+mj-lt"/>
                <a:hlinkClick r:id="rId3"/>
              </a:rPr>
              <a:t>https://epbd.be/nl/erkende-epb-productgegevens/</a:t>
            </a:r>
            <a:endParaRPr lang="nl-BE">
              <a:ea typeface="+mj-lt"/>
              <a:cs typeface="+mj-lt"/>
            </a:endParaRPr>
          </a:p>
          <a:p>
            <a:pPr marL="863600" lvl="2" indent="-287655"/>
            <a:r>
              <a:rPr lang="nl-BE">
                <a:ea typeface="+mj-lt"/>
                <a:cs typeface="+mj-lt"/>
                <a:hlinkClick r:id="rId4"/>
              </a:rPr>
              <a:t>https://butgb-ubatc.be/nl/</a:t>
            </a:r>
            <a:endParaRPr lang="nl-BE">
              <a:ea typeface="+mj-lt"/>
              <a:cs typeface="+mj-lt"/>
            </a:endParaRPr>
          </a:p>
          <a:p>
            <a:pPr marL="863600" lvl="2" indent="-287655"/>
            <a:r>
              <a:rPr lang="nl-BE">
                <a:ea typeface="+mj-lt"/>
                <a:cs typeface="+mj-lt"/>
              </a:rPr>
              <a:t>Opletten dat juiste type wordt opgezocht</a:t>
            </a:r>
          </a:p>
          <a:p>
            <a:pPr marL="1151890" lvl="3" indent="-287655"/>
            <a:r>
              <a:rPr lang="nl-BE">
                <a:ea typeface="+mj-lt"/>
                <a:cs typeface="+mj-lt"/>
              </a:rPr>
              <a:t>Eenzelfde fabrikant kan </a:t>
            </a:r>
            <a:r>
              <a:rPr lang="nl-BE" err="1">
                <a:ea typeface="+mj-lt"/>
                <a:cs typeface="+mj-lt"/>
              </a:rPr>
              <a:t>DRP’s</a:t>
            </a:r>
            <a:r>
              <a:rPr lang="nl-BE">
                <a:ea typeface="+mj-lt"/>
                <a:cs typeface="+mj-lt"/>
              </a:rPr>
              <a:t> hebben met en zonder erkenning</a:t>
            </a:r>
          </a:p>
          <a:p>
            <a:pPr marL="863600" lvl="2" indent="-287655"/>
            <a:r>
              <a:rPr lang="nl-BE">
                <a:ea typeface="+mj-lt"/>
                <a:cs typeface="+mj-lt"/>
              </a:rPr>
              <a:t>Opletten dat enkel gedeclareerde waarden worden overgenomen worden uit een technische fiche</a:t>
            </a:r>
          </a:p>
          <a:p>
            <a:pPr marL="1151600" lvl="3" indent="-287655"/>
            <a:r>
              <a:rPr lang="nl-BE">
                <a:ea typeface="+mj-lt"/>
                <a:cs typeface="+mj-lt"/>
              </a:rPr>
              <a:t>Niet alle vermelde </a:t>
            </a:r>
            <a:r>
              <a:rPr lang="nl-BE" err="1">
                <a:ea typeface="+mj-lt"/>
                <a:cs typeface="+mj-lt"/>
              </a:rPr>
              <a:t>lambda</a:t>
            </a:r>
            <a:r>
              <a:rPr lang="nl-BE">
                <a:ea typeface="+mj-lt"/>
                <a:cs typeface="+mj-lt"/>
              </a:rPr>
              <a:t>- en R-waarden zijn gedeclareerd</a:t>
            </a:r>
          </a:p>
          <a:p>
            <a:pPr marL="575945" lvl="1" indent="-287655"/>
            <a:r>
              <a:rPr lang="nl-BE">
                <a:ea typeface="+mj-lt"/>
                <a:cs typeface="+mj-lt"/>
              </a:rPr>
              <a:t>4. Invoeren in software</a:t>
            </a:r>
            <a:endParaRPr lang="nl-BE">
              <a:cs typeface="Calibri"/>
            </a:endParaRPr>
          </a:p>
          <a:p>
            <a:pPr marL="863600" lvl="2" indent="-287655"/>
            <a:endParaRPr lang="nl-BE">
              <a:cs typeface="Calibri"/>
            </a:endParaRPr>
          </a:p>
          <a:p>
            <a:pPr marL="744855" lvl="1" indent="-457200"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4822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EB2F30E-CBD9-4007-90E2-1D6164F3C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3871"/>
            <a:ext cx="12174604" cy="31699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710"/>
            <a:r>
              <a:rPr lang="en-US" err="1">
                <a:cs typeface="Calibri"/>
              </a:rPr>
              <a:t>Aandachtspunt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opzoeken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aanvaarde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bron</a:t>
            </a:r>
            <a:endParaRPr lang="en-US">
              <a:cs typeface="Calibri"/>
            </a:endParaRPr>
          </a:p>
          <a:p>
            <a:pPr lvl="1" indent="-287710"/>
            <a:r>
              <a:rPr lang="nl-BE">
                <a:ea typeface="+mj-lt"/>
                <a:cs typeface="+mj-lt"/>
              </a:rPr>
              <a:t>Opletten dat juiste type wordt opgezocht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Eenzelfde fabrikant kan </a:t>
            </a:r>
            <a:r>
              <a:rPr lang="nl-BE" err="1">
                <a:ea typeface="+mj-lt"/>
                <a:cs typeface="+mj-lt"/>
              </a:rPr>
              <a:t>DRP’s</a:t>
            </a:r>
            <a:r>
              <a:rPr lang="nl-BE">
                <a:ea typeface="+mj-lt"/>
                <a:cs typeface="+mj-lt"/>
              </a:rPr>
              <a:t> hebben met en zonder erkenning (vb. </a:t>
            </a:r>
            <a:r>
              <a:rPr lang="nl-BE" err="1">
                <a:ea typeface="+mj-lt"/>
                <a:cs typeface="+mj-lt"/>
              </a:rPr>
              <a:t>Actis</a:t>
            </a:r>
            <a:r>
              <a:rPr lang="nl-BE">
                <a:ea typeface="+mj-lt"/>
                <a:cs typeface="+mj-lt"/>
              </a:rPr>
              <a:t>)</a:t>
            </a:r>
          </a:p>
          <a:p>
            <a:pPr lvl="2" indent="-287710"/>
            <a:endParaRPr lang="nl-BE">
              <a:ea typeface="+mj-lt"/>
              <a:cs typeface="+mj-lt"/>
            </a:endParaRPr>
          </a:p>
          <a:p>
            <a:pPr lvl="2" indent="-287710"/>
            <a:endParaRPr lang="nl-BE">
              <a:ea typeface="+mj-lt"/>
              <a:cs typeface="+mj-lt"/>
            </a:endParaRPr>
          </a:p>
          <a:p>
            <a:pPr marL="575945" lvl="2" indent="0">
              <a:buNone/>
            </a:pPr>
            <a:endParaRPr lang="nl-BE">
              <a:cs typeface="Calibri"/>
            </a:endParaRPr>
          </a:p>
          <a:p>
            <a:pPr marL="744855" lvl="1" indent="-457200"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D126EBB-9EF3-434E-81C1-53A446BFBC4A}"/>
              </a:ext>
            </a:extLst>
          </p:cNvPr>
          <p:cNvSpPr/>
          <p:nvPr/>
        </p:nvSpPr>
        <p:spPr>
          <a:xfrm>
            <a:off x="5392227" y="3553689"/>
            <a:ext cx="228597" cy="2498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Graphic 9" descr="Vinkje">
            <a:extLst>
              <a:ext uri="{FF2B5EF4-FFF2-40B4-BE49-F238E27FC236}">
                <a16:creationId xmlns:a16="http://schemas.microsoft.com/office/drawing/2014/main" id="{B6C3058E-7AD4-4C35-BA66-61C92C6C4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9230" y="3986191"/>
            <a:ext cx="583448" cy="583448"/>
          </a:xfrm>
          <a:prstGeom prst="rect">
            <a:avLst/>
          </a:prstGeom>
        </p:spPr>
      </p:pic>
      <p:pic>
        <p:nvPicPr>
          <p:cNvPr id="11" name="Graphic 10" descr="Vinkje">
            <a:extLst>
              <a:ext uri="{FF2B5EF4-FFF2-40B4-BE49-F238E27FC236}">
                <a16:creationId xmlns:a16="http://schemas.microsoft.com/office/drawing/2014/main" id="{23A2AE74-9099-4CA5-B100-AED16CA25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8091" y="3975174"/>
            <a:ext cx="583448" cy="583448"/>
          </a:xfrm>
          <a:prstGeom prst="rect">
            <a:avLst/>
          </a:prstGeom>
        </p:spPr>
      </p:pic>
      <p:pic>
        <p:nvPicPr>
          <p:cNvPr id="12" name="Graphic 11" descr="Vinkje">
            <a:extLst>
              <a:ext uri="{FF2B5EF4-FFF2-40B4-BE49-F238E27FC236}">
                <a16:creationId xmlns:a16="http://schemas.microsoft.com/office/drawing/2014/main" id="{B543B440-AFAD-4DB3-B0F8-1CF8408B3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617" y="3975174"/>
            <a:ext cx="583448" cy="583448"/>
          </a:xfrm>
          <a:prstGeom prst="rect">
            <a:avLst/>
          </a:prstGeom>
        </p:spPr>
      </p:pic>
      <p:pic>
        <p:nvPicPr>
          <p:cNvPr id="14" name="Graphic 13" descr="Sluiten">
            <a:extLst>
              <a:ext uri="{FF2B5EF4-FFF2-40B4-BE49-F238E27FC236}">
                <a16:creationId xmlns:a16="http://schemas.microsoft.com/office/drawing/2014/main" id="{7774E7DD-39E7-4268-BA62-53C0DDF48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88830" y="5228344"/>
            <a:ext cx="583448" cy="583448"/>
          </a:xfrm>
          <a:prstGeom prst="rect">
            <a:avLst/>
          </a:prstGeom>
        </p:spPr>
      </p:pic>
      <p:pic>
        <p:nvPicPr>
          <p:cNvPr id="15" name="Graphic 14" descr="Sluiten">
            <a:extLst>
              <a:ext uri="{FF2B5EF4-FFF2-40B4-BE49-F238E27FC236}">
                <a16:creationId xmlns:a16="http://schemas.microsoft.com/office/drawing/2014/main" id="{50474365-69D4-4FEE-AE67-ED38FD36F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7356" y="5228344"/>
            <a:ext cx="583448" cy="5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398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64B27145-E4E4-46A2-A7C5-C98553AF1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42" y="3734718"/>
            <a:ext cx="3277905" cy="32259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ED2AC1A4-64C1-4DD0-AF93-02160B35BA5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848206" cy="5445224"/>
          </a:xfr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69B9F766-906E-4CEA-ACCE-0DDF80EBC286}"/>
              </a:ext>
            </a:extLst>
          </p:cNvPr>
          <p:cNvSpPr txBox="1">
            <a:spLocks/>
          </p:cNvSpPr>
          <p:nvPr/>
        </p:nvSpPr>
        <p:spPr>
          <a:xfrm>
            <a:off x="4405745" y="1637184"/>
            <a:ext cx="7530093" cy="2284821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Aandachtspunten bij technische fiches (1)</a:t>
            </a:r>
          </a:p>
          <a:p>
            <a:pPr lvl="1" indent="-287655"/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CE-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markering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refereert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hier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naar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karakteristieken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van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waterdichte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lagen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en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niet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naar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thermische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kwaliteiten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1" indent="-287655"/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Geen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basis om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thermische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producteigenschappen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over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te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nemen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3"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44251FA5-B5D2-448D-97D1-6022358158BB}"/>
              </a:ext>
            </a:extLst>
          </p:cNvPr>
          <p:cNvSpPr/>
          <p:nvPr/>
        </p:nvSpPr>
        <p:spPr>
          <a:xfrm>
            <a:off x="8102304" y="5354280"/>
            <a:ext cx="1834910" cy="10270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B9047C1-1340-4C8F-85A3-40FC5A8323EA}"/>
              </a:ext>
            </a:extLst>
          </p:cNvPr>
          <p:cNvSpPr/>
          <p:nvPr/>
        </p:nvSpPr>
        <p:spPr>
          <a:xfrm>
            <a:off x="235094" y="4616068"/>
            <a:ext cx="458969" cy="429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13022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ED2AC1A4-64C1-4DD0-AF93-02160B35BA5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848206" cy="5445224"/>
          </a:xfr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69B9F766-906E-4CEA-ACCE-0DDF80EBC286}"/>
              </a:ext>
            </a:extLst>
          </p:cNvPr>
          <p:cNvSpPr txBox="1">
            <a:spLocks/>
          </p:cNvSpPr>
          <p:nvPr/>
        </p:nvSpPr>
        <p:spPr>
          <a:xfrm>
            <a:off x="4405745" y="1637184"/>
            <a:ext cx="7559275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Aandachtspunten bij technische fiches (2)</a:t>
            </a:r>
          </a:p>
          <a:p>
            <a:pPr lvl="1" indent="-287655"/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R-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waarde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met 2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stilstaande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luchtlagen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mag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niet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worden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overgenomen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1" indent="-287655"/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TF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vermeldt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geen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gedeclareerde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waarden</a:t>
            </a:r>
            <a:endParaRPr lang="nl-BE">
              <a:cs typeface="Calibri"/>
            </a:endParaRPr>
          </a:p>
        </p:txBody>
      </p:sp>
      <p:pic>
        <p:nvPicPr>
          <p:cNvPr id="23" name="Afbeelding 22" descr="Afbeelding met tafel&#10;&#10;Automatisch gegenereerde beschrijving">
            <a:extLst>
              <a:ext uri="{FF2B5EF4-FFF2-40B4-BE49-F238E27FC236}">
                <a16:creationId xmlns:a16="http://schemas.microsoft.com/office/drawing/2014/main" id="{C1AC7756-0D65-47E4-B1A4-EFC8D6648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69" y="3429000"/>
            <a:ext cx="5011268" cy="3429000"/>
          </a:xfrm>
          <a:prstGeom prst="rect">
            <a:avLst/>
          </a:prstGeom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id="{44251FA5-B5D2-448D-97D1-6022358158BB}"/>
              </a:ext>
            </a:extLst>
          </p:cNvPr>
          <p:cNvSpPr/>
          <p:nvPr/>
        </p:nvSpPr>
        <p:spPr>
          <a:xfrm>
            <a:off x="5095369" y="5541484"/>
            <a:ext cx="2054578" cy="506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v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3E8E97D2-2740-405B-A36E-8234E51D5B70}"/>
              </a:ext>
            </a:extLst>
          </p:cNvPr>
          <p:cNvSpPr/>
          <p:nvPr/>
        </p:nvSpPr>
        <p:spPr>
          <a:xfrm>
            <a:off x="1149494" y="4583018"/>
            <a:ext cx="458969" cy="5288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cv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E4C4932C-6FA5-4A48-B4A5-040460D58948}"/>
              </a:ext>
            </a:extLst>
          </p:cNvPr>
          <p:cNvSpPr/>
          <p:nvPr/>
        </p:nvSpPr>
        <p:spPr>
          <a:xfrm>
            <a:off x="1766027" y="4318613"/>
            <a:ext cx="1795749" cy="264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F02C2176-4A68-481B-B172-1FCAAFFF5308}"/>
              </a:ext>
            </a:extLst>
          </p:cNvPr>
          <p:cNvCxnSpPr>
            <a:stCxn id="26" idx="3"/>
            <a:endCxn id="24" idx="1"/>
          </p:cNvCxnSpPr>
          <p:nvPr/>
        </p:nvCxnSpPr>
        <p:spPr>
          <a:xfrm>
            <a:off x="3561776" y="4450816"/>
            <a:ext cx="1533593" cy="13440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2068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AF7FF9D5-263F-4480-99F2-BBBDF900D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70" y="3622762"/>
            <a:ext cx="8104742" cy="19205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ED2AC1A4-64C1-4DD0-AF93-02160B35BA5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848206" cy="5445224"/>
          </a:xfr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69B9F766-906E-4CEA-ACCE-0DDF80EBC286}"/>
              </a:ext>
            </a:extLst>
          </p:cNvPr>
          <p:cNvSpPr txBox="1">
            <a:spLocks/>
          </p:cNvSpPr>
          <p:nvPr/>
        </p:nvSpPr>
        <p:spPr>
          <a:xfrm>
            <a:off x="4405746" y="1637184"/>
            <a:ext cx="7100452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Aandachtspunt bij www.epbd.be</a:t>
            </a:r>
          </a:p>
          <a:p>
            <a:pPr lvl="1" indent="-287655"/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Rd-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waarde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kan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variëren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</a:p>
          <a:p>
            <a:pPr lvl="2" indent="-287655"/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fabricagejaar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2" indent="-287655"/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dikte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van DRP </a:t>
            </a:r>
          </a:p>
          <a:p>
            <a:pPr lvl="3" indent="-287655"/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Dikte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is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nodig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om Rd-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waarde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te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kennen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3" indent="-287655"/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3" indent="-287655"/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3" indent="-287655"/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3" indent="-287655"/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3" indent="-287655"/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indent="0">
              <a:buNone/>
            </a:pPr>
            <a:endParaRPr lang="nl-BE" sz="4000">
              <a:cs typeface="Calibri"/>
            </a:endParaRPr>
          </a:p>
          <a:p>
            <a:pPr lvl="1" indent="-287655"/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Merk op </a:t>
            </a:r>
          </a:p>
          <a:p>
            <a:pPr lvl="2" indent="-287655"/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verschil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waarde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uit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TF (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niet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gedeclareerd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en met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luchtlagen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) versus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gedeclareerde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waarde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uit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cs typeface="Calibri"/>
              </a:rPr>
              <a:t>epbd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3"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44251FA5-B5D2-448D-97D1-6022358158BB}"/>
              </a:ext>
            </a:extLst>
          </p:cNvPr>
          <p:cNvSpPr/>
          <p:nvPr/>
        </p:nvSpPr>
        <p:spPr>
          <a:xfrm>
            <a:off x="11353800" y="3622762"/>
            <a:ext cx="756712" cy="1920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94CB349-2A00-4021-BC1C-3B624FDCFF1D}"/>
              </a:ext>
            </a:extLst>
          </p:cNvPr>
          <p:cNvSpPr/>
          <p:nvPr/>
        </p:nvSpPr>
        <p:spPr>
          <a:xfrm>
            <a:off x="1766027" y="4318613"/>
            <a:ext cx="1795749" cy="264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FFC7F37-DA1D-4E77-BA62-07F0B7A482F1}"/>
              </a:ext>
            </a:extLst>
          </p:cNvPr>
          <p:cNvSpPr/>
          <p:nvPr/>
        </p:nvSpPr>
        <p:spPr>
          <a:xfrm>
            <a:off x="1149494" y="4583018"/>
            <a:ext cx="458969" cy="5288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cv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51CEBF3-9DE2-4867-815D-13E699178854}"/>
              </a:ext>
            </a:extLst>
          </p:cNvPr>
          <p:cNvSpPr/>
          <p:nvPr/>
        </p:nvSpPr>
        <p:spPr>
          <a:xfrm>
            <a:off x="9092092" y="3622762"/>
            <a:ext cx="1595573" cy="1920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735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8E33F-45AE-4B21-80B8-E591F128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Renovatieverplichting NR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8B65C5-2A83-4014-9F48-1BA433F8184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lvl="1">
              <a:buClr>
                <a:srgbClr val="105269"/>
              </a:buClr>
              <a:buFont typeface="Wingdings 3" panose="05040102010807070707" pitchFamily="18" charset="2"/>
              <a:buChar char=""/>
            </a:pPr>
            <a:r>
              <a:rPr lang="nl-BE" sz="3200" b="1">
                <a:solidFill>
                  <a:srgbClr val="105269"/>
                </a:solidFill>
              </a:rPr>
              <a:t>Feitelijke </a:t>
            </a:r>
            <a:r>
              <a:rPr lang="nl-BE" sz="3200">
                <a:solidFill>
                  <a:srgbClr val="105269"/>
                </a:solidFill>
              </a:rPr>
              <a:t>toestand</a:t>
            </a:r>
            <a:r>
              <a:rPr lang="nl-BE" sz="3200" b="1">
                <a:solidFill>
                  <a:srgbClr val="105269"/>
                </a:solidFill>
              </a:rPr>
              <a:t> </a:t>
            </a:r>
            <a:r>
              <a:rPr lang="nl-BE" sz="3200">
                <a:solidFill>
                  <a:srgbClr val="105269"/>
                </a:solidFill>
              </a:rPr>
              <a:t>vóór overdracht</a:t>
            </a:r>
          </a:p>
          <a:p>
            <a:pPr lvl="1"/>
            <a:r>
              <a:rPr lang="nl-NL"/>
              <a:t>Invulling van gebouw/gebouweenheid op moment van verlijden van akte bepalend</a:t>
            </a:r>
          </a:p>
          <a:p>
            <a:pPr lvl="1"/>
            <a:r>
              <a:rPr lang="nl-NL"/>
              <a:t>Hoe gebouw(eenheid) na overdracht gebruikt wordt, speelt geen rol</a:t>
            </a:r>
          </a:p>
          <a:p>
            <a:r>
              <a:rPr lang="nl-BE"/>
              <a:t>Uitzonderingen</a:t>
            </a:r>
          </a:p>
          <a:p>
            <a:pPr lvl="1"/>
            <a:r>
              <a:rPr lang="nl-BE"/>
              <a:t>Gebouwen gesloopt binnen vijf jaar na aankoop </a:t>
            </a:r>
          </a:p>
          <a:p>
            <a:pPr lvl="1"/>
            <a:r>
              <a:rPr lang="nl-BE">
                <a:ea typeface="+mj-lt"/>
                <a:cs typeface="+mj-lt"/>
              </a:rPr>
              <a:t>Niet voor tijdelijke constructies (&lt; 2j in gebruik)</a:t>
            </a:r>
          </a:p>
          <a:p>
            <a:pPr marL="288000" lvl="1" indent="0">
              <a:buNone/>
            </a:pPr>
            <a:endParaRPr lang="nl-NL"/>
          </a:p>
          <a:p>
            <a:endParaRPr lang="nl-BE"/>
          </a:p>
          <a:p>
            <a:endParaRPr lang="nl-BE"/>
          </a:p>
          <a:p>
            <a:pPr marL="576000" lvl="2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26920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algn="l"/>
            <a:r>
              <a:rPr lang="nl-BE">
                <a:latin typeface="Calibri"/>
                <a:cs typeface="Calibri"/>
              </a:rPr>
              <a:t>DRP - Case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marL="287655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D63EDBD-A75C-4AF0-BD9E-D4B1CDDCC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44" t="16605" r="18111" b="8431"/>
          <a:stretch/>
        </p:blipFill>
        <p:spPr>
          <a:xfrm>
            <a:off x="6951734" y="78508"/>
            <a:ext cx="4769761" cy="6779492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19DE8A7-5E4F-4C45-BE0B-A4290C36B4BE}"/>
              </a:ext>
            </a:extLst>
          </p:cNvPr>
          <p:cNvSpPr txBox="1">
            <a:spLocks/>
          </p:cNvSpPr>
          <p:nvPr/>
        </p:nvSpPr>
        <p:spPr>
          <a:xfrm>
            <a:off x="838198" y="1637184"/>
            <a:ext cx="5877562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Aluthermo Quattro</a:t>
            </a:r>
          </a:p>
          <a:p>
            <a:pPr lvl="1" indent="-287655"/>
            <a:r>
              <a:rPr lang="nl-BE">
                <a:cs typeface="Calibri"/>
              </a:rPr>
              <a:t>Bewijsstukken</a:t>
            </a:r>
          </a:p>
          <a:p>
            <a:pPr lvl="2" indent="-287655"/>
            <a:r>
              <a:rPr lang="nl-BE">
                <a:cs typeface="Calibri"/>
              </a:rPr>
              <a:t>Factuur vermeldt plaatsing van Aluthermo Quattro </a:t>
            </a:r>
          </a:p>
          <a:p>
            <a:pPr lvl="2" indent="-287655"/>
            <a:r>
              <a:rPr lang="nl-BE">
                <a:cs typeface="Calibri"/>
              </a:rPr>
              <a:t>Technische fiche </a:t>
            </a:r>
          </a:p>
          <a:p>
            <a:pPr lvl="1"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288290" lvl="1" indent="0">
              <a:buFont typeface="Calibri" panose="020F0502020204030204" pitchFamily="34" charset="0"/>
              <a:buNone/>
            </a:pPr>
            <a:endParaRPr lang="nl-BE">
              <a:cs typeface="Calibri"/>
            </a:endParaRPr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0339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algn="l"/>
            <a:r>
              <a:rPr lang="nl-BE">
                <a:latin typeface="Calibri"/>
                <a:cs typeface="Calibri"/>
              </a:rPr>
              <a:t>DRP - Case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marL="287655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D63EDBD-A75C-4AF0-BD9E-D4B1CDDCC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44" t="16605" r="18111" b="8431"/>
          <a:stretch/>
        </p:blipFill>
        <p:spPr>
          <a:xfrm>
            <a:off x="6951405" y="80713"/>
            <a:ext cx="4768209" cy="6777287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19DE8A7-5E4F-4C45-BE0B-A4290C36B4BE}"/>
              </a:ext>
            </a:extLst>
          </p:cNvPr>
          <p:cNvSpPr txBox="1">
            <a:spLocks/>
          </p:cNvSpPr>
          <p:nvPr/>
        </p:nvSpPr>
        <p:spPr>
          <a:xfrm>
            <a:off x="838198" y="1637184"/>
            <a:ext cx="5877562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Aluthermo Quattro</a:t>
            </a:r>
          </a:p>
          <a:p>
            <a:pPr lvl="1" indent="-287655"/>
            <a:r>
              <a:rPr lang="nl-BE">
                <a:cs typeface="Calibri"/>
              </a:rPr>
              <a:t>Werkwijze</a:t>
            </a:r>
          </a:p>
          <a:p>
            <a:pPr lvl="2" indent="-287655"/>
            <a:r>
              <a:rPr lang="nl-BE">
                <a:cs typeface="Calibri"/>
              </a:rPr>
              <a:t>Opzoeken in aanvaarde bronnen</a:t>
            </a:r>
          </a:p>
          <a:p>
            <a:pPr lvl="3" indent="-287655"/>
            <a:r>
              <a:rPr lang="nl-BE">
                <a:cs typeface="Calibri"/>
              </a:rPr>
              <a:t>Geen ATG gevonden</a:t>
            </a:r>
          </a:p>
          <a:p>
            <a:pPr lvl="3" indent="-287655"/>
            <a:r>
              <a:rPr lang="nl-BE">
                <a:cs typeface="Calibri"/>
              </a:rPr>
              <a:t>Niet in </a:t>
            </a:r>
            <a:r>
              <a:rPr lang="nl-BE" err="1">
                <a:cs typeface="Calibri"/>
              </a:rPr>
              <a:t>epbd</a:t>
            </a:r>
            <a:r>
              <a:rPr lang="nl-BE">
                <a:cs typeface="Calibri"/>
              </a:rPr>
              <a:t>-databank</a:t>
            </a:r>
          </a:p>
          <a:p>
            <a:pPr lvl="3" indent="-287655"/>
            <a:r>
              <a:rPr lang="nl-BE">
                <a:cs typeface="Calibri"/>
              </a:rPr>
              <a:t>Technische fiche vermeldt geen gedeclareerde waarden </a:t>
            </a:r>
          </a:p>
          <a:p>
            <a:pPr lvl="1" indent="-287655"/>
            <a:r>
              <a:rPr lang="nl-BE">
                <a:cs typeface="Calibri"/>
              </a:rPr>
              <a:t>Conclusie</a:t>
            </a:r>
          </a:p>
          <a:p>
            <a:pPr lvl="2" indent="-287655"/>
            <a:r>
              <a:rPr lang="nl-BE">
                <a:cs typeface="Calibri"/>
              </a:rPr>
              <a:t>Mag niet worden ingevoerd als isolatiemateriaal</a:t>
            </a:r>
          </a:p>
          <a:p>
            <a:pPr marL="288290" lvl="1" indent="0">
              <a:buNone/>
            </a:pPr>
            <a:endParaRPr lang="nl-BE">
              <a:cs typeface="Calibri"/>
            </a:endParaRPr>
          </a:p>
          <a:p>
            <a:pPr marL="288290" lvl="1" indent="0">
              <a:buFont typeface="Calibri" panose="020F0502020204030204" pitchFamily="34" charset="0"/>
              <a:buNone/>
            </a:pPr>
            <a:endParaRPr lang="nl-BE">
              <a:cs typeface="Calibri"/>
            </a:endParaRPr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1AAEE1-11F0-4BCB-AA00-BF01A3E2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3" y="5340278"/>
            <a:ext cx="5736968" cy="104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65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algn="l"/>
            <a:r>
              <a:rPr lang="nl-BE">
                <a:latin typeface="Calibri"/>
                <a:cs typeface="Calibri"/>
              </a:rPr>
              <a:t>DRP - Case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marL="287655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D63EDBD-A75C-4AF0-BD9E-D4B1CDDCC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44" t="16605" r="18111" b="8431"/>
          <a:stretch/>
        </p:blipFill>
        <p:spPr>
          <a:xfrm>
            <a:off x="6951405" y="80713"/>
            <a:ext cx="4768209" cy="6777287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19DE8A7-5E4F-4C45-BE0B-A4290C36B4BE}"/>
              </a:ext>
            </a:extLst>
          </p:cNvPr>
          <p:cNvSpPr txBox="1">
            <a:spLocks/>
          </p:cNvSpPr>
          <p:nvPr/>
        </p:nvSpPr>
        <p:spPr>
          <a:xfrm>
            <a:off x="838198" y="1637184"/>
            <a:ext cx="5877562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Aluthermo Quattro</a:t>
            </a:r>
          </a:p>
          <a:p>
            <a:pPr lvl="1" indent="-287655"/>
            <a:r>
              <a:rPr lang="nl-BE">
                <a:cs typeface="Calibri"/>
              </a:rPr>
              <a:t>Opmerking</a:t>
            </a:r>
          </a:p>
          <a:p>
            <a:pPr lvl="2" indent="-287655"/>
            <a:r>
              <a:rPr lang="nl-BE">
                <a:cs typeface="Calibri"/>
              </a:rPr>
              <a:t>TF vermeldt “tot 13% efficiënter dan 200 mm MW” </a:t>
            </a:r>
            <a:r>
              <a:rPr lang="nl-BE">
                <a:cs typeface="Calibri"/>
                <a:sym typeface="Wingdings" panose="05000000000000000000" pitchFamily="2" charset="2"/>
              </a:rPr>
              <a:t> voetnoot sluit aan bij studie WTCB</a:t>
            </a:r>
          </a:p>
          <a:p>
            <a:pPr lvl="2" indent="-287655"/>
            <a:r>
              <a:rPr lang="nl-BE">
                <a:cs typeface="Calibri"/>
                <a:sym typeface="Wingdings" panose="05000000000000000000" pitchFamily="2" charset="2"/>
              </a:rPr>
              <a:t>Onvoldoende om als isolatiemateriaal te mogen invoeren</a:t>
            </a:r>
          </a:p>
          <a:p>
            <a:pPr lvl="2" indent="-287655"/>
            <a:endParaRPr lang="nl-BE">
              <a:cs typeface="Calibri"/>
              <a:sym typeface="Wingdings" panose="05000000000000000000" pitchFamily="2" charset="2"/>
            </a:endParaRPr>
          </a:p>
          <a:p>
            <a:pPr lvl="2" indent="-287655"/>
            <a:endParaRPr lang="nl-BE">
              <a:cs typeface="Calibri"/>
            </a:endParaRPr>
          </a:p>
          <a:p>
            <a:pPr marL="288290" lvl="1" indent="0">
              <a:buNone/>
            </a:pPr>
            <a:endParaRPr lang="nl-BE">
              <a:cs typeface="Calibri"/>
            </a:endParaRPr>
          </a:p>
          <a:p>
            <a:pPr marL="288290" lvl="1" indent="0">
              <a:buFont typeface="Calibri" panose="020F0502020204030204" pitchFamily="34" charset="0"/>
              <a:buNone/>
            </a:pPr>
            <a:endParaRPr lang="nl-BE">
              <a:cs typeface="Calibri"/>
            </a:endParaRPr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B8DA92-25AE-4B5A-9839-92433A9B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07" y="4004117"/>
            <a:ext cx="5736968" cy="10410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95E4066-AF81-457A-92D2-E36DE6A1B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07" y="5269575"/>
            <a:ext cx="6239182" cy="11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40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algn="l"/>
            <a:r>
              <a:rPr lang="nl-BE">
                <a:latin typeface="Calibri"/>
                <a:cs typeface="Calibri"/>
              </a:rPr>
              <a:t>DRP - Case 2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19DE8A7-5E4F-4C45-BE0B-A4290C36B4BE}"/>
              </a:ext>
            </a:extLst>
          </p:cNvPr>
          <p:cNvSpPr txBox="1">
            <a:spLocks/>
          </p:cNvSpPr>
          <p:nvPr/>
        </p:nvSpPr>
        <p:spPr>
          <a:xfrm>
            <a:off x="838199" y="1637184"/>
            <a:ext cx="5877561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Aluthermo Roofreflex</a:t>
            </a:r>
          </a:p>
          <a:p>
            <a:pPr lvl="1" indent="-287655"/>
            <a:r>
              <a:rPr lang="nl-BE">
                <a:cs typeface="Calibri"/>
              </a:rPr>
              <a:t>Bewijsstukken</a:t>
            </a:r>
          </a:p>
          <a:p>
            <a:pPr lvl="2" indent="-287655"/>
            <a:r>
              <a:rPr lang="nl-BE">
                <a:cs typeface="Calibri"/>
              </a:rPr>
              <a:t>Factuur vermeldt plaatsing van Aluthermo Roofreflex</a:t>
            </a:r>
          </a:p>
          <a:p>
            <a:pPr lvl="2" indent="-287655"/>
            <a:r>
              <a:rPr lang="nl-BE">
                <a:cs typeface="Calibri"/>
              </a:rPr>
              <a:t>Technische fiche</a:t>
            </a:r>
          </a:p>
          <a:p>
            <a:pPr lvl="1" indent="-287655"/>
            <a:endParaRPr lang="nl-BE">
              <a:cs typeface="Calibri"/>
            </a:endParaRPr>
          </a:p>
          <a:p>
            <a:pPr lvl="2" indent="-287655"/>
            <a:endParaRPr lang="nl-BE">
              <a:cs typeface="Calibri"/>
            </a:endParaRPr>
          </a:p>
          <a:p>
            <a:pPr lvl="1"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288290" lvl="1" indent="0">
              <a:buFont typeface="Calibri" panose="020F0502020204030204" pitchFamily="34" charset="0"/>
              <a:buNone/>
            </a:pPr>
            <a:endParaRPr lang="nl-BE">
              <a:cs typeface="Calibri"/>
            </a:endParaRPr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78E07D0-6D7B-44B7-B9A6-40EDA1218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60" y="0"/>
            <a:ext cx="484927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2EE2A5-A3EF-4D8F-B8A1-61A3089DB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155921"/>
            <a:ext cx="5187016" cy="23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144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algn="l"/>
            <a:r>
              <a:rPr lang="nl-BE">
                <a:latin typeface="Calibri"/>
                <a:cs typeface="Calibri"/>
              </a:rPr>
              <a:t>DRP - Case 2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19DE8A7-5E4F-4C45-BE0B-A4290C36B4BE}"/>
              </a:ext>
            </a:extLst>
          </p:cNvPr>
          <p:cNvSpPr txBox="1">
            <a:spLocks/>
          </p:cNvSpPr>
          <p:nvPr/>
        </p:nvSpPr>
        <p:spPr>
          <a:xfrm>
            <a:off x="838199" y="1637184"/>
            <a:ext cx="10515601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Aluthermo Roofreflex</a:t>
            </a:r>
          </a:p>
          <a:p>
            <a:pPr lvl="1" indent="-287655"/>
            <a:r>
              <a:rPr lang="nl-BE">
                <a:cs typeface="Calibri"/>
              </a:rPr>
              <a:t>Werkwijze</a:t>
            </a:r>
          </a:p>
          <a:p>
            <a:pPr lvl="2" indent="-287655"/>
            <a:r>
              <a:rPr lang="nl-BE">
                <a:cs typeface="Calibri"/>
              </a:rPr>
              <a:t>Opzoeken in aanvaarde bronnen</a:t>
            </a:r>
          </a:p>
          <a:p>
            <a:pPr lvl="3" indent="-287655"/>
            <a:r>
              <a:rPr lang="nl-BE">
                <a:cs typeface="Calibri"/>
              </a:rPr>
              <a:t>Geen ATG gevonden</a:t>
            </a:r>
          </a:p>
          <a:p>
            <a:pPr lvl="3" indent="-287655"/>
            <a:r>
              <a:rPr lang="nl-BE">
                <a:cs typeface="Calibri"/>
              </a:rPr>
              <a:t>Technische fiche vermeldt geen </a:t>
            </a:r>
            <a:r>
              <a:rPr lang="nl-BE" err="1">
                <a:cs typeface="Calibri"/>
              </a:rPr>
              <a:t>Rd</a:t>
            </a:r>
            <a:r>
              <a:rPr lang="nl-BE">
                <a:cs typeface="Calibri"/>
              </a:rPr>
              <a:t>-waarde (wel norm)</a:t>
            </a:r>
          </a:p>
          <a:p>
            <a:pPr lvl="3" indent="-287655"/>
            <a:r>
              <a:rPr lang="nl-BE">
                <a:cs typeface="Calibri"/>
              </a:rPr>
              <a:t>Wel in </a:t>
            </a:r>
            <a:r>
              <a:rPr lang="nl-BE" err="1">
                <a:cs typeface="Calibri"/>
              </a:rPr>
              <a:t>epbd</a:t>
            </a:r>
            <a:r>
              <a:rPr lang="nl-BE">
                <a:cs typeface="Calibri"/>
              </a:rPr>
              <a:t>-databank (tabblad 1-1-1) </a:t>
            </a:r>
          </a:p>
          <a:p>
            <a:pPr lvl="1" indent="-287655"/>
            <a:r>
              <a:rPr lang="nl-BE">
                <a:cs typeface="Calibri"/>
              </a:rPr>
              <a:t>Conclusie</a:t>
            </a:r>
          </a:p>
          <a:p>
            <a:pPr lvl="2" indent="-287655"/>
            <a:r>
              <a:rPr lang="nl-BE">
                <a:cs typeface="Calibri"/>
              </a:rPr>
              <a:t>Moet worden ingevoerd als isolatiemateriaal</a:t>
            </a:r>
          </a:p>
          <a:p>
            <a:pPr lvl="3" indent="-287655"/>
            <a:r>
              <a:rPr lang="nl-BE" err="1">
                <a:cs typeface="Calibri"/>
              </a:rPr>
              <a:t>Rd</a:t>
            </a:r>
            <a:r>
              <a:rPr lang="nl-BE">
                <a:cs typeface="Calibri"/>
              </a:rPr>
              <a:t>-waarde overnemen uit </a:t>
            </a:r>
            <a:r>
              <a:rPr lang="nl-BE" err="1">
                <a:cs typeface="Calibri"/>
              </a:rPr>
              <a:t>epbd</a:t>
            </a:r>
            <a:r>
              <a:rPr lang="nl-BE">
                <a:cs typeface="Calibri"/>
              </a:rPr>
              <a:t>-databank</a:t>
            </a:r>
          </a:p>
          <a:p>
            <a:pPr lvl="3" indent="-287655"/>
            <a:endParaRPr lang="nl-BE">
              <a:cs typeface="Calibri"/>
            </a:endParaRPr>
          </a:p>
          <a:p>
            <a:pPr lvl="3" indent="-287655"/>
            <a:endParaRPr lang="nl-BE">
              <a:cs typeface="Calibri"/>
            </a:endParaRPr>
          </a:p>
          <a:p>
            <a:pPr lvl="3" indent="-287655"/>
            <a:endParaRPr lang="nl-BE">
              <a:cs typeface="Calibri"/>
            </a:endParaRPr>
          </a:p>
          <a:p>
            <a:pPr lvl="3" indent="-287655"/>
            <a:endParaRPr lang="nl-BE">
              <a:cs typeface="Calibri"/>
            </a:endParaRPr>
          </a:p>
          <a:p>
            <a:pPr lvl="1"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288290" lvl="1" indent="0">
              <a:buFont typeface="Calibri" panose="020F0502020204030204" pitchFamily="34" charset="0"/>
              <a:buNone/>
            </a:pPr>
            <a:endParaRPr lang="nl-BE">
              <a:cs typeface="Calibri"/>
            </a:endParaRPr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D120278-1070-4AC5-8669-C9AEFEC6A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0816"/>
            <a:ext cx="12192000" cy="71534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D72F0E7-E971-4E58-B9B9-B7AF26B500BC}"/>
              </a:ext>
            </a:extLst>
          </p:cNvPr>
          <p:cNvSpPr/>
          <p:nvPr/>
        </p:nvSpPr>
        <p:spPr>
          <a:xfrm>
            <a:off x="4375355" y="5220816"/>
            <a:ext cx="609600" cy="7153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86543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algn="l"/>
            <a:r>
              <a:rPr lang="nl-BE">
                <a:latin typeface="Calibri"/>
                <a:cs typeface="Calibri"/>
              </a:rPr>
              <a:t>DRP - Case 2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19DE8A7-5E4F-4C45-BE0B-A4290C36B4BE}"/>
              </a:ext>
            </a:extLst>
          </p:cNvPr>
          <p:cNvSpPr txBox="1">
            <a:spLocks/>
          </p:cNvSpPr>
          <p:nvPr/>
        </p:nvSpPr>
        <p:spPr>
          <a:xfrm>
            <a:off x="838199" y="1637184"/>
            <a:ext cx="10515601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EPB-databank aandachtspunten</a:t>
            </a:r>
          </a:p>
          <a:p>
            <a:pPr lvl="1" indent="-287655"/>
            <a:r>
              <a:rPr lang="nl-BE">
                <a:cs typeface="Calibri"/>
              </a:rPr>
              <a:t>Erkenningstermijn van 20/12/2018 tot 20/12/2022</a:t>
            </a:r>
          </a:p>
          <a:p>
            <a:pPr lvl="2" indent="-287655"/>
            <a:r>
              <a:rPr lang="nl-BE">
                <a:cs typeface="Calibri"/>
              </a:rPr>
              <a:t>Controle via factuurdatum </a:t>
            </a:r>
          </a:p>
          <a:p>
            <a:pPr lvl="1" indent="-287655"/>
            <a:r>
              <a:rPr lang="nl-BE">
                <a:cs typeface="Calibri"/>
              </a:rPr>
              <a:t>CE ‘onwaar’</a:t>
            </a:r>
          </a:p>
          <a:p>
            <a:pPr lvl="2" indent="-287655"/>
            <a:r>
              <a:rPr lang="nl-BE">
                <a:cs typeface="Calibri"/>
              </a:rPr>
              <a:t>Mag data toch gebruikt worden? JA</a:t>
            </a:r>
          </a:p>
          <a:p>
            <a:pPr lvl="3" indent="-287655"/>
            <a:r>
              <a:rPr lang="nl-BE">
                <a:cs typeface="Calibri"/>
              </a:rPr>
              <a:t>Er bestaat niet altijd een CE-markering</a:t>
            </a:r>
          </a:p>
          <a:p>
            <a:pPr lvl="3" indent="-287655"/>
            <a:r>
              <a:rPr lang="nl-BE">
                <a:cs typeface="Calibri"/>
              </a:rPr>
              <a:t>Beheerder van de databank (WTCB) zoekt data via bijkomende documenten of proeven </a:t>
            </a:r>
            <a:r>
              <a:rPr lang="nl-BE">
                <a:cs typeface="Calibri"/>
                <a:sym typeface="Wingdings" panose="05000000000000000000" pitchFamily="2" charset="2"/>
              </a:rPr>
              <a:t> geeft advies aan 3 gewesten  3 gewesten beslissen unaniem of data aanvaard is of niet</a:t>
            </a:r>
            <a:endParaRPr lang="nl-BE">
              <a:cs typeface="Calibri"/>
            </a:endParaRPr>
          </a:p>
          <a:p>
            <a:pPr lvl="4" indent="-287655"/>
            <a:endParaRPr lang="nl-BE">
              <a:cs typeface="Calibri"/>
            </a:endParaRPr>
          </a:p>
          <a:p>
            <a:pPr lvl="2" indent="-287655"/>
            <a:endParaRPr lang="nl-BE">
              <a:cs typeface="Calibri"/>
            </a:endParaRPr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617119-ADC4-4431-B105-B27ADAA90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863142"/>
            <a:ext cx="12192000" cy="71534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870AA8E-D427-4624-9F09-13111515C06D}"/>
              </a:ext>
            </a:extLst>
          </p:cNvPr>
          <p:cNvSpPr/>
          <p:nvPr/>
        </p:nvSpPr>
        <p:spPr>
          <a:xfrm>
            <a:off x="6095997" y="4863141"/>
            <a:ext cx="2261421" cy="7153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E4AFE94-5068-43A0-ADFF-017EEFFD6800}"/>
              </a:ext>
            </a:extLst>
          </p:cNvPr>
          <p:cNvSpPr/>
          <p:nvPr/>
        </p:nvSpPr>
        <p:spPr>
          <a:xfrm>
            <a:off x="10491019" y="4863140"/>
            <a:ext cx="609600" cy="7153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19967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6142705" cy="5037474"/>
          </a:xfrm>
        </p:spPr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Wat is de zonnekaart? 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Webapplicatie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Tool om na te kijken hoe geschikt een dak van een woning is voor de plaatsing van </a:t>
            </a:r>
            <a:r>
              <a:rPr lang="nl-BE" b="1">
                <a:ea typeface="+mj-lt"/>
                <a:cs typeface="+mj-lt"/>
              </a:rPr>
              <a:t>zonnepanelen of zonneboiler</a:t>
            </a:r>
          </a:p>
          <a:p>
            <a:pPr marL="576290" lvl="2" indent="0">
              <a:buNone/>
            </a:pPr>
            <a:endParaRPr lang="nl-BE" b="1">
              <a:ea typeface="+mj-lt"/>
              <a:cs typeface="+mj-lt"/>
            </a:endParaRPr>
          </a:p>
          <a:p>
            <a:pPr lvl="2" indent="-287710"/>
            <a:r>
              <a:rPr lang="nl-BE">
                <a:ea typeface="+mj-lt"/>
                <a:cs typeface="+mj-lt"/>
              </a:rPr>
              <a:t>Informeren + personaliseren (simuleren)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Opbrengst 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Aantal panelen en oppervlakte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Investeringskost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Premie</a:t>
            </a:r>
          </a:p>
          <a:p>
            <a:pPr lvl="3" indent="-287710"/>
            <a:r>
              <a:rPr lang="nl-BE">
                <a:ea typeface="+mj-lt"/>
                <a:cs typeface="+mj-lt"/>
                <a:sym typeface="Wingdings" panose="05000000000000000000" pitchFamily="2" charset="2"/>
              </a:rPr>
              <a:t>Besparingen (€ en CO</a:t>
            </a:r>
            <a:r>
              <a:rPr lang="nl-BE" baseline="-25000">
                <a:ea typeface="+mj-lt"/>
                <a:cs typeface="+mj-lt"/>
                <a:sym typeface="Wingdings" panose="05000000000000000000" pitchFamily="2" charset="2"/>
              </a:rPr>
              <a:t>2</a:t>
            </a:r>
            <a:r>
              <a:rPr lang="nl-BE">
                <a:ea typeface="+mj-lt"/>
                <a:cs typeface="+mj-lt"/>
                <a:sym typeface="Wingdings" panose="05000000000000000000" pitchFamily="2" charset="2"/>
              </a:rPr>
              <a:t>)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Terugverdientijd (overwegend &lt; 10 jaar)</a:t>
            </a:r>
          </a:p>
          <a:p>
            <a:pPr lvl="2" indent="-287710"/>
            <a:endParaRPr lang="nl-BE">
              <a:ea typeface="+mj-lt"/>
              <a:cs typeface="+mj-lt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B36B46-7E00-4F80-B743-C6143FA87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984" y="3430394"/>
            <a:ext cx="2503069" cy="299628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4E3F120-B8BB-4C49-AE5B-FDEE63C7E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984" y="1122919"/>
            <a:ext cx="5058465" cy="220671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B96E55A-3C29-4369-B0A7-1783991F0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458" y="3430393"/>
            <a:ext cx="2489348" cy="299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938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484784"/>
            <a:ext cx="6741638" cy="5037474"/>
          </a:xfrm>
        </p:spPr>
        <p:txBody>
          <a:bodyPr lIns="91440" tIns="45720" rIns="91440" bIns="0" anchor="t"/>
          <a:lstStyle/>
          <a:p>
            <a:pPr indent="-287655"/>
            <a:r>
              <a:rPr lang="nl-BE">
                <a:ea typeface="+mj-lt"/>
                <a:cs typeface="+mj-lt"/>
              </a:rPr>
              <a:t>Waarom een zonnekaart? </a:t>
            </a:r>
            <a:endParaRPr lang="en-US"/>
          </a:p>
          <a:p>
            <a:pPr marL="575945" lvl="1" indent="-287655"/>
            <a:r>
              <a:rPr lang="nl-BE">
                <a:ea typeface="+mj-lt"/>
                <a:cs typeface="+mj-lt"/>
              </a:rPr>
              <a:t>Doel zonnekaart</a:t>
            </a:r>
          </a:p>
          <a:p>
            <a:pPr marL="863600" lvl="2" indent="-287655"/>
            <a:r>
              <a:rPr lang="nl-BE">
                <a:ea typeface="+mj-lt"/>
                <a:cs typeface="+mj-lt"/>
              </a:rPr>
              <a:t>Zonnepotentieel van woningen in Vlaanderen in kaart brengen</a:t>
            </a:r>
          </a:p>
          <a:p>
            <a:pPr marL="863600" lvl="2" indent="-287655"/>
            <a:r>
              <a:rPr lang="nl-BE">
                <a:ea typeface="+mj-lt"/>
                <a:cs typeface="+mj-lt"/>
              </a:rPr>
              <a:t>Stimuleren om </a:t>
            </a:r>
            <a:r>
              <a:rPr lang="nl-BE" b="1">
                <a:ea typeface="+mj-lt"/>
                <a:cs typeface="+mj-lt"/>
              </a:rPr>
              <a:t>toekomstgericht </a:t>
            </a:r>
            <a:r>
              <a:rPr lang="nl-BE">
                <a:ea typeface="+mj-lt"/>
                <a:cs typeface="+mj-lt"/>
              </a:rPr>
              <a:t>te investeren in </a:t>
            </a:r>
            <a:r>
              <a:rPr lang="nl-BE" b="1">
                <a:ea typeface="+mj-lt"/>
                <a:cs typeface="+mj-lt"/>
              </a:rPr>
              <a:t>groene (hernieuwbare) energie</a:t>
            </a:r>
          </a:p>
          <a:p>
            <a:pPr marL="1151890" lvl="3" indent="-287655"/>
            <a:r>
              <a:rPr lang="nl-BE">
                <a:ea typeface="+mj-lt"/>
                <a:cs typeface="+mj-lt"/>
              </a:rPr>
              <a:t>Schakel in talrijke acties van Vlaamse overheid om gezonder leefmilieu te bekomen</a:t>
            </a:r>
          </a:p>
          <a:p>
            <a:pPr marL="1439545" lvl="4" indent="-287655"/>
            <a:r>
              <a:rPr lang="nl-BE">
                <a:ea typeface="+mj-lt"/>
                <a:cs typeface="+mj-lt"/>
              </a:rPr>
              <a:t>Minder gebruik fossiele brandstoffen</a:t>
            </a:r>
          </a:p>
          <a:p>
            <a:pPr marL="1439545" lvl="4" indent="-287655"/>
            <a:r>
              <a:rPr lang="nl-BE">
                <a:ea typeface="+mj-lt"/>
                <a:cs typeface="+mj-lt"/>
              </a:rPr>
              <a:t>Minder CO</a:t>
            </a:r>
            <a:r>
              <a:rPr lang="nl-BE" baseline="-25000">
                <a:ea typeface="+mj-lt"/>
                <a:cs typeface="+mj-lt"/>
              </a:rPr>
              <a:t>2</a:t>
            </a:r>
            <a:r>
              <a:rPr lang="nl-BE">
                <a:ea typeface="+mj-lt"/>
                <a:cs typeface="+mj-lt"/>
              </a:rPr>
              <a:t> </a:t>
            </a:r>
          </a:p>
          <a:p>
            <a:pPr marL="863600" lvl="2" indent="-287655"/>
            <a:r>
              <a:rPr lang="nl-BE">
                <a:ea typeface="+mj-lt"/>
                <a:cs typeface="+mj-lt"/>
              </a:rPr>
              <a:t>Daarom ook als </a:t>
            </a:r>
            <a:r>
              <a:rPr lang="nl-BE" b="1">
                <a:ea typeface="+mj-lt"/>
                <a:cs typeface="+mj-lt"/>
              </a:rPr>
              <a:t>aanbeveling</a:t>
            </a:r>
            <a:r>
              <a:rPr lang="nl-BE">
                <a:ea typeface="+mj-lt"/>
                <a:cs typeface="+mj-lt"/>
              </a:rPr>
              <a:t> op het EPC</a:t>
            </a:r>
          </a:p>
          <a:p>
            <a:pPr marL="1151890" lvl="3" indent="-287655"/>
            <a:r>
              <a:rPr lang="nl-BE">
                <a:ea typeface="+mj-lt"/>
                <a:cs typeface="+mj-lt"/>
              </a:rPr>
              <a:t>enkel bij woningen</a:t>
            </a:r>
          </a:p>
          <a:p>
            <a:pPr marL="1439545" lvl="4" indent="-287655"/>
            <a:r>
              <a:rPr lang="nl-BE">
                <a:ea typeface="+mj-lt"/>
                <a:cs typeface="+mj-lt"/>
              </a:rPr>
              <a:t>als geen PV- of geen ZB-installatie aanwezig is</a:t>
            </a:r>
          </a:p>
          <a:p>
            <a:pPr marL="863600" lvl="2" indent="-287655"/>
            <a:endParaRPr lang="nl-BE">
              <a:ea typeface="+mj-lt"/>
              <a:cs typeface="+mj-lt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77E845-3172-4D81-BF44-D8F00EFA0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36" y="1106426"/>
            <a:ext cx="4334971" cy="534751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AEFF2E6-1604-4630-966D-799C971A1765}"/>
              </a:ext>
            </a:extLst>
          </p:cNvPr>
          <p:cNvSpPr/>
          <p:nvPr/>
        </p:nvSpPr>
        <p:spPr>
          <a:xfrm>
            <a:off x="10705752" y="5615518"/>
            <a:ext cx="1102504" cy="7258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95308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40B5503-65BD-4152-835A-A049502A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126" y="3470635"/>
            <a:ext cx="7399261" cy="336947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4707" y="1302621"/>
            <a:ext cx="11265680" cy="2168014"/>
          </a:xfrm>
        </p:spPr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Gegevens voor het EPC 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Automatisch overgenomen uit zonnekaart in EPC-software*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Kostprijs en oppervlakte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Handmatig in te vullen door energiedeskundige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Dakvlak 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Bij ‘plat dak’ en ‘dak buiten BV’: oriëntatie </a:t>
            </a:r>
            <a:endParaRPr lang="nl-BE">
              <a:cs typeface="Calibri"/>
            </a:endParaRP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298CD706-C089-41A6-9538-4BEFE4E0B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6" y="3557506"/>
            <a:ext cx="2862476" cy="330049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67407FE-20A1-470B-97ED-1AE31073AB46}"/>
              </a:ext>
            </a:extLst>
          </p:cNvPr>
          <p:cNvSpPr/>
          <p:nvPr/>
        </p:nvSpPr>
        <p:spPr>
          <a:xfrm>
            <a:off x="1022556" y="4522838"/>
            <a:ext cx="2862476" cy="1679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5EE11D7-A7FE-4FEF-84D0-C9BC64D45A93}"/>
              </a:ext>
            </a:extLst>
          </p:cNvPr>
          <p:cNvSpPr/>
          <p:nvPr/>
        </p:nvSpPr>
        <p:spPr>
          <a:xfrm>
            <a:off x="4361144" y="4149213"/>
            <a:ext cx="7250753" cy="21680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5D87F65-5FCC-4363-8B87-8551DE55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66418F7-8351-45DE-8BAD-C04145ABFCDA}"/>
              </a:ext>
            </a:extLst>
          </p:cNvPr>
          <p:cNvCxnSpPr>
            <a:cxnSpLocks/>
          </p:cNvCxnSpPr>
          <p:nvPr/>
        </p:nvCxnSpPr>
        <p:spPr>
          <a:xfrm>
            <a:off x="3885032" y="5309363"/>
            <a:ext cx="4761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0747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4707" y="1302621"/>
            <a:ext cx="11265680" cy="2168014"/>
          </a:xfrm>
        </p:spPr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Gegevens voor het EPC 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Automatisch overgenomen uit zonnekaart in EPC-software*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Kostprijs en oppervlakte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Tenzij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aanpassingen nodig via ‘ontwerp uw dak’ 	(1)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actualisatie van de zonnekaart 2021 na opmaak EPC (2)</a:t>
            </a:r>
          </a:p>
          <a:p>
            <a:pPr lvl="2" indent="-287710"/>
            <a:endParaRPr lang="nl-BE">
              <a:cs typeface="Calibri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5D87F65-5FCC-4363-8B87-8551DE55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1F97035-1A22-40E6-8FF6-77F77E1FE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110" y="2646305"/>
            <a:ext cx="2421429" cy="302499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7003BE5-7EA2-4A4E-89B9-0151B9C3E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7084"/>
            <a:ext cx="3313471" cy="1974668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FF719DF0-33D9-4060-9683-BBC94A23D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96" y="3775950"/>
            <a:ext cx="5898989" cy="2318344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68C4CE94-76DA-4D51-ADE9-AEBDD10902FA}"/>
              </a:ext>
            </a:extLst>
          </p:cNvPr>
          <p:cNvSpPr/>
          <p:nvPr/>
        </p:nvSpPr>
        <p:spPr>
          <a:xfrm>
            <a:off x="-1" y="4846964"/>
            <a:ext cx="3313471" cy="4933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3DB83609-EE45-4546-B837-A7EC86707A2C}"/>
              </a:ext>
            </a:extLst>
          </p:cNvPr>
          <p:cNvSpPr/>
          <p:nvPr/>
        </p:nvSpPr>
        <p:spPr>
          <a:xfrm>
            <a:off x="3512295" y="4296584"/>
            <a:ext cx="3743911" cy="1632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14761AC5-E8F6-41CF-8CA6-2C901D500BD2}"/>
              </a:ext>
            </a:extLst>
          </p:cNvPr>
          <p:cNvSpPr/>
          <p:nvPr/>
        </p:nvSpPr>
        <p:spPr>
          <a:xfrm>
            <a:off x="9610110" y="4964649"/>
            <a:ext cx="2421429" cy="2574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D224E017-4E87-4C6B-BB6C-E7B1A34A8D28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313470" y="5112718"/>
            <a:ext cx="1988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B9FC9878-E9D9-4806-9125-6F2CF8E05719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7256206" y="5112718"/>
            <a:ext cx="2353904" cy="53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51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8E33F-45AE-4B21-80B8-E591F128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Renovatieverplichting NR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8B65C5-2A83-4014-9F48-1BA433F8184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2 complementaire onderdelen</a:t>
            </a:r>
          </a:p>
          <a:p>
            <a:pPr lvl="1"/>
            <a:r>
              <a:rPr lang="nl-BE"/>
              <a:t>Specifiek oog voor energie-efficiëntie </a:t>
            </a:r>
          </a:p>
          <a:p>
            <a:pPr marL="576000" lvl="2" indent="0">
              <a:buNone/>
            </a:pPr>
            <a:r>
              <a:rPr lang="nl-BE" sz="2500" b="1"/>
              <a:t>   = minimaal maatregelenpakket</a:t>
            </a:r>
          </a:p>
          <a:p>
            <a:pPr lvl="1"/>
            <a:endParaRPr lang="nl-BE"/>
          </a:p>
          <a:p>
            <a:pPr lvl="1"/>
            <a:r>
              <a:rPr lang="nl-BE"/>
              <a:t>Afgestemd op diversiteit NR gebouwenpark, flexibele aanpak </a:t>
            </a:r>
          </a:p>
          <a:p>
            <a:pPr marL="576000" lvl="2" indent="0">
              <a:buNone/>
            </a:pPr>
            <a:r>
              <a:rPr lang="nl-BE" sz="2500"/>
              <a:t>   = </a:t>
            </a:r>
            <a:r>
              <a:rPr lang="nl-BE" sz="2500" b="1"/>
              <a:t>minimaal energieprestatielabel*</a:t>
            </a:r>
          </a:p>
          <a:p>
            <a:pPr indent="0">
              <a:buNone/>
            </a:pPr>
            <a:endParaRPr lang="nl-BE"/>
          </a:p>
          <a:p>
            <a:r>
              <a:rPr lang="nl-BE"/>
              <a:t>Aanpak op maat – klein vs. groot</a:t>
            </a:r>
          </a:p>
          <a:p>
            <a:r>
              <a:rPr lang="nl-BE"/>
              <a:t>Bepaalde uitzonderingen voor monumenten en beschermd erfgoed</a:t>
            </a:r>
            <a:endParaRPr lang="nl-BE">
              <a:cs typeface="Calibri"/>
            </a:endParaRPr>
          </a:p>
          <a:p>
            <a:endParaRPr lang="nl-BE"/>
          </a:p>
          <a:p>
            <a:pPr marL="576000" lvl="2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29479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6457337" cy="5037474"/>
          </a:xfrm>
        </p:spPr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Aandachtspunten voor het EPC (1)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Aanpassingen via ‘ontwerp uw dak’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Dak al (deels) ingenomen door PV- of ZB-installatie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Hoogtemeting van zonnekaart houdt geen rekening met dakvlakvensters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Fouten bij schaduwwerping zijn mogelijk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Aanpassingen aan gebouw of omgeving na maart 2015 (einde hoogtemetingen)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Gevolgen voor het EPC?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Handmatig invoer aanpassen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Oppervlakte en kostprijs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(Dakvlak en zo nodig oriëntatie)</a:t>
            </a:r>
          </a:p>
          <a:p>
            <a:pPr lvl="2" indent="-287710"/>
            <a:endParaRPr lang="nl-BE">
              <a:ea typeface="+mj-lt"/>
              <a:cs typeface="+mj-lt"/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C2090D30-4CD9-449F-B265-E47F62AD8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76" y="1519082"/>
            <a:ext cx="4339191" cy="500317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91DC29A-7519-4575-9096-DD5CAB9BD0C5}"/>
              </a:ext>
            </a:extLst>
          </p:cNvPr>
          <p:cNvSpPr/>
          <p:nvPr/>
        </p:nvSpPr>
        <p:spPr>
          <a:xfrm>
            <a:off x="7521676" y="5633883"/>
            <a:ext cx="4339191" cy="2458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44915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586D8B9F-39BD-4207-B848-BF605D48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AFEF66D-DD5B-4F08-82EE-82581C444084}"/>
              </a:ext>
            </a:extLst>
          </p:cNvPr>
          <p:cNvSpPr txBox="1">
            <a:spLocks/>
          </p:cNvSpPr>
          <p:nvPr/>
        </p:nvSpPr>
        <p:spPr>
          <a:xfrm>
            <a:off x="838198" y="1484784"/>
            <a:ext cx="4982499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710"/>
            <a:r>
              <a:rPr lang="nl-BE">
                <a:ea typeface="+mj-lt"/>
                <a:cs typeface="+mj-lt"/>
              </a:rPr>
              <a:t>Aanpassingen via ‘ontwerp uw dak’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Werkwijze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Per </a:t>
            </a:r>
            <a:r>
              <a:rPr lang="nl-BE" err="1">
                <a:ea typeface="+mj-lt"/>
                <a:cs typeface="+mj-lt"/>
              </a:rPr>
              <a:t>dakdeel</a:t>
            </a:r>
            <a:r>
              <a:rPr lang="nl-BE">
                <a:ea typeface="+mj-lt"/>
                <a:cs typeface="+mj-lt"/>
              </a:rPr>
              <a:t> en per type installatie (PV of ZB)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Panelen wegklikken of toevoegen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Nieuwe gegevens handmatig invoeren in EPC-software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Simulatietool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Installatie op maat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Energiescore na plaatsing vb. voor EPC-labelpremie</a:t>
            </a: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B9DA83-F704-4CB1-9909-FDB1C8B2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623" y="4174497"/>
            <a:ext cx="3820692" cy="212685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8AF0BC6-CE6F-4F7A-BF90-4982B52D9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70" y="1262057"/>
            <a:ext cx="1831849" cy="308167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62A490C-9074-4CA5-AEEA-C646912A8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417" y="1292568"/>
            <a:ext cx="3830898" cy="2126853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67C193F6-1208-4CBC-B5A5-D55DD37EB140}"/>
              </a:ext>
            </a:extLst>
          </p:cNvPr>
          <p:cNvSpPr/>
          <p:nvPr/>
        </p:nvSpPr>
        <p:spPr>
          <a:xfrm>
            <a:off x="6156470" y="1289481"/>
            <a:ext cx="1831849" cy="30725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9B85F39-A623-4E5A-ADD4-96496DB2E7B5}"/>
              </a:ext>
            </a:extLst>
          </p:cNvPr>
          <p:cNvSpPr/>
          <p:nvPr/>
        </p:nvSpPr>
        <p:spPr>
          <a:xfrm>
            <a:off x="8068066" y="1301894"/>
            <a:ext cx="3811249" cy="21366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2A93364-B44A-4A96-83AE-6A8A8E766570}"/>
              </a:ext>
            </a:extLst>
          </p:cNvPr>
          <p:cNvSpPr/>
          <p:nvPr/>
        </p:nvSpPr>
        <p:spPr>
          <a:xfrm>
            <a:off x="8068066" y="4174497"/>
            <a:ext cx="3811249" cy="2136686"/>
          </a:xfrm>
          <a:prstGeom prst="rect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F3D823F3-3FF4-4B72-9FAE-3019F5F4A733}"/>
              </a:ext>
            </a:extLst>
          </p:cNvPr>
          <p:cNvSpPr txBox="1">
            <a:spLocks/>
          </p:cNvSpPr>
          <p:nvPr/>
        </p:nvSpPr>
        <p:spPr>
          <a:xfrm>
            <a:off x="5429862" y="4487363"/>
            <a:ext cx="2558457" cy="1661906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287710"/>
            <a:r>
              <a:rPr lang="nl-BE" sz="1800">
                <a:solidFill>
                  <a:srgbClr val="FFC000"/>
                </a:solidFill>
                <a:ea typeface="+mj-lt"/>
                <a:cs typeface="+mj-lt"/>
              </a:rPr>
              <a:t>Keuze paneel-type </a:t>
            </a:r>
          </a:p>
          <a:p>
            <a:pPr marL="576290" lvl="2" indent="0">
              <a:buNone/>
            </a:pPr>
            <a:r>
              <a:rPr lang="nl-BE" sz="1800">
                <a:solidFill>
                  <a:srgbClr val="FFC000"/>
                </a:solidFill>
                <a:ea typeface="+mj-lt"/>
                <a:cs typeface="+mj-lt"/>
              </a:rPr>
              <a:t>     (afmetingen </a:t>
            </a:r>
            <a:r>
              <a:rPr lang="nl-BE" sz="1800">
                <a:solidFill>
                  <a:srgbClr val="FFC000"/>
                </a:solidFill>
                <a:ea typeface="+mj-lt"/>
                <a:cs typeface="+mj-lt"/>
                <a:sym typeface="Wingdings" panose="05000000000000000000" pitchFamily="2" charset="2"/>
              </a:rPr>
              <a:t></a:t>
            </a:r>
            <a:r>
              <a:rPr lang="nl-BE" sz="1800">
                <a:solidFill>
                  <a:srgbClr val="FFC000"/>
                </a:solidFill>
                <a:ea typeface="+mj-lt"/>
                <a:cs typeface="+mj-lt"/>
              </a:rPr>
              <a:t> </a:t>
            </a:r>
          </a:p>
          <a:p>
            <a:pPr marL="576290" lvl="2" indent="0">
              <a:buNone/>
            </a:pPr>
            <a:r>
              <a:rPr lang="nl-BE" sz="1800">
                <a:solidFill>
                  <a:srgbClr val="FFC000"/>
                </a:solidFill>
                <a:ea typeface="+mj-lt"/>
                <a:cs typeface="+mj-lt"/>
              </a:rPr>
              <a:t>      opbrengst)</a:t>
            </a:r>
          </a:p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F61C0F6-8C73-49E6-A066-CAB2C8E83EB7}"/>
              </a:ext>
            </a:extLst>
          </p:cNvPr>
          <p:cNvSpPr txBox="1">
            <a:spLocks/>
          </p:cNvSpPr>
          <p:nvPr/>
        </p:nvSpPr>
        <p:spPr>
          <a:xfrm>
            <a:off x="7489038" y="3497719"/>
            <a:ext cx="4038602" cy="1661906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287710"/>
            <a:r>
              <a:rPr lang="nl-BE" sz="1800">
                <a:solidFill>
                  <a:srgbClr val="00B050"/>
                </a:solidFill>
                <a:ea typeface="+mj-lt"/>
                <a:cs typeface="+mj-lt"/>
              </a:rPr>
              <a:t>Optimaliseer (</a:t>
            </a:r>
            <a:r>
              <a:rPr lang="nl-BE" sz="1800" err="1">
                <a:solidFill>
                  <a:srgbClr val="00B050"/>
                </a:solidFill>
                <a:ea typeface="+mj-lt"/>
                <a:cs typeface="+mj-lt"/>
              </a:rPr>
              <a:t>ifv</a:t>
            </a:r>
            <a:r>
              <a:rPr lang="nl-BE" sz="1800">
                <a:solidFill>
                  <a:srgbClr val="00B050"/>
                </a:solidFill>
                <a:ea typeface="+mj-lt"/>
                <a:cs typeface="+mj-lt"/>
              </a:rPr>
              <a:t> gemiddeld gezinsverbruik)</a:t>
            </a:r>
            <a:endParaRPr lang="nl-BE">
              <a:cs typeface="Calibri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1779946F-8D76-421B-9BDE-EDEB099FAB49}"/>
              </a:ext>
            </a:extLst>
          </p:cNvPr>
          <p:cNvSpPr txBox="1">
            <a:spLocks/>
          </p:cNvSpPr>
          <p:nvPr/>
        </p:nvSpPr>
        <p:spPr>
          <a:xfrm>
            <a:off x="7449163" y="6311183"/>
            <a:ext cx="4430151" cy="1661906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287710"/>
            <a:r>
              <a:rPr lang="nl-BE" sz="1800">
                <a:solidFill>
                  <a:srgbClr val="CC3300"/>
                </a:solidFill>
                <a:ea typeface="+mj-lt"/>
                <a:cs typeface="+mj-lt"/>
              </a:rPr>
              <a:t>Maximaliseer (</a:t>
            </a:r>
            <a:r>
              <a:rPr lang="nl-BE" sz="1800" err="1">
                <a:solidFill>
                  <a:srgbClr val="CC3300"/>
                </a:solidFill>
                <a:ea typeface="+mj-lt"/>
                <a:cs typeface="+mj-lt"/>
              </a:rPr>
              <a:t>ifv</a:t>
            </a:r>
            <a:r>
              <a:rPr lang="nl-BE" sz="1800">
                <a:solidFill>
                  <a:srgbClr val="CC3300"/>
                </a:solidFill>
                <a:ea typeface="+mj-lt"/>
                <a:cs typeface="+mj-lt"/>
              </a:rPr>
              <a:t> geschikte dakoppervlakte)</a:t>
            </a:r>
            <a:endParaRPr lang="nl-BE" sz="1800">
              <a:ea typeface="+mj-lt"/>
              <a:cs typeface="+mj-lt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12279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Aandachtspunten voor het EPC (2)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Jaarlijkse actualisatie van de zonnekaart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Marktconforme data</a:t>
            </a:r>
          </a:p>
          <a:p>
            <a:pPr marL="1151945" lvl="3" indent="-287655"/>
            <a:r>
              <a:rPr lang="nl-BE">
                <a:ea typeface="+mj-lt"/>
                <a:cs typeface="+mj-lt"/>
              </a:rPr>
              <a:t>elektriciteitsprijzen</a:t>
            </a:r>
          </a:p>
          <a:p>
            <a:pPr marL="1151945" lvl="3" indent="-287655"/>
            <a:r>
              <a:rPr lang="nl-BE">
                <a:ea typeface="+mj-lt"/>
                <a:cs typeface="+mj-lt"/>
              </a:rPr>
              <a:t>investeringskosten</a:t>
            </a:r>
          </a:p>
          <a:p>
            <a:pPr marL="1439945" lvl="4" indent="-287655"/>
            <a:r>
              <a:rPr lang="nl-BE">
                <a:ea typeface="+mj-lt"/>
                <a:cs typeface="+mj-lt"/>
              </a:rPr>
              <a:t>vb. prijs excl. BTW is gedaald van 1400 euro/</a:t>
            </a:r>
            <a:r>
              <a:rPr lang="nl-BE" err="1">
                <a:ea typeface="+mj-lt"/>
                <a:cs typeface="+mj-lt"/>
              </a:rPr>
              <a:t>kWp</a:t>
            </a:r>
            <a:r>
              <a:rPr lang="nl-BE">
                <a:ea typeface="+mj-lt"/>
                <a:cs typeface="+mj-lt"/>
              </a:rPr>
              <a:t> naar 1190 euro/</a:t>
            </a:r>
            <a:r>
              <a:rPr lang="nl-BE" err="1">
                <a:ea typeface="+mj-lt"/>
                <a:cs typeface="+mj-lt"/>
              </a:rPr>
              <a:t>kWp</a:t>
            </a:r>
            <a:endParaRPr lang="nl-BE">
              <a:ea typeface="+mj-lt"/>
              <a:cs typeface="+mj-lt"/>
            </a:endParaRPr>
          </a:p>
          <a:p>
            <a:pPr marL="1151945" lvl="3" indent="-287655"/>
            <a:r>
              <a:rPr lang="nl-BE">
                <a:ea typeface="+mj-lt"/>
                <a:cs typeface="+mj-lt"/>
              </a:rPr>
              <a:t>standaardvermogen van de PV-panelen</a:t>
            </a:r>
          </a:p>
          <a:p>
            <a:pPr marL="1151945" lvl="3" indent="-287655"/>
            <a:r>
              <a:rPr lang="nl-BE">
                <a:ea typeface="+mj-lt"/>
                <a:cs typeface="+mj-lt"/>
              </a:rPr>
              <a:t>afmeting van de PV-panelen</a:t>
            </a: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4F635603-657C-4DA6-992F-3083E1D63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4" y="4375354"/>
            <a:ext cx="1502608" cy="23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6023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Actualisatie 2021</a:t>
            </a:r>
            <a:endParaRPr lang="nl-BE">
              <a:ea typeface="+mj-lt"/>
              <a:cs typeface="+mj-lt"/>
              <a:sym typeface="Wingdings" panose="05000000000000000000" pitchFamily="2" charset="2"/>
            </a:endParaRPr>
          </a:p>
          <a:p>
            <a:pPr lvl="1" indent="-287710"/>
            <a:r>
              <a:rPr lang="nl-BE">
                <a:ea typeface="+mj-lt"/>
                <a:cs typeface="+mj-lt"/>
              </a:rPr>
              <a:t>Invloed op kostprijs van PV-installatie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Achtergrond</a:t>
            </a:r>
          </a:p>
          <a:p>
            <a:pPr marL="863945" lvl="2" indent="-287655"/>
            <a:r>
              <a:rPr lang="nl-BE">
                <a:ea typeface="+mj-lt"/>
                <a:cs typeface="+mj-lt"/>
              </a:rPr>
              <a:t>Wijzigingen in beleid </a:t>
            </a:r>
          </a:p>
          <a:p>
            <a:pPr marL="1151945" lvl="3" indent="-287655"/>
            <a:r>
              <a:rPr lang="nl-BE">
                <a:ea typeface="+mj-lt"/>
                <a:cs typeface="+mj-lt"/>
              </a:rPr>
              <a:t>Afschaffing van </a:t>
            </a:r>
          </a:p>
          <a:p>
            <a:pPr marL="1439945" lvl="4" indent="-287655"/>
            <a:r>
              <a:rPr lang="nl-BE">
                <a:ea typeface="+mj-lt"/>
                <a:cs typeface="+mj-lt"/>
              </a:rPr>
              <a:t>terugdraaiende teller</a:t>
            </a:r>
          </a:p>
          <a:p>
            <a:pPr marL="2514545" lvl="5" indent="-287655"/>
            <a:r>
              <a:rPr lang="nl-BE">
                <a:ea typeface="+mj-lt"/>
                <a:cs typeface="+mj-lt"/>
              </a:rPr>
              <a:t>Analoge meter die registreert in welke mate afgenomen elektriciteit wordt gecompenseerd door eigen geproduceerde elektriciteit die werd geïnjecteerd in het elektriciteitsnet</a:t>
            </a:r>
          </a:p>
          <a:p>
            <a:pPr marL="1439945" lvl="4" indent="-287655"/>
            <a:r>
              <a:rPr lang="nl-BE" err="1">
                <a:ea typeface="+mj-lt"/>
                <a:cs typeface="+mj-lt"/>
              </a:rPr>
              <a:t>prosumententarief</a:t>
            </a:r>
            <a:endParaRPr lang="nl-BE">
              <a:ea typeface="+mj-lt"/>
              <a:cs typeface="+mj-lt"/>
            </a:endParaRPr>
          </a:p>
          <a:p>
            <a:pPr marL="2514545" lvl="5" indent="-287655"/>
            <a:r>
              <a:rPr lang="nl-BE">
                <a:ea typeface="+mj-lt"/>
                <a:cs typeface="+mj-lt"/>
              </a:rPr>
              <a:t>Bijdrage van producenten van elektriciteit (vb. via PV-installatie) voor gebruik van elektriciteitsnet</a:t>
            </a:r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61530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Actualisatie 2021</a:t>
            </a:r>
            <a:endParaRPr lang="nl-BE">
              <a:ea typeface="+mj-lt"/>
              <a:cs typeface="+mj-lt"/>
              <a:sym typeface="Wingdings" panose="05000000000000000000" pitchFamily="2" charset="2"/>
            </a:endParaRPr>
          </a:p>
          <a:p>
            <a:pPr lvl="1" indent="-287710"/>
            <a:r>
              <a:rPr lang="nl-BE">
                <a:ea typeface="+mj-lt"/>
                <a:cs typeface="+mj-lt"/>
              </a:rPr>
              <a:t>Invloed op kostprijs van PV-installatie</a:t>
            </a:r>
          </a:p>
          <a:p>
            <a:pPr marL="863945" lvl="2" indent="-287655"/>
            <a:r>
              <a:rPr lang="nl-BE">
                <a:ea typeface="+mj-lt"/>
                <a:cs typeface="+mj-lt"/>
              </a:rPr>
              <a:t>Wijzigingen in beleid in 2021: </a:t>
            </a:r>
          </a:p>
          <a:p>
            <a:pPr marL="1151945" lvl="3" indent="-287655"/>
            <a:r>
              <a:rPr lang="nl-BE">
                <a:ea typeface="+mj-lt"/>
                <a:cs typeface="+mj-lt"/>
              </a:rPr>
              <a:t>Invoering van</a:t>
            </a:r>
          </a:p>
          <a:p>
            <a:pPr marL="1439945" lvl="4" indent="-287655"/>
            <a:r>
              <a:rPr lang="nl-BE">
                <a:ea typeface="+mj-lt"/>
                <a:cs typeface="+mj-lt"/>
              </a:rPr>
              <a:t>premie voor zonnepanelen</a:t>
            </a:r>
          </a:p>
          <a:p>
            <a:pPr marL="2514545" lvl="5" indent="-287655"/>
            <a:r>
              <a:rPr lang="nl-BE">
                <a:ea typeface="+mj-lt"/>
                <a:cs typeface="+mj-lt"/>
              </a:rPr>
              <a:t>Max. 1.500 euro, begrensd tot % van factuurbedrag</a:t>
            </a:r>
          </a:p>
          <a:p>
            <a:pPr marL="2514545" lvl="5" indent="-287655"/>
            <a:r>
              <a:rPr lang="nl-BE">
                <a:ea typeface="+mj-lt"/>
                <a:cs typeface="+mj-lt"/>
              </a:rPr>
              <a:t>Omvormervermogen max. 10 kVA</a:t>
            </a:r>
          </a:p>
          <a:p>
            <a:pPr marL="1439945" lvl="4" indent="-287655"/>
            <a:r>
              <a:rPr lang="nl-BE">
                <a:ea typeface="+mj-lt"/>
                <a:cs typeface="+mj-lt"/>
              </a:rPr>
              <a:t>zelfverbruik (voor installaties zonder terugdraaiende teller)</a:t>
            </a:r>
          </a:p>
          <a:p>
            <a:pPr marL="2514545" lvl="5" indent="-287655"/>
            <a:r>
              <a:rPr lang="nl-BE">
                <a:ea typeface="+mj-lt"/>
                <a:cs typeface="+mj-lt"/>
              </a:rPr>
              <a:t>Hoe meer je eigen PV-stroom gebruikt, hoe beter </a:t>
            </a:r>
          </a:p>
          <a:p>
            <a:pPr marL="1439945" lvl="4" indent="-287655"/>
            <a:r>
              <a:rPr lang="nl-BE" err="1">
                <a:ea typeface="+mj-lt"/>
                <a:cs typeface="+mj-lt"/>
              </a:rPr>
              <a:t>terugleveringsvergoeding</a:t>
            </a:r>
            <a:endParaRPr lang="nl-BE">
              <a:ea typeface="+mj-lt"/>
              <a:cs typeface="+mj-lt"/>
            </a:endParaRPr>
          </a:p>
          <a:p>
            <a:pPr marL="2514545" lvl="5" indent="-287655"/>
            <a:r>
              <a:rPr lang="nl-BE">
                <a:ea typeface="+mj-lt"/>
                <a:cs typeface="+mj-lt"/>
              </a:rPr>
              <a:t>Verkoop van je geïnjecteerde stroom aan een energieleverancier via contract</a:t>
            </a:r>
          </a:p>
          <a:p>
            <a:pPr marL="2514545" lvl="5" indent="-287655"/>
            <a:endParaRPr lang="nl-BE" sz="1000">
              <a:ea typeface="+mj-lt"/>
              <a:cs typeface="+mj-lt"/>
            </a:endParaRPr>
          </a:p>
          <a:p>
            <a:pPr lvl="1" indent="-287710"/>
            <a:r>
              <a:rPr lang="nl-BE">
                <a:ea typeface="+mj-lt"/>
                <a:cs typeface="+mj-lt"/>
              </a:rPr>
              <a:t>Aannames bij de berekening + </a:t>
            </a:r>
            <a:r>
              <a:rPr lang="nl-BE" err="1">
                <a:ea typeface="+mj-lt"/>
                <a:cs typeface="+mj-lt"/>
              </a:rPr>
              <a:t>rekenexcel</a:t>
            </a:r>
            <a:endParaRPr lang="nl-BE">
              <a:ea typeface="+mj-lt"/>
              <a:cs typeface="Calibri"/>
            </a:endParaRPr>
          </a:p>
          <a:p>
            <a:pPr lvl="2" indent="-287710"/>
            <a:r>
              <a:rPr lang="nl-BE" u="sng">
                <a:hlinkClick r:id="rId2"/>
              </a:rPr>
              <a:t>https://www.energiesparen.be/zonnekaart/faq/berekening-gezin</a:t>
            </a:r>
            <a:endParaRPr lang="nl-BE" u="sng"/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834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Aandachtspunten voor het EPC (2)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Jaarlijkse actualisatie van de zonnekaart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Gevolgen voor het EPC? (1)</a:t>
            </a:r>
          </a:p>
          <a:p>
            <a:pPr lvl="2" indent="-287710"/>
            <a:r>
              <a:rPr lang="nl-BE" b="1">
                <a:ea typeface="+mj-lt"/>
                <a:cs typeface="+mj-lt"/>
                <a:sym typeface="Wingdings" panose="05000000000000000000" pitchFamily="2" charset="2"/>
              </a:rPr>
              <a:t>Up-to-date data op het EPC (kostprijs)</a:t>
            </a:r>
          </a:p>
          <a:p>
            <a:pPr lvl="2" indent="-287710"/>
            <a:r>
              <a:rPr lang="nl-BE" b="1">
                <a:ea typeface="+mj-lt"/>
                <a:cs typeface="+mj-lt"/>
              </a:rPr>
              <a:t>Geen impact op energiescore</a:t>
            </a:r>
          </a:p>
          <a:p>
            <a:pPr lvl="2" indent="-287710"/>
            <a:r>
              <a:rPr lang="nl-BE" b="1">
                <a:ea typeface="+mj-lt"/>
                <a:cs typeface="+mj-lt"/>
              </a:rPr>
              <a:t>Geen impact op aanbevelingen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Steeds in geel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Prijs: eerst PV dan ZB</a:t>
            </a:r>
          </a:p>
          <a:p>
            <a:pPr lvl="3" indent="-287710"/>
            <a:endParaRPr lang="nl-BE">
              <a:ea typeface="+mj-lt"/>
              <a:cs typeface="+mj-lt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0CB1E6C-A273-4B37-B21D-F2B92DBC3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521" y="3764604"/>
            <a:ext cx="2140975" cy="302948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18A446-A878-43F1-95A1-9EDE47F1D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5922492"/>
            <a:ext cx="6210300" cy="685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AC4E8DB-8001-418A-BDF0-B4AF1051B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525" y="1991032"/>
            <a:ext cx="3732273" cy="480305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A8CD339-3252-4CE3-BA7C-5CCC801ADE56}"/>
              </a:ext>
            </a:extLst>
          </p:cNvPr>
          <p:cNvSpPr/>
          <p:nvPr/>
        </p:nvSpPr>
        <p:spPr>
          <a:xfrm>
            <a:off x="5091879" y="5535561"/>
            <a:ext cx="1750142" cy="275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9F5B4AE-F4F4-4559-A62D-0508BDDAC4D6}"/>
              </a:ext>
            </a:extLst>
          </p:cNvPr>
          <p:cNvSpPr/>
          <p:nvPr/>
        </p:nvSpPr>
        <p:spPr>
          <a:xfrm>
            <a:off x="838197" y="5936012"/>
            <a:ext cx="6210299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25B9D57-1183-4DAD-8B30-D716F4215640}"/>
              </a:ext>
            </a:extLst>
          </p:cNvPr>
          <p:cNvSpPr/>
          <p:nvPr/>
        </p:nvSpPr>
        <p:spPr>
          <a:xfrm>
            <a:off x="7708022" y="2246670"/>
            <a:ext cx="3569577" cy="1017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1A18776-BB9A-4818-846C-E9FDD03EC9A6}"/>
              </a:ext>
            </a:extLst>
          </p:cNvPr>
          <p:cNvCxnSpPr>
            <a:endCxn id="8" idx="1"/>
          </p:cNvCxnSpPr>
          <p:nvPr/>
        </p:nvCxnSpPr>
        <p:spPr>
          <a:xfrm flipV="1">
            <a:off x="3351569" y="5673213"/>
            <a:ext cx="1740310" cy="2492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2571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Aandachtspunten voor het EPC (2)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Jaarlijkse actualisatie van de zonnekaart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Gevolgen voor het EPC? (2)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Bij PV zijn oppervlakte en kostprijs zijn </a:t>
            </a:r>
            <a:r>
              <a:rPr lang="nl-BE" b="1">
                <a:ea typeface="+mj-lt"/>
                <a:cs typeface="+mj-lt"/>
              </a:rPr>
              <a:t>handmatig</a:t>
            </a:r>
            <a:r>
              <a:rPr lang="nl-BE">
                <a:ea typeface="+mj-lt"/>
                <a:cs typeface="+mj-lt"/>
              </a:rPr>
              <a:t> aan te passen in EPC-software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Update of simulatie van een EPC van een woning dat werd opgemaakt voor 2021 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Werkwijze</a:t>
            </a:r>
          </a:p>
          <a:p>
            <a:pPr lvl="4" indent="-287710"/>
            <a:r>
              <a:rPr lang="nl-BE">
                <a:ea typeface="+mj-lt"/>
                <a:cs typeface="+mj-lt"/>
              </a:rPr>
              <a:t>Via groene knop ‘link naar de zonnekaart’</a:t>
            </a:r>
          </a:p>
          <a:p>
            <a:pPr lvl="4" indent="-287710"/>
            <a:r>
              <a:rPr lang="nl-BE" err="1">
                <a:ea typeface="+mj-lt"/>
                <a:cs typeface="+mj-lt"/>
              </a:rPr>
              <a:t>Aanvinkvak</a:t>
            </a:r>
            <a:r>
              <a:rPr lang="nl-BE">
                <a:ea typeface="+mj-lt"/>
                <a:cs typeface="+mj-lt"/>
              </a:rPr>
              <a:t> ‘Er is een aanpassing nodig aan het automatische voorstel van de zonnekaart’ verschijnt</a:t>
            </a:r>
          </a:p>
          <a:p>
            <a:pPr lvl="5" indent="-287710"/>
            <a:r>
              <a:rPr lang="nl-BE">
                <a:ea typeface="+mj-lt"/>
                <a:cs typeface="+mj-lt"/>
              </a:rPr>
              <a:t>Bij aanvinken verdwijnt kostprijs</a:t>
            </a:r>
          </a:p>
          <a:p>
            <a:pPr lvl="4" indent="-287710"/>
            <a:r>
              <a:rPr lang="nl-BE">
                <a:ea typeface="+mj-lt"/>
                <a:cs typeface="+mj-lt"/>
              </a:rPr>
              <a:t>Vervolgens blauwe knop ‘Herlaad gegevens van de zonnekaart’</a:t>
            </a:r>
          </a:p>
          <a:p>
            <a:pPr lvl="5" indent="-287710"/>
            <a:r>
              <a:rPr lang="nl-BE">
                <a:ea typeface="+mj-lt"/>
                <a:cs typeface="+mj-lt"/>
              </a:rPr>
              <a:t>Nieuwe invoer verschijnt in lichtgrijs</a:t>
            </a:r>
          </a:p>
          <a:p>
            <a:pPr lvl="4" indent="-287710"/>
            <a:r>
              <a:rPr lang="nl-BE">
                <a:ea typeface="+mj-lt"/>
                <a:cs typeface="+mj-lt"/>
              </a:rPr>
              <a:t>Vul aankoopprijs zonder premie en oppervlakte handmatig in</a:t>
            </a:r>
          </a:p>
          <a:p>
            <a:pPr lvl="3" indent="-287710"/>
            <a:endParaRPr lang="nl-BE">
              <a:ea typeface="+mj-lt"/>
              <a:cs typeface="+mj-lt"/>
            </a:endParaRPr>
          </a:p>
          <a:p>
            <a:pPr lvl="3" indent="-287710"/>
            <a:endParaRPr lang="nl-BE">
              <a:ea typeface="+mj-lt"/>
              <a:cs typeface="+mj-lt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1448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145B9607-179A-40C0-9068-C0E7A47E3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26" y="1429979"/>
            <a:ext cx="8733236" cy="521662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67407FE-20A1-470B-97ED-1AE31073AB46}"/>
              </a:ext>
            </a:extLst>
          </p:cNvPr>
          <p:cNvSpPr/>
          <p:nvPr/>
        </p:nvSpPr>
        <p:spPr>
          <a:xfrm>
            <a:off x="1762238" y="2743200"/>
            <a:ext cx="3277388" cy="1295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3ECA1DA-7E3E-4EF2-8C17-E869B7C82013}"/>
              </a:ext>
            </a:extLst>
          </p:cNvPr>
          <p:cNvSpPr/>
          <p:nvPr/>
        </p:nvSpPr>
        <p:spPr>
          <a:xfrm>
            <a:off x="3400932" y="2920181"/>
            <a:ext cx="1130709" cy="18681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5F9577CE-6BE3-48CE-8D08-5A38B5EF4F2F}"/>
              </a:ext>
            </a:extLst>
          </p:cNvPr>
          <p:cNvSpPr/>
          <p:nvPr/>
        </p:nvSpPr>
        <p:spPr>
          <a:xfrm>
            <a:off x="2298663" y="3429000"/>
            <a:ext cx="1932039" cy="1818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310625C-7FE8-480D-AB8A-591A6054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</p:spTree>
    <p:extLst>
      <p:ext uri="{BB962C8B-B14F-4D97-AF65-F5344CB8AC3E}">
        <p14:creationId xmlns:p14="http://schemas.microsoft.com/office/powerpoint/2010/main" val="106936677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72139B2-2BFF-45F4-A286-49A00B36F33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73E6A47-C962-4EA4-9E69-44F38B06D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27" y="1124364"/>
            <a:ext cx="10823146" cy="573363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C4E8E40-F88D-450E-8CCB-B90BC9FD95B4}"/>
              </a:ext>
            </a:extLst>
          </p:cNvPr>
          <p:cNvSpPr/>
          <p:nvPr/>
        </p:nvSpPr>
        <p:spPr>
          <a:xfrm>
            <a:off x="783036" y="4257367"/>
            <a:ext cx="6821131" cy="861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42DE4BB-4492-4252-94F3-44694B4E0B8D}"/>
              </a:ext>
            </a:extLst>
          </p:cNvPr>
          <p:cNvSpPr txBox="1">
            <a:spLocks/>
          </p:cNvSpPr>
          <p:nvPr/>
        </p:nvSpPr>
        <p:spPr>
          <a:xfrm>
            <a:off x="458625" y="4873381"/>
            <a:ext cx="2923672" cy="1633958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315B8DB-02D0-4719-A45F-EEF87BDC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DA1800B3-4D54-4C13-8CD6-FF35E236BB0F}"/>
              </a:ext>
            </a:extLst>
          </p:cNvPr>
          <p:cNvSpPr/>
          <p:nvPr/>
        </p:nvSpPr>
        <p:spPr>
          <a:xfrm>
            <a:off x="1724478" y="4333208"/>
            <a:ext cx="943896" cy="15644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0C3A352E-1BC3-49E1-9757-30CB75DF9E9D}"/>
              </a:ext>
            </a:extLst>
          </p:cNvPr>
          <p:cNvSpPr/>
          <p:nvPr/>
        </p:nvSpPr>
        <p:spPr>
          <a:xfrm>
            <a:off x="6017342" y="4859235"/>
            <a:ext cx="347962" cy="1748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401CE08-2C7A-4888-B56F-1C10A2DAE633}"/>
              </a:ext>
            </a:extLst>
          </p:cNvPr>
          <p:cNvSpPr/>
          <p:nvPr/>
        </p:nvSpPr>
        <p:spPr>
          <a:xfrm>
            <a:off x="838198" y="5676630"/>
            <a:ext cx="1944331" cy="3898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98033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1331874-360E-49BB-ADF1-43908E49A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06" y="1122406"/>
            <a:ext cx="9465085" cy="565970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C4E8E40-F88D-450E-8CCB-B90BC9FD95B4}"/>
              </a:ext>
            </a:extLst>
          </p:cNvPr>
          <p:cNvSpPr/>
          <p:nvPr/>
        </p:nvSpPr>
        <p:spPr>
          <a:xfrm>
            <a:off x="1219806" y="1580665"/>
            <a:ext cx="4001123" cy="4778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42DE4BB-4492-4252-94F3-44694B4E0B8D}"/>
              </a:ext>
            </a:extLst>
          </p:cNvPr>
          <p:cNvSpPr txBox="1">
            <a:spLocks/>
          </p:cNvSpPr>
          <p:nvPr/>
        </p:nvSpPr>
        <p:spPr>
          <a:xfrm>
            <a:off x="458625" y="4873381"/>
            <a:ext cx="2923672" cy="1633958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315B8DB-02D0-4719-A45F-EEF87BDC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DA1800B3-4D54-4C13-8CD6-FF35E236BB0F}"/>
              </a:ext>
            </a:extLst>
          </p:cNvPr>
          <p:cNvSpPr/>
          <p:nvPr/>
        </p:nvSpPr>
        <p:spPr>
          <a:xfrm>
            <a:off x="2048942" y="1663140"/>
            <a:ext cx="851574" cy="1459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401CE08-2C7A-4888-B56F-1C10A2DAE633}"/>
              </a:ext>
            </a:extLst>
          </p:cNvPr>
          <p:cNvSpPr/>
          <p:nvPr/>
        </p:nvSpPr>
        <p:spPr>
          <a:xfrm>
            <a:off x="1287245" y="2990859"/>
            <a:ext cx="1947568" cy="1947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897A651-0019-4601-B2C5-7F158964B58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13852" y="1484784"/>
            <a:ext cx="851574" cy="5037474"/>
          </a:xfrm>
        </p:spPr>
        <p:txBody>
          <a:bodyPr lIns="91440" tIns="45720" rIns="91440" bIns="0" anchor="t"/>
          <a:lstStyle/>
          <a:p>
            <a:pPr marL="288290" lvl="1" indent="0">
              <a:buNone/>
            </a:pPr>
            <a:endParaRPr lang="nl-BE" sz="600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r>
              <a:rPr lang="nl-BE">
                <a:solidFill>
                  <a:srgbClr val="FF0000"/>
                </a:solidFill>
                <a:cs typeface="Calibri"/>
              </a:rPr>
              <a:t>1</a:t>
            </a:r>
          </a:p>
          <a:p>
            <a:pPr marL="288290" lvl="1" indent="0">
              <a:buNone/>
            </a:pPr>
            <a:endParaRPr lang="nl-BE" sz="1600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endParaRPr lang="nl-BE" sz="2000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endParaRPr lang="nl-BE" sz="2000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r>
              <a:rPr lang="nl-BE">
                <a:solidFill>
                  <a:srgbClr val="FF0000"/>
                </a:solidFill>
                <a:cs typeface="Calibri"/>
              </a:rPr>
              <a:t>2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8C14712-EF88-4994-B8E3-AB1739453B79}"/>
              </a:ext>
            </a:extLst>
          </p:cNvPr>
          <p:cNvSpPr/>
          <p:nvPr/>
        </p:nvSpPr>
        <p:spPr>
          <a:xfrm>
            <a:off x="1507109" y="4873381"/>
            <a:ext cx="1304917" cy="485200"/>
          </a:xfrm>
          <a:prstGeom prst="rect">
            <a:avLst/>
          </a:prstGeom>
          <a:solidFill>
            <a:srgbClr val="1052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159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3C5DC90-0EDB-4A0D-BC49-7B8FEF3E4227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3172807234"/>
              </p:ext>
            </p:extLst>
          </p:nvPr>
        </p:nvGraphicFramePr>
        <p:xfrm>
          <a:off x="233265" y="914400"/>
          <a:ext cx="11308702" cy="6010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1003">
                  <a:extLst>
                    <a:ext uri="{9D8B030D-6E8A-4147-A177-3AD203B41FA5}">
                      <a16:colId xmlns:a16="http://schemas.microsoft.com/office/drawing/2014/main" val="4152115094"/>
                    </a:ext>
                  </a:extLst>
                </a:gridCol>
                <a:gridCol w="3941003">
                  <a:extLst>
                    <a:ext uri="{9D8B030D-6E8A-4147-A177-3AD203B41FA5}">
                      <a16:colId xmlns:a16="http://schemas.microsoft.com/office/drawing/2014/main" val="862877291"/>
                    </a:ext>
                  </a:extLst>
                </a:gridCol>
                <a:gridCol w="3426696">
                  <a:extLst>
                    <a:ext uri="{9D8B030D-6E8A-4147-A177-3AD203B41FA5}">
                      <a16:colId xmlns:a16="http://schemas.microsoft.com/office/drawing/2014/main" val="2241226170"/>
                    </a:ext>
                  </a:extLst>
                </a:gridCol>
              </a:tblGrid>
              <a:tr h="648356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700">
                          <a:effectLst/>
                        </a:rPr>
                        <a:t>Bij verkoop, vestiging van erfpacht of opstal gaan moet binnen vijf jaar na transactie aan volgende maatregelen worden voldaan</a:t>
                      </a:r>
                      <a:endParaRPr lang="nl-BE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500">
                          <a:effectLst/>
                        </a:rPr>
                        <a:t>NIET RESIDENTIËLE GEBOUWEN/GEBOUWEENHEDEN</a:t>
                      </a:r>
                      <a:endParaRPr lang="nl-B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6984"/>
                  </a:ext>
                </a:extLst>
              </a:tr>
              <a:tr h="260500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500">
                          <a:effectLst/>
                        </a:rPr>
                        <a:t>KLEIN</a:t>
                      </a:r>
                      <a:endParaRPr lang="nl-B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500">
                          <a:effectLst/>
                        </a:rPr>
                        <a:t>GROOT</a:t>
                      </a:r>
                      <a:endParaRPr lang="nl-B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5913508"/>
                  </a:ext>
                </a:extLst>
              </a:tr>
              <a:tr h="341303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700">
                          <a:effectLst/>
                        </a:rPr>
                        <a:t>Minimaal maatregelenpakket</a:t>
                      </a:r>
                      <a:endParaRPr lang="nl-BE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700" u="sng">
                          <a:effectLst/>
                        </a:rPr>
                        <a:t>Vanaf 1 januari 2022</a:t>
                      </a:r>
                      <a:endParaRPr lang="nl-BE" sz="1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nl-BE" sz="1700">
                          <a:effectLst/>
                        </a:rPr>
                        <a:t>Indien </a:t>
                      </a:r>
                      <a:r>
                        <a:rPr lang="nl-BE" sz="1700" b="1">
                          <a:effectLst/>
                        </a:rPr>
                        <a:t>dakisolatie</a:t>
                      </a:r>
                      <a:r>
                        <a:rPr lang="nl-BE" sz="1700">
                          <a:effectLst/>
                        </a:rPr>
                        <a:t> R-waarde &lt; 0,75 m²K/W, moet dakisolatie met maximale U-waarde van 0,24 W/m²K geplaatst worden.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nl-BE" sz="1700">
                          <a:effectLst/>
                        </a:rPr>
                        <a:t>Indien </a:t>
                      </a:r>
                      <a:r>
                        <a:rPr lang="nl-BE" sz="1700" b="1">
                          <a:effectLst/>
                        </a:rPr>
                        <a:t>enkel glas </a:t>
                      </a:r>
                      <a:r>
                        <a:rPr lang="nl-BE" sz="1700">
                          <a:effectLst/>
                        </a:rPr>
                        <a:t>aanwezig, vervangen door beglazing max. U-waarde van 1 W/m²K.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nl-BE" sz="1700">
                          <a:effectLst/>
                        </a:rPr>
                        <a:t>Alle </a:t>
                      </a:r>
                      <a:r>
                        <a:rPr lang="nl-BE" sz="1700" b="1">
                          <a:effectLst/>
                        </a:rPr>
                        <a:t>centrale opwekkers voor RV</a:t>
                      </a:r>
                      <a:r>
                        <a:rPr lang="nl-BE" sz="1700">
                          <a:effectLst/>
                        </a:rPr>
                        <a:t> &gt; 15 jaar te vervangen, tenzij installatie voldoet aan de minimale installatie-eisen voor renovatie. Bij aanwezigheid van aardgasnet in straat mag stookolieketel niet vervangen worden door nieuwe stookolieketel.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nl-BE" sz="1700">
                          <a:effectLst/>
                        </a:rPr>
                        <a:t>Alle </a:t>
                      </a:r>
                      <a:r>
                        <a:rPr lang="nl-BE" sz="1700" b="1">
                          <a:effectLst/>
                        </a:rPr>
                        <a:t>koelinstallaties</a:t>
                      </a:r>
                      <a:r>
                        <a:rPr lang="nl-BE" sz="1700">
                          <a:effectLst/>
                        </a:rPr>
                        <a:t> &gt; 15 jaar en gebruik maken van koelmiddelen obv ozonlaagafbrekende stoffen of koelmiddelen met een GWP-waarde van min. 2500, vervangen door koelinstallaties die geen gebruik maken van deze schadelijke koelmiddelen</a:t>
                      </a:r>
                      <a:endParaRPr lang="nl-BE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626678"/>
                  </a:ext>
                </a:extLst>
              </a:tr>
              <a:tr h="95999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700">
                          <a:effectLst/>
                        </a:rPr>
                        <a:t>Minimaal energielabel</a:t>
                      </a:r>
                      <a:r>
                        <a:rPr lang="nl-BE" sz="1500" baseline="30000">
                          <a:effectLst/>
                        </a:rPr>
                        <a:t>*</a:t>
                      </a:r>
                      <a:endParaRPr lang="nl-B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700" u="sng">
                          <a:effectLst/>
                        </a:rPr>
                        <a:t>Vanaf 1 januari 2022</a:t>
                      </a:r>
                      <a:endParaRPr lang="nl-BE" sz="1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700">
                          <a:effectLst/>
                        </a:rPr>
                        <a:t>energielabel C of beter behalen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700" u="sng">
                          <a:effectLst/>
                        </a:rPr>
                        <a:t>Vanaf 1 januari 2023</a:t>
                      </a:r>
                      <a:endParaRPr lang="nl-BE" sz="1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700">
                          <a:effectLst/>
                        </a:rPr>
                        <a:t>min. aandeel HE van 5% </a:t>
                      </a:r>
                      <a:endParaRPr lang="nl-BE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3528867"/>
                  </a:ext>
                </a:extLst>
              </a:tr>
              <a:tr h="26050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500" b="0" i="1" baseline="30000">
                          <a:effectLst/>
                        </a:rPr>
                        <a:t>*</a:t>
                      </a:r>
                      <a:r>
                        <a:rPr lang="nl-BE" sz="1500" b="0" i="1">
                          <a:effectLst/>
                        </a:rPr>
                        <a:t> Enkel van toepassing in het geval gebouw in totaliteit verkocht wordt</a:t>
                      </a:r>
                      <a:endParaRPr lang="nl-BE" sz="1500" b="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68866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C4FBE01-3148-4D5C-A5F1-95E42616F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65" y="283296"/>
            <a:ext cx="105792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Schematisch overzicht renovatieverplichting niet-residentieel</a:t>
            </a:r>
            <a:endParaRPr kumimoji="0" lang="nl-BE" altLang="nl-BE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052544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F773892-2FB7-4AEE-8DEB-5A2CDE9AE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15" y="1411324"/>
            <a:ext cx="10864241" cy="188177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C4E8E40-F88D-450E-8CCB-B90BC9FD95B4}"/>
              </a:ext>
            </a:extLst>
          </p:cNvPr>
          <p:cNvSpPr/>
          <p:nvPr/>
        </p:nvSpPr>
        <p:spPr>
          <a:xfrm>
            <a:off x="1138516" y="1946787"/>
            <a:ext cx="2922208" cy="2949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42DE4BB-4492-4252-94F3-44694B4E0B8D}"/>
              </a:ext>
            </a:extLst>
          </p:cNvPr>
          <p:cNvSpPr txBox="1">
            <a:spLocks/>
          </p:cNvSpPr>
          <p:nvPr/>
        </p:nvSpPr>
        <p:spPr>
          <a:xfrm>
            <a:off x="458625" y="4873381"/>
            <a:ext cx="2923672" cy="1633958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315B8DB-02D0-4719-A45F-EEF87BDC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401CE08-2C7A-4888-B56F-1C10A2DAE633}"/>
              </a:ext>
            </a:extLst>
          </p:cNvPr>
          <p:cNvSpPr/>
          <p:nvPr/>
        </p:nvSpPr>
        <p:spPr>
          <a:xfrm>
            <a:off x="6400799" y="2733368"/>
            <a:ext cx="1499117" cy="2458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897A651-0019-4601-B2C5-7F158964B58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13852" y="1740310"/>
            <a:ext cx="851574" cy="4781948"/>
          </a:xfrm>
        </p:spPr>
        <p:txBody>
          <a:bodyPr lIns="91440" tIns="45720" rIns="91440" bIns="0" anchor="t"/>
          <a:lstStyle/>
          <a:p>
            <a:pPr marL="288290" lvl="1" indent="0">
              <a:buNone/>
            </a:pPr>
            <a:endParaRPr lang="nl-BE" sz="600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r>
              <a:rPr lang="nl-BE">
                <a:solidFill>
                  <a:srgbClr val="FF0000"/>
                </a:solidFill>
                <a:cs typeface="Calibri"/>
              </a:rPr>
              <a:t>3</a:t>
            </a:r>
            <a:endParaRPr lang="nl-BE" sz="2000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endParaRPr lang="nl-BE" sz="2000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r>
              <a:rPr lang="nl-BE">
                <a:solidFill>
                  <a:srgbClr val="FF0000"/>
                </a:solidFill>
                <a:cs typeface="Calibri"/>
              </a:rPr>
              <a:t>4</a:t>
            </a:r>
          </a:p>
          <a:p>
            <a:pPr marL="288290" lvl="1" indent="0">
              <a:buNone/>
            </a:pPr>
            <a:endParaRPr lang="nl-BE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endParaRPr lang="nl-BE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endParaRPr lang="nl-BE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endParaRPr lang="nl-BE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endParaRPr lang="nl-BE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endParaRPr lang="nl-BE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endParaRPr lang="nl-BE">
              <a:solidFill>
                <a:srgbClr val="FF0000"/>
              </a:solidFill>
              <a:cs typeface="Calibri"/>
            </a:endParaRPr>
          </a:p>
          <a:p>
            <a:pPr marL="288290" lvl="1" indent="0">
              <a:buNone/>
            </a:pPr>
            <a:r>
              <a:rPr lang="nl-BE">
                <a:solidFill>
                  <a:srgbClr val="FF0000"/>
                </a:solidFill>
                <a:cs typeface="Calibri"/>
              </a:rPr>
              <a:t>5</a:t>
            </a:r>
          </a:p>
          <a:p>
            <a:pPr marL="288290" lvl="1" indent="0">
              <a:buNone/>
            </a:pPr>
            <a:endParaRPr lang="nl-BE">
              <a:solidFill>
                <a:srgbClr val="FF0000"/>
              </a:solidFill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24DB4A-3E9F-4C6A-AE5C-8FB662ACB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15" y="4462015"/>
            <a:ext cx="10860588" cy="18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659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Aandachtspunten voor het EPC (2)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Jaarlijkse actualisatie van de zonnekaart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Gevolgen voor het EPC? (3)</a:t>
            </a:r>
          </a:p>
          <a:p>
            <a:pPr lvl="2" indent="-287710"/>
            <a:r>
              <a:rPr lang="nl-BE">
                <a:ea typeface="+mj-lt"/>
                <a:cs typeface="+mj-lt"/>
                <a:sym typeface="Wingdings" panose="05000000000000000000" pitchFamily="2" charset="2"/>
              </a:rPr>
              <a:t>Mogelijke invloed op </a:t>
            </a:r>
            <a:r>
              <a:rPr lang="nl-BE" b="1">
                <a:ea typeface="+mj-lt"/>
                <a:cs typeface="+mj-lt"/>
                <a:sym typeface="Wingdings" panose="05000000000000000000" pitchFamily="2" charset="2"/>
              </a:rPr>
              <a:t>energielabel na uitvoering van de aanbevelingen</a:t>
            </a:r>
          </a:p>
          <a:p>
            <a:pPr lvl="3" indent="-287710"/>
            <a:r>
              <a:rPr lang="nl-BE">
                <a:ea typeface="+mj-lt"/>
                <a:cs typeface="+mj-lt"/>
                <a:sym typeface="Wingdings" panose="05000000000000000000" pitchFamily="2" charset="2"/>
              </a:rPr>
              <a:t>Vb. bij aanpassing vermogen</a:t>
            </a:r>
          </a:p>
          <a:p>
            <a:pPr lvl="3" indent="-287710"/>
            <a:r>
              <a:rPr lang="nl-BE">
                <a:ea typeface="+mj-lt"/>
                <a:cs typeface="+mj-lt"/>
                <a:sym typeface="Wingdings" panose="05000000000000000000" pitchFamily="2" charset="2"/>
              </a:rPr>
              <a:t>Rekenkern EPC is niet gelinkt aan rekenkern zonnekaart  geen automatische update</a:t>
            </a:r>
          </a:p>
          <a:p>
            <a:pPr lvl="3" indent="-287710"/>
            <a:r>
              <a:rPr lang="nl-BE">
                <a:ea typeface="+mj-lt"/>
                <a:cs typeface="+mj-lt"/>
                <a:sym typeface="Wingdings" panose="05000000000000000000" pitchFamily="2" charset="2"/>
              </a:rPr>
              <a:t>Voorlopig geen update in EPC van vermogen  energielabel na renovatiewerken </a:t>
            </a:r>
            <a:r>
              <a:rPr lang="nl-BE" b="1">
                <a:ea typeface="+mj-lt"/>
                <a:cs typeface="+mj-lt"/>
                <a:sym typeface="Wingdings" panose="05000000000000000000" pitchFamily="2" charset="2"/>
              </a:rPr>
              <a:t>ongewijzigd</a:t>
            </a:r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50CD19E-DC82-46A0-B57B-0D9FCDF5E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39" y="4337818"/>
            <a:ext cx="8490322" cy="237780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538F407-EE9F-4BAD-B832-A166EA9CDE0C}"/>
              </a:ext>
            </a:extLst>
          </p:cNvPr>
          <p:cNvSpPr/>
          <p:nvPr/>
        </p:nvSpPr>
        <p:spPr>
          <a:xfrm>
            <a:off x="7826105" y="5892231"/>
            <a:ext cx="541066" cy="698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68695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7AE174-5D60-43CE-AEAB-047EF4F1E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610" y="1589381"/>
            <a:ext cx="4496188" cy="148467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Geen aanbeveling mogelijk?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Soms onterecht aangevinkt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Enkel in beperkt aantal situaties 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Zonnekaart niet bereikbaar (offline)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Fout bij vinden van woning (adres/kaart)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Geen geschikte </a:t>
            </a:r>
            <a:r>
              <a:rPr lang="nl-BE" err="1">
                <a:ea typeface="+mj-lt"/>
                <a:cs typeface="+mj-lt"/>
              </a:rPr>
              <a:t>dakdelen</a:t>
            </a:r>
            <a:r>
              <a:rPr lang="nl-BE">
                <a:ea typeface="+mj-lt"/>
                <a:cs typeface="+mj-lt"/>
              </a:rPr>
              <a:t> (oriëntatie niet zongericht)</a:t>
            </a:r>
            <a:endParaRPr lang="nl-BE">
              <a:cs typeface="Calibri"/>
            </a:endParaRPr>
          </a:p>
          <a:p>
            <a:pPr lvl="1" indent="-287710"/>
            <a:endParaRPr lang="nl-BE">
              <a:ea typeface="+mj-lt"/>
              <a:cs typeface="+mj-lt"/>
            </a:endParaRPr>
          </a:p>
          <a:p>
            <a:pPr lvl="1" indent="-287710"/>
            <a:r>
              <a:rPr lang="nl-BE">
                <a:ea typeface="+mj-lt"/>
                <a:cs typeface="+mj-lt"/>
              </a:rPr>
              <a:t>Aangepaste aanbeveling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”Onderzoek de mogelijkheid om zonnepanelen of een zonneboiler te plaatsen”</a:t>
            </a:r>
            <a:endParaRPr lang="nl-BE">
              <a:cs typeface="Calibri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538F407-EE9F-4BAD-B832-A166EA9CDE0C}"/>
              </a:ext>
            </a:extLst>
          </p:cNvPr>
          <p:cNvSpPr/>
          <p:nvPr/>
        </p:nvSpPr>
        <p:spPr>
          <a:xfrm>
            <a:off x="8954914" y="1766882"/>
            <a:ext cx="2142169" cy="1239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C2ADE4-BE7F-410A-B5A7-19600BE1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182" y="5063155"/>
            <a:ext cx="6510579" cy="11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562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C9D7F1-9187-47CB-AFCA-85DE79951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Advies over PV/ZB?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93A6E0-94E2-4775-8C0D-460FEDE95BC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Eerst isoleren! Dan pas PV of ZB</a:t>
            </a:r>
          </a:p>
          <a:p>
            <a:pPr lvl="1"/>
            <a:r>
              <a:rPr lang="nl-BE"/>
              <a:t>Beperk energievraag voor verwarming en koeling</a:t>
            </a:r>
          </a:p>
          <a:p>
            <a:pPr lvl="1"/>
            <a:r>
              <a:rPr lang="nl-BE"/>
              <a:t>Dek nadien resterende energievraag met groene hernieuwbare energie</a:t>
            </a:r>
          </a:p>
          <a:p>
            <a:r>
              <a:rPr lang="nl-BE"/>
              <a:t>Personaliseer installatie in zonnekaart</a:t>
            </a:r>
          </a:p>
          <a:p>
            <a:pPr lvl="1"/>
            <a:r>
              <a:rPr lang="nl-BE"/>
              <a:t>Bereken uw zonnewinst en ‘Personaliseer berekening’</a:t>
            </a:r>
          </a:p>
          <a:p>
            <a:pPr lvl="1"/>
            <a:r>
              <a:rPr lang="nl-BE"/>
              <a:t>Ontwerp uw dak</a:t>
            </a:r>
          </a:p>
          <a:p>
            <a:pPr lvl="1"/>
            <a:r>
              <a:rPr lang="nl-BE"/>
              <a:t>Rapport</a:t>
            </a:r>
          </a:p>
          <a:p>
            <a:pPr lvl="1"/>
            <a:r>
              <a:rPr lang="nl-BE"/>
              <a:t>Installateur</a:t>
            </a:r>
          </a:p>
          <a:p>
            <a:r>
              <a:rPr lang="nl-BE"/>
              <a:t>Doorverwijzen naar complementaire tools op </a:t>
            </a:r>
            <a:r>
              <a:rPr lang="nl-BE">
                <a:hlinkClick r:id="rId2"/>
              </a:rPr>
              <a:t>www.energiesparen.be</a:t>
            </a:r>
            <a:endParaRPr lang="nl-BE"/>
          </a:p>
          <a:p>
            <a:endParaRPr lang="nl-BE"/>
          </a:p>
          <a:p>
            <a:pPr marL="288000" lvl="1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571153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476672"/>
            <a:ext cx="10515601" cy="93610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82D201-53E6-4E18-A544-C83EBF7F6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516"/>
            <a:ext cx="7241309" cy="5676184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41805" y="1484784"/>
            <a:ext cx="5111999" cy="5037474"/>
          </a:xfrm>
        </p:spPr>
        <p:txBody>
          <a:bodyPr lIns="91440" tIns="45720" rIns="91440" bIns="0">
            <a:normAutofit/>
          </a:bodyPr>
          <a:lstStyle/>
          <a:p>
            <a:pPr indent="-287710"/>
            <a:endParaRPr lang="nl-BE"/>
          </a:p>
          <a:p>
            <a:pPr marL="575945" lvl="1" indent="-287655"/>
            <a:endParaRPr lang="nl-BE" sz="2500">
              <a:solidFill>
                <a:srgbClr val="105269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2F64EB6-5265-41FB-950B-5A28E88FC7F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521676" y="1484784"/>
            <a:ext cx="3832121" cy="5037474"/>
          </a:xfrm>
        </p:spPr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Meer info over premie?</a:t>
            </a:r>
            <a:endParaRPr lang="nl-BE" u="sng">
              <a:ea typeface="+mj-lt"/>
              <a:cs typeface="+mj-lt"/>
            </a:endParaRPr>
          </a:p>
          <a:p>
            <a:pPr lvl="1" indent="-287710"/>
            <a:r>
              <a:rPr lang="nl-BE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</a:rPr>
              <a:t>Ook steun voor grote installaties (vb. NR) en appartementsgebouwen</a:t>
            </a:r>
            <a:endParaRPr lang="nl-BE">
              <a:cs typeface="Calibri"/>
            </a:endParaRPr>
          </a:p>
          <a:p>
            <a:pPr lvl="1" indent="-287710"/>
            <a:r>
              <a:rPr lang="nl-BE" u="sng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https://www.energiesparen.be/premie-voor-zonnepanelen-2021</a:t>
            </a:r>
            <a:endParaRPr lang="nl-BE" u="sng">
              <a:solidFill>
                <a:schemeClr val="bg1">
                  <a:lumMod val="50000"/>
                </a:schemeClr>
              </a:solidFill>
            </a:endParaRPr>
          </a:p>
          <a:p>
            <a:pPr lvl="1" indent="-287710"/>
            <a:r>
              <a:rPr lang="nl-BE" u="sng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https://www.energiesparen.be/subsidies</a:t>
            </a:r>
            <a:endParaRPr lang="nl-BE" u="sng">
              <a:solidFill>
                <a:schemeClr val="bg1">
                  <a:lumMod val="50000"/>
                </a:schemeClr>
              </a:solidFill>
            </a:endParaRPr>
          </a:p>
          <a:p>
            <a:pPr lvl="1" indent="-287710"/>
            <a:r>
              <a:rPr lang="nl-BE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https://www.energiesparen.be/groene-energie-en-wkk</a:t>
            </a:r>
            <a:endParaRPr lang="nl-BE">
              <a:solidFill>
                <a:schemeClr val="bg1">
                  <a:lumMod val="50000"/>
                </a:schemeClr>
              </a:solidFill>
              <a:ea typeface="+mj-lt"/>
              <a:cs typeface="+mj-lt"/>
            </a:endParaRPr>
          </a:p>
          <a:p>
            <a:pPr marL="575945" lvl="1" indent="-287655"/>
            <a:r>
              <a:rPr lang="nl-BE">
                <a:ea typeface="+mj-lt"/>
                <a:cs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https://www.energiesparen.be/thuisbatterij</a:t>
            </a:r>
            <a:endParaRPr lang="nl-BE">
              <a:ea typeface="+mj-lt"/>
              <a:cs typeface="+mj-lt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5951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586D8B9F-39BD-4207-B848-BF605D48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AFEF66D-DD5B-4F08-82EE-82581C444084}"/>
              </a:ext>
            </a:extLst>
          </p:cNvPr>
          <p:cNvSpPr txBox="1">
            <a:spLocks/>
          </p:cNvSpPr>
          <p:nvPr/>
        </p:nvSpPr>
        <p:spPr>
          <a:xfrm>
            <a:off x="838198" y="1484784"/>
            <a:ext cx="4103257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710"/>
            <a:r>
              <a:rPr lang="nl-BE">
                <a:ea typeface="+mj-lt"/>
                <a:cs typeface="+mj-lt"/>
              </a:rPr>
              <a:t>Personaliseer de aanbevolen installaties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1. Aanpassingen via ‘ontwerp uw dak’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Simulatietool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Installatie op maat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Optimaliseer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Maximaliseer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Type panelen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Energiescore na plaatsing vb. voor EPC-labelpremie</a:t>
            </a: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B9DA83-F704-4CB1-9909-FDB1C8B2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623" y="4174497"/>
            <a:ext cx="3820692" cy="212685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8AF0BC6-CE6F-4F7A-BF90-4982B52D9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70" y="1262057"/>
            <a:ext cx="1831849" cy="308167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62A490C-9074-4CA5-AEEA-C646912A8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417" y="1292568"/>
            <a:ext cx="3830898" cy="2126853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67C193F6-1208-4CBC-B5A5-D55DD37EB140}"/>
              </a:ext>
            </a:extLst>
          </p:cNvPr>
          <p:cNvSpPr/>
          <p:nvPr/>
        </p:nvSpPr>
        <p:spPr>
          <a:xfrm>
            <a:off x="6156470" y="1289481"/>
            <a:ext cx="1831849" cy="30725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9B85F39-A623-4E5A-ADD4-96496DB2E7B5}"/>
              </a:ext>
            </a:extLst>
          </p:cNvPr>
          <p:cNvSpPr/>
          <p:nvPr/>
        </p:nvSpPr>
        <p:spPr>
          <a:xfrm>
            <a:off x="8068066" y="1301894"/>
            <a:ext cx="3811249" cy="21366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2A93364-B44A-4A96-83AE-6A8A8E766570}"/>
              </a:ext>
            </a:extLst>
          </p:cNvPr>
          <p:cNvSpPr/>
          <p:nvPr/>
        </p:nvSpPr>
        <p:spPr>
          <a:xfrm>
            <a:off x="8068066" y="4174497"/>
            <a:ext cx="3811249" cy="2136686"/>
          </a:xfrm>
          <a:prstGeom prst="rect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F3D823F3-3FF4-4B72-9FAE-3019F5F4A733}"/>
              </a:ext>
            </a:extLst>
          </p:cNvPr>
          <p:cNvSpPr txBox="1">
            <a:spLocks/>
          </p:cNvSpPr>
          <p:nvPr/>
        </p:nvSpPr>
        <p:spPr>
          <a:xfrm>
            <a:off x="5429862" y="4487363"/>
            <a:ext cx="2558457" cy="1661906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287710"/>
            <a:r>
              <a:rPr lang="nl-BE" sz="1800">
                <a:solidFill>
                  <a:srgbClr val="FFC000"/>
                </a:solidFill>
                <a:ea typeface="+mj-lt"/>
                <a:cs typeface="+mj-lt"/>
              </a:rPr>
              <a:t>Keuze paneel-type </a:t>
            </a:r>
          </a:p>
          <a:p>
            <a:pPr marL="576290" lvl="2" indent="0">
              <a:buNone/>
            </a:pPr>
            <a:r>
              <a:rPr lang="nl-BE" sz="1800">
                <a:solidFill>
                  <a:srgbClr val="FFC000"/>
                </a:solidFill>
                <a:ea typeface="+mj-lt"/>
                <a:cs typeface="+mj-lt"/>
              </a:rPr>
              <a:t>     (afmetingen </a:t>
            </a:r>
            <a:r>
              <a:rPr lang="nl-BE" sz="1800">
                <a:solidFill>
                  <a:srgbClr val="FFC000"/>
                </a:solidFill>
                <a:ea typeface="+mj-lt"/>
                <a:cs typeface="+mj-lt"/>
                <a:sym typeface="Wingdings" panose="05000000000000000000" pitchFamily="2" charset="2"/>
              </a:rPr>
              <a:t></a:t>
            </a:r>
            <a:r>
              <a:rPr lang="nl-BE" sz="1800">
                <a:solidFill>
                  <a:srgbClr val="FFC000"/>
                </a:solidFill>
                <a:ea typeface="+mj-lt"/>
                <a:cs typeface="+mj-lt"/>
              </a:rPr>
              <a:t> </a:t>
            </a:r>
          </a:p>
          <a:p>
            <a:pPr marL="576290" lvl="2" indent="0">
              <a:buNone/>
            </a:pPr>
            <a:r>
              <a:rPr lang="nl-BE" sz="1800">
                <a:solidFill>
                  <a:srgbClr val="FFC000"/>
                </a:solidFill>
                <a:ea typeface="+mj-lt"/>
                <a:cs typeface="+mj-lt"/>
              </a:rPr>
              <a:t>      opbrengst)</a:t>
            </a:r>
          </a:p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F61C0F6-8C73-49E6-A066-CAB2C8E83EB7}"/>
              </a:ext>
            </a:extLst>
          </p:cNvPr>
          <p:cNvSpPr txBox="1">
            <a:spLocks/>
          </p:cNvSpPr>
          <p:nvPr/>
        </p:nvSpPr>
        <p:spPr>
          <a:xfrm>
            <a:off x="7489038" y="3497719"/>
            <a:ext cx="4038602" cy="1661906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287710"/>
            <a:r>
              <a:rPr lang="nl-BE" sz="1800">
                <a:solidFill>
                  <a:srgbClr val="00B050"/>
                </a:solidFill>
                <a:ea typeface="+mj-lt"/>
                <a:cs typeface="+mj-lt"/>
              </a:rPr>
              <a:t>Optimaliseer (</a:t>
            </a:r>
            <a:r>
              <a:rPr lang="nl-BE" sz="1800" err="1">
                <a:solidFill>
                  <a:srgbClr val="00B050"/>
                </a:solidFill>
                <a:ea typeface="+mj-lt"/>
                <a:cs typeface="+mj-lt"/>
              </a:rPr>
              <a:t>ifv</a:t>
            </a:r>
            <a:r>
              <a:rPr lang="nl-BE" sz="1800">
                <a:solidFill>
                  <a:srgbClr val="00B050"/>
                </a:solidFill>
                <a:ea typeface="+mj-lt"/>
                <a:cs typeface="+mj-lt"/>
              </a:rPr>
              <a:t> gemiddeld gezinsverbruik)</a:t>
            </a:r>
            <a:endParaRPr lang="nl-BE">
              <a:cs typeface="Calibri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1779946F-8D76-421B-9BDE-EDEB099FAB49}"/>
              </a:ext>
            </a:extLst>
          </p:cNvPr>
          <p:cNvSpPr txBox="1">
            <a:spLocks/>
          </p:cNvSpPr>
          <p:nvPr/>
        </p:nvSpPr>
        <p:spPr>
          <a:xfrm>
            <a:off x="7449163" y="6311183"/>
            <a:ext cx="4430151" cy="1661906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287710"/>
            <a:r>
              <a:rPr lang="nl-BE" sz="1800">
                <a:solidFill>
                  <a:srgbClr val="CC3300"/>
                </a:solidFill>
                <a:ea typeface="+mj-lt"/>
                <a:cs typeface="+mj-lt"/>
              </a:rPr>
              <a:t>Maximaliseer (</a:t>
            </a:r>
            <a:r>
              <a:rPr lang="nl-BE" sz="1800" err="1">
                <a:solidFill>
                  <a:srgbClr val="CC3300"/>
                </a:solidFill>
                <a:ea typeface="+mj-lt"/>
                <a:cs typeface="+mj-lt"/>
              </a:rPr>
              <a:t>ifv</a:t>
            </a:r>
            <a:r>
              <a:rPr lang="nl-BE" sz="1800">
                <a:solidFill>
                  <a:srgbClr val="CC3300"/>
                </a:solidFill>
                <a:ea typeface="+mj-lt"/>
                <a:cs typeface="+mj-lt"/>
              </a:rPr>
              <a:t> geschikte dakoppervlakte)</a:t>
            </a:r>
            <a:endParaRPr lang="nl-BE" sz="1800">
              <a:ea typeface="+mj-lt"/>
              <a:cs typeface="+mj-lt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5125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6457337" cy="5037474"/>
          </a:xfrm>
        </p:spPr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Personaliseer de aanbevolen installaties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2. Aanpassingen via ‘personaliseer berekening’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Niet-residentieel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Eigen verbruik van elektriciteit en water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Kostprijs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PV: 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Verkoopprijs, zelfverbruik (gemiddeld 60% </a:t>
            </a:r>
            <a:r>
              <a:rPr lang="nl-BE" err="1">
                <a:ea typeface="+mj-lt"/>
                <a:cs typeface="+mj-lt"/>
              </a:rPr>
              <a:t>ipv</a:t>
            </a:r>
            <a:r>
              <a:rPr lang="nl-BE">
                <a:ea typeface="+mj-lt"/>
                <a:cs typeface="+mj-lt"/>
              </a:rPr>
              <a:t> 35%), ..</a:t>
            </a:r>
          </a:p>
          <a:p>
            <a:pPr lvl="2" indent="-287710"/>
            <a:r>
              <a:rPr lang="nl-BE">
                <a:ea typeface="+mj-lt"/>
                <a:cs typeface="+mj-lt"/>
              </a:rPr>
              <a:t>ZB: </a:t>
            </a:r>
          </a:p>
          <a:p>
            <a:pPr lvl="3" indent="-287710"/>
            <a:r>
              <a:rPr lang="nl-BE">
                <a:ea typeface="+mj-lt"/>
                <a:cs typeface="+mj-lt"/>
              </a:rPr>
              <a:t>Aantal personen, rendement, temperatuur,..</a:t>
            </a:r>
          </a:p>
          <a:p>
            <a:pPr marL="576290" lvl="2" indent="0">
              <a:buNone/>
            </a:pPr>
            <a:endParaRPr lang="nl-BE">
              <a:ea typeface="+mj-lt"/>
              <a:cs typeface="+mj-lt"/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C2090D30-4CD9-449F-B265-E47F62AD8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76" y="1519082"/>
            <a:ext cx="4339191" cy="500317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91DC29A-7519-4575-9096-DD5CAB9BD0C5}"/>
              </a:ext>
            </a:extLst>
          </p:cNvPr>
          <p:cNvSpPr/>
          <p:nvPr/>
        </p:nvSpPr>
        <p:spPr>
          <a:xfrm>
            <a:off x="7521676" y="5240594"/>
            <a:ext cx="1140543" cy="3441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AF44CA2-D0E1-44C2-8BD0-F72341F8EFB2}"/>
              </a:ext>
            </a:extLst>
          </p:cNvPr>
          <p:cNvSpPr/>
          <p:nvPr/>
        </p:nvSpPr>
        <p:spPr>
          <a:xfrm>
            <a:off x="9691271" y="5240593"/>
            <a:ext cx="1222535" cy="3441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944592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85D3F2BB-2DB9-4B54-9593-DA31A2AF210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484784"/>
            <a:ext cx="5021828" cy="5037474"/>
          </a:xfrm>
        </p:spPr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Personaliseer de aanbevolen installaties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2. Aanpassingen via ‘personaliseer berekening’</a:t>
            </a:r>
          </a:p>
          <a:p>
            <a:pPr marL="576290" lvl="2" indent="0">
              <a:buNone/>
            </a:pPr>
            <a:endParaRPr lang="nl-BE">
              <a:ea typeface="+mj-lt"/>
              <a:cs typeface="+mj-lt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C234A41-18D8-49CD-A76D-B367F9AB2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31" y="1032386"/>
            <a:ext cx="6160169" cy="58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4272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F1FF5051-4F78-4BF6-A7E9-147C2C0C6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116"/>
            <a:ext cx="4894003" cy="564288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68414" y="1484784"/>
            <a:ext cx="5985384" cy="5037474"/>
          </a:xfrm>
        </p:spPr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Rapport</a:t>
            </a:r>
          </a:p>
          <a:p>
            <a:pPr indent="-287710"/>
            <a:endParaRPr lang="nl-BE">
              <a:ea typeface="+mj-lt"/>
              <a:cs typeface="+mj-lt"/>
            </a:endParaRPr>
          </a:p>
          <a:p>
            <a:pPr indent="-287710"/>
            <a:endParaRPr lang="nl-BE">
              <a:ea typeface="+mj-lt"/>
              <a:cs typeface="+mj-lt"/>
            </a:endParaRPr>
          </a:p>
          <a:p>
            <a:pPr lvl="1" indent="-287710"/>
            <a:r>
              <a:rPr lang="nl-NL"/>
              <a:t>“eerste objectieve inschatting van installatiegrootte, prijs, terugverdientijd en  ideale plaatsing”</a:t>
            </a:r>
          </a:p>
          <a:p>
            <a:pPr lvl="1" indent="-287710"/>
            <a:r>
              <a:rPr lang="nl-NL"/>
              <a:t>Gebruiken om offerte aan te vragen</a:t>
            </a:r>
          </a:p>
          <a:p>
            <a:pPr lvl="1" indent="-287710"/>
            <a:r>
              <a:rPr lang="nl-NL"/>
              <a:t>Verder onderzoek aanbevolen</a:t>
            </a:r>
          </a:p>
          <a:p>
            <a:pPr lvl="1" indent="-287710"/>
            <a:r>
              <a:rPr lang="nl-NL"/>
              <a:t>Html </a:t>
            </a:r>
            <a:r>
              <a:rPr lang="nl-NL">
                <a:sym typeface="Wingdings" panose="05000000000000000000" pitchFamily="2" charset="2"/>
              </a:rPr>
              <a:t> afprinten als pdf</a:t>
            </a:r>
          </a:p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A7B1E56-4E24-445A-947A-C2D90BC6A345}"/>
              </a:ext>
            </a:extLst>
          </p:cNvPr>
          <p:cNvSpPr/>
          <p:nvPr/>
        </p:nvSpPr>
        <p:spPr>
          <a:xfrm>
            <a:off x="0" y="6201267"/>
            <a:ext cx="4894003" cy="3209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59D4129-54F3-4E70-84B0-546A5CD3B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B96CDF2-FEEC-4222-A785-E4E0A3099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14" y="2108251"/>
            <a:ext cx="5362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494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ADCCF16-D738-4A57-AE16-CFA2C814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1AF43556-D5F1-42A2-92E3-A1BDC5555EB4}"/>
              </a:ext>
            </a:extLst>
          </p:cNvPr>
          <p:cNvSpPr txBox="1">
            <a:spLocks/>
          </p:cNvSpPr>
          <p:nvPr/>
        </p:nvSpPr>
        <p:spPr>
          <a:xfrm>
            <a:off x="5368414" y="1484784"/>
            <a:ext cx="5985384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710"/>
            <a:r>
              <a:rPr lang="nl-BE">
                <a:ea typeface="+mj-lt"/>
                <a:cs typeface="+mj-lt"/>
              </a:rPr>
              <a:t>Vind een installateur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RESC-</a:t>
            </a:r>
            <a:r>
              <a:rPr lang="nl-BE" err="1">
                <a:ea typeface="+mj-lt"/>
                <a:cs typeface="+mj-lt"/>
              </a:rPr>
              <a:t>ert</a:t>
            </a:r>
            <a:r>
              <a:rPr lang="nl-BE">
                <a:ea typeface="+mj-lt"/>
                <a:cs typeface="+mj-lt"/>
              </a:rPr>
              <a:t> (</a:t>
            </a:r>
            <a:r>
              <a:rPr lang="nl-BE" err="1">
                <a:ea typeface="+mj-lt"/>
                <a:cs typeface="+mj-lt"/>
              </a:rPr>
              <a:t>renewable</a:t>
            </a:r>
            <a:r>
              <a:rPr lang="nl-BE">
                <a:ea typeface="+mj-lt"/>
                <a:cs typeface="+mj-lt"/>
              </a:rPr>
              <a:t> energy certificaten)</a:t>
            </a:r>
          </a:p>
          <a:p>
            <a:pPr lvl="1" indent="-287710"/>
            <a:r>
              <a:rPr lang="nl-BE">
                <a:ea typeface="+mj-lt"/>
                <a:cs typeface="+mj-lt"/>
              </a:rPr>
              <a:t>Opleiding, examen, beroepservaring</a:t>
            </a:r>
          </a:p>
          <a:p>
            <a:pPr lvl="1" indent="-287710"/>
            <a:r>
              <a:rPr lang="nl-NL"/>
              <a:t>Offertes aanvragen</a:t>
            </a:r>
          </a:p>
          <a:p>
            <a:pPr lvl="2" indent="-287710"/>
            <a:r>
              <a:rPr lang="nl-NL"/>
              <a:t>Bespreek energievraag en installatiegrootte</a:t>
            </a:r>
          </a:p>
          <a:p>
            <a:pPr lvl="2" indent="-287710"/>
            <a:r>
              <a:rPr lang="nl-NL"/>
              <a:t>Laat een grondige schaduwanalyse maken</a:t>
            </a:r>
          </a:p>
          <a:p>
            <a:pPr lvl="2" indent="-287710"/>
            <a:r>
              <a:rPr lang="nl-NL"/>
              <a:t>Bepaal de optimale plaats </a:t>
            </a: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CA2AB71-B7D6-4275-A8A8-355C46F3A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116"/>
            <a:ext cx="4894003" cy="5642884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1DA6340-9BB9-4796-A8C1-15806024658C}"/>
              </a:ext>
            </a:extLst>
          </p:cNvPr>
          <p:cNvSpPr/>
          <p:nvPr/>
        </p:nvSpPr>
        <p:spPr>
          <a:xfrm>
            <a:off x="0" y="6607276"/>
            <a:ext cx="4894003" cy="2429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3076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14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>
                <a:latin typeface="Calibri"/>
                <a:cs typeface="Calibri"/>
              </a:rPr>
              <a:t>Vragen</a:t>
            </a:r>
            <a:endParaRPr lang="nl-NL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22297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Zonnekaart - complementaire tools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710"/>
            <a:r>
              <a:rPr lang="nl-BE">
                <a:ea typeface="+mj-lt"/>
                <a:cs typeface="+mj-lt"/>
              </a:rPr>
              <a:t>Stroomvoorspeller</a:t>
            </a:r>
          </a:p>
          <a:p>
            <a:pPr lvl="1" indent="-287710"/>
            <a:r>
              <a:rPr lang="nl-BE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https://apps.energiesparen.be/stroomvoorspeller</a:t>
            </a:r>
            <a:endParaRPr lang="nl-BE">
              <a:solidFill>
                <a:schemeClr val="bg1">
                  <a:lumMod val="50000"/>
                </a:schemeClr>
              </a:solidFill>
              <a:ea typeface="+mj-lt"/>
              <a:cs typeface="+mj-lt"/>
            </a:endParaRPr>
          </a:p>
          <a:p>
            <a:pPr indent="-287710"/>
            <a:r>
              <a:rPr lang="nl-BE">
                <a:ea typeface="+mj-lt"/>
                <a:cs typeface="+mj-lt"/>
              </a:rPr>
              <a:t>Benutting zonnepotentieel</a:t>
            </a:r>
          </a:p>
          <a:p>
            <a:pPr lvl="1" indent="-287710"/>
            <a:r>
              <a:rPr lang="nl-BE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https://www.energiesparen.be/sites/default/files/atoms/files/20183004-data-bij-persdossier-benuttingsgraad-daken.xlsx</a:t>
            </a:r>
            <a:endParaRPr lang="nl-BE">
              <a:solidFill>
                <a:schemeClr val="bg1">
                  <a:lumMod val="50000"/>
                </a:schemeClr>
              </a:solidFill>
              <a:ea typeface="+mj-lt"/>
              <a:cs typeface="+mj-lt"/>
            </a:endParaRPr>
          </a:p>
          <a:p>
            <a:pPr indent="-287710"/>
            <a:r>
              <a:rPr lang="nl-BE">
                <a:ea typeface="+mj-lt"/>
                <a:cs typeface="+mj-lt"/>
              </a:rPr>
              <a:t>De Energiekaart</a:t>
            </a:r>
          </a:p>
          <a:p>
            <a:pPr lvl="1" indent="-287710"/>
            <a:r>
              <a:rPr lang="nl-BE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https://apps.energiesparen.be/energiekaart/vlaanderen</a:t>
            </a:r>
            <a:endParaRPr lang="nl-BE">
              <a:solidFill>
                <a:schemeClr val="bg1">
                  <a:lumMod val="50000"/>
                </a:schemeClr>
              </a:solidFill>
              <a:ea typeface="+mj-lt"/>
              <a:cs typeface="+mj-lt"/>
            </a:endParaRPr>
          </a:p>
          <a:p>
            <a:pPr indent="0">
              <a:buNone/>
            </a:pPr>
            <a:endParaRPr lang="nl-BE">
              <a:ea typeface="+mj-lt"/>
              <a:cs typeface="+mj-lt"/>
            </a:endParaRPr>
          </a:p>
          <a:p>
            <a:pPr indent="-287710"/>
            <a:r>
              <a:rPr lang="nl-BE">
                <a:ea typeface="+mj-lt"/>
                <a:cs typeface="+mj-lt"/>
              </a:rPr>
              <a:t>Te vinden op </a:t>
            </a:r>
            <a:r>
              <a:rPr lang="nl-BE" u="sng">
                <a:ea typeface="+mj-lt"/>
                <a:cs typeface="+mj-lt"/>
                <a:hlinkClick r:id="rId5"/>
              </a:rPr>
              <a:t>www.energiesparen.be</a:t>
            </a:r>
            <a:endParaRPr lang="nl-BE" u="sng">
              <a:ea typeface="+mj-lt"/>
              <a:cs typeface="+mj-lt"/>
            </a:endParaRPr>
          </a:p>
          <a:p>
            <a:pPr marL="288290" lvl="1" indent="0">
              <a:buNone/>
            </a:pPr>
            <a:endParaRPr lang="nl-BE">
              <a:ea typeface="+mj-lt"/>
              <a:cs typeface="+mj-lt"/>
            </a:endParaRPr>
          </a:p>
          <a:p>
            <a:pPr marL="864290" lvl="3" indent="0">
              <a:buNone/>
            </a:pPr>
            <a:endParaRPr lang="nl-BE">
              <a:ea typeface="+mj-lt"/>
              <a:cs typeface="+mj-lt"/>
            </a:endParaRPr>
          </a:p>
          <a:p>
            <a:pPr marL="744855" lvl="1" indent="-457200">
              <a:buFont typeface="Calibri" panose="020F0502020204030204" pitchFamily="34" charset="0"/>
              <a:buAutoNum type="arabicPeriod"/>
            </a:pPr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1419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141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>
                <a:latin typeface="Calibri"/>
                <a:cs typeface="Calibri"/>
              </a:rPr>
              <a:t>Vragen</a:t>
            </a:r>
            <a:endParaRPr lang="nl-NL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795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15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-1" y="2348880"/>
            <a:ext cx="11881283" cy="1247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/>
              <a:t>Belang van het                      voor …</a:t>
            </a:r>
            <a:endParaRPr lang="nl-BE" sz="3700"/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8948080E-D719-475B-8A43-256ED2B97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97" y="974110"/>
            <a:ext cx="2956620" cy="41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2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16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>
                <a:latin typeface="Calibri"/>
                <a:cs typeface="Calibri"/>
              </a:rPr>
              <a:t>EPC-labelpremie</a:t>
            </a:r>
          </a:p>
          <a:p>
            <a:pPr algn="ctr"/>
            <a:endParaRPr lang="nl-BE" sz="3600"/>
          </a:p>
        </p:txBody>
      </p:sp>
    </p:spTree>
    <p:extLst>
      <p:ext uri="{BB962C8B-B14F-4D97-AF65-F5344CB8AC3E}">
        <p14:creationId xmlns:p14="http://schemas.microsoft.com/office/powerpoint/2010/main" val="2358287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EPC-labelpremie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10702977" cy="5037474"/>
          </a:xfrm>
        </p:spPr>
        <p:txBody>
          <a:bodyPr lIns="91440" tIns="45720" rIns="91440" bIns="0" anchor="t"/>
          <a:lstStyle/>
          <a:p>
            <a:pPr indent="-287655"/>
            <a:r>
              <a:rPr lang="nl-BE"/>
              <a:t>Nieuw! Sinds 1/1/2021</a:t>
            </a:r>
          </a:p>
          <a:p>
            <a:pPr indent="-287655"/>
            <a:r>
              <a:rPr lang="nl-BE">
                <a:cs typeface="Calibri"/>
              </a:rPr>
              <a:t>Doel</a:t>
            </a:r>
          </a:p>
          <a:p>
            <a:pPr lvl="1" indent="-287655"/>
            <a:r>
              <a:rPr lang="nl-BE">
                <a:cs typeface="Calibri"/>
              </a:rPr>
              <a:t>woningen met slechte energieprestatie (slecht energielabel) versneld en voldoende ambitieus energetisch renoveren</a:t>
            </a:r>
          </a:p>
          <a:p>
            <a:pPr indent="-287655"/>
            <a:r>
              <a:rPr lang="nl-BE">
                <a:cs typeface="Calibri"/>
              </a:rPr>
              <a:t>Bedrag</a:t>
            </a:r>
          </a:p>
          <a:p>
            <a:pPr indent="-287655"/>
            <a:endParaRPr lang="nl-BE">
              <a:cs typeface="Calibri"/>
            </a:endParaRPr>
          </a:p>
          <a:p>
            <a:pPr lvl="1"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CB88D-D4BC-43E1-B8D5-D24BCF9D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166" y="3347256"/>
            <a:ext cx="6907634" cy="30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26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EPC-labelpremie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10702977" cy="5037474"/>
          </a:xfrm>
        </p:spPr>
        <p:txBody>
          <a:bodyPr lIns="91440" tIns="45720" rIns="91440" bIns="0" anchor="t"/>
          <a:lstStyle/>
          <a:p>
            <a:pPr indent="-287655"/>
            <a:r>
              <a:rPr lang="nl-BE">
                <a:cs typeface="Calibri"/>
              </a:rPr>
              <a:t>Aantonen dat woning/appartement start met slecht energielabel en binnen de 5 jaar beter energielabel haalt</a:t>
            </a:r>
          </a:p>
          <a:p>
            <a:pPr indent="-287655"/>
            <a:r>
              <a:rPr lang="nl-BE">
                <a:cs typeface="Calibri"/>
              </a:rPr>
              <a:t>Daarom nodig:</a:t>
            </a:r>
          </a:p>
          <a:p>
            <a:pPr lvl="1" indent="-287655"/>
            <a:r>
              <a:rPr lang="nl-BE">
                <a:cs typeface="Calibri"/>
              </a:rPr>
              <a:t>EPC-voor (de werken)</a:t>
            </a:r>
          </a:p>
          <a:p>
            <a:pPr lvl="2" indent="-287655"/>
            <a:r>
              <a:rPr lang="nl-BE">
                <a:cs typeface="Calibri"/>
              </a:rPr>
              <a:t>Let op: hier komen enkel </a:t>
            </a:r>
            <a:r>
              <a:rPr lang="nl-BE" err="1">
                <a:cs typeface="Calibri"/>
              </a:rPr>
              <a:t>EPC's</a:t>
            </a:r>
            <a:r>
              <a:rPr lang="nl-BE">
                <a:cs typeface="Calibri"/>
              </a:rPr>
              <a:t> vanaf 2019 in aanmerking</a:t>
            </a:r>
          </a:p>
          <a:p>
            <a:pPr lvl="1" indent="-287655"/>
            <a:r>
              <a:rPr lang="nl-BE">
                <a:cs typeface="Calibri"/>
              </a:rPr>
              <a:t>EPC-na (de werken)</a:t>
            </a:r>
          </a:p>
          <a:p>
            <a:pPr lvl="2" indent="-287655"/>
            <a:r>
              <a:rPr lang="nl-BE">
                <a:cs typeface="Calibri"/>
              </a:rPr>
              <a:t>Binnen de 5 jaar na datum van het EPC-voor</a:t>
            </a:r>
          </a:p>
          <a:p>
            <a:pPr lvl="3" indent="-287655"/>
            <a:r>
              <a:rPr lang="nl-BE">
                <a:cs typeface="Calibri"/>
              </a:rPr>
              <a:t>Voor EPC opgemaakt in 2019 of 2020 wordt 1 jan 2021 als 'startdatum’ van de 5 jaar genomen en moet het EPC na dus worden opgemaakt voor 1 januari 2026. </a:t>
            </a:r>
          </a:p>
          <a:p>
            <a:pPr indent="0">
              <a:buNone/>
            </a:pPr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154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EPC-labelpremie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>
                <a:cs typeface="Calibri"/>
              </a:rPr>
              <a:t>Aanvragen bij </a:t>
            </a:r>
            <a:r>
              <a:rPr lang="nl-BE" err="1">
                <a:cs typeface="Calibri"/>
              </a:rPr>
              <a:t>Fluvius</a:t>
            </a:r>
            <a:r>
              <a:rPr lang="nl-BE">
                <a:cs typeface="Calibri"/>
              </a:rPr>
              <a:t> in 2 stappen</a:t>
            </a:r>
          </a:p>
          <a:p>
            <a:pPr marL="575945" lvl="1" indent="-287655"/>
            <a:r>
              <a:rPr lang="nl-BE">
                <a:cs typeface="Calibri"/>
              </a:rPr>
              <a:t>Met EPC-voor =&gt; activatie van de aanvraag</a:t>
            </a:r>
          </a:p>
          <a:p>
            <a:pPr marL="575945" lvl="1" indent="-287655"/>
            <a:r>
              <a:rPr lang="nl-BE">
                <a:cs typeface="Calibri"/>
              </a:rPr>
              <a:t>Met EPC-na =&gt; premie aanvragen binnen de 12 maanden na opmaak EPC-na</a:t>
            </a:r>
          </a:p>
          <a:p>
            <a:pPr indent="-287655"/>
            <a:r>
              <a:rPr lang="nl-BE">
                <a:cs typeface="Calibri"/>
              </a:rPr>
              <a:t>Niet mogelijk bij sloop-herbouw </a:t>
            </a:r>
          </a:p>
          <a:p>
            <a:pPr indent="-287655"/>
            <a:r>
              <a:rPr lang="nl-BE">
                <a:cs typeface="Calibri"/>
              </a:rPr>
              <a:t>Getrapte aanvraag mogelijk</a:t>
            </a:r>
          </a:p>
          <a:p>
            <a:pPr marL="575945" lvl="1" indent="-287655"/>
            <a:r>
              <a:rPr lang="nl-BE">
                <a:cs typeface="Calibri"/>
              </a:rPr>
              <a:t>Bijvoorbeeld woning eerst van F naar B (= 3.750 euro) en later (maar nog steeds binnen de 5 jaar!) naar A =&gt; extra premie van 1.250 euro. </a:t>
            </a:r>
          </a:p>
          <a:p>
            <a:pPr indent="-287655"/>
            <a:r>
              <a:rPr lang="nl-BE">
                <a:cs typeface="Calibri"/>
              </a:rPr>
              <a:t>Belangrijk: </a:t>
            </a:r>
          </a:p>
          <a:p>
            <a:pPr marL="575945" lvl="1" indent="-287655"/>
            <a:r>
              <a:rPr lang="nl-BE" err="1">
                <a:cs typeface="Calibri"/>
              </a:rPr>
              <a:t>EPC's</a:t>
            </a:r>
            <a:r>
              <a:rPr lang="nl-BE">
                <a:cs typeface="Calibri"/>
              </a:rPr>
              <a:t> moeten altijd waarheidsgetrouw worden opgemaakt (actuele toestand)=&gt; controles of </a:t>
            </a:r>
            <a:r>
              <a:rPr lang="nl-BE" err="1">
                <a:cs typeface="Calibri"/>
              </a:rPr>
              <a:t>EPC’s</a:t>
            </a:r>
            <a:r>
              <a:rPr lang="nl-BE">
                <a:cs typeface="Calibri"/>
              </a:rPr>
              <a:t> niet plotseling slechter worden (VEKA zal hier extra attent zijn). </a:t>
            </a:r>
          </a:p>
          <a:p>
            <a:pPr marL="288290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97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2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 err="1"/>
              <a:t>Stavaza</a:t>
            </a:r>
            <a:r>
              <a:rPr lang="nl-NL" sz="4800"/>
              <a:t>: aanpassingen in de wetgeving</a:t>
            </a:r>
            <a:endParaRPr lang="nl-BE" sz="37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7A328A-8DFB-41AC-A8F8-55E241B8E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89" y="3218392"/>
            <a:ext cx="4204822" cy="294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04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EPC-labelpremie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en-US" err="1">
                <a:cs typeface="Calibri"/>
              </a:rPr>
              <a:t>Niet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cumuleerbaar</a:t>
            </a:r>
            <a:r>
              <a:rPr lang="en-US">
                <a:cs typeface="Calibri"/>
              </a:rPr>
              <a:t> met </a:t>
            </a:r>
            <a:r>
              <a:rPr lang="en-US" err="1">
                <a:cs typeface="Calibri"/>
              </a:rPr>
              <a:t>totaalrenovatiebonus</a:t>
            </a:r>
            <a:r>
              <a:rPr lang="en-US">
                <a:cs typeface="Calibri"/>
              </a:rPr>
              <a:t> (TRB) – </a:t>
            </a:r>
            <a:r>
              <a:rPr lang="en-US" err="1">
                <a:cs typeface="Calibri"/>
              </a:rPr>
              <a:t>Fluvius</a:t>
            </a:r>
            <a:r>
              <a:rPr lang="en-US">
                <a:cs typeface="Calibri"/>
              </a:rPr>
              <a:t> 					in de </a:t>
            </a:r>
            <a:r>
              <a:rPr lang="en-US" err="1">
                <a:cs typeface="Calibri"/>
              </a:rPr>
              <a:t>periode</a:t>
            </a:r>
            <a:r>
              <a:rPr lang="en-US">
                <a:cs typeface="Calibri"/>
              </a:rPr>
              <a:t> 2017 – 2020</a:t>
            </a:r>
          </a:p>
          <a:p>
            <a:pPr marL="575945" lvl="1" indent="-287655"/>
            <a:r>
              <a:rPr lang="en-US" err="1">
                <a:cs typeface="Calibri"/>
              </a:rPr>
              <a:t>Veel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lopende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renovaties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waarvoor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premie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werd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aangevraagd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Fluvius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zitten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automatisch</a:t>
            </a:r>
            <a:r>
              <a:rPr lang="en-US">
                <a:cs typeface="Calibri"/>
              </a:rPr>
              <a:t> in het </a:t>
            </a:r>
            <a:r>
              <a:rPr lang="en-US" err="1">
                <a:cs typeface="Calibri"/>
              </a:rPr>
              <a:t>traject</a:t>
            </a:r>
            <a:r>
              <a:rPr lang="en-US">
                <a:cs typeface="Calibri"/>
              </a:rPr>
              <a:t> TRB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kunnen</a:t>
            </a:r>
            <a:r>
              <a:rPr lang="en-US">
                <a:cs typeface="Calibri"/>
              </a:rPr>
              <a:t> NIET </a:t>
            </a:r>
            <a:r>
              <a:rPr lang="en-US" err="1">
                <a:cs typeface="Calibri"/>
              </a:rPr>
              <a:t>switchen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naar</a:t>
            </a:r>
            <a:r>
              <a:rPr lang="en-US">
                <a:cs typeface="Calibri"/>
              </a:rPr>
              <a:t> EPC-</a:t>
            </a:r>
            <a:r>
              <a:rPr lang="en-US" err="1">
                <a:cs typeface="Calibri"/>
              </a:rPr>
              <a:t>labelpremie</a:t>
            </a:r>
            <a:r>
              <a:rPr lang="en-US">
                <a:cs typeface="Calibri"/>
              </a:rPr>
              <a:t>. </a:t>
            </a:r>
            <a:endParaRPr lang="en-US"/>
          </a:p>
          <a:p>
            <a:pPr marL="575945" lvl="1" indent="-287655"/>
            <a:r>
              <a:rPr lang="en-US">
                <a:cs typeface="Calibri"/>
              </a:rPr>
              <a:t>Ook </a:t>
            </a:r>
            <a:r>
              <a:rPr lang="en-US" err="1">
                <a:cs typeface="Calibri"/>
              </a:rPr>
              <a:t>binnen</a:t>
            </a:r>
            <a:r>
              <a:rPr lang="en-US">
                <a:cs typeface="Calibri"/>
              </a:rPr>
              <a:t> TRB (van (1.250 tot 4.750 euro) =&gt; 5 </a:t>
            </a:r>
            <a:r>
              <a:rPr lang="en-US" err="1">
                <a:cs typeface="Calibri"/>
              </a:rPr>
              <a:t>jaar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tijd</a:t>
            </a:r>
            <a:r>
              <a:rPr lang="en-US">
                <a:cs typeface="Calibri"/>
              </a:rPr>
              <a:t> om </a:t>
            </a:r>
            <a:r>
              <a:rPr lang="en-US" err="1">
                <a:cs typeface="Calibri"/>
              </a:rPr>
              <a:t>minstens</a:t>
            </a:r>
            <a:r>
              <a:rPr lang="en-US">
                <a:cs typeface="Calibri"/>
              </a:rPr>
              <a:t> 3 tot 7 </a:t>
            </a:r>
            <a:r>
              <a:rPr lang="en-US" err="1">
                <a:cs typeface="Calibri"/>
              </a:rPr>
              <a:t>investeringen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voeren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voor</a:t>
            </a:r>
            <a:r>
              <a:rPr lang="en-US">
                <a:cs typeface="Calibri"/>
              </a:rPr>
              <a:t> extra </a:t>
            </a:r>
            <a:r>
              <a:rPr lang="en-US" err="1">
                <a:cs typeface="Calibri"/>
              </a:rPr>
              <a:t>premie</a:t>
            </a:r>
            <a:r>
              <a:rPr lang="en-US">
                <a:cs typeface="Calibri"/>
              </a:rPr>
              <a:t>. </a:t>
            </a:r>
          </a:p>
          <a:p>
            <a:pPr marL="575945" lvl="1" indent="-287655"/>
            <a:r>
              <a:rPr lang="en-US">
                <a:cs typeface="Calibri"/>
              </a:rPr>
              <a:t>Wie </a:t>
            </a:r>
            <a:r>
              <a:rPr lang="en-US" err="1">
                <a:cs typeface="Calibri"/>
              </a:rPr>
              <a:t>nog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niet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traject</a:t>
            </a:r>
            <a:r>
              <a:rPr lang="en-US">
                <a:cs typeface="Calibri"/>
              </a:rPr>
              <a:t> van TRB zit maar </a:t>
            </a:r>
            <a:r>
              <a:rPr lang="en-US" err="1">
                <a:cs typeface="Calibri"/>
              </a:rPr>
              <a:t>bijvoorbeeld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bestelbon</a:t>
            </a:r>
            <a:r>
              <a:rPr lang="en-US">
                <a:cs typeface="Calibri"/>
              </a:rPr>
              <a:t> van 2020 </a:t>
            </a:r>
            <a:r>
              <a:rPr lang="en-US" err="1">
                <a:cs typeface="Calibri"/>
              </a:rPr>
              <a:t>heeft</a:t>
            </a:r>
            <a:r>
              <a:rPr lang="en-US">
                <a:cs typeface="Calibri"/>
              </a:rPr>
              <a:t> met </a:t>
            </a:r>
            <a:r>
              <a:rPr lang="en-US" err="1">
                <a:cs typeface="Calibri"/>
              </a:rPr>
              <a:t>uitvoering</a:t>
            </a:r>
            <a:r>
              <a:rPr lang="en-US">
                <a:cs typeface="Calibri"/>
              </a:rPr>
              <a:t>/</a:t>
            </a:r>
            <a:r>
              <a:rPr lang="en-US" err="1">
                <a:cs typeface="Calibri"/>
              </a:rPr>
              <a:t>factuur</a:t>
            </a:r>
            <a:r>
              <a:rPr lang="en-US">
                <a:cs typeface="Calibri"/>
              </a:rPr>
              <a:t> in 2021 </a:t>
            </a:r>
            <a:r>
              <a:rPr lang="en-US" err="1">
                <a:cs typeface="Calibri"/>
              </a:rPr>
              <a:t>kan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kiezen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tussen</a:t>
            </a:r>
            <a:r>
              <a:rPr lang="en-US">
                <a:cs typeface="Calibri"/>
              </a:rPr>
              <a:t> TRB of EPC-</a:t>
            </a:r>
            <a:r>
              <a:rPr lang="en-US" err="1">
                <a:cs typeface="Calibri"/>
              </a:rPr>
              <a:t>labelpremie</a:t>
            </a:r>
            <a:r>
              <a:rPr lang="en-US">
                <a:cs typeface="Calibri"/>
              </a:rPr>
              <a:t>.</a:t>
            </a: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r>
              <a:rPr lang="nl-NL">
                <a:ea typeface="+mj-lt"/>
                <a:cs typeface="+mj-lt"/>
              </a:rPr>
              <a:t>Meer informatie =&gt; https://energiesparen.be/epc-label-premie</a:t>
            </a:r>
            <a:endParaRPr lang="nl-NL" b="1">
              <a:solidFill>
                <a:srgbClr val="105269"/>
              </a:solidFill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93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21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-1" y="2348880"/>
            <a:ext cx="11881283" cy="1247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/>
              <a:t>Belang van het                      voor …</a:t>
            </a:r>
            <a:endParaRPr lang="nl-BE" sz="3700"/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6286DE2E-3A9A-498D-AE00-4F90446C7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97" y="974110"/>
            <a:ext cx="2956620" cy="41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70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22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>
                <a:latin typeface="Calibri"/>
                <a:cs typeface="Calibri"/>
              </a:rPr>
              <a:t>Renteloos renovatiekrediet en energielening+</a:t>
            </a:r>
            <a:endParaRPr lang="nl-BE" sz="3600"/>
          </a:p>
        </p:txBody>
      </p:sp>
    </p:spTree>
    <p:extLst>
      <p:ext uri="{BB962C8B-B14F-4D97-AF65-F5344CB8AC3E}">
        <p14:creationId xmlns:p14="http://schemas.microsoft.com/office/powerpoint/2010/main" val="1242654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NL">
                <a:latin typeface="Calibri"/>
                <a:cs typeface="Calibri"/>
              </a:rPr>
              <a:t>R</a:t>
            </a:r>
            <a:r>
              <a:rPr lang="nl-NL" sz="4000">
                <a:latin typeface="Calibri"/>
                <a:cs typeface="Calibri"/>
              </a:rPr>
              <a:t>enteloos renovatiekrediet en energielening+</a:t>
            </a:r>
            <a:endParaRPr lang="en-US" sz="4000"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Nieuw! Sinds 1/1/2021</a:t>
            </a:r>
          </a:p>
          <a:p>
            <a:pPr indent="-287655"/>
            <a:r>
              <a:rPr lang="nl-BE"/>
              <a:t>Doelgroep RRK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Woning of appartement aangekocht vanaf 1/1/2021 (notariële akte) </a:t>
            </a:r>
          </a:p>
          <a:p>
            <a:pPr marL="575945" lvl="1" indent="-287655"/>
            <a:r>
              <a:rPr lang="nl-BE"/>
              <a:t>Hypothecaire lening via bank/kredietinstelling</a:t>
            </a:r>
            <a:endParaRPr lang="nl-BE">
              <a:cs typeface="Calibri"/>
            </a:endParaRPr>
          </a:p>
          <a:p>
            <a:pPr indent="-287655"/>
            <a:r>
              <a:rPr lang="nl-BE">
                <a:cs typeface="Calibri"/>
              </a:rPr>
              <a:t>Doelgroep Energielening+:</a:t>
            </a:r>
          </a:p>
          <a:p>
            <a:pPr marL="575945" lvl="1" indent="-287655"/>
            <a:r>
              <a:rPr lang="nl-BE">
                <a:cs typeface="Calibri"/>
              </a:rPr>
              <a:t>Erfenis of schenking van woning of appartement vanaf 1/1/2021 </a:t>
            </a:r>
          </a:p>
          <a:p>
            <a:pPr marL="575945" lvl="1" indent="-287655"/>
            <a:r>
              <a:rPr lang="nl-BE">
                <a:cs typeface="Calibri"/>
              </a:rPr>
              <a:t> lening via energiehuis</a:t>
            </a:r>
          </a:p>
          <a:p>
            <a:pPr indent="-287655"/>
            <a:r>
              <a:rPr lang="nl-BE">
                <a:cs typeface="Calibri"/>
              </a:rPr>
              <a:t>Woning/app heeft slechte energieprestatie (EPC vanaf 2019) en binnen 5 j na verwerving/aankoop =&gt; bewijs betere energieprestatie</a:t>
            </a:r>
          </a:p>
          <a:p>
            <a:pPr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838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NL">
                <a:latin typeface="Calibri"/>
                <a:cs typeface="Calibri"/>
              </a:rPr>
              <a:t>R</a:t>
            </a:r>
            <a:r>
              <a:rPr lang="nl-NL" sz="4000">
                <a:latin typeface="Calibri"/>
                <a:cs typeface="Calibri"/>
              </a:rPr>
              <a:t>enteloos renovatiekrediet en energielening+</a:t>
            </a:r>
            <a:endParaRPr lang="en-US" sz="4000"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7314A8-D498-41B7-A861-19C4FA655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955067"/>
              </p:ext>
            </p:extLst>
          </p:nvPr>
        </p:nvGraphicFramePr>
        <p:xfrm>
          <a:off x="1583293" y="3031456"/>
          <a:ext cx="9025409" cy="1551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6037">
                  <a:extLst>
                    <a:ext uri="{9D8B030D-6E8A-4147-A177-3AD203B41FA5}">
                      <a16:colId xmlns:a16="http://schemas.microsoft.com/office/drawing/2014/main" val="3452912517"/>
                    </a:ext>
                  </a:extLst>
                </a:gridCol>
                <a:gridCol w="2966037">
                  <a:extLst>
                    <a:ext uri="{9D8B030D-6E8A-4147-A177-3AD203B41FA5}">
                      <a16:colId xmlns:a16="http://schemas.microsoft.com/office/drawing/2014/main" val="809105073"/>
                    </a:ext>
                  </a:extLst>
                </a:gridCol>
                <a:gridCol w="3093335">
                  <a:extLst>
                    <a:ext uri="{9D8B030D-6E8A-4147-A177-3AD203B41FA5}">
                      <a16:colId xmlns:a16="http://schemas.microsoft.com/office/drawing/2014/main" val="1520393459"/>
                    </a:ext>
                  </a:extLst>
                </a:gridCol>
              </a:tblGrid>
              <a:tr h="620761">
                <a:tc>
                  <a:txBody>
                    <a:bodyPr/>
                    <a:lstStyle/>
                    <a:p>
                      <a:pPr marL="173355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200">
                          <a:effectLst/>
                        </a:rPr>
                        <a:t>RRK of ener</a:t>
                      </a:r>
                      <a:r>
                        <a:rPr lang="nl-NL" sz="2000" kern="1200">
                          <a:effectLst/>
                          <a:highlight>
                            <a:srgbClr val="C0C0C0"/>
                          </a:highlight>
                        </a:rPr>
                        <a:t>gi</a:t>
                      </a:r>
                      <a:r>
                        <a:rPr lang="nl-NL" sz="2000" kern="1200">
                          <a:effectLst/>
                        </a:rPr>
                        <a:t>elening +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3355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200">
                          <a:effectLst/>
                        </a:rPr>
                        <a:t>Woning (E/F)</a:t>
                      </a:r>
                      <a:endParaRPr lang="nl-NL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3355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200">
                          <a:effectLst/>
                        </a:rPr>
                        <a:t>Appartement </a:t>
                      </a:r>
                      <a:endParaRPr lang="nl-NL">
                        <a:effectLst/>
                      </a:endParaRPr>
                    </a:p>
                    <a:p>
                      <a:pPr marL="173355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200">
                          <a:effectLst/>
                        </a:rPr>
                        <a:t>(D/E/F)</a:t>
                      </a:r>
                      <a:endParaRPr lang="nl-NL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9375358"/>
                  </a:ext>
                </a:extLst>
              </a:tr>
              <a:tr h="310380">
                <a:tc>
                  <a:txBody>
                    <a:bodyPr/>
                    <a:lstStyle/>
                    <a:p>
                      <a:pPr marL="173355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200">
                          <a:effectLst/>
                        </a:rPr>
                        <a:t>naar label C </a:t>
                      </a:r>
                      <a:endParaRPr lang="nl-NL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3355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</a:rPr>
                        <a:t>30.000 euro </a:t>
                      </a:r>
                      <a:endParaRPr lang="nl-BE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3355" indent="-173355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000" err="1">
                          <a:effectLst/>
                        </a:rPr>
                        <a:t>nvt</a:t>
                      </a:r>
                      <a:r>
                        <a:rPr lang="nl-BE" sz="2000">
                          <a:effectLst/>
                        </a:rPr>
                        <a:t> </a:t>
                      </a:r>
                      <a:endParaRPr lang="nl-BE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0891556"/>
                  </a:ext>
                </a:extLst>
              </a:tr>
              <a:tr h="310380">
                <a:tc>
                  <a:txBody>
                    <a:bodyPr/>
                    <a:lstStyle/>
                    <a:p>
                      <a:pPr marL="173355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200">
                          <a:effectLst/>
                        </a:rPr>
                        <a:t>naar label B </a:t>
                      </a:r>
                      <a:endParaRPr lang="nl-NL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3355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</a:rPr>
                        <a:t>  45.000 euro   </a:t>
                      </a:r>
                      <a:endParaRPr lang="nl-BE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</a:rPr>
                        <a:t>30.000 euro </a:t>
                      </a:r>
                      <a:endParaRPr lang="nl-BE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545783"/>
                  </a:ext>
                </a:extLst>
              </a:tr>
              <a:tr h="310380">
                <a:tc>
                  <a:txBody>
                    <a:bodyPr/>
                    <a:lstStyle/>
                    <a:p>
                      <a:pPr marL="173355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200">
                          <a:effectLst/>
                        </a:rPr>
                        <a:t>naar label A </a:t>
                      </a:r>
                      <a:endParaRPr lang="nl-NL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3355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</a:rPr>
                        <a:t>60.000 euro </a:t>
                      </a:r>
                      <a:endParaRPr lang="nl-BE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000">
                          <a:effectLst/>
                        </a:rPr>
                        <a:t>45.000 euro </a:t>
                      </a:r>
                      <a:endParaRPr lang="nl-BE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3719227"/>
                  </a:ext>
                </a:extLst>
              </a:tr>
            </a:tbl>
          </a:graphicData>
        </a:graphic>
      </p:graphicFrame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01EC804-C70C-4008-8DC2-A7DA982345DB}"/>
              </a:ext>
            </a:extLst>
          </p:cNvPr>
          <p:cNvSpPr txBox="1">
            <a:spLocks/>
          </p:cNvSpPr>
          <p:nvPr/>
        </p:nvSpPr>
        <p:spPr>
          <a:xfrm>
            <a:off x="990598" y="1637184"/>
            <a:ext cx="10515600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NL" b="1">
                <a:cs typeface="Calibri"/>
              </a:rPr>
              <a:t>Ook mogelijk bij sloop/herbouw</a:t>
            </a:r>
          </a:p>
          <a:p>
            <a:pPr indent="-287655"/>
            <a:r>
              <a:rPr lang="nl-BE">
                <a:cs typeface="Calibri"/>
              </a:rPr>
              <a:t>Bedrag renteloze lening is afhankelijk van het ambitieniveau (resultaatsverbintenis)</a:t>
            </a:r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841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NL">
                <a:latin typeface="Calibri"/>
                <a:cs typeface="Calibri"/>
              </a:rPr>
              <a:t>R</a:t>
            </a:r>
            <a:r>
              <a:rPr lang="nl-NL" sz="4000">
                <a:latin typeface="Calibri"/>
                <a:cs typeface="Calibri"/>
              </a:rPr>
              <a:t>enteloos renovatiekrediet en energielening+</a:t>
            </a:r>
            <a:endParaRPr lang="en-US" sz="4000"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NL">
                <a:cs typeface="Calibri"/>
              </a:rPr>
              <a:t>RRK</a:t>
            </a:r>
          </a:p>
          <a:p>
            <a:pPr marL="575945" lvl="1" indent="-287655"/>
            <a:r>
              <a:rPr lang="nl-NL">
                <a:cs typeface="Calibri"/>
              </a:rPr>
              <a:t>Aansluitend bij het hypothecair hoofdkrediet, af te sluiten op ogenblik van ondertekening notariële akte! Later niet meer mogelijk. </a:t>
            </a:r>
          </a:p>
          <a:p>
            <a:pPr marL="575945" lvl="1" indent="-287655"/>
            <a:r>
              <a:rPr lang="nl-NL">
                <a:cs typeface="Calibri"/>
              </a:rPr>
              <a:t>Meeste banken bieden dit aan. Termijn van max 20 jaar</a:t>
            </a:r>
          </a:p>
          <a:p>
            <a:pPr marL="575945" lvl="1" indent="-287655"/>
            <a:r>
              <a:rPr lang="nl-NL">
                <a:cs typeface="Calibri"/>
              </a:rPr>
              <a:t>Je betaalt initieel de rente aan de bank maar voor het RRK krijg je 1 keer per jaar een </a:t>
            </a:r>
            <a:r>
              <a:rPr lang="nl-NL" b="1">
                <a:cs typeface="Calibri"/>
              </a:rPr>
              <a:t>rentesubsidie </a:t>
            </a:r>
            <a:r>
              <a:rPr lang="nl-NL">
                <a:cs typeface="Calibri"/>
              </a:rPr>
              <a:t>van VEKA.</a:t>
            </a:r>
          </a:p>
          <a:p>
            <a:pPr marL="575945" lvl="1" indent="-287655"/>
            <a:r>
              <a:rPr lang="nl-NL" err="1">
                <a:cs typeface="Calibri"/>
              </a:rPr>
              <a:t>vb</a:t>
            </a:r>
            <a:r>
              <a:rPr lang="nl-NL">
                <a:cs typeface="Calibri"/>
              </a:rPr>
              <a:t>: 60.000 lenen om naar label F naar A te gaan, rentevoet 1,2%, 20 jaar. Voordeel na 20 jaar = 7.475 euro rentevoordeel</a:t>
            </a:r>
          </a:p>
          <a:p>
            <a:pPr indent="-287655"/>
            <a:r>
              <a:rPr lang="nl-NL">
                <a:cs typeface="Calibri"/>
              </a:rPr>
              <a:t>In geval van energielening+ </a:t>
            </a:r>
          </a:p>
          <a:p>
            <a:pPr marL="575945" lvl="1" indent="-287655"/>
            <a:r>
              <a:rPr lang="nl-NL">
                <a:cs typeface="Calibri"/>
              </a:rPr>
              <a:t>Betaling van de rente is hier verschillend </a:t>
            </a:r>
            <a:r>
              <a:rPr lang="nl-NL" err="1">
                <a:cs typeface="Calibri"/>
              </a:rPr>
              <a:t>tov</a:t>
            </a:r>
            <a:r>
              <a:rPr lang="nl-NL">
                <a:cs typeface="Calibri"/>
              </a:rPr>
              <a:t> RRK</a:t>
            </a:r>
          </a:p>
          <a:p>
            <a:pPr marL="575945" lvl="1" indent="-287655"/>
            <a:r>
              <a:rPr lang="nl-NL">
                <a:cs typeface="Calibri"/>
              </a:rPr>
              <a:t>Niet-</a:t>
            </a:r>
            <a:r>
              <a:rPr lang="nl-NL" err="1">
                <a:cs typeface="Calibri"/>
              </a:rPr>
              <a:t>hypotecair</a:t>
            </a:r>
          </a:p>
          <a:p>
            <a:pPr marL="575945" lvl="1" indent="-287655"/>
            <a:r>
              <a:rPr lang="nl-NL">
                <a:cs typeface="Calibri"/>
              </a:rPr>
              <a:t>Betaal je geen helemaal geen rente maar betaalt VEKA dit rechtstreeks aan energiehuis</a:t>
            </a:r>
            <a:endParaRPr lang="nl-NL"/>
          </a:p>
          <a:p>
            <a:pPr indent="-287655"/>
            <a:endParaRPr lang="nl-NL" b="1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506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NL">
                <a:latin typeface="Calibri"/>
                <a:cs typeface="Calibri"/>
              </a:rPr>
              <a:t>R</a:t>
            </a:r>
            <a:r>
              <a:rPr lang="nl-NL" sz="4000">
                <a:latin typeface="Calibri"/>
                <a:cs typeface="Calibri"/>
              </a:rPr>
              <a:t>enteloos renovatiekrediet en energielening+</a:t>
            </a:r>
            <a:endParaRPr lang="en-US" sz="4000"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297407"/>
            <a:ext cx="10515600" cy="5224851"/>
          </a:xfrm>
        </p:spPr>
        <p:txBody>
          <a:bodyPr lIns="91440" tIns="45720" rIns="91440" bIns="0" anchor="t"/>
          <a:lstStyle/>
          <a:p>
            <a:pPr indent="-287655"/>
            <a:r>
              <a:rPr lang="nl-NL">
                <a:cs typeface="Calibri"/>
              </a:rPr>
              <a:t>Binnen 5 jaar na aankoop (of erfenis/schenking). Bewijs leveren aan de hand van een EPC-na dat minstens voldaan is aan het vooropgezette doel (bv. label-A behalen)</a:t>
            </a:r>
            <a:r>
              <a:rPr lang="nl-NL" b="1">
                <a:cs typeface="Calibri"/>
              </a:rPr>
              <a:t>. </a:t>
            </a:r>
          </a:p>
          <a:p>
            <a:pPr indent="-287655"/>
            <a:r>
              <a:rPr lang="nl-NL" b="1">
                <a:cs typeface="Calibri"/>
              </a:rPr>
              <a:t>Resultaatsverbintenis</a:t>
            </a:r>
          </a:p>
          <a:p>
            <a:pPr marL="575945" lvl="1" indent="-287655"/>
            <a:r>
              <a:rPr lang="nl-NL">
                <a:cs typeface="Calibri"/>
              </a:rPr>
              <a:t>Wat indien het label niet behaald is?</a:t>
            </a:r>
          </a:p>
          <a:p>
            <a:pPr marL="1033145" lvl="1" indent="-457200"/>
            <a:r>
              <a:rPr lang="nl-NL">
                <a:ea typeface="+mj-lt"/>
                <a:cs typeface="+mj-lt"/>
              </a:rPr>
              <a:t>300 euro boete, bij lening tot en met 15.000 euro</a:t>
            </a:r>
            <a:endParaRPr lang="nl-NL" b="1">
              <a:ea typeface="+mj-lt"/>
              <a:cs typeface="+mj-lt"/>
            </a:endParaRPr>
          </a:p>
          <a:p>
            <a:pPr marL="1033145" lvl="1" indent="-457200"/>
            <a:r>
              <a:rPr lang="nl-NL">
                <a:ea typeface="+mj-lt"/>
                <a:cs typeface="+mj-lt"/>
              </a:rPr>
              <a:t>600 euro bij lening van 15.000,01 tot en met 30.000 euro</a:t>
            </a:r>
            <a:endParaRPr lang="nl-NL" b="1">
              <a:ea typeface="+mj-lt"/>
              <a:cs typeface="+mj-lt"/>
            </a:endParaRPr>
          </a:p>
          <a:p>
            <a:pPr marL="1033145" lvl="1" indent="-457200"/>
            <a:r>
              <a:rPr lang="nl-NL">
                <a:ea typeface="+mj-lt"/>
                <a:cs typeface="+mj-lt"/>
              </a:rPr>
              <a:t>900 euro bij lening van 30.000,01 tot en met 45.000 euro</a:t>
            </a:r>
            <a:endParaRPr lang="nl-NL" b="1">
              <a:ea typeface="+mj-lt"/>
              <a:cs typeface="+mj-lt"/>
            </a:endParaRPr>
          </a:p>
          <a:p>
            <a:pPr marL="1033145" lvl="1" indent="-457200"/>
            <a:r>
              <a:rPr lang="nl-NL">
                <a:ea typeface="+mj-lt"/>
                <a:cs typeface="+mj-lt"/>
              </a:rPr>
              <a:t>1200 euro voor een leningsbedrag vanaf 45.000,01 euro</a:t>
            </a:r>
            <a:endParaRPr lang="nl-NL" b="1">
              <a:cs typeface="Calibri"/>
            </a:endParaRPr>
          </a:p>
          <a:p>
            <a:pPr indent="-287655"/>
            <a:r>
              <a:rPr lang="nl-BE">
                <a:cs typeface="Calibri"/>
              </a:rPr>
              <a:t>Rentevoordeel wordt stopgezet. 50% terugvordering bij 1 label tekort (B </a:t>
            </a:r>
            <a:r>
              <a:rPr lang="nl-BE" err="1">
                <a:cs typeface="Calibri"/>
              </a:rPr>
              <a:t>ipv</a:t>
            </a:r>
            <a:r>
              <a:rPr lang="nl-BE">
                <a:cs typeface="Calibri"/>
              </a:rPr>
              <a:t> A, C </a:t>
            </a:r>
            <a:r>
              <a:rPr lang="nl-BE" err="1">
                <a:cs typeface="Calibri"/>
              </a:rPr>
              <a:t>ipv</a:t>
            </a:r>
            <a:r>
              <a:rPr lang="nl-BE">
                <a:cs typeface="Calibri"/>
              </a:rPr>
              <a:t> B), 75% bij 2 labels tekort (C </a:t>
            </a:r>
            <a:r>
              <a:rPr lang="nl-BE" err="1">
                <a:cs typeface="Calibri"/>
              </a:rPr>
              <a:t>ipv</a:t>
            </a:r>
            <a:r>
              <a:rPr lang="nl-BE">
                <a:cs typeface="Calibri"/>
              </a:rPr>
              <a:t> A). </a:t>
            </a: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544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NL">
                <a:latin typeface="Calibri"/>
                <a:cs typeface="Calibri"/>
              </a:rPr>
              <a:t>R</a:t>
            </a:r>
            <a:r>
              <a:rPr lang="nl-NL" sz="4000">
                <a:latin typeface="Calibri"/>
                <a:cs typeface="Calibri"/>
              </a:rPr>
              <a:t>enteloos renovatiekrediet en energielening+</a:t>
            </a:r>
            <a:endParaRPr lang="en-US" sz="4000"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297407"/>
            <a:ext cx="10515600" cy="5224851"/>
          </a:xfrm>
        </p:spPr>
        <p:txBody>
          <a:bodyPr lIns="91440" tIns="45720" rIns="91440" bIns="0" anchor="t"/>
          <a:lstStyle/>
          <a:p>
            <a:pPr indent="-287655"/>
            <a:r>
              <a:rPr lang="nl-NL" b="1">
                <a:cs typeface="Calibri"/>
              </a:rPr>
              <a:t>Belangrijk dat klant tussen compromis en notariële akte al beslissingen neemt over het ambitieniveau en al concrete plannen maakt en advies inwint (bij aankoop van woning/app)</a:t>
            </a:r>
          </a:p>
          <a:p>
            <a:pPr marL="575945" lvl="1" indent="-287655"/>
            <a:r>
              <a:rPr lang="nl-NL">
                <a:solidFill>
                  <a:srgbClr val="105269"/>
                </a:solidFill>
                <a:cs typeface="Calibri"/>
              </a:rPr>
              <a:t>Bij EPC-deskundige type A</a:t>
            </a:r>
          </a:p>
          <a:p>
            <a:pPr marL="575945" lvl="1" indent="-287655"/>
            <a:r>
              <a:rPr lang="nl-NL">
                <a:solidFill>
                  <a:srgbClr val="105269"/>
                </a:solidFill>
                <a:cs typeface="Calibri"/>
              </a:rPr>
              <a:t>Bij architect</a:t>
            </a:r>
          </a:p>
          <a:p>
            <a:pPr marL="575945" lvl="1" indent="-287655"/>
            <a:r>
              <a:rPr lang="nl-NL">
                <a:solidFill>
                  <a:srgbClr val="105269"/>
                </a:solidFill>
                <a:cs typeface="Calibri"/>
              </a:rPr>
              <a:t>Bij renovatiecoach energiehuis</a:t>
            </a:r>
          </a:p>
          <a:p>
            <a:pPr marL="575945" lvl="1" indent="-287655"/>
            <a:r>
              <a:rPr lang="nl-NL">
                <a:solidFill>
                  <a:srgbClr val="105269"/>
                </a:solidFill>
                <a:cs typeface="Calibri"/>
              </a:rPr>
              <a:t>Bij </a:t>
            </a:r>
            <a:r>
              <a:rPr lang="nl-NL" err="1">
                <a:solidFill>
                  <a:srgbClr val="105269"/>
                </a:solidFill>
                <a:cs typeface="Calibri"/>
              </a:rPr>
              <a:t>BENOcoach</a:t>
            </a:r>
            <a:r>
              <a:rPr lang="nl-NL">
                <a:solidFill>
                  <a:srgbClr val="105269"/>
                </a:solidFill>
                <a:cs typeface="Calibri"/>
              </a:rPr>
              <a:t> </a:t>
            </a:r>
            <a:r>
              <a:rPr lang="nl-NL" err="1">
                <a:solidFill>
                  <a:srgbClr val="105269"/>
                </a:solidFill>
                <a:cs typeface="Calibri"/>
              </a:rPr>
              <a:t>Fluvius</a:t>
            </a:r>
            <a:endParaRPr lang="nl-NL">
              <a:solidFill>
                <a:srgbClr val="105269"/>
              </a:solidFill>
              <a:cs typeface="Calibri"/>
            </a:endParaRPr>
          </a:p>
          <a:p>
            <a:pPr marL="575945" lvl="1" indent="-287655"/>
            <a:r>
              <a:rPr lang="nl-NL">
                <a:solidFill>
                  <a:srgbClr val="105269"/>
                </a:solidFill>
                <a:cs typeface="Calibri"/>
              </a:rPr>
              <a:t>Tool test uw EPC is hiervoor niet geschikt</a:t>
            </a:r>
          </a:p>
          <a:p>
            <a:pPr indent="-287655"/>
            <a:r>
              <a:rPr lang="nl-BE">
                <a:cs typeface="Calibri"/>
              </a:rPr>
              <a:t>Meer informatie =&gt; </a:t>
            </a:r>
            <a:r>
              <a:rPr lang="nl-NL">
                <a:ea typeface="+mj-lt"/>
                <a:cs typeface="+mj-lt"/>
              </a:rPr>
              <a:t>https://www.energiesparen.be/renteloos-renovatiekrediet</a:t>
            </a:r>
            <a:endParaRPr lang="nl-NL" b="1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046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476672"/>
            <a:ext cx="10515601" cy="936104"/>
          </a:xfrm>
        </p:spPr>
        <p:txBody>
          <a:bodyPr lIns="91440" tIns="45720" rIns="91440" bIns="45720">
            <a:normAutofit fontScale="90000"/>
          </a:bodyPr>
          <a:lstStyle/>
          <a:p>
            <a:r>
              <a:rPr lang="nl-NL" sz="4100"/>
              <a:t>Informatie over EPC-labelpremie, renteloos renovatiekrediet en energielening+</a:t>
            </a:r>
            <a:endParaRPr lang="en-US" sz="41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5636743" cy="5037474"/>
          </a:xfrm>
        </p:spPr>
        <p:txBody>
          <a:bodyPr lIns="91440" tIns="45720" rIns="91440" bIns="0" anchor="t">
            <a:normAutofit/>
          </a:bodyPr>
          <a:lstStyle/>
          <a:p>
            <a:pPr indent="-287655"/>
            <a:r>
              <a:rPr lang="nl-NL"/>
              <a:t>Folder over</a:t>
            </a:r>
          </a:p>
          <a:p>
            <a:pPr lvl="1" indent="-287655"/>
            <a:r>
              <a:rPr lang="nl-NL"/>
              <a:t>EPC-labelpremie</a:t>
            </a:r>
          </a:p>
          <a:p>
            <a:pPr lvl="1" indent="-287655"/>
            <a:r>
              <a:rPr lang="nl-NL"/>
              <a:t>Renteloos renovatiekrediet</a:t>
            </a:r>
            <a:endParaRPr lang="nl-NL">
              <a:cs typeface="Calibri"/>
            </a:endParaRPr>
          </a:p>
          <a:p>
            <a:pPr lvl="1" indent="-287655"/>
            <a:r>
              <a:rPr lang="nl-NL"/>
              <a:t>Gratis beschikbaar via energiesparen.be/publicaties (ook in grotere oplage beschikbaar voor energiedeskundigen )</a:t>
            </a:r>
          </a:p>
          <a:p>
            <a:pPr lvl="1" indent="-287655"/>
            <a:r>
              <a:rPr lang="nl-NL"/>
              <a:t>Of pdf-versie.</a:t>
            </a:r>
            <a:endParaRPr lang="nl-NL">
              <a:cs typeface="Calibri"/>
            </a:endParaRPr>
          </a:p>
          <a:p>
            <a:pPr indent="-287655"/>
            <a:r>
              <a:rPr lang="nl-NL" b="1">
                <a:cs typeface="Calibri"/>
              </a:rPr>
              <a:t>Website RRK (en FAQ)</a:t>
            </a:r>
            <a:endParaRPr lang="nl-NL" sz="2500" b="1">
              <a:solidFill>
                <a:srgbClr val="105269"/>
              </a:solidFill>
              <a:cs typeface="Calibri"/>
            </a:endParaRPr>
          </a:p>
          <a:p>
            <a:pPr indent="0">
              <a:buNone/>
            </a:pPr>
            <a:r>
              <a:rPr lang="nl-NL">
                <a:ea typeface="+mj-lt"/>
                <a:cs typeface="+mj-lt"/>
              </a:rPr>
              <a:t>https://www.energiesparen.be/renteloos-renovatiekrediet</a:t>
            </a:r>
            <a:endParaRPr lang="nl-NL" b="1">
              <a:cs typeface="Calibri"/>
            </a:endParaRPr>
          </a:p>
          <a:p>
            <a:pPr indent="-287655"/>
            <a:r>
              <a:rPr lang="nl-NL" b="1">
                <a:cs typeface="Calibri"/>
              </a:rPr>
              <a:t>Website EPC-labelpremie </a:t>
            </a:r>
            <a:endParaRPr lang="nl-NL" b="1">
              <a:ea typeface="+mj-lt"/>
              <a:cs typeface="+mj-lt"/>
            </a:endParaRPr>
          </a:p>
          <a:p>
            <a:pPr indent="0">
              <a:buNone/>
            </a:pPr>
            <a:r>
              <a:rPr lang="nl-NL">
                <a:ea typeface="+mj-lt"/>
                <a:cs typeface="+mj-lt"/>
              </a:rPr>
              <a:t>https://energiesparen.be/epc-label-premie</a:t>
            </a:r>
            <a:endParaRPr lang="nl-NL" sz="2500" b="1">
              <a:solidFill>
                <a:srgbClr val="105269"/>
              </a:solidFill>
              <a:cs typeface="Calibri"/>
            </a:endParaRPr>
          </a:p>
          <a:p>
            <a:pPr marL="575945" lvl="1" indent="-287655"/>
            <a:endParaRPr lang="nl-BE" sz="2500">
              <a:solidFill>
                <a:srgbClr val="105269"/>
              </a:solidFill>
              <a:cs typeface="Calibri"/>
            </a:endParaRPr>
          </a:p>
          <a:p>
            <a:pPr marL="575945" lvl="1" indent="-287655"/>
            <a:endParaRPr lang="nl-BE" sz="2500">
              <a:solidFill>
                <a:srgbClr val="105269"/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BAE5EF-0D4D-4A80-8045-FF96D6600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124" y="2480318"/>
            <a:ext cx="5111999" cy="3310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2091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29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>
                <a:latin typeface="Calibri"/>
                <a:cs typeface="Calibri"/>
              </a:rPr>
              <a:t>Energiepremies en financiële voordelen in een notendop</a:t>
            </a:r>
          </a:p>
          <a:p>
            <a:pPr algn="ctr"/>
            <a:endParaRPr lang="nl-BE" sz="3600"/>
          </a:p>
        </p:txBody>
      </p:sp>
    </p:spTree>
    <p:extLst>
      <p:ext uri="{BB962C8B-B14F-4D97-AF65-F5344CB8AC3E}">
        <p14:creationId xmlns:p14="http://schemas.microsoft.com/office/powerpoint/2010/main" val="274629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2105ED-5CC2-4B0C-8419-E1D8B096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Aanpassingen in de wetgeving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0648BD-A35C-4A00-A56F-BC777ACE55B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Gefaseerde invoer voor EPC GD</a:t>
            </a:r>
          </a:p>
          <a:p>
            <a:r>
              <a:rPr lang="nl-BE"/>
              <a:t>Geen oude </a:t>
            </a:r>
            <a:r>
              <a:rPr lang="nl-BE" err="1"/>
              <a:t>EPC’s</a:t>
            </a:r>
            <a:r>
              <a:rPr lang="nl-BE"/>
              <a:t> meer bij verkoop vanaf 2022</a:t>
            </a:r>
          </a:p>
          <a:p>
            <a:r>
              <a:rPr lang="nl-BE"/>
              <a:t>Opdracht tot opmaak EPC</a:t>
            </a:r>
          </a:p>
          <a:p>
            <a:r>
              <a:rPr lang="nl-BE"/>
              <a:t>Renovatieverplichting voor niet-residentiële gebouwen</a:t>
            </a:r>
          </a:p>
        </p:txBody>
      </p:sp>
    </p:spTree>
    <p:extLst>
      <p:ext uri="{BB962C8B-B14F-4D97-AF65-F5344CB8AC3E}">
        <p14:creationId xmlns:p14="http://schemas.microsoft.com/office/powerpoint/2010/main" val="1927593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Energiepremies in een notendop</a:t>
            </a:r>
            <a:endParaRPr lang="nl-BE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>
                <a:cs typeface="Calibri"/>
              </a:rPr>
              <a:t>Renoveren van woningen: </a:t>
            </a:r>
          </a:p>
          <a:p>
            <a:pPr marL="288290" lvl="1" indent="0">
              <a:buNone/>
            </a:pPr>
            <a:r>
              <a:rPr lang="nl-BE">
                <a:solidFill>
                  <a:srgbClr val="105269"/>
                </a:solidFill>
                <a:cs typeface="Calibri"/>
              </a:rPr>
              <a:t>&gt; premies van Fluvius</a:t>
            </a:r>
          </a:p>
          <a:p>
            <a:pPr marL="288290" lvl="1" indent="0">
              <a:buNone/>
            </a:pPr>
            <a:r>
              <a:rPr lang="nl-BE">
                <a:solidFill>
                  <a:srgbClr val="105269"/>
                </a:solidFill>
                <a:cs typeface="Calibri"/>
              </a:rPr>
              <a:t>&gt; renovatiepremie van Wonen Vlaanderen</a:t>
            </a:r>
            <a:endParaRPr lang="nl-BE">
              <a:solidFill>
                <a:srgbClr val="105269"/>
              </a:solidFill>
            </a:endParaRPr>
          </a:p>
          <a:p>
            <a:pPr marL="288290" lvl="1" indent="0">
              <a:buNone/>
            </a:pPr>
            <a:r>
              <a:rPr lang="nl-BE">
                <a:solidFill>
                  <a:srgbClr val="105269"/>
                </a:solidFill>
                <a:cs typeface="Calibri"/>
              </a:rPr>
              <a:t>&gt; fiscale instrumenten ifv KI, registratierechten</a:t>
            </a: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291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Energiepremies in een notendop - </a:t>
            </a:r>
            <a:r>
              <a:rPr lang="nl-BE" err="1">
                <a:latin typeface="Calibri"/>
                <a:cs typeface="Calibri"/>
              </a:rPr>
              <a:t>Fluvius</a:t>
            </a:r>
            <a:endParaRPr lang="nl-BE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534888"/>
            <a:ext cx="10515600" cy="5037474"/>
          </a:xfrm>
        </p:spPr>
        <p:txBody>
          <a:bodyPr lIns="91440" tIns="45720" rIns="91440" bIns="0" anchor="t"/>
          <a:lstStyle/>
          <a:p>
            <a:pPr indent="0">
              <a:buNone/>
            </a:pPr>
            <a:r>
              <a:rPr lang="nl-BE">
                <a:cs typeface="Calibri"/>
              </a:rPr>
              <a:t>Isolatiepremie  2021 (dak, muur, vloer, glas), werken met aannemer</a:t>
            </a:r>
          </a:p>
          <a:p>
            <a:pPr marL="575945" lvl="1" indent="-287655"/>
            <a:r>
              <a:rPr lang="nl-BE"/>
              <a:t>Dak: 4 euro per m², R-waarde minstens 4,5 m²K/W, + </a:t>
            </a:r>
            <a:r>
              <a:rPr lang="nl-BE">
                <a:solidFill>
                  <a:srgbClr val="FF0000"/>
                </a:solidFill>
              </a:rPr>
              <a:t>8</a:t>
            </a:r>
            <a:r>
              <a:rPr lang="nl-BE"/>
              <a:t> euro in combinatie met asbestverwijdering</a:t>
            </a: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575945" lvl="1" indent="-287655"/>
            <a:r>
              <a:rPr lang="nl-BE">
                <a:cs typeface="Calibri"/>
              </a:rPr>
              <a:t>Muur – spouw : 5 euro per m², conform STS 71-1, spouw minstens 5 cm</a:t>
            </a:r>
          </a:p>
          <a:p>
            <a:pPr marL="575945" lvl="1" indent="-287655"/>
            <a:r>
              <a:rPr lang="nl-BE">
                <a:cs typeface="Calibri"/>
              </a:rPr>
              <a:t>Muur – binnen: 15 euro per m², R-waarde minstens 2 m² K/W</a:t>
            </a:r>
          </a:p>
          <a:p>
            <a:pPr marL="575945" lvl="1" indent="-287655"/>
            <a:r>
              <a:rPr lang="nl-BE">
                <a:cs typeface="Calibri"/>
              </a:rPr>
              <a:t>Muur – buiten: </a:t>
            </a:r>
            <a:r>
              <a:rPr lang="nl-BE" b="1">
                <a:solidFill>
                  <a:srgbClr val="FF0000"/>
                </a:solidFill>
                <a:cs typeface="Calibri"/>
              </a:rPr>
              <a:t>30 </a:t>
            </a:r>
            <a:r>
              <a:rPr lang="nl-BE">
                <a:cs typeface="Calibri"/>
              </a:rPr>
              <a:t>euro per m², </a:t>
            </a:r>
            <a:r>
              <a:rPr lang="nl-BE">
                <a:ea typeface="+mj-lt"/>
                <a:cs typeface="+mj-lt"/>
              </a:rPr>
              <a:t>+ </a:t>
            </a:r>
            <a:r>
              <a:rPr lang="nl-BE">
                <a:solidFill>
                  <a:srgbClr val="FF0000"/>
                </a:solidFill>
                <a:ea typeface="+mj-lt"/>
                <a:cs typeface="+mj-lt"/>
              </a:rPr>
              <a:t>8 </a:t>
            </a:r>
            <a:r>
              <a:rPr lang="nl-BE">
                <a:ea typeface="+mj-lt"/>
                <a:cs typeface="+mj-lt"/>
              </a:rPr>
              <a:t>euro in combinatie met asbestverwijdering, R-waarde minstens 3 m²K/W</a:t>
            </a:r>
          </a:p>
          <a:p>
            <a:pPr marL="575945" lvl="1" indent="-287655"/>
            <a:r>
              <a:rPr lang="nl-BE">
                <a:cs typeface="Calibri"/>
              </a:rPr>
              <a:t>Vloer/kelderisolatie: 6 euro per m², R-waarde minstens 2 m²K/W</a:t>
            </a:r>
          </a:p>
          <a:p>
            <a:pPr marL="575945" lvl="1" indent="-287655"/>
            <a:r>
              <a:rPr lang="nl-BE">
                <a:cs typeface="Calibri"/>
              </a:rPr>
              <a:t>Glas (1,0 of beter): </a:t>
            </a:r>
            <a:r>
              <a:rPr lang="nl-BE">
                <a:solidFill>
                  <a:srgbClr val="FF0000"/>
                </a:solidFill>
                <a:cs typeface="Calibri"/>
              </a:rPr>
              <a:t>16</a:t>
            </a:r>
            <a:r>
              <a:rPr lang="nl-BE">
                <a:cs typeface="Calibri"/>
              </a:rPr>
              <a:t> euro per m²</a:t>
            </a: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r>
              <a:rPr lang="nl-BE">
                <a:cs typeface="Calibri"/>
              </a:rPr>
              <a:t>Premie aan te vragen binnen de </a:t>
            </a:r>
            <a:r>
              <a:rPr lang="nl-BE">
                <a:solidFill>
                  <a:srgbClr val="FF0000"/>
                </a:solidFill>
                <a:cs typeface="Calibri"/>
              </a:rPr>
              <a:t>2</a:t>
            </a:r>
            <a:r>
              <a:rPr lang="nl-BE">
                <a:cs typeface="Calibri"/>
              </a:rPr>
              <a:t> jaar na eindfactuur </a:t>
            </a:r>
          </a:p>
          <a:p>
            <a:pPr marL="575945" lvl="1" indent="-287655"/>
            <a:r>
              <a:rPr lang="nl-BE">
                <a:cs typeface="Calibri"/>
              </a:rPr>
              <a:t>Woningen van vóór 2006</a:t>
            </a: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007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Energiepremies in een notendop - </a:t>
            </a:r>
            <a:r>
              <a:rPr lang="nl-BE" err="1">
                <a:latin typeface="Calibri"/>
                <a:cs typeface="Calibri"/>
              </a:rPr>
              <a:t>Fluvius</a:t>
            </a:r>
            <a:endParaRPr lang="nl-BE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0">
              <a:buNone/>
            </a:pPr>
            <a:r>
              <a:rPr lang="nl-BE">
                <a:cs typeface="Calibri"/>
              </a:rPr>
              <a:t>Premies 2021 voor duurzame energietechnieken (zonneboiler, warmtepompboiler, warmtepomp, zonnepanelen)</a:t>
            </a:r>
            <a:endParaRPr lang="en-US"/>
          </a:p>
          <a:p>
            <a:pPr indent="0">
              <a:buNone/>
            </a:pPr>
            <a:r>
              <a:rPr lang="nl-BE">
                <a:cs typeface="Calibri"/>
              </a:rPr>
              <a:t>werken met aannemer (in de meeste gevallen Rescert)</a:t>
            </a:r>
            <a:endParaRPr lang="nl-BE"/>
          </a:p>
          <a:p>
            <a:pPr marL="575945" lvl="1" indent="-287655"/>
            <a:r>
              <a:rPr lang="nl-BE">
                <a:cs typeface="Calibri"/>
              </a:rPr>
              <a:t>Zonneboiler: 550 per m², max 2.750 euro</a:t>
            </a:r>
          </a:p>
          <a:p>
            <a:pPr marL="575945" lvl="1" indent="-287655"/>
            <a:r>
              <a:rPr lang="nl-BE">
                <a:cs typeface="Calibri"/>
              </a:rPr>
              <a:t>Warmtepompboiler: 300 euro</a:t>
            </a:r>
          </a:p>
          <a:p>
            <a:pPr marL="575945" lvl="1" indent="-287655"/>
            <a:r>
              <a:rPr lang="nl-BE">
                <a:cs typeface="Calibri"/>
              </a:rPr>
              <a:t>Warmtepomp (zonder koeling): 4.000 euro geothermisch, 1.500 euro lucht-water, 800 euro hybride, 300 euro lucht-lucht</a:t>
            </a:r>
          </a:p>
          <a:p>
            <a:pPr marL="575945" lvl="1" indent="-287655"/>
            <a:r>
              <a:rPr lang="nl-BE">
                <a:solidFill>
                  <a:srgbClr val="FF0000"/>
                </a:solidFill>
                <a:cs typeface="Calibri"/>
              </a:rPr>
              <a:t>Zonnepanelen </a:t>
            </a:r>
            <a:r>
              <a:rPr lang="nl-BE">
                <a:cs typeface="Calibri"/>
              </a:rPr>
              <a:t>300 euro voor eerste 4 </a:t>
            </a:r>
            <a:r>
              <a:rPr lang="nl-BE" err="1">
                <a:cs typeface="Calibri"/>
              </a:rPr>
              <a:t>kWp</a:t>
            </a:r>
            <a:r>
              <a:rPr lang="nl-BE">
                <a:cs typeface="Calibri"/>
              </a:rPr>
              <a:t>, vervolgens 150 voor volgende 2 </a:t>
            </a:r>
            <a:r>
              <a:rPr lang="nl-BE" err="1">
                <a:cs typeface="Calibri"/>
              </a:rPr>
              <a:t>kWp</a:t>
            </a:r>
            <a:r>
              <a:rPr lang="nl-BE">
                <a:cs typeface="Calibri"/>
              </a:rPr>
              <a:t>, max 1.500 euro (of 6 </a:t>
            </a:r>
            <a:r>
              <a:rPr lang="nl-BE" err="1">
                <a:cs typeface="Calibri"/>
              </a:rPr>
              <a:t>kWp</a:t>
            </a:r>
            <a:r>
              <a:rPr lang="nl-BE">
                <a:cs typeface="Calibri"/>
              </a:rPr>
              <a:t>)</a:t>
            </a:r>
          </a:p>
          <a:p>
            <a:pPr marL="575945" lvl="1" indent="-287655"/>
            <a:r>
              <a:rPr lang="nl-BE">
                <a:cs typeface="Calibri"/>
              </a:rPr>
              <a:t>Premie aan te vragen binnen de </a:t>
            </a:r>
            <a:r>
              <a:rPr lang="nl-BE">
                <a:solidFill>
                  <a:srgbClr val="FF0000"/>
                </a:solidFill>
                <a:cs typeface="Calibri"/>
              </a:rPr>
              <a:t>2</a:t>
            </a:r>
            <a:r>
              <a:rPr lang="nl-BE">
                <a:cs typeface="Calibri"/>
              </a:rPr>
              <a:t> jaar na eindfactuur (pv binnen de 3 m)</a:t>
            </a:r>
          </a:p>
          <a:p>
            <a:pPr marL="575945" lvl="1" indent="-287655"/>
            <a:r>
              <a:rPr lang="nl-BE">
                <a:cs typeface="Calibri"/>
              </a:rPr>
              <a:t>Woningen voor 2014 </a:t>
            </a:r>
            <a:r>
              <a:rPr lang="nl-BE">
                <a:solidFill>
                  <a:srgbClr val="FF0000"/>
                </a:solidFill>
                <a:cs typeface="Calibri"/>
              </a:rPr>
              <a:t>of minstens 5 jaar</a:t>
            </a:r>
            <a:r>
              <a:rPr lang="nl-BE">
                <a:cs typeface="Calibri"/>
              </a:rPr>
              <a:t> vergund, EPB-aangifte al ingediend, conform eisen</a:t>
            </a:r>
          </a:p>
          <a:p>
            <a:pPr marL="575945" lvl="1" indent="-287655"/>
            <a:r>
              <a:rPr lang="nl-BE">
                <a:cs typeface="Calibri"/>
              </a:rPr>
              <a:t>Vaak hogere </a:t>
            </a:r>
            <a:r>
              <a:rPr lang="nl-BE" err="1">
                <a:cs typeface="Calibri"/>
              </a:rPr>
              <a:t>wp</a:t>
            </a:r>
            <a:r>
              <a:rPr lang="nl-BE">
                <a:cs typeface="Calibri"/>
              </a:rPr>
              <a:t>- premies in niet-aardgasgebied of ter vervanging </a:t>
            </a:r>
            <a:r>
              <a:rPr lang="nl-BE" err="1">
                <a:cs typeface="Calibri"/>
              </a:rPr>
              <a:t>elek</a:t>
            </a:r>
            <a:r>
              <a:rPr lang="nl-BE">
                <a:cs typeface="Calibri"/>
              </a:rPr>
              <a:t> </a:t>
            </a:r>
            <a:r>
              <a:rPr lang="nl-BE" err="1">
                <a:cs typeface="Calibri"/>
              </a:rPr>
              <a:t>verw</a:t>
            </a:r>
            <a:r>
              <a:rPr lang="nl-BE">
                <a:cs typeface="Calibri"/>
              </a:rPr>
              <a:t>.</a:t>
            </a: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010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Energiepremies in een notendop - </a:t>
            </a:r>
            <a:r>
              <a:rPr lang="nl-BE" err="1">
                <a:latin typeface="Calibri"/>
                <a:cs typeface="Calibri"/>
              </a:rPr>
              <a:t>Fluvius</a:t>
            </a:r>
            <a:endParaRPr lang="nl-BE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marL="575945" lvl="1" indent="-287655"/>
            <a:r>
              <a:rPr lang="nl-BE" b="1">
                <a:cs typeface="Calibri"/>
              </a:rPr>
              <a:t>Heel wat premies voor specifieke doelgroepen</a:t>
            </a:r>
          </a:p>
          <a:p>
            <a:pPr marL="575945" lvl="1" indent="-287655"/>
            <a:r>
              <a:rPr lang="nl-BE">
                <a:cs typeface="Calibri"/>
              </a:rPr>
              <a:t>Premie condensatieketel op aardgas voor beschermde afnemer (1.800 euro, 2.500 euro ter vervanging van stookolie)</a:t>
            </a:r>
          </a:p>
          <a:p>
            <a:pPr marL="575945" lvl="1" indent="-287655"/>
            <a:r>
              <a:rPr lang="nl-BE">
                <a:cs typeface="Calibri"/>
              </a:rPr>
              <a:t>Huur- en isolatiepremie in huurwoningen (kwetsbare huurders, beschermde afnemers, bescheiden huurprijs). Hogere dak-, spouwmuur en beglazingspremie</a:t>
            </a:r>
          </a:p>
          <a:p>
            <a:pPr marL="575945" lvl="1" indent="-287655"/>
            <a:r>
              <a:rPr lang="nl-BE">
                <a:cs typeface="Calibri"/>
              </a:rPr>
              <a:t>Hogere premies voor beschermde afnemers </a:t>
            </a:r>
          </a:p>
          <a:p>
            <a:pPr marL="575945" lvl="1" indent="-287655"/>
            <a:r>
              <a:rPr lang="nl-BE" err="1">
                <a:cs typeface="Calibri"/>
              </a:rPr>
              <a:t>Kortingbon</a:t>
            </a:r>
            <a:r>
              <a:rPr lang="nl-BE">
                <a:cs typeface="Calibri"/>
              </a:rPr>
              <a:t> voor koelkast en wasmachine (doelgroep). </a:t>
            </a: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375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Energiepremies in een notendop – Wonen Vlaanderen (renovatiepremie)</a:t>
            </a:r>
            <a:endParaRPr lang="nl-BE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 err="1"/>
              <a:t>Inkomensgebonden</a:t>
            </a:r>
            <a:r>
              <a:rPr lang="nl-BE"/>
              <a:t> premie bij renovatie van woningen ouder dan 30 jaar, enige woning, eigenaar-bewoner (en verhuur via sociaal verhuurkantoor). </a:t>
            </a:r>
            <a:endParaRPr lang="nl-BE">
              <a:cs typeface="Calibri"/>
            </a:endParaRPr>
          </a:p>
          <a:p>
            <a:pPr indent="-287655"/>
            <a:r>
              <a:rPr lang="nl-BE">
                <a:cs typeface="Calibri"/>
              </a:rPr>
              <a:t>Inkomensgrens die recht heeft op 20% premie (medium inkomens)</a:t>
            </a:r>
            <a:endParaRPr lang="nl-BE"/>
          </a:p>
          <a:p>
            <a:pPr indent="-287655"/>
            <a:r>
              <a:rPr lang="nl-BE"/>
              <a:t>Inkomensgrens die recht heeft op 30% premie (laagste inkomens)</a:t>
            </a:r>
            <a:endParaRPr lang="nl-BE">
              <a:cs typeface="Calibri"/>
            </a:endParaRPr>
          </a:p>
          <a:p>
            <a:pPr marL="288290" lvl="1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350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Energiepremies in een </a:t>
            </a:r>
            <a:r>
              <a:rPr lang="nl-BE" err="1">
                <a:latin typeface="Calibri"/>
                <a:cs typeface="Calibri"/>
              </a:rPr>
              <a:t>noteNdop</a:t>
            </a:r>
            <a:r>
              <a:rPr lang="nl-BE">
                <a:latin typeface="Calibri"/>
                <a:cs typeface="Calibri"/>
              </a:rPr>
              <a:t> – Wonen Vlaanderen</a:t>
            </a:r>
            <a:endParaRPr lang="nl-BE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4 categorieën van werken:</a:t>
            </a:r>
          </a:p>
          <a:p>
            <a:pPr marL="226695" indent="-514350">
              <a:buAutoNum type="arabicPeriod"/>
            </a:pPr>
            <a:r>
              <a:rPr lang="nl-BE" sz="2800">
                <a:ea typeface="+mj-lt"/>
                <a:cs typeface="+mj-lt"/>
              </a:rPr>
              <a:t>De ruwbouw van de woning die zich beperkt tot de funderingen, muren, draagvloeren en trappen </a:t>
            </a:r>
          </a:p>
          <a:p>
            <a:pPr marL="226695" indent="-514350">
              <a:buAutoNum type="arabicPeriod"/>
            </a:pPr>
            <a:r>
              <a:rPr lang="nl-BE" sz="2800">
                <a:ea typeface="+mj-lt"/>
                <a:cs typeface="+mj-lt"/>
              </a:rPr>
              <a:t>Het dak (isolatie enkel bij structurele </a:t>
            </a:r>
            <a:r>
              <a:rPr lang="nl-BE" sz="2800" err="1">
                <a:ea typeface="+mj-lt"/>
                <a:cs typeface="+mj-lt"/>
              </a:rPr>
              <a:t>dakvernieuwing</a:t>
            </a:r>
            <a:r>
              <a:rPr lang="nl-BE" sz="2800">
                <a:ea typeface="+mj-lt"/>
                <a:cs typeface="+mj-lt"/>
              </a:rPr>
              <a:t>)</a:t>
            </a:r>
          </a:p>
          <a:p>
            <a:pPr marL="226695" indent="-514350">
              <a:buAutoNum type="arabicPeriod"/>
            </a:pPr>
            <a:r>
              <a:rPr lang="nl-BE" sz="2800">
                <a:ea typeface="+mj-lt"/>
                <a:cs typeface="+mj-lt"/>
              </a:rPr>
              <a:t>Het buitenschrijnwerk (ventilatie verplicht!)</a:t>
            </a:r>
          </a:p>
          <a:p>
            <a:pPr marL="226695" indent="-514350">
              <a:buAutoNum type="arabicPeriod"/>
            </a:pPr>
            <a:r>
              <a:rPr lang="nl-BE" sz="2800">
                <a:ea typeface="+mj-lt"/>
                <a:cs typeface="+mj-lt"/>
              </a:rPr>
              <a:t>De installaties (elektriciteit, sanitair, centrale verwarming)</a:t>
            </a:r>
          </a:p>
          <a:p>
            <a:pPr indent="0">
              <a:buNone/>
            </a:pPr>
            <a:r>
              <a:rPr lang="nl-BE">
                <a:cs typeface="Calibri"/>
              </a:rPr>
              <a:t>Per categorie, tot 2.500 euro premie mogelijk (20%) of 3.333 euro (30%)</a:t>
            </a:r>
          </a:p>
          <a:p>
            <a:pPr indent="0">
              <a:buNone/>
            </a:pPr>
            <a:r>
              <a:rPr lang="nl-BE">
                <a:cs typeface="Calibri"/>
              </a:rPr>
              <a:t>Max 10.000 euro premie. (max.2 categorieën per keer aan te vragen (dossiers 20%) en minstens 1 en max 2 jaar tussen beide aanvragen, 1 dossierstroom om de 10 jaar per woning. </a:t>
            </a:r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288290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245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Premies in een notendop – Toekomst </a:t>
            </a:r>
            <a:endParaRPr lang="nl-BE"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Eengemaakte woon-energiepremies</a:t>
            </a:r>
            <a:endParaRPr lang="en-US"/>
          </a:p>
          <a:p>
            <a:pPr indent="-287655"/>
            <a:r>
              <a:rPr lang="nl-BE">
                <a:cs typeface="Calibri"/>
              </a:rPr>
              <a:t>In voorbereiding: gepland operationeel te worden in de loop van 2022 (startdatum nog onder voorbehoud).</a:t>
            </a:r>
          </a:p>
          <a:p>
            <a:pPr indent="-287655"/>
            <a:r>
              <a:rPr lang="nl-BE">
                <a:cs typeface="Calibri"/>
              </a:rPr>
              <a:t>Deel premies voor iedereen (hoofdzakelijk vroegere premies Fluvius)</a:t>
            </a:r>
          </a:p>
          <a:p>
            <a:pPr indent="-287655"/>
            <a:r>
              <a:rPr lang="nl-BE">
                <a:cs typeface="Calibri"/>
              </a:rPr>
              <a:t>Deel blijft inkomensgebonden</a:t>
            </a:r>
          </a:p>
          <a:p>
            <a:pPr indent="-287655"/>
            <a:r>
              <a:rPr lang="nl-BE">
                <a:cs typeface="Calibri"/>
              </a:rPr>
              <a:t>Verschillende categorieën </a:t>
            </a:r>
          </a:p>
          <a:p>
            <a:pPr indent="-287655"/>
            <a:r>
              <a:rPr lang="nl-BE">
                <a:cs typeface="Calibri"/>
              </a:rPr>
              <a:t>1 loket</a:t>
            </a:r>
          </a:p>
          <a:p>
            <a:pPr indent="-287655"/>
            <a:r>
              <a:rPr lang="nl-BE">
                <a:cs typeface="Calibri"/>
              </a:rPr>
              <a:t>1 procedure om aan te vragen</a:t>
            </a:r>
          </a:p>
          <a:p>
            <a:pPr indent="-287655"/>
            <a:r>
              <a:rPr lang="nl-BE">
                <a:cs typeface="Calibri"/>
              </a:rPr>
              <a:t>Wetgeving in voorbereiding</a:t>
            </a:r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288290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683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Andere premies en voordelen </a:t>
            </a:r>
            <a:endParaRPr lang="nl-BE"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>
                <a:cs typeface="Calibri"/>
              </a:rPr>
              <a:t>Korting onroerende voorheffing bij IER</a:t>
            </a:r>
            <a:endParaRPr lang="nl-BE"/>
          </a:p>
          <a:p>
            <a:pPr indent="-287655"/>
            <a:r>
              <a:rPr lang="nl-BE">
                <a:cs typeface="Calibri"/>
              </a:rPr>
              <a:t>2021: 100% korting, 5 jaar lang bij E60 (ook in 2022, ontwerp decreet)</a:t>
            </a:r>
            <a:endParaRPr lang="nl-BE"/>
          </a:p>
          <a:p>
            <a:pPr indent="-287655"/>
            <a:endParaRPr lang="nl-BE">
              <a:cs typeface="Calibri"/>
            </a:endParaRPr>
          </a:p>
          <a:p>
            <a:pPr indent="-287655"/>
            <a:r>
              <a:rPr lang="nl-BE">
                <a:cs typeface="Calibri"/>
              </a:rPr>
              <a:t>Korting registratierechten bij IER</a:t>
            </a:r>
          </a:p>
          <a:p>
            <a:pPr indent="-287655"/>
            <a:r>
              <a:rPr lang="nl-BE">
                <a:cs typeface="Calibri"/>
              </a:rPr>
              <a:t>Voor een enige woning, kan je 1% korting krijgen op registratierechten (5 </a:t>
            </a:r>
            <a:r>
              <a:rPr lang="nl-BE" err="1">
                <a:cs typeface="Calibri"/>
              </a:rPr>
              <a:t>ipv</a:t>
            </a:r>
            <a:r>
              <a:rPr lang="nl-BE">
                <a:cs typeface="Calibri"/>
              </a:rPr>
              <a:t> 6%), indien je binnen de 5 jaar een IER gaat uitvoeren (de korting kan nadien ook aangevraagd worden). </a:t>
            </a:r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288290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247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38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>
                <a:latin typeface="Calibri"/>
                <a:cs typeface="Calibri"/>
              </a:rPr>
              <a:t>Vragen</a:t>
            </a:r>
            <a:endParaRPr lang="nl-NL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73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39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-1" y="2348880"/>
            <a:ext cx="11881283" cy="1247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/>
              <a:t>Belang van het                      voor …</a:t>
            </a:r>
            <a:endParaRPr lang="nl-BE" sz="37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CB916C2-64B1-48AE-A3EC-D290F4405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97" y="974110"/>
            <a:ext cx="2956620" cy="41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90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Gefaseerde invoer EPC GD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 dirty="0"/>
              <a:t>EPC GD</a:t>
            </a:r>
          </a:p>
          <a:p>
            <a:pPr marL="575945" lvl="1" indent="-287655"/>
            <a:r>
              <a:rPr lang="nl-BE" dirty="0"/>
              <a:t>Huidige regelgeving</a:t>
            </a:r>
            <a:endParaRPr lang="nl-BE" dirty="0">
              <a:cs typeface="Calibri"/>
            </a:endParaRPr>
          </a:p>
          <a:p>
            <a:pPr marL="863600" lvl="2" indent="-287655"/>
            <a:r>
              <a:rPr lang="nl-BE" dirty="0">
                <a:cs typeface="Calibri"/>
              </a:rPr>
              <a:t>Tegen 01/01/2022 =&gt; alle appartementsgebouwen</a:t>
            </a:r>
          </a:p>
          <a:p>
            <a:pPr marL="863600" lvl="2" indent="-287655"/>
            <a:r>
              <a:rPr lang="nl-BE" dirty="0">
                <a:cs typeface="Calibri"/>
              </a:rPr>
              <a:t>Door corona, niet meer haalbaar</a:t>
            </a:r>
          </a:p>
          <a:p>
            <a:pPr marL="575945" lvl="1" indent="-287655"/>
            <a:r>
              <a:rPr lang="nl-BE" dirty="0">
                <a:solidFill>
                  <a:schemeClr val="bg1">
                    <a:lumMod val="50000"/>
                  </a:schemeClr>
                </a:solidFill>
                <a:cs typeface="Calibri"/>
              </a:rPr>
              <a:t>Aangepaste timing =&gt; gefaseerde invoer</a:t>
            </a:r>
          </a:p>
          <a:p>
            <a:pPr marL="863600" lvl="2" indent="-287655"/>
            <a:r>
              <a:rPr lang="nl-BE" dirty="0">
                <a:cs typeface="Calibri"/>
              </a:rPr>
              <a:t>In eerste instantie focus op grote appartementsgebouwen</a:t>
            </a:r>
          </a:p>
          <a:p>
            <a:pPr marL="863600" lvl="2" indent="-287655"/>
            <a:r>
              <a:rPr lang="nl-BE" dirty="0">
                <a:cs typeface="Calibri"/>
              </a:rPr>
              <a:t>In functie van aantal eenheden</a:t>
            </a:r>
            <a:endParaRPr lang="nl-BE" dirty="0"/>
          </a:p>
          <a:p>
            <a:pPr marL="1151890" lvl="3" indent="-287655"/>
            <a:r>
              <a:rPr lang="nl-BE" dirty="0">
                <a:cs typeface="Calibri"/>
              </a:rPr>
              <a:t>Tegen </a:t>
            </a:r>
            <a:r>
              <a:rPr lang="nl-BE" dirty="0">
                <a:ea typeface="+mj-lt"/>
                <a:cs typeface="+mj-lt"/>
              </a:rPr>
              <a:t>01/01/2022</a:t>
            </a:r>
            <a:r>
              <a:rPr lang="nl-BE" dirty="0">
                <a:cs typeface="Calibri"/>
              </a:rPr>
              <a:t>: appartementsgebouwen vanaf 15 gebouweenheden</a:t>
            </a:r>
          </a:p>
          <a:p>
            <a:pPr marL="1151890" lvl="3" indent="-287655"/>
            <a:r>
              <a:rPr lang="nl-BE" dirty="0">
                <a:cs typeface="Calibri"/>
              </a:rPr>
              <a:t>Tegen </a:t>
            </a:r>
            <a:r>
              <a:rPr lang="nl-BE" dirty="0">
                <a:ea typeface="+mj-lt"/>
                <a:cs typeface="+mj-lt"/>
              </a:rPr>
              <a:t>01/01/2023</a:t>
            </a:r>
            <a:r>
              <a:rPr lang="nl-BE" dirty="0">
                <a:cs typeface="Calibri"/>
              </a:rPr>
              <a:t>: appartementsgebouwen vanaf 5 gebouweenheden</a:t>
            </a:r>
          </a:p>
          <a:p>
            <a:pPr marL="1151890" lvl="3" indent="-287655"/>
            <a:r>
              <a:rPr lang="nl-BE" dirty="0">
                <a:cs typeface="Calibri"/>
              </a:rPr>
              <a:t>Tegen </a:t>
            </a:r>
            <a:r>
              <a:rPr lang="nl-BE" dirty="0">
                <a:ea typeface="+mj-lt"/>
                <a:cs typeface="+mj-lt"/>
              </a:rPr>
              <a:t>01/01/2024</a:t>
            </a:r>
            <a:r>
              <a:rPr lang="nl-BE" dirty="0">
                <a:cs typeface="Calibri"/>
              </a:rPr>
              <a:t>: overige appartementsgebouwen</a:t>
            </a:r>
          </a:p>
          <a:p>
            <a:pPr marL="575945" lvl="1" indent="-287655"/>
            <a:endParaRPr lang="nl-BE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575945" lvl="1" indent="-287655"/>
            <a:endParaRPr lang="nl-B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279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40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/>
              <a:t>Dakisolatie – en dubbelglasnorm</a:t>
            </a:r>
            <a:endParaRPr lang="nl-BE" sz="3600"/>
          </a:p>
        </p:txBody>
      </p:sp>
      <p:pic>
        <p:nvPicPr>
          <p:cNvPr id="4" name="Afbeelding 3" descr="Afbeelding met binnen, houten&#10;&#10;Automatisch gegenereerde beschrijving">
            <a:extLst>
              <a:ext uri="{FF2B5EF4-FFF2-40B4-BE49-F238E27FC236}">
                <a16:creationId xmlns:a16="http://schemas.microsoft.com/office/drawing/2014/main" id="{FBB74B7B-1BDF-4B69-AB45-F73BF4B45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22"/>
          <a:stretch/>
        </p:blipFill>
        <p:spPr>
          <a:xfrm>
            <a:off x="2589992" y="3429000"/>
            <a:ext cx="7012015" cy="222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44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Dakisolatie- en 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Wat?</a:t>
            </a:r>
            <a:endParaRPr lang="en-US"/>
          </a:p>
          <a:p>
            <a:pPr marL="575945" lvl="1" indent="-287655"/>
            <a:r>
              <a:rPr lang="nl-BE"/>
              <a:t>Wetgeving? 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Vlaamse Codex Wonen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Bevoegde administratie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Agentschap Wonen-Vlaanderen</a:t>
            </a:r>
            <a:endParaRPr lang="nl-BE">
              <a:cs typeface="Calibri"/>
            </a:endParaRPr>
          </a:p>
          <a:p>
            <a:pPr marL="863600" lvl="2" indent="-287655"/>
            <a:r>
              <a:rPr lang="nl-BE">
                <a:cs typeface="Calibri"/>
              </a:rPr>
              <a:t>Wonen@vlaanderen.be</a:t>
            </a:r>
          </a:p>
          <a:p>
            <a:pPr marL="288290" lvl="1" indent="0">
              <a:buNone/>
            </a:pPr>
            <a:endParaRPr lang="nl-BE"/>
          </a:p>
          <a:p>
            <a:pPr marL="575945" lvl="1" indent="-287655"/>
            <a:r>
              <a:rPr lang="nl-BE"/>
              <a:t>Vlaamse Wooncode</a:t>
            </a:r>
            <a:endParaRPr lang="nl-BE">
              <a:cs typeface="Calibri"/>
            </a:endParaRPr>
          </a:p>
          <a:p>
            <a:pPr marL="863600" lvl="2" indent="-287655"/>
            <a:r>
              <a:rPr lang="nl-BE">
                <a:ea typeface="+mj-lt"/>
                <a:cs typeface="+mj-lt"/>
              </a:rPr>
              <a:t>Voor alle woningen in Vlaanderen</a:t>
            </a:r>
            <a:endParaRPr lang="nl-BE"/>
          </a:p>
          <a:p>
            <a:pPr marL="863600" lvl="2" indent="-287655"/>
            <a:r>
              <a:rPr lang="nl-BE"/>
              <a:t>Minimale woningkwaliteitsnormen  </a:t>
            </a:r>
            <a:endParaRPr lang="nl-BE">
              <a:cs typeface="Calibri"/>
            </a:endParaRPr>
          </a:p>
          <a:p>
            <a:pPr marL="575945" lvl="2" indent="0">
              <a:buNone/>
            </a:pPr>
            <a:r>
              <a:rPr lang="nl-BE"/>
              <a:t>	= minimumeisen</a:t>
            </a:r>
          </a:p>
          <a:p>
            <a:pPr marL="575945" lvl="2" indent="0">
              <a:buNone/>
            </a:pPr>
            <a:endParaRPr lang="nl-BE">
              <a:cs typeface="Calibri"/>
            </a:endParaRPr>
          </a:p>
          <a:p>
            <a:pPr marL="863600" lvl="2" indent="-287655"/>
            <a:r>
              <a:rPr lang="nl-BE"/>
              <a:t>Onderscheid </a:t>
            </a:r>
            <a:r>
              <a:rPr lang="nl-BE" err="1"/>
              <a:t>tss</a:t>
            </a:r>
            <a:r>
              <a:rPr lang="nl-BE"/>
              <a:t> zelfstandige en niet zelfstandige</a:t>
            </a:r>
            <a:endParaRPr lang="nl-BE">
              <a:cs typeface="Calibri"/>
            </a:endParaRPr>
          </a:p>
          <a:p>
            <a:pPr marL="863600" lvl="3" indent="0">
              <a:buNone/>
            </a:pPr>
            <a:r>
              <a:rPr lang="nl-BE"/>
              <a:t> woningen (= kamers)</a:t>
            </a:r>
            <a:endParaRPr lang="nl-BE">
              <a:cs typeface="Calibri"/>
            </a:endParaRPr>
          </a:p>
          <a:p>
            <a:pPr marL="575945" lvl="2" indent="0">
              <a:buNone/>
            </a:pPr>
            <a:endParaRPr lang="nl-BE"/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575945" lvl="2" indent="0">
              <a:buNone/>
            </a:pPr>
            <a:r>
              <a:rPr lang="nl-BE">
                <a:solidFill>
                  <a:schemeClr val="bg1">
                    <a:lumMod val="50000"/>
                  </a:schemeClr>
                </a:solidFill>
              </a:rPr>
              <a:t>Zie </a:t>
            </a:r>
            <a:r>
              <a:rPr lang="nl-NL">
                <a:hlinkClick r:id="rId2"/>
              </a:rPr>
              <a:t>https://wonenvlaanderen.be/woningkwaliteit</a:t>
            </a:r>
            <a:endParaRPr lang="nl-NL">
              <a:cs typeface="Calibri"/>
              <a:hlinkClick r:id="rId2"/>
            </a:endParaRPr>
          </a:p>
          <a:p>
            <a:pPr marL="287655" lvl="1" indent="0">
              <a:buNone/>
            </a:pPr>
            <a:endParaRPr lang="nl-BE"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3975FD-39DB-4F32-BCD4-D074ECA90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69" t="14821" r="32890" b="6198"/>
          <a:stretch/>
        </p:blipFill>
        <p:spPr>
          <a:xfrm>
            <a:off x="7113320" y="1223158"/>
            <a:ext cx="4109850" cy="48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4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Dakisolatie- en 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Woningskwaliteitsnormen =&gt; gaat over </a:t>
            </a:r>
            <a:endParaRPr lang="en-US"/>
          </a:p>
          <a:p>
            <a:pPr marL="575945" lvl="1" indent="-287655"/>
            <a:r>
              <a:rPr lang="nl-BE"/>
              <a:t>Stabiliteit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Veiligheid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Veilige elektrische installaties, veilige toegang en trappen, voldoende rookmelders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Gezondheid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Geen vocht, voldoende verluchting, natuurlijk licht, … 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Minimum aan comfort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Minimale sanitaire voorzieningen, …  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En </a:t>
            </a:r>
            <a:r>
              <a:rPr lang="nl-BE" u="sng"/>
              <a:t>ook</a:t>
            </a:r>
            <a:r>
              <a:rPr lang="nl-BE"/>
              <a:t> =&gt; minimale isolatie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Dakisolatienorm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Dubbelglasnorm</a:t>
            </a:r>
            <a:endParaRPr lang="nl-BE">
              <a:cs typeface="Calibri"/>
            </a:endParaRPr>
          </a:p>
          <a:p>
            <a:pPr marL="0" lvl="4" indent="0">
              <a:buClr>
                <a:srgbClr val="105269"/>
              </a:buClr>
              <a:buNone/>
            </a:pPr>
            <a:endParaRPr lang="nl-NL">
              <a:cs typeface="Calibri"/>
              <a:hlinkClick r:id="rId2"/>
            </a:endParaRPr>
          </a:p>
          <a:p>
            <a:pPr marL="287655" lvl="1" indent="0">
              <a:buNone/>
            </a:pPr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075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Dakisolatie- en 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Wanneer onderzoek naar de woningkwaliteitsnormen?</a:t>
            </a:r>
            <a:endParaRPr lang="en-US"/>
          </a:p>
          <a:p>
            <a:pPr marL="575945" lvl="1" indent="-287655"/>
            <a:r>
              <a:rPr lang="nl-BE">
                <a:ea typeface="+mj-lt"/>
                <a:cs typeface="+mj-lt"/>
              </a:rPr>
              <a:t>Bij klacht van bewoner over woning</a:t>
            </a:r>
          </a:p>
          <a:p>
            <a:pPr marL="575945" lvl="1" indent="-287655"/>
            <a:r>
              <a:rPr lang="nl-BE">
                <a:ea typeface="+mj-lt"/>
                <a:cs typeface="+mj-lt"/>
              </a:rPr>
              <a:t>Om in aanmerking te komen voor een huursubsidie</a:t>
            </a:r>
          </a:p>
          <a:p>
            <a:pPr marL="575945" lvl="1" indent="-287655"/>
            <a:r>
              <a:rPr lang="nl-BE">
                <a:ea typeface="+mj-lt"/>
                <a:cs typeface="+mj-lt"/>
              </a:rPr>
              <a:t>Sommige gemeenten verplichten een conformiteitsattest bij verhuur </a:t>
            </a:r>
          </a:p>
          <a:p>
            <a:pPr marL="575945" lvl="1" indent="-287655"/>
            <a:r>
              <a:rPr lang="nl-BE">
                <a:ea typeface="+mj-lt"/>
                <a:cs typeface="+mj-lt"/>
              </a:rPr>
              <a:t>Bij verhuur van woningen door een sociaal verhuurkantoor</a:t>
            </a:r>
          </a:p>
          <a:p>
            <a:pPr indent="-287655"/>
            <a:r>
              <a:rPr lang="nl-BE"/>
              <a:t>Wie? 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Door de woningcontroleurs van de gemeente of Wonen-Vlaanderen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Door een conformiteitsonderzoek ter plaatse</a:t>
            </a:r>
            <a:endParaRPr lang="nl-BE">
              <a:cs typeface="Calibri"/>
            </a:endParaRPr>
          </a:p>
          <a:p>
            <a:pPr marL="863600" lvl="2" indent="-287655"/>
            <a:r>
              <a:rPr lang="nl-BE">
                <a:solidFill>
                  <a:srgbClr val="7F7F7F"/>
                </a:solidFill>
                <a:cs typeface="Calibri"/>
              </a:rPr>
              <a:t>Op basis van technisch verslag</a:t>
            </a:r>
            <a:endParaRPr lang="nl-BE">
              <a:cs typeface="Calibri"/>
            </a:endParaRPr>
          </a:p>
          <a:p>
            <a:pPr indent="-287655"/>
            <a:r>
              <a:rPr lang="nl-BE"/>
              <a:t>Meer info over de procedure:</a:t>
            </a:r>
            <a:endParaRPr lang="nl-BE">
              <a:cs typeface="Calibri"/>
            </a:endParaRPr>
          </a:p>
          <a:p>
            <a:pPr marL="575310" lvl="1" indent="-287655"/>
            <a:r>
              <a:rPr lang="nl-BE"/>
              <a:t> </a:t>
            </a:r>
            <a:r>
              <a:rPr lang="nl-BE">
                <a:hlinkClick r:id="rId2"/>
              </a:rPr>
              <a:t>https://wonenvlaanderen.be/woningkwaliteit/hoe-verloopt-de-administratieve-procedure-ongeschikt-en-onbewoonbaarheid</a:t>
            </a:r>
            <a:endParaRPr lang="nl-BE">
              <a:cs typeface="Calibri"/>
            </a:endParaRPr>
          </a:p>
          <a:p>
            <a:pPr marL="786765" lvl="5" indent="0">
              <a:buClr>
                <a:srgbClr val="105269"/>
              </a:buClr>
              <a:buNone/>
            </a:pPr>
            <a:endParaRPr lang="nl-BE" sz="3200">
              <a:cs typeface="Calibri"/>
            </a:endParaRPr>
          </a:p>
          <a:p>
            <a:pPr marL="1074420" lvl="5" indent="-287655">
              <a:buClr>
                <a:srgbClr val="105269"/>
              </a:buClr>
            </a:pPr>
            <a:endParaRPr lang="nl-BE" sz="3200">
              <a:cs typeface="Calibri"/>
            </a:endParaRPr>
          </a:p>
          <a:p>
            <a:pPr marL="0" lvl="4" indent="0">
              <a:buClr>
                <a:srgbClr val="105269"/>
              </a:buClr>
              <a:buNone/>
            </a:pPr>
            <a:endParaRPr lang="nl-NL">
              <a:cs typeface="Calibri"/>
              <a:hlinkClick r:id="rId3"/>
            </a:endParaRPr>
          </a:p>
          <a:p>
            <a:pPr marL="287655" lvl="1" indent="0">
              <a:buNone/>
            </a:pPr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93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Dakisolatie- en 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Niet ok?</a:t>
            </a:r>
          </a:p>
          <a:p>
            <a:pPr lvl="1" indent="-287655"/>
            <a:r>
              <a:rPr lang="nl-BE"/>
              <a:t>3 soorten gebreken</a:t>
            </a:r>
          </a:p>
          <a:p>
            <a:pPr lvl="2" indent="-287655"/>
            <a:r>
              <a:rPr lang="nl-BE"/>
              <a:t>Klasse I =&gt; klein gebrek =&gt; sensibiliserend</a:t>
            </a:r>
          </a:p>
          <a:p>
            <a:pPr lvl="2" indent="-287655"/>
            <a:r>
              <a:rPr lang="nl-BE"/>
              <a:t>Klasse II =&gt; ernstig maar nog geen direct gevaar voor de veiligheid of gezondheid =&gt; ongeschikt</a:t>
            </a:r>
          </a:p>
          <a:p>
            <a:pPr lvl="2" indent="-287655"/>
            <a:r>
              <a:rPr lang="nl-BE"/>
              <a:t>Klasse III =&gt; ernstig  die mensonwaardige levensomstandigheden veroorzaken of direct gevaar voor de veiligheid of gezondheid =&gt; ongeschikt en onbewoonbaarheid</a:t>
            </a:r>
          </a:p>
          <a:p>
            <a:pPr lvl="1" indent="-287655"/>
            <a:r>
              <a:rPr lang="nl-BE"/>
              <a:t>Gevolgen klasse II en III</a:t>
            </a:r>
          </a:p>
          <a:p>
            <a:pPr lvl="2" indent="-287655"/>
            <a:r>
              <a:rPr lang="nl-BE"/>
              <a:t>Opname in register van ongeschikte en onbewoonbare woningen (VIVOO)</a:t>
            </a:r>
          </a:p>
          <a:p>
            <a:pPr lvl="2" indent="-287655"/>
            <a:r>
              <a:rPr lang="nl-BE"/>
              <a:t>Boetes/heffingen</a:t>
            </a:r>
          </a:p>
          <a:p>
            <a:pPr lvl="2" indent="-287655"/>
            <a:r>
              <a:rPr lang="nl-BE"/>
              <a:t>Verplichte uitvoeren van de nodige herstelwerken binnen bepaalde termijn</a:t>
            </a:r>
          </a:p>
          <a:p>
            <a:pPr lvl="2" indent="-287655"/>
            <a:r>
              <a:rPr lang="nl-BE"/>
              <a:t>Niet verhuren</a:t>
            </a:r>
          </a:p>
          <a:p>
            <a:pPr marL="786945" lvl="5" indent="0">
              <a:buClr>
                <a:srgbClr val="105269"/>
              </a:buClr>
              <a:buNone/>
            </a:pPr>
            <a:endParaRPr lang="nl-BE" sz="3200"/>
          </a:p>
          <a:p>
            <a:pPr marL="1074600" lvl="5" indent="-287655">
              <a:buClr>
                <a:srgbClr val="105269"/>
              </a:buClr>
            </a:pPr>
            <a:endParaRPr lang="nl-BE" sz="3200"/>
          </a:p>
          <a:p>
            <a:pPr marL="0" lvl="4" indent="0">
              <a:buClr>
                <a:srgbClr val="105269"/>
              </a:buClr>
              <a:buNone/>
            </a:pPr>
            <a:endParaRPr lang="nl-NL">
              <a:cs typeface="Calibri"/>
              <a:hlinkClick r:id="rId2"/>
            </a:endParaRPr>
          </a:p>
          <a:p>
            <a:pPr marL="287655" lvl="1" indent="0">
              <a:buNone/>
            </a:pPr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571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Daken</a:t>
            </a:r>
          </a:p>
          <a:p>
            <a:pPr marL="575945" lvl="1" indent="-287655"/>
            <a:r>
              <a:rPr lang="nl-BE">
                <a:cs typeface="Calibri"/>
              </a:rPr>
              <a:t>Daken van woningen/appartementen </a:t>
            </a:r>
          </a:p>
          <a:p>
            <a:pPr marL="575945" lvl="1" indent="-287655"/>
            <a:r>
              <a:rPr lang="nl-BE"/>
              <a:t>Of plafonds (onder onbewoonde of onverwarmde zolder)</a:t>
            </a:r>
            <a:endParaRPr lang="nl-BE">
              <a:cs typeface="Calibri"/>
            </a:endParaRPr>
          </a:p>
          <a:p>
            <a:pPr indent="-287710"/>
            <a:r>
              <a:rPr lang="nl-BE"/>
              <a:t>Sinds 2015</a:t>
            </a:r>
            <a:endParaRPr lang="en-US">
              <a:cs typeface="Calibri"/>
            </a:endParaRPr>
          </a:p>
          <a:p>
            <a:pPr marL="575600" lvl="1" indent="-287655"/>
            <a:r>
              <a:rPr lang="nl-BE"/>
              <a:t>Minimale R-waarde van 0,75 m²K/W</a:t>
            </a:r>
            <a:endParaRPr lang="nl-BE">
              <a:cs typeface="Calibri"/>
            </a:endParaRPr>
          </a:p>
          <a:p>
            <a:pPr indent="-287655"/>
            <a:r>
              <a:rPr lang="nl-BE"/>
              <a:t>Sinds 1 januari 2020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Of minimale R-waarde van 0,75 m²K/W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Of een energiescore lager dan</a:t>
            </a:r>
            <a:endParaRPr lang="nl-BE">
              <a:cs typeface="Calibri"/>
            </a:endParaRPr>
          </a:p>
          <a:p>
            <a:pPr marL="863600" lvl="2" indent="-287655"/>
            <a:r>
              <a:rPr lang="nl-NL"/>
              <a:t>600 kWh/m² voor een open bebouwing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550 kWh/m² voor een halfopen bebouwing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450 kWh/m² voor een gesloten bebouwing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400 kWh/m² voor een appartement</a:t>
            </a:r>
            <a:endParaRPr lang="nl-NL">
              <a:cs typeface="Calibri"/>
            </a:endParaRPr>
          </a:p>
          <a:p>
            <a:pPr marL="864235" lvl="3" indent="0">
              <a:buNone/>
            </a:pPr>
            <a:endParaRPr lang="nl-BE">
              <a:cs typeface="Calibri"/>
            </a:endParaRPr>
          </a:p>
          <a:p>
            <a:pPr marL="864235" lvl="3" indent="0">
              <a:buNone/>
            </a:pPr>
            <a:endParaRPr lang="nl-BE">
              <a:cs typeface="Calibri"/>
            </a:endParaRPr>
          </a:p>
          <a:p>
            <a:pPr marL="575310" lvl="1" indent="-287655"/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4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Sinds 1 januari 2021</a:t>
            </a:r>
            <a:endParaRPr lang="en-US"/>
          </a:p>
          <a:p>
            <a:pPr marL="575945" lvl="1" indent="-287655"/>
            <a:r>
              <a:rPr lang="nl-BE">
                <a:ea typeface="+mj-lt"/>
                <a:cs typeface="+mj-lt"/>
              </a:rPr>
              <a:t>Bewijslast isolatie aan te tonen door de eigenaar </a:t>
            </a:r>
            <a:endParaRPr lang="nl-BE"/>
          </a:p>
          <a:p>
            <a:pPr marL="288290" lvl="1" indent="0">
              <a:buNone/>
            </a:pPr>
            <a:r>
              <a:rPr lang="nl-BE"/>
              <a:t>=&gt; Beoordeeld op woning- of appartementsniveau </a:t>
            </a:r>
            <a:endParaRPr lang="nl-BE">
              <a:cs typeface="Calibri"/>
            </a:endParaRPr>
          </a:p>
          <a:p>
            <a:pPr marL="863600" lvl="2" indent="-287655"/>
            <a:r>
              <a:rPr lang="nl-BE">
                <a:cs typeface="Calibri"/>
              </a:rPr>
              <a:t>Maar let op!</a:t>
            </a:r>
            <a:endParaRPr lang="nl-BE"/>
          </a:p>
          <a:p>
            <a:pPr marL="863600" lvl="2" indent="-287655"/>
            <a:r>
              <a:rPr lang="nl-BE"/>
              <a:t>Bij appartement in appartementsgebouw moet voldoen: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>
                <a:cs typeface="Calibri"/>
              </a:rPr>
              <a:t>Een</a:t>
            </a:r>
            <a:r>
              <a:rPr lang="nl-BE"/>
              <a:t> dakappartement heeft minimale dakisolatie of een energiescore &lt; 400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Een niet-dakappartement kan voldoen:</a:t>
            </a:r>
            <a:endParaRPr lang="nl-BE">
              <a:cs typeface="Calibri"/>
            </a:endParaRPr>
          </a:p>
          <a:p>
            <a:pPr marL="1439545" lvl="4" indent="-287655"/>
            <a:r>
              <a:rPr lang="nl-BE">
                <a:cs typeface="Calibri"/>
              </a:rPr>
              <a:t>Door</a:t>
            </a:r>
            <a:r>
              <a:rPr lang="nl-BE"/>
              <a:t> een EPC met energiescore &lt; 400</a:t>
            </a:r>
            <a:endParaRPr lang="nl-BE">
              <a:cs typeface="Calibri"/>
            </a:endParaRPr>
          </a:p>
          <a:p>
            <a:pPr marL="1439545" lvl="4" indent="-287655"/>
            <a:r>
              <a:rPr lang="nl-BE">
                <a:cs typeface="Calibri"/>
              </a:rPr>
              <a:t>Is</a:t>
            </a:r>
            <a:r>
              <a:rPr lang="nl-BE"/>
              <a:t> dat er niet, dan wordt onderzocht of het dak van het gebouw voldoet via aanwezigheid voldoende dakisolatie</a:t>
            </a:r>
            <a:endParaRPr lang="nl-BE">
              <a:cs typeface="Calibri"/>
            </a:endParaRPr>
          </a:p>
          <a:p>
            <a:pPr marL="864235" lvl="3" indent="0">
              <a:buNone/>
            </a:pPr>
            <a:endParaRPr lang="nl-BE">
              <a:cs typeface="Calibri"/>
            </a:endParaRPr>
          </a:p>
          <a:p>
            <a:pPr marL="1151890" lvl="3"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946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9B93995-CA43-40A3-90F4-F672747D8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65" y="1092141"/>
            <a:ext cx="7483180" cy="56411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Werkwijze? </a:t>
            </a:r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</p:txBody>
      </p:sp>
      <p:sp>
        <p:nvSpPr>
          <p:cNvPr id="7" name="Tekstballon: rechthoek 6">
            <a:extLst>
              <a:ext uri="{FF2B5EF4-FFF2-40B4-BE49-F238E27FC236}">
                <a16:creationId xmlns:a16="http://schemas.microsoft.com/office/drawing/2014/main" id="{24F07E33-F9DB-4B03-BF4E-6B639050BD88}"/>
              </a:ext>
            </a:extLst>
          </p:cNvPr>
          <p:cNvSpPr/>
          <p:nvPr/>
        </p:nvSpPr>
        <p:spPr>
          <a:xfrm>
            <a:off x="910155" y="3681765"/>
            <a:ext cx="3174287" cy="1850477"/>
          </a:xfrm>
          <a:prstGeom prst="wedgeRectCallout">
            <a:avLst>
              <a:gd name="adj1" fmla="val 49485"/>
              <a:gd name="adj2" fmla="val 84942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nl-BE"/>
              <a:t>Als het niet mogelijk is om dakisolatie vast te stellen dan ligt de bewijslast bij de eigenaar om de aanwezigheid van de dakisolatie aan tonen.</a:t>
            </a:r>
          </a:p>
        </p:txBody>
      </p:sp>
      <p:sp>
        <p:nvSpPr>
          <p:cNvPr id="6" name="Tekstballon: rechthoek 5">
            <a:extLst>
              <a:ext uri="{FF2B5EF4-FFF2-40B4-BE49-F238E27FC236}">
                <a16:creationId xmlns:a16="http://schemas.microsoft.com/office/drawing/2014/main" id="{273F1BC2-9891-4072-A4FF-27E8A794F8E1}"/>
              </a:ext>
            </a:extLst>
          </p:cNvPr>
          <p:cNvSpPr/>
          <p:nvPr/>
        </p:nvSpPr>
        <p:spPr>
          <a:xfrm>
            <a:off x="9411128" y="2441542"/>
            <a:ext cx="2589087" cy="830436"/>
          </a:xfrm>
          <a:prstGeom prst="wedgeRectCallout">
            <a:avLst>
              <a:gd name="adj1" fmla="val -108135"/>
              <a:gd name="adj2" fmla="val 12779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/>
              <a:t>Tenzij dakisolatie wordt aangetoond door eigenaar</a:t>
            </a:r>
          </a:p>
        </p:txBody>
      </p:sp>
      <p:sp>
        <p:nvSpPr>
          <p:cNvPr id="8" name="Pijl: gebogen omhoog 7">
            <a:extLst>
              <a:ext uri="{FF2B5EF4-FFF2-40B4-BE49-F238E27FC236}">
                <a16:creationId xmlns:a16="http://schemas.microsoft.com/office/drawing/2014/main" id="{77669B59-F650-4467-A505-6EF202AC213D}"/>
              </a:ext>
            </a:extLst>
          </p:cNvPr>
          <p:cNvSpPr/>
          <p:nvPr/>
        </p:nvSpPr>
        <p:spPr>
          <a:xfrm rot="16200000">
            <a:off x="6534994" y="4548102"/>
            <a:ext cx="2462032" cy="451509"/>
          </a:xfrm>
          <a:prstGeom prst="bentUp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2532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Werkwijze</a:t>
            </a:r>
            <a:endParaRPr lang="en-US"/>
          </a:p>
          <a:p>
            <a:pPr marL="575945" lvl="1" indent="-287655"/>
            <a:r>
              <a:rPr lang="nl-BE"/>
              <a:t>Vanaf 1 januari 2021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Bij oppervlakte gelijk aan of kleiner dan 16 m² 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Gebrek categorie I =&gt; sensibiliserend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Bij oppervlakte groter dan 16 m² 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Gebrek categorie II =&gt; ongeschiktheid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Oppervlakte tot 2m² blijft buiten beschouwing</a:t>
            </a:r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988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Sinds 2015 moeten</a:t>
            </a:r>
            <a:endParaRPr lang="en-US"/>
          </a:p>
          <a:p>
            <a:pPr marL="575945" lvl="1" indent="-287655"/>
            <a:r>
              <a:rPr lang="nl-BE">
                <a:ea typeface="+mj-lt"/>
                <a:cs typeface="+mj-lt"/>
              </a:rPr>
              <a:t>Woningen/appartementen/kamers</a:t>
            </a:r>
          </a:p>
          <a:p>
            <a:pPr marL="575945" lvl="1" indent="-287655"/>
            <a:r>
              <a:rPr lang="nl-BE">
                <a:ea typeface="+mj-lt"/>
                <a:cs typeface="+mj-lt"/>
              </a:rPr>
              <a:t>Minstens dubbele beglazing in de ramen van de woonlokalen en badkamer</a:t>
            </a:r>
          </a:p>
          <a:p>
            <a:pPr marL="863945" lvl="2" indent="-287655"/>
            <a:r>
              <a:rPr lang="nl-BE">
                <a:ea typeface="+mj-lt"/>
                <a:cs typeface="+mj-lt"/>
              </a:rPr>
              <a:t>Gewone dubbele beglazing </a:t>
            </a:r>
          </a:p>
          <a:p>
            <a:pPr marL="1151600" lvl="3" indent="-287655"/>
            <a:r>
              <a:rPr lang="nl-BE">
                <a:ea typeface="+mj-lt"/>
                <a:cs typeface="+mj-lt"/>
              </a:rPr>
              <a:t>= minimaal twee glasplaten met isolerende ruimte tussen de glasplaten of spouw</a:t>
            </a:r>
            <a:endParaRPr lang="nl-BE">
              <a:cs typeface="Calibri"/>
            </a:endParaRPr>
          </a:p>
          <a:p>
            <a:pPr marL="863945" lvl="2" indent="-287655"/>
            <a:r>
              <a:rPr lang="nl-BE">
                <a:cs typeface="Calibri"/>
              </a:rPr>
              <a:t>Woonlokalen = </a:t>
            </a:r>
            <a:r>
              <a:rPr lang="nl-BE">
                <a:ea typeface="+mj-lt"/>
                <a:cs typeface="+mj-lt"/>
              </a:rPr>
              <a:t>leefruimte, keuken of slaapkamers</a:t>
            </a:r>
            <a:endParaRPr lang="nl-BE"/>
          </a:p>
          <a:p>
            <a:pPr marL="1151600" lvl="3" indent="-287655"/>
            <a:r>
              <a:rPr lang="nl-BE">
                <a:ea typeface="+mj-lt"/>
                <a:cs typeface="+mj-lt"/>
              </a:rPr>
              <a:t>Dus niet: beglazing in andere (= ondergeschikte) lokalen</a:t>
            </a:r>
            <a:endParaRPr lang="nl-BE">
              <a:cs typeface="Calibri"/>
            </a:endParaRPr>
          </a:p>
          <a:p>
            <a:pPr marL="863945" lvl="2" indent="-287655"/>
            <a:r>
              <a:rPr lang="nl-BE"/>
              <a:t>Ramen maar ook </a:t>
            </a:r>
            <a:r>
              <a:rPr lang="nl-BE">
                <a:solidFill>
                  <a:srgbClr val="7F7F7F"/>
                </a:solidFill>
              </a:rPr>
              <a:t>dakvensters, lichtkoepels of verandadaken </a:t>
            </a:r>
            <a:endParaRPr lang="nl-BE"/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863600" lvl="2" indent="-287655"/>
            <a:endParaRPr lang="nl-BE">
              <a:solidFill>
                <a:srgbClr val="7F7F7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68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Gefaseerde invoer EPC GD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marL="288290" lvl="1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D53BBE7-BBDF-43EA-8418-A8B6B4356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666489"/>
              </p:ext>
            </p:extLst>
          </p:nvPr>
        </p:nvGraphicFramePr>
        <p:xfrm>
          <a:off x="683581" y="1584475"/>
          <a:ext cx="10241817" cy="3884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4513">
                  <a:extLst>
                    <a:ext uri="{9D8B030D-6E8A-4147-A177-3AD203B41FA5}">
                      <a16:colId xmlns:a16="http://schemas.microsoft.com/office/drawing/2014/main" val="2246644529"/>
                    </a:ext>
                  </a:extLst>
                </a:gridCol>
                <a:gridCol w="4186895">
                  <a:extLst>
                    <a:ext uri="{9D8B030D-6E8A-4147-A177-3AD203B41FA5}">
                      <a16:colId xmlns:a16="http://schemas.microsoft.com/office/drawing/2014/main" val="2727304177"/>
                    </a:ext>
                  </a:extLst>
                </a:gridCol>
                <a:gridCol w="2630409">
                  <a:extLst>
                    <a:ext uri="{9D8B030D-6E8A-4147-A177-3AD203B41FA5}">
                      <a16:colId xmlns:a16="http://schemas.microsoft.com/office/drawing/2014/main" val="1684209746"/>
                    </a:ext>
                  </a:extLst>
                </a:gridCol>
              </a:tblGrid>
              <a:tr h="186893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Appartementsgebouw met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Tijdstip waarop EPC GD beschikbaar moet zijn 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- aangepaste kalender, principiële beslissing Vlaamse Regering dd. 7 mei 2021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Aandeel gebouwen (schatting)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8163503"/>
                  </a:ext>
                </a:extLst>
              </a:tr>
              <a:tr h="665825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nl-BE" sz="2000">
                          <a:effectLst/>
                        </a:rPr>
                        <a:t>Groot </a:t>
                      </a:r>
                    </a:p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nl-BE" sz="2000" b="0">
                          <a:effectLst/>
                        </a:rPr>
                        <a:t>Minstens 15 eenheden</a:t>
                      </a:r>
                      <a:endParaRPr lang="nl-BE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1 januari 2022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25%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977715"/>
                  </a:ext>
                </a:extLst>
              </a:tr>
              <a:tr h="719091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nl-BE" sz="2000">
                          <a:effectLst/>
                        </a:rPr>
                        <a:t>Middelgroot</a:t>
                      </a:r>
                    </a:p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nl-BE" sz="2000" b="0">
                          <a:effectLst/>
                        </a:rPr>
                        <a:t>5 tot en met 14 eenheden</a:t>
                      </a:r>
                      <a:endParaRPr lang="nl-BE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1 januari 2023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40%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660170"/>
                  </a:ext>
                </a:extLst>
              </a:tr>
              <a:tr h="630315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nl-BE" sz="2000">
                          <a:effectLst/>
                        </a:rPr>
                        <a:t>Klein</a:t>
                      </a:r>
                    </a:p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nl-BE" sz="2000" b="0">
                          <a:effectLst/>
                        </a:rPr>
                        <a:t>2 tot en met 4 eenheden</a:t>
                      </a:r>
                      <a:endParaRPr lang="nl-BE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1 januari 2024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200"/>
                        </a:spcAft>
                      </a:pPr>
                      <a:r>
                        <a:rPr lang="nl-BE" sz="2000">
                          <a:effectLst/>
                        </a:rPr>
                        <a:t>35%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4320645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4B06CD9C-0392-44F2-B103-591B3019C769}"/>
              </a:ext>
            </a:extLst>
          </p:cNvPr>
          <p:cNvSpPr txBox="1"/>
          <p:nvPr/>
        </p:nvSpPr>
        <p:spPr>
          <a:xfrm>
            <a:off x="770020" y="5568336"/>
            <a:ext cx="1024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/>
              <a:t>Let op: indien kleine niet residentiële eenheden in het appartementsgebouw aanwezig, dienen deze mee te worden geteld!</a:t>
            </a:r>
          </a:p>
        </p:txBody>
      </p:sp>
    </p:spTree>
    <p:extLst>
      <p:ext uri="{BB962C8B-B14F-4D97-AF65-F5344CB8AC3E}">
        <p14:creationId xmlns:p14="http://schemas.microsoft.com/office/powerpoint/2010/main" val="4027801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Sinds 1 januari 2020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Of dubbele beglazing in de ramen van de woonlokalen en badkamer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Of een energiescore lager dan:</a:t>
            </a:r>
            <a:endParaRPr lang="nl-BE">
              <a:cs typeface="Calibri"/>
            </a:endParaRPr>
          </a:p>
          <a:p>
            <a:pPr marL="863600" lvl="2" indent="-287655"/>
            <a:r>
              <a:rPr lang="nl-NL"/>
              <a:t>600 kWh/m² voor een open bebouwing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550 kWh/m² voor een halfopen bebouwing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450 kWh/m² voor een gesloten bebouwing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400 kWh/m² voor een appartement</a:t>
            </a:r>
            <a:endParaRPr lang="nl-NL">
              <a:cs typeface="Calibri"/>
            </a:endParaRPr>
          </a:p>
          <a:p>
            <a:pPr marL="1151255" lvl="3" indent="-287655"/>
            <a:endParaRPr lang="nl-BE">
              <a:cs typeface="Calibri"/>
            </a:endParaRPr>
          </a:p>
          <a:p>
            <a:pPr marL="575945" lvl="2" indent="0">
              <a:buNone/>
            </a:pPr>
            <a:endParaRPr lang="nl-NL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263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D7372D-52CA-4143-9E6A-9E1F25D4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41" y="1174450"/>
            <a:ext cx="8304612" cy="58816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Werkwijze</a:t>
            </a:r>
          </a:p>
          <a:p>
            <a:pPr marL="575945" lvl="1" indent="-287655"/>
            <a:r>
              <a:rPr lang="nl-BE"/>
              <a:t>Tot en met 2022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gebrek categorie I =&gt; sensibiliserend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Sinds 2023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Geen dubbel glas in 1 woonlokaal </a:t>
            </a:r>
            <a:r>
              <a:rPr lang="nl-BE" err="1"/>
              <a:t>ofbadkamer</a:t>
            </a:r>
            <a:endParaRPr lang="nl-BE">
              <a:cs typeface="Calibri"/>
            </a:endParaRPr>
          </a:p>
          <a:p>
            <a:pPr marL="575945" lvl="2" indent="0">
              <a:buNone/>
            </a:pPr>
            <a:r>
              <a:rPr lang="nl-BE"/>
              <a:t>	 (dus 1 raam in 1 lokaal)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 gebrek categorie I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In meerdere lokalen (</a:t>
            </a:r>
            <a:r>
              <a:rPr lang="nl-BE" err="1"/>
              <a:t>woonklokaal</a:t>
            </a:r>
            <a:r>
              <a:rPr lang="nl-BE"/>
              <a:t>/badkamer) </a:t>
            </a:r>
            <a:endParaRPr lang="nl-BE">
              <a:cs typeface="Calibri"/>
            </a:endParaRPr>
          </a:p>
          <a:p>
            <a:pPr marL="575945" lvl="2" indent="0">
              <a:buNone/>
            </a:pPr>
            <a:r>
              <a:rPr lang="nl-BE"/>
              <a:t>	(dus vanaf 1 raam in 2 lokalen)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gebrek categorie II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= ongeschiktheid</a:t>
            </a:r>
            <a:endParaRPr lang="nl-BE">
              <a:cs typeface="Calibri"/>
            </a:endParaRPr>
          </a:p>
          <a:p>
            <a:pPr marL="288290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33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Dakisolatie- en 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Belang van het EPC       voor … </a:t>
            </a:r>
            <a:endParaRPr lang="en-US"/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indent="-287655"/>
            <a:endParaRPr lang="nl-BE">
              <a:cs typeface="Calibri"/>
            </a:endParaRPr>
          </a:p>
          <a:p>
            <a:pPr marL="575945" lvl="1" indent="-287655"/>
            <a:r>
              <a:rPr lang="nl-BE">
                <a:solidFill>
                  <a:schemeClr val="tx1"/>
                </a:solidFill>
              </a:rPr>
              <a:t>Met (niet vervallen) EPC aantonen van:</a:t>
            </a:r>
            <a:endParaRPr lang="nl-BE">
              <a:solidFill>
                <a:schemeClr val="tx1"/>
              </a:solidFill>
              <a:cs typeface="Calibri"/>
            </a:endParaRPr>
          </a:p>
          <a:p>
            <a:pPr marL="863600" lvl="2" indent="-287655"/>
            <a:r>
              <a:rPr lang="nl-BE"/>
              <a:t>Een energiescore lager is dan de grenswaarde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Een R-waarde van de dakisolatie voldoet aan 0,75 m²K/W</a:t>
            </a:r>
          </a:p>
          <a:p>
            <a:pPr marL="863600" lvl="2" indent="-287655"/>
            <a:endParaRPr lang="nl-BE">
              <a:cs typeface="Calibri"/>
            </a:endParaRPr>
          </a:p>
          <a:p>
            <a:pPr marL="863600" lvl="2" indent="-287655"/>
            <a:endParaRPr lang="nl-BE"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FC23E5-59F3-4284-AF87-169D04E64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597" y="1484783"/>
            <a:ext cx="1279121" cy="180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23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Dakisolatie- en 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Geen EPC? </a:t>
            </a:r>
          </a:p>
          <a:p>
            <a:pPr indent="-287655"/>
            <a:r>
              <a:rPr lang="nl-BE"/>
              <a:t>=&gt; andere mogelijkheden om dakisolatie aan te tonen</a:t>
            </a:r>
            <a:endParaRPr lang="en-US"/>
          </a:p>
          <a:p>
            <a:pPr marL="575945" lvl="1" indent="-287655"/>
            <a:r>
              <a:rPr lang="nl-BE"/>
              <a:t>Vaststelling van isolatie ter plaatse door de woningcontroleur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Bewijstukken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Factuur of verslag van destructief onderzoek van een derde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>
                <a:cs typeface="Calibri"/>
              </a:rPr>
              <a:t>Mits duidelijke foto’s dat de dakisolatie in het dak aanwezig is</a:t>
            </a:r>
          </a:p>
          <a:p>
            <a:pPr marL="575945" lvl="1" indent="-287655"/>
            <a:r>
              <a:rPr lang="nl-BE"/>
              <a:t>Tip: Als het EPC melding maakt van dakisolatie maar geen R-waarde van de dakisolatie vermeldt =&gt; info over dakopbouw bewaren bij EPC-attest</a:t>
            </a:r>
            <a:endParaRPr lang="nl-BE">
              <a:cs typeface="Calibri"/>
            </a:endParaRPr>
          </a:p>
          <a:p>
            <a:pPr indent="-287655"/>
            <a:r>
              <a:rPr lang="nl-BE"/>
              <a:t>=&gt; andere mogelijkheden om dubbelglas aan te tonen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Geen =&gt; enkel vaststelling van aanwezigheid dubbele beglazing door de woningcontroleur</a:t>
            </a: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216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Dakisolatie- en dubbelglasnorm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Belangrijk</a:t>
            </a:r>
          </a:p>
          <a:p>
            <a:pPr marL="575945" lvl="1" indent="-287655"/>
            <a:r>
              <a:rPr lang="nl-BE">
                <a:solidFill>
                  <a:srgbClr val="105269"/>
                </a:solidFill>
                <a:cs typeface="Calibri"/>
              </a:rPr>
              <a:t>Dakisolatie- en dubbelglas norm</a:t>
            </a:r>
            <a:endParaRPr lang="nl-BE">
              <a:cs typeface="Calibri"/>
            </a:endParaRPr>
          </a:p>
          <a:p>
            <a:pPr marL="863600" lvl="2" indent="-287655"/>
            <a:r>
              <a:rPr lang="nl-BE">
                <a:cs typeface="Calibri"/>
              </a:rPr>
              <a:t>Minimaal in kader van </a:t>
            </a:r>
            <a:r>
              <a:rPr lang="nl-BE" err="1">
                <a:cs typeface="Calibri"/>
              </a:rPr>
              <a:t>woonkwaliteitnormen</a:t>
            </a:r>
            <a:endParaRPr lang="nl-BE">
              <a:cs typeface="Calibri"/>
            </a:endParaRPr>
          </a:p>
          <a:p>
            <a:pPr marL="575945" lvl="2" indent="0">
              <a:buNone/>
            </a:pPr>
            <a:r>
              <a:rPr lang="nl-BE">
                <a:cs typeface="Calibri"/>
              </a:rPr>
              <a:t>=&gt; dakisolatie =&gt; slechts 3 à 4 cm isolatie</a:t>
            </a:r>
          </a:p>
          <a:p>
            <a:pPr marL="575945" lvl="1" indent="-287655"/>
            <a:r>
              <a:rPr lang="nl-BE"/>
              <a:t>Maar indien woning niet voldoet of bij uitvoering van werken aan woning/appartementsgebouw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Met het oog op de toekomst</a:t>
            </a:r>
            <a:endParaRPr lang="nl-BE">
              <a:cs typeface="Calibri"/>
            </a:endParaRPr>
          </a:p>
          <a:p>
            <a:pPr marL="288290" lvl="1" indent="0">
              <a:buNone/>
            </a:pPr>
            <a:r>
              <a:rPr lang="nl-BE"/>
              <a:t>	=&gt; meteen energiedoelstellingen 2050 nastreven</a:t>
            </a:r>
            <a:endParaRPr lang="nl-BE">
              <a:cs typeface="Calibri"/>
            </a:endParaRPr>
          </a:p>
          <a:p>
            <a:pPr marL="288290" lvl="1" indent="0">
              <a:buNone/>
            </a:pPr>
            <a:endParaRPr lang="nl-BE"/>
          </a:p>
          <a:p>
            <a:pPr marL="575945" lvl="2" indent="0">
              <a:buFont typeface="Wingdings 2" panose="05020102010507070707" pitchFamily="18" charset="2"/>
              <a:buNone/>
            </a:pPr>
            <a:endParaRPr lang="nl-BE"/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287655" lvl="1" indent="0">
              <a:buNone/>
            </a:pPr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845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55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>
                <a:latin typeface="Calibri"/>
                <a:cs typeface="Calibri"/>
              </a:rPr>
              <a:t>Vragen</a:t>
            </a:r>
            <a:endParaRPr lang="nl-NL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692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56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/>
              <a:t>Controles VEKA</a:t>
            </a:r>
            <a:endParaRPr lang="nl-BE" sz="3700"/>
          </a:p>
        </p:txBody>
      </p:sp>
      <p:pic>
        <p:nvPicPr>
          <p:cNvPr id="3" name="Afbeelding 2" descr="Afbeelding met tekst, auto, buiten, weg&#10;&#10;Automatisch gegenereerde beschrijving">
            <a:extLst>
              <a:ext uri="{FF2B5EF4-FFF2-40B4-BE49-F238E27FC236}">
                <a16:creationId xmlns:a16="http://schemas.microsoft.com/office/drawing/2014/main" id="{61EE9C8E-1EFB-446B-84C5-9D444A633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68" y="3429000"/>
            <a:ext cx="4363464" cy="16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1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Controles VEKA</a:t>
            </a:r>
            <a:endParaRPr lang="nl-BE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>
                <a:cs typeface="Calibri"/>
              </a:rPr>
              <a:t>Welke</a:t>
            </a:r>
            <a:endParaRPr lang="nl-BE"/>
          </a:p>
          <a:p>
            <a:pPr marL="575945" lvl="1" indent="-287655"/>
            <a:r>
              <a:rPr lang="nl-BE"/>
              <a:t>Aanwezigheid EPC</a:t>
            </a:r>
            <a:endParaRPr lang="nl-BE">
              <a:cs typeface="Calibri"/>
            </a:endParaRPr>
          </a:p>
          <a:p>
            <a:pPr marL="575945" lvl="1" indent="-287655"/>
            <a:r>
              <a:rPr lang="nl-BE">
                <a:cs typeface="Calibri"/>
              </a:rPr>
              <a:t>Advertentieplicht EPC</a:t>
            </a:r>
          </a:p>
          <a:p>
            <a:pPr marL="575945" lvl="1" indent="-287655"/>
            <a:r>
              <a:rPr lang="nl-BE">
                <a:cs typeface="Calibri"/>
              </a:rPr>
              <a:t>Overdrachtsplicht EPC</a:t>
            </a:r>
          </a:p>
          <a:p>
            <a:pPr marL="575945" lvl="1" indent="-287655"/>
            <a:r>
              <a:rPr lang="nl-BE">
                <a:cs typeface="Calibri"/>
              </a:rPr>
              <a:t>Correctheid EPC</a:t>
            </a:r>
          </a:p>
          <a:p>
            <a:pPr marL="575945" lvl="1" indent="-287655"/>
            <a:r>
              <a:rPr lang="nl-BE">
                <a:cs typeface="Calibri"/>
              </a:rPr>
              <a:t>Status permanente vorming</a:t>
            </a:r>
          </a:p>
          <a:p>
            <a:pPr marL="288290" lvl="1" indent="0">
              <a:buNone/>
            </a:pPr>
            <a:endParaRPr lang="nl-BE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2645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A009D-57CE-4D44-BD11-2BB23B94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Aanwezigheid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10655C-ED4F-4B8A-B9CE-A3277014F4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8246167" cy="5037474"/>
          </a:xfrm>
        </p:spPr>
        <p:txBody>
          <a:bodyPr lIns="91440" tIns="45720" rIns="91440" bIns="0" anchor="t"/>
          <a:lstStyle/>
          <a:p>
            <a:pPr indent="-287655"/>
            <a:r>
              <a:rPr lang="nl-BE"/>
              <a:t>Regelgeving (RES en KNR)</a:t>
            </a:r>
            <a:endParaRPr lang="en-US"/>
          </a:p>
          <a:p>
            <a:pPr marL="575945" lvl="1" indent="-287655"/>
            <a:r>
              <a:rPr lang="nl-BE"/>
              <a:t>Beschikbaar bij te koop/te huur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Geldig EPC </a:t>
            </a:r>
            <a:r>
              <a:rPr lang="nl-NL"/>
              <a:t>van het moment van te koop of te huur stellen tot en met het moment waarop de notariële akte wordt verleden of de huurovereenkomst wordt ondertekend</a:t>
            </a:r>
            <a:endParaRPr lang="nl-NL">
              <a:cs typeface="Calibri"/>
            </a:endParaRPr>
          </a:p>
          <a:p>
            <a:pPr marL="575945" lvl="1" indent="-287655"/>
            <a:r>
              <a:rPr lang="nl-NL"/>
              <a:t>Bij verkoop geen EPC aanwezig? =&gt; notaris dient (verplicht) melding in bij VEKA</a:t>
            </a:r>
            <a:endParaRPr lang="nl-BE">
              <a:cs typeface="Calibri"/>
            </a:endParaRPr>
          </a:p>
          <a:p>
            <a:pPr indent="-287655"/>
            <a:r>
              <a:rPr lang="nl-NL"/>
              <a:t>Niet ok? =&gt; boete van minstens 500 euro</a:t>
            </a:r>
            <a:endParaRPr lang="nl-NL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B3E2D-1F70-4F6C-A825-4B8C78A8E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929" y="1241631"/>
            <a:ext cx="256222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926A8E2-53DB-464D-929B-6B2C6B69C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929" y="3429000"/>
            <a:ext cx="250507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06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72660-2F0A-4E92-83E5-CFF44D5F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Advertentieplicht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8A94DF-65DD-4885-9E43-473FE031B42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9647585" cy="5037474"/>
          </a:xfrm>
        </p:spPr>
        <p:txBody>
          <a:bodyPr lIns="91440" tIns="45720" rIns="91440" bIns="0" anchor="t"/>
          <a:lstStyle/>
          <a:p>
            <a:pPr indent="-287655"/>
            <a:r>
              <a:rPr lang="nl-BE"/>
              <a:t>Regelgeving (RES en KNR)</a:t>
            </a:r>
            <a:endParaRPr lang="en-US"/>
          </a:p>
          <a:p>
            <a:pPr marL="575945" lvl="1" indent="-287655"/>
            <a:r>
              <a:rPr lang="nl-NL"/>
              <a:t>Het volledige adres met huisnummer (en </a:t>
            </a:r>
            <a:r>
              <a:rPr lang="nl-NL" err="1"/>
              <a:t>busnummer</a:t>
            </a:r>
            <a:r>
              <a:rPr lang="nl-NL"/>
              <a:t> indien beschikbaar) of de unieke code van het EPC</a:t>
            </a:r>
            <a:endParaRPr lang="nl-NL">
              <a:cs typeface="Calibri"/>
            </a:endParaRPr>
          </a:p>
          <a:p>
            <a:pPr marL="575945" lvl="1" indent="-287655"/>
            <a:r>
              <a:rPr lang="nl-NL"/>
              <a:t>Het label of energiescore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EPC &lt; 2019: de energiescore (in kWh/m²) publiceren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EPC &gt; 1 januari 2019: ofwel het label (van A+ t.e.m. F) ofwel de energiescore (in kWh/m²) publiceren</a:t>
            </a:r>
            <a:endParaRPr lang="nl-NL">
              <a:cs typeface="Calibri"/>
            </a:endParaRPr>
          </a:p>
          <a:p>
            <a:pPr marL="1151890" lvl="3" indent="-287655"/>
            <a:r>
              <a:rPr lang="nl-NL"/>
              <a:t>KNR: de energiescore voor bestemming kantoor </a:t>
            </a:r>
            <a:endParaRPr lang="nl-NL">
              <a:cs typeface="Calibri"/>
            </a:endParaRPr>
          </a:p>
          <a:p>
            <a:pPr marL="1151890" lvl="3" indent="-287655"/>
            <a:r>
              <a:rPr lang="nl-NL"/>
              <a:t>RES: de energiescore vermeld op de eerste pagina van het EPC</a:t>
            </a:r>
            <a:endParaRPr lang="nl-NL">
              <a:cs typeface="Calibri"/>
            </a:endParaRPr>
          </a:p>
          <a:p>
            <a:pPr indent="-287655"/>
            <a:r>
              <a:rPr lang="nl-NL"/>
              <a:t>Uitzonderingen: zie website</a:t>
            </a:r>
            <a:endParaRPr lang="nl-NL">
              <a:cs typeface="Calibri"/>
            </a:endParaRPr>
          </a:p>
          <a:p>
            <a:pPr marL="575945" lvl="1" indent="-287655"/>
            <a:r>
              <a:rPr lang="nl-NL"/>
              <a:t>https://www.energiesparen.be/epcadvertentie</a:t>
            </a:r>
            <a:endParaRPr lang="nl-NL">
              <a:cs typeface="Calibri"/>
            </a:endParaRPr>
          </a:p>
          <a:p>
            <a:pPr indent="-287655"/>
            <a:r>
              <a:rPr lang="nl-NL"/>
              <a:t>Niet ok? =&gt; boete van minstens 250 euro</a:t>
            </a:r>
          </a:p>
          <a:p>
            <a:pPr lvl="1" indent="-287655"/>
            <a:r>
              <a:rPr lang="nl-NL">
                <a:cs typeface="Calibri"/>
              </a:rPr>
              <a:t>Niet </a:t>
            </a:r>
            <a:r>
              <a:rPr lang="nl-NL" err="1">
                <a:cs typeface="Calibri"/>
              </a:rPr>
              <a:t>cumuleerbaar</a:t>
            </a:r>
            <a:r>
              <a:rPr lang="nl-NL">
                <a:cs typeface="Calibri"/>
              </a:rPr>
              <a:t> met boete voor aanwezigheid (voor eigenaar)</a:t>
            </a:r>
          </a:p>
          <a:p>
            <a:pPr marL="575945" lvl="2" indent="0">
              <a:buNone/>
            </a:pPr>
            <a:endParaRPr lang="nl-BE"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540174-A893-47FF-89EC-9333BC537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336" y="1613866"/>
            <a:ext cx="16668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4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Gefaseerde invoer EPC GD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>
                <a:cs typeface="Calibri"/>
              </a:rPr>
              <a:t>Stand van zaken (begin juni 2021)</a:t>
            </a:r>
          </a:p>
          <a:p>
            <a:pPr lvl="1" indent="-287655"/>
            <a:r>
              <a:rPr lang="nl-BE">
                <a:cs typeface="Calibri"/>
              </a:rPr>
              <a:t>&gt; 4000 </a:t>
            </a:r>
            <a:r>
              <a:rPr lang="nl-BE" err="1">
                <a:cs typeface="Calibri"/>
              </a:rPr>
              <a:t>EPC’s</a:t>
            </a:r>
            <a:r>
              <a:rPr lang="nl-BE">
                <a:cs typeface="Calibri"/>
              </a:rPr>
              <a:t> GD opgemaakt waarvan</a:t>
            </a:r>
          </a:p>
          <a:p>
            <a:pPr lvl="2"/>
            <a:r>
              <a:rPr lang="nl-BE">
                <a:cs typeface="Calibri"/>
              </a:rPr>
              <a:t>+/- 25% voor </a:t>
            </a:r>
            <a:r>
              <a:rPr lang="nl-BE" b="1">
                <a:cs typeface="Calibri"/>
              </a:rPr>
              <a:t>grote</a:t>
            </a:r>
            <a:r>
              <a:rPr lang="nl-BE">
                <a:cs typeface="Calibri"/>
              </a:rPr>
              <a:t> appartementsgebouwen (vanaf 15 eenheden)</a:t>
            </a:r>
          </a:p>
          <a:p>
            <a:pPr lvl="2"/>
            <a:r>
              <a:rPr lang="nl-BE">
                <a:cs typeface="Calibri"/>
              </a:rPr>
              <a:t>+/- 50% voor </a:t>
            </a:r>
            <a:r>
              <a:rPr lang="nl-BE" b="1">
                <a:cs typeface="Calibri"/>
              </a:rPr>
              <a:t>middelgrote</a:t>
            </a:r>
            <a:r>
              <a:rPr lang="nl-BE">
                <a:cs typeface="Calibri"/>
              </a:rPr>
              <a:t> appartementsgebouwen (tussen de 5 en 14 eenheden)</a:t>
            </a:r>
          </a:p>
          <a:p>
            <a:pPr lvl="2"/>
            <a:r>
              <a:rPr lang="nl-BE">
                <a:cs typeface="Calibri"/>
              </a:rPr>
              <a:t>+/- 25%: voor </a:t>
            </a:r>
            <a:r>
              <a:rPr lang="nl-BE" b="1">
                <a:cs typeface="Calibri"/>
              </a:rPr>
              <a:t>kleine</a:t>
            </a:r>
            <a:r>
              <a:rPr lang="nl-BE">
                <a:cs typeface="Calibri"/>
              </a:rPr>
              <a:t> appartementsgebouwen (minder dan 5 eenheden)</a:t>
            </a:r>
          </a:p>
          <a:p>
            <a:pPr lvl="1" indent="-287655"/>
            <a:r>
              <a:rPr lang="nl-BE">
                <a:cs typeface="Calibri"/>
              </a:rPr>
              <a:t>Minder dan 4% voldoet!</a:t>
            </a:r>
          </a:p>
          <a:p>
            <a:pPr lvl="1" indent="-287655"/>
            <a:r>
              <a:rPr lang="nl-BE">
                <a:cs typeface="Calibri"/>
              </a:rPr>
              <a:t>Dringend actie nodig</a:t>
            </a:r>
          </a:p>
          <a:p>
            <a:pPr marL="576345" lvl="2" indent="0">
              <a:buNone/>
            </a:pPr>
            <a:r>
              <a:rPr lang="nl-BE">
                <a:cs typeface="Calibri"/>
              </a:rPr>
              <a:t> =&gt; ongeveer verviervoudiging van het aantal </a:t>
            </a:r>
            <a:r>
              <a:rPr lang="nl-BE" err="1">
                <a:cs typeface="Calibri"/>
              </a:rPr>
              <a:t>EPC’s</a:t>
            </a:r>
            <a:r>
              <a:rPr lang="nl-BE">
                <a:cs typeface="Calibri"/>
              </a:rPr>
              <a:t> GD/maand</a:t>
            </a:r>
          </a:p>
          <a:p>
            <a:pPr marL="575945" lvl="1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290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72660-2F0A-4E92-83E5-CFF44D5F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Advertentieplicht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8A94DF-65DD-4885-9E43-473FE031B42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7152863" cy="5037474"/>
          </a:xfrm>
        </p:spPr>
        <p:txBody>
          <a:bodyPr/>
          <a:lstStyle/>
          <a:p>
            <a:r>
              <a:rPr lang="nl-NL"/>
              <a:t>Wat wordt beschouwd als advertenties?</a:t>
            </a:r>
          </a:p>
          <a:p>
            <a:pPr lvl="1"/>
            <a:r>
              <a:rPr lang="nl-NL"/>
              <a:t>Bekendmakingen in de etalages van makelaars</a:t>
            </a:r>
          </a:p>
          <a:p>
            <a:pPr lvl="1"/>
            <a:r>
              <a:rPr lang="nl-NL"/>
              <a:t>Affiches omtrent openbare verkoop</a:t>
            </a:r>
          </a:p>
          <a:p>
            <a:pPr lvl="1"/>
            <a:r>
              <a:rPr lang="nl-NL"/>
              <a:t>Informatie op (</a:t>
            </a:r>
            <a:r>
              <a:rPr lang="nl-NL" err="1"/>
              <a:t>immo</a:t>
            </a:r>
            <a:r>
              <a:rPr lang="nl-NL"/>
              <a:t>-)beurzen</a:t>
            </a:r>
          </a:p>
          <a:p>
            <a:pPr lvl="1"/>
            <a:r>
              <a:rPr lang="nl-NL"/>
              <a:t>Drukwerk: advertenties in folders, tijdschriften, kranten</a:t>
            </a:r>
          </a:p>
          <a:p>
            <a:pPr lvl="1"/>
            <a:r>
              <a:rPr lang="nl-NL"/>
              <a:t>Online advertenties op websites, nieuwsbrieven, </a:t>
            </a:r>
            <a:r>
              <a:rPr lang="nl-NL" err="1"/>
              <a:t>mailings</a:t>
            </a:r>
            <a:endParaRPr lang="nl-NL"/>
          </a:p>
          <a:p>
            <a:pPr lvl="1"/>
            <a:r>
              <a:rPr lang="nl-NL"/>
              <a:t>TV- of radio-advertenties</a:t>
            </a:r>
          </a:p>
          <a:p>
            <a:pPr lvl="2"/>
            <a:endParaRPr lang="nl-BE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3436D4D-0A56-4F96-8465-E50A5DAA5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561" y="1709737"/>
            <a:ext cx="36671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F3679E0-BC15-4E24-A017-3DEE96F1A9D9}"/>
              </a:ext>
            </a:extLst>
          </p:cNvPr>
          <p:cNvSpPr/>
          <p:nvPr/>
        </p:nvSpPr>
        <p:spPr>
          <a:xfrm>
            <a:off x="647698" y="5895131"/>
            <a:ext cx="10896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nl-NL" sz="2400">
                <a:solidFill>
                  <a:srgbClr val="FF0000"/>
                </a:solidFill>
              </a:rPr>
              <a:t>LET OP! De vermelding ‘EPC in opmaak’ of ‘EPC in aanvraag’ = NIET TOEGELATEN</a:t>
            </a:r>
          </a:p>
        </p:txBody>
      </p:sp>
    </p:spTree>
    <p:extLst>
      <p:ext uri="{BB962C8B-B14F-4D97-AF65-F5344CB8AC3E}">
        <p14:creationId xmlns:p14="http://schemas.microsoft.com/office/powerpoint/2010/main" val="42479030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9E7BA-138B-4F81-99AC-1ABB75FD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Aanwezigheid &amp; advertentieplicht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76159A-4923-46DB-B10A-7EFA85C2B96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6712976" cy="5037474"/>
          </a:xfrm>
        </p:spPr>
        <p:txBody>
          <a:bodyPr/>
          <a:lstStyle/>
          <a:p>
            <a:r>
              <a:rPr lang="nl-BE"/>
              <a:t>Elk jaar enkele duizenden controles</a:t>
            </a:r>
          </a:p>
          <a:p>
            <a:pPr lvl="1"/>
            <a:r>
              <a:rPr lang="nl-BE"/>
              <a:t>Steekproeven + klachten</a:t>
            </a:r>
          </a:p>
          <a:p>
            <a:r>
              <a:rPr lang="nl-NL"/>
              <a:t>Resultaten (controles 2020)</a:t>
            </a:r>
          </a:p>
          <a:p>
            <a:pPr lvl="1"/>
            <a:r>
              <a:rPr lang="nl-NL"/>
              <a:t>EPC en advertentie in &gt; </a:t>
            </a:r>
            <a:r>
              <a:rPr lang="nl-NL" b="1"/>
              <a:t>90% </a:t>
            </a:r>
            <a:r>
              <a:rPr lang="nl-NL"/>
              <a:t>van de gevallen aanwezig/correct</a:t>
            </a:r>
          </a:p>
          <a:p>
            <a:pPr lvl="1"/>
            <a:r>
              <a:rPr lang="nl-NL"/>
              <a:t>Verplichtingen goed gekend</a:t>
            </a:r>
          </a:p>
          <a:p>
            <a:pPr lvl="1"/>
            <a:endParaRPr lang="nl-BE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CBB7D1C5-8F0C-4636-89DC-EADEFB3B3B96}"/>
              </a:ext>
            </a:extLst>
          </p:cNvPr>
          <p:cNvGrpSpPr/>
          <p:nvPr/>
        </p:nvGrpSpPr>
        <p:grpSpPr>
          <a:xfrm>
            <a:off x="7914827" y="1707325"/>
            <a:ext cx="3273799" cy="3862513"/>
            <a:chOff x="1546818" y="1428826"/>
            <a:chExt cx="3766861" cy="4444240"/>
          </a:xfrm>
        </p:grpSpPr>
        <p:sp>
          <p:nvSpPr>
            <p:cNvPr id="5" name="Oval 19">
              <a:extLst>
                <a:ext uri="{FF2B5EF4-FFF2-40B4-BE49-F238E27FC236}">
                  <a16:creationId xmlns:a16="http://schemas.microsoft.com/office/drawing/2014/main" id="{163DF473-BD21-4E83-AC2F-93244400BFBC}"/>
                </a:ext>
              </a:extLst>
            </p:cNvPr>
            <p:cNvSpPr/>
            <p:nvPr/>
          </p:nvSpPr>
          <p:spPr>
            <a:xfrm>
              <a:off x="1546818" y="5633437"/>
              <a:ext cx="3766861" cy="239629"/>
            </a:xfrm>
            <a:prstGeom prst="ellipse">
              <a:avLst/>
            </a:pr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C34C9A0-A953-402B-9721-2EA76CB28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823" y="5068250"/>
              <a:ext cx="79987" cy="116905"/>
            </a:xfrm>
            <a:custGeom>
              <a:avLst/>
              <a:gdLst>
                <a:gd name="T0" fmla="*/ 0 w 13"/>
                <a:gd name="T1" fmla="*/ 3 h 19"/>
                <a:gd name="T2" fmla="*/ 4 w 13"/>
                <a:gd name="T3" fmla="*/ 0 h 19"/>
                <a:gd name="T4" fmla="*/ 10 w 13"/>
                <a:gd name="T5" fmla="*/ 5 h 19"/>
                <a:gd name="T6" fmla="*/ 5 w 13"/>
                <a:gd name="T7" fmla="*/ 18 h 19"/>
                <a:gd name="T8" fmla="*/ 0 w 13"/>
                <a:gd name="T9" fmla="*/ 15 h 19"/>
                <a:gd name="T10" fmla="*/ 0 w 13"/>
                <a:gd name="T1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9">
                  <a:moveTo>
                    <a:pt x="0" y="3"/>
                  </a:moveTo>
                  <a:cubicBezTo>
                    <a:pt x="2" y="2"/>
                    <a:pt x="3" y="1"/>
                    <a:pt x="4" y="0"/>
                  </a:cubicBezTo>
                  <a:cubicBezTo>
                    <a:pt x="6" y="2"/>
                    <a:pt x="8" y="3"/>
                    <a:pt x="10" y="5"/>
                  </a:cubicBezTo>
                  <a:cubicBezTo>
                    <a:pt x="13" y="10"/>
                    <a:pt x="11" y="17"/>
                    <a:pt x="5" y="18"/>
                  </a:cubicBezTo>
                  <a:cubicBezTo>
                    <a:pt x="4" y="19"/>
                    <a:pt x="2" y="17"/>
                    <a:pt x="0" y="15"/>
                  </a:cubicBezTo>
                  <a:cubicBezTo>
                    <a:pt x="7" y="11"/>
                    <a:pt x="5" y="7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AFA812C-12E5-4846-8914-F2039E44A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953" y="2653247"/>
              <a:ext cx="55376" cy="67682"/>
            </a:xfrm>
            <a:custGeom>
              <a:avLst/>
              <a:gdLst>
                <a:gd name="T0" fmla="*/ 0 w 9"/>
                <a:gd name="T1" fmla="*/ 10 h 11"/>
                <a:gd name="T2" fmla="*/ 2 w 9"/>
                <a:gd name="T3" fmla="*/ 1 h 11"/>
                <a:gd name="T4" fmla="*/ 8 w 9"/>
                <a:gd name="T5" fmla="*/ 1 h 11"/>
                <a:gd name="T6" fmla="*/ 9 w 9"/>
                <a:gd name="T7" fmla="*/ 3 h 11"/>
                <a:gd name="T8" fmla="*/ 8 w 9"/>
                <a:gd name="T9" fmla="*/ 4 h 11"/>
                <a:gd name="T10" fmla="*/ 2 w 9"/>
                <a:gd name="T11" fmla="*/ 11 h 11"/>
                <a:gd name="T12" fmla="*/ 0 w 9"/>
                <a:gd name="T1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0" y="10"/>
                  </a:moveTo>
                  <a:cubicBezTo>
                    <a:pt x="1" y="7"/>
                    <a:pt x="1" y="4"/>
                    <a:pt x="2" y="1"/>
                  </a:cubicBezTo>
                  <a:cubicBezTo>
                    <a:pt x="2" y="0"/>
                    <a:pt x="6" y="1"/>
                    <a:pt x="8" y="1"/>
                  </a:cubicBezTo>
                  <a:cubicBezTo>
                    <a:pt x="9" y="1"/>
                    <a:pt x="9" y="2"/>
                    <a:pt x="9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3" y="3"/>
                    <a:pt x="2" y="7"/>
                    <a:pt x="2" y="11"/>
                  </a:cubicBezTo>
                  <a:cubicBezTo>
                    <a:pt x="1" y="11"/>
                    <a:pt x="1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A4E388E-FD5A-40CE-B6C6-DFB915955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590" y="4019185"/>
              <a:ext cx="1205963" cy="1184429"/>
            </a:xfrm>
            <a:custGeom>
              <a:avLst/>
              <a:gdLst>
                <a:gd name="T0" fmla="*/ 145 w 195"/>
                <a:gd name="T1" fmla="*/ 111 h 192"/>
                <a:gd name="T2" fmla="*/ 109 w 195"/>
                <a:gd name="T3" fmla="*/ 179 h 192"/>
                <a:gd name="T4" fmla="*/ 82 w 195"/>
                <a:gd name="T5" fmla="*/ 183 h 192"/>
                <a:gd name="T6" fmla="*/ 7 w 195"/>
                <a:gd name="T7" fmla="*/ 107 h 192"/>
                <a:gd name="T8" fmla="*/ 6 w 195"/>
                <a:gd name="T9" fmla="*/ 84 h 192"/>
                <a:gd name="T10" fmla="*/ 30 w 195"/>
                <a:gd name="T11" fmla="*/ 85 h 192"/>
                <a:gd name="T12" fmla="*/ 87 w 195"/>
                <a:gd name="T13" fmla="*/ 142 h 192"/>
                <a:gd name="T14" fmla="*/ 91 w 195"/>
                <a:gd name="T15" fmla="*/ 146 h 192"/>
                <a:gd name="T16" fmla="*/ 102 w 195"/>
                <a:gd name="T17" fmla="*/ 124 h 192"/>
                <a:gd name="T18" fmla="*/ 148 w 195"/>
                <a:gd name="T19" fmla="*/ 39 h 192"/>
                <a:gd name="T20" fmla="*/ 163 w 195"/>
                <a:gd name="T21" fmla="*/ 11 h 192"/>
                <a:gd name="T22" fmla="*/ 185 w 195"/>
                <a:gd name="T23" fmla="*/ 3 h 192"/>
                <a:gd name="T24" fmla="*/ 191 w 195"/>
                <a:gd name="T25" fmla="*/ 26 h 192"/>
                <a:gd name="T26" fmla="*/ 162 w 195"/>
                <a:gd name="T27" fmla="*/ 79 h 192"/>
                <a:gd name="T28" fmla="*/ 145 w 195"/>
                <a:gd name="T29" fmla="*/ 11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192">
                  <a:moveTo>
                    <a:pt x="145" y="111"/>
                  </a:moveTo>
                  <a:cubicBezTo>
                    <a:pt x="133" y="134"/>
                    <a:pt x="121" y="157"/>
                    <a:pt x="109" y="179"/>
                  </a:cubicBezTo>
                  <a:cubicBezTo>
                    <a:pt x="103" y="190"/>
                    <a:pt x="91" y="192"/>
                    <a:pt x="82" y="183"/>
                  </a:cubicBezTo>
                  <a:cubicBezTo>
                    <a:pt x="57" y="158"/>
                    <a:pt x="32" y="132"/>
                    <a:pt x="7" y="107"/>
                  </a:cubicBezTo>
                  <a:cubicBezTo>
                    <a:pt x="0" y="100"/>
                    <a:pt x="1" y="89"/>
                    <a:pt x="6" y="84"/>
                  </a:cubicBezTo>
                  <a:cubicBezTo>
                    <a:pt x="13" y="77"/>
                    <a:pt x="23" y="78"/>
                    <a:pt x="30" y="85"/>
                  </a:cubicBezTo>
                  <a:cubicBezTo>
                    <a:pt x="49" y="104"/>
                    <a:pt x="68" y="123"/>
                    <a:pt x="87" y="142"/>
                  </a:cubicBezTo>
                  <a:cubicBezTo>
                    <a:pt x="88" y="143"/>
                    <a:pt x="89" y="144"/>
                    <a:pt x="91" y="146"/>
                  </a:cubicBezTo>
                  <a:cubicBezTo>
                    <a:pt x="95" y="138"/>
                    <a:pt x="98" y="131"/>
                    <a:pt x="102" y="124"/>
                  </a:cubicBezTo>
                  <a:cubicBezTo>
                    <a:pt x="117" y="96"/>
                    <a:pt x="132" y="68"/>
                    <a:pt x="148" y="39"/>
                  </a:cubicBezTo>
                  <a:cubicBezTo>
                    <a:pt x="153" y="30"/>
                    <a:pt x="158" y="20"/>
                    <a:pt x="163" y="11"/>
                  </a:cubicBezTo>
                  <a:cubicBezTo>
                    <a:pt x="168" y="1"/>
                    <a:pt x="178" y="0"/>
                    <a:pt x="185" y="3"/>
                  </a:cubicBezTo>
                  <a:cubicBezTo>
                    <a:pt x="193" y="7"/>
                    <a:pt x="195" y="18"/>
                    <a:pt x="191" y="26"/>
                  </a:cubicBezTo>
                  <a:cubicBezTo>
                    <a:pt x="182" y="44"/>
                    <a:pt x="172" y="62"/>
                    <a:pt x="162" y="79"/>
                  </a:cubicBezTo>
                  <a:cubicBezTo>
                    <a:pt x="161" y="82"/>
                    <a:pt x="149" y="105"/>
                    <a:pt x="145" y="11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08E0690-2073-4D61-8C45-912DCEEF86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4212" y="1428826"/>
              <a:ext cx="3359467" cy="4325468"/>
            </a:xfrm>
            <a:custGeom>
              <a:avLst/>
              <a:gdLst>
                <a:gd name="T0" fmla="*/ 519 w 543"/>
                <a:gd name="T1" fmla="*/ 420 h 700"/>
                <a:gd name="T2" fmla="*/ 452 w 543"/>
                <a:gd name="T3" fmla="*/ 344 h 700"/>
                <a:gd name="T4" fmla="*/ 451 w 543"/>
                <a:gd name="T5" fmla="*/ 131 h 700"/>
                <a:gd name="T6" fmla="*/ 353 w 543"/>
                <a:gd name="T7" fmla="*/ 120 h 700"/>
                <a:gd name="T8" fmla="*/ 350 w 543"/>
                <a:gd name="T9" fmla="*/ 120 h 700"/>
                <a:gd name="T10" fmla="*/ 347 w 543"/>
                <a:gd name="T11" fmla="*/ 93 h 700"/>
                <a:gd name="T12" fmla="*/ 309 w 543"/>
                <a:gd name="T13" fmla="*/ 76 h 700"/>
                <a:gd name="T14" fmla="*/ 273 w 543"/>
                <a:gd name="T15" fmla="*/ 18 h 700"/>
                <a:gd name="T16" fmla="*/ 261 w 543"/>
                <a:gd name="T17" fmla="*/ 10 h 700"/>
                <a:gd name="T18" fmla="*/ 234 w 543"/>
                <a:gd name="T19" fmla="*/ 2 h 700"/>
                <a:gd name="T20" fmla="*/ 231 w 543"/>
                <a:gd name="T21" fmla="*/ 2 h 700"/>
                <a:gd name="T22" fmla="*/ 150 w 543"/>
                <a:gd name="T23" fmla="*/ 69 h 700"/>
                <a:gd name="T24" fmla="*/ 123 w 543"/>
                <a:gd name="T25" fmla="*/ 75 h 700"/>
                <a:gd name="T26" fmla="*/ 105 w 543"/>
                <a:gd name="T27" fmla="*/ 114 h 700"/>
                <a:gd name="T28" fmla="*/ 18 w 543"/>
                <a:gd name="T29" fmla="*/ 120 h 700"/>
                <a:gd name="T30" fmla="*/ 0 w 543"/>
                <a:gd name="T31" fmla="*/ 371 h 700"/>
                <a:gd name="T32" fmla="*/ 0 w 543"/>
                <a:gd name="T33" fmla="*/ 606 h 700"/>
                <a:gd name="T34" fmla="*/ 0 w 543"/>
                <a:gd name="T35" fmla="*/ 607 h 700"/>
                <a:gd name="T36" fmla="*/ 19 w 543"/>
                <a:gd name="T37" fmla="*/ 621 h 700"/>
                <a:gd name="T38" fmla="*/ 206 w 543"/>
                <a:gd name="T39" fmla="*/ 625 h 700"/>
                <a:gd name="T40" fmla="*/ 321 w 543"/>
                <a:gd name="T41" fmla="*/ 695 h 700"/>
                <a:gd name="T42" fmla="*/ 478 w 543"/>
                <a:gd name="T43" fmla="*/ 651 h 700"/>
                <a:gd name="T44" fmla="*/ 538 w 543"/>
                <a:gd name="T45" fmla="*/ 473 h 700"/>
                <a:gd name="T46" fmla="*/ 215 w 543"/>
                <a:gd name="T47" fmla="*/ 35 h 700"/>
                <a:gd name="T48" fmla="*/ 255 w 543"/>
                <a:gd name="T49" fmla="*/ 45 h 700"/>
                <a:gd name="T50" fmla="*/ 261 w 543"/>
                <a:gd name="T51" fmla="*/ 51 h 700"/>
                <a:gd name="T52" fmla="*/ 271 w 543"/>
                <a:gd name="T53" fmla="*/ 76 h 700"/>
                <a:gd name="T54" fmla="*/ 181 w 543"/>
                <a:gd name="T55" fmla="*/ 75 h 700"/>
                <a:gd name="T56" fmla="*/ 137 w 543"/>
                <a:gd name="T57" fmla="*/ 107 h 700"/>
                <a:gd name="T58" fmla="*/ 309 w 543"/>
                <a:gd name="T59" fmla="*/ 108 h 700"/>
                <a:gd name="T60" fmla="*/ 315 w 543"/>
                <a:gd name="T61" fmla="*/ 160 h 700"/>
                <a:gd name="T62" fmla="*/ 261 w 543"/>
                <a:gd name="T63" fmla="*/ 166 h 700"/>
                <a:gd name="T64" fmla="*/ 136 w 543"/>
                <a:gd name="T65" fmla="*/ 160 h 700"/>
                <a:gd name="T66" fmla="*/ 183 w 543"/>
                <a:gd name="T67" fmla="*/ 588 h 700"/>
                <a:gd name="T68" fmla="*/ 32 w 543"/>
                <a:gd name="T69" fmla="*/ 290 h 700"/>
                <a:gd name="T70" fmla="*/ 38 w 543"/>
                <a:gd name="T71" fmla="*/ 152 h 700"/>
                <a:gd name="T72" fmla="*/ 105 w 543"/>
                <a:gd name="T73" fmla="*/ 158 h 700"/>
                <a:gd name="T74" fmla="*/ 123 w 543"/>
                <a:gd name="T75" fmla="*/ 197 h 700"/>
                <a:gd name="T76" fmla="*/ 329 w 543"/>
                <a:gd name="T77" fmla="*/ 197 h 700"/>
                <a:gd name="T78" fmla="*/ 347 w 543"/>
                <a:gd name="T79" fmla="*/ 158 h 700"/>
                <a:gd name="T80" fmla="*/ 382 w 543"/>
                <a:gd name="T81" fmla="*/ 152 h 700"/>
                <a:gd name="T82" fmla="*/ 420 w 543"/>
                <a:gd name="T83" fmla="*/ 157 h 700"/>
                <a:gd name="T84" fmla="*/ 420 w 543"/>
                <a:gd name="T85" fmla="*/ 327 h 700"/>
                <a:gd name="T86" fmla="*/ 404 w 543"/>
                <a:gd name="T87" fmla="*/ 329 h 700"/>
                <a:gd name="T88" fmla="*/ 276 w 543"/>
                <a:gd name="T89" fmla="*/ 339 h 700"/>
                <a:gd name="T90" fmla="*/ 175 w 543"/>
                <a:gd name="T91" fmla="*/ 452 h 700"/>
                <a:gd name="T92" fmla="*/ 507 w 543"/>
                <a:gd name="T93" fmla="*/ 536 h 700"/>
                <a:gd name="T94" fmla="*/ 391 w 543"/>
                <a:gd name="T95" fmla="*/ 661 h 700"/>
                <a:gd name="T96" fmla="*/ 282 w 543"/>
                <a:gd name="T97" fmla="*/ 648 h 700"/>
                <a:gd name="T98" fmla="*/ 211 w 543"/>
                <a:gd name="T99" fmla="*/ 572 h 700"/>
                <a:gd name="T100" fmla="*/ 278 w 543"/>
                <a:gd name="T101" fmla="*/ 374 h 700"/>
                <a:gd name="T102" fmla="*/ 481 w 543"/>
                <a:gd name="T103" fmla="*/ 421 h 700"/>
                <a:gd name="T104" fmla="*/ 507 w 543"/>
                <a:gd name="T105" fmla="*/ 536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3" h="700">
                  <a:moveTo>
                    <a:pt x="538" y="473"/>
                  </a:moveTo>
                  <a:cubicBezTo>
                    <a:pt x="534" y="454"/>
                    <a:pt x="528" y="437"/>
                    <a:pt x="519" y="420"/>
                  </a:cubicBezTo>
                  <a:cubicBezTo>
                    <a:pt x="504" y="393"/>
                    <a:pt x="483" y="370"/>
                    <a:pt x="457" y="353"/>
                  </a:cubicBezTo>
                  <a:cubicBezTo>
                    <a:pt x="453" y="351"/>
                    <a:pt x="452" y="348"/>
                    <a:pt x="452" y="344"/>
                  </a:cubicBezTo>
                  <a:cubicBezTo>
                    <a:pt x="452" y="276"/>
                    <a:pt x="452" y="208"/>
                    <a:pt x="452" y="140"/>
                  </a:cubicBezTo>
                  <a:cubicBezTo>
                    <a:pt x="452" y="137"/>
                    <a:pt x="452" y="134"/>
                    <a:pt x="451" y="131"/>
                  </a:cubicBezTo>
                  <a:cubicBezTo>
                    <a:pt x="448" y="123"/>
                    <a:pt x="442" y="120"/>
                    <a:pt x="434" y="120"/>
                  </a:cubicBezTo>
                  <a:cubicBezTo>
                    <a:pt x="407" y="120"/>
                    <a:pt x="380" y="120"/>
                    <a:pt x="353" y="120"/>
                  </a:cubicBezTo>
                  <a:cubicBezTo>
                    <a:pt x="352" y="120"/>
                    <a:pt x="351" y="120"/>
                    <a:pt x="350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7" y="120"/>
                    <a:pt x="347" y="119"/>
                    <a:pt x="347" y="114"/>
                  </a:cubicBezTo>
                  <a:cubicBezTo>
                    <a:pt x="347" y="107"/>
                    <a:pt x="347" y="100"/>
                    <a:pt x="347" y="93"/>
                  </a:cubicBezTo>
                  <a:cubicBezTo>
                    <a:pt x="347" y="81"/>
                    <a:pt x="341" y="76"/>
                    <a:pt x="329" y="76"/>
                  </a:cubicBezTo>
                  <a:cubicBezTo>
                    <a:pt x="322" y="75"/>
                    <a:pt x="316" y="75"/>
                    <a:pt x="309" y="76"/>
                  </a:cubicBezTo>
                  <a:cubicBezTo>
                    <a:pt x="304" y="76"/>
                    <a:pt x="303" y="74"/>
                    <a:pt x="302" y="69"/>
                  </a:cubicBezTo>
                  <a:cubicBezTo>
                    <a:pt x="300" y="48"/>
                    <a:pt x="290" y="31"/>
                    <a:pt x="273" y="18"/>
                  </a:cubicBezTo>
                  <a:cubicBezTo>
                    <a:pt x="269" y="15"/>
                    <a:pt x="265" y="13"/>
                    <a:pt x="261" y="10"/>
                  </a:cubicBezTo>
                  <a:cubicBezTo>
                    <a:pt x="261" y="10"/>
                    <a:pt x="261" y="10"/>
                    <a:pt x="261" y="10"/>
                  </a:cubicBezTo>
                  <a:cubicBezTo>
                    <a:pt x="259" y="9"/>
                    <a:pt x="257" y="8"/>
                    <a:pt x="255" y="8"/>
                  </a:cubicBezTo>
                  <a:cubicBezTo>
                    <a:pt x="249" y="5"/>
                    <a:pt x="242" y="3"/>
                    <a:pt x="234" y="2"/>
                  </a:cubicBezTo>
                  <a:cubicBezTo>
                    <a:pt x="233" y="2"/>
                    <a:pt x="232" y="2"/>
                    <a:pt x="231" y="2"/>
                  </a:cubicBezTo>
                  <a:cubicBezTo>
                    <a:pt x="231" y="2"/>
                    <a:pt x="231" y="2"/>
                    <a:pt x="231" y="2"/>
                  </a:cubicBezTo>
                  <a:cubicBezTo>
                    <a:pt x="212" y="0"/>
                    <a:pt x="194" y="6"/>
                    <a:pt x="179" y="18"/>
                  </a:cubicBezTo>
                  <a:cubicBezTo>
                    <a:pt x="162" y="31"/>
                    <a:pt x="152" y="48"/>
                    <a:pt x="150" y="69"/>
                  </a:cubicBezTo>
                  <a:cubicBezTo>
                    <a:pt x="149" y="74"/>
                    <a:pt x="148" y="76"/>
                    <a:pt x="143" y="75"/>
                  </a:cubicBezTo>
                  <a:cubicBezTo>
                    <a:pt x="136" y="75"/>
                    <a:pt x="129" y="75"/>
                    <a:pt x="123" y="75"/>
                  </a:cubicBezTo>
                  <a:cubicBezTo>
                    <a:pt x="111" y="75"/>
                    <a:pt x="105" y="81"/>
                    <a:pt x="105" y="93"/>
                  </a:cubicBezTo>
                  <a:cubicBezTo>
                    <a:pt x="105" y="100"/>
                    <a:pt x="105" y="107"/>
                    <a:pt x="105" y="114"/>
                  </a:cubicBezTo>
                  <a:cubicBezTo>
                    <a:pt x="105" y="120"/>
                    <a:pt x="105" y="120"/>
                    <a:pt x="98" y="120"/>
                  </a:cubicBezTo>
                  <a:cubicBezTo>
                    <a:pt x="72" y="120"/>
                    <a:pt x="45" y="121"/>
                    <a:pt x="18" y="120"/>
                  </a:cubicBezTo>
                  <a:cubicBezTo>
                    <a:pt x="7" y="120"/>
                    <a:pt x="0" y="127"/>
                    <a:pt x="0" y="139"/>
                  </a:cubicBezTo>
                  <a:cubicBezTo>
                    <a:pt x="0" y="216"/>
                    <a:pt x="0" y="293"/>
                    <a:pt x="0" y="371"/>
                  </a:cubicBezTo>
                  <a:cubicBezTo>
                    <a:pt x="0" y="448"/>
                    <a:pt x="0" y="526"/>
                    <a:pt x="0" y="603"/>
                  </a:cubicBezTo>
                  <a:cubicBezTo>
                    <a:pt x="0" y="604"/>
                    <a:pt x="0" y="605"/>
                    <a:pt x="0" y="606"/>
                  </a:cubicBezTo>
                  <a:cubicBezTo>
                    <a:pt x="0" y="607"/>
                    <a:pt x="0" y="607"/>
                    <a:pt x="0" y="607"/>
                  </a:cubicBezTo>
                  <a:cubicBezTo>
                    <a:pt x="0" y="607"/>
                    <a:pt x="0" y="607"/>
                    <a:pt x="0" y="607"/>
                  </a:cubicBezTo>
                  <a:cubicBezTo>
                    <a:pt x="1" y="609"/>
                    <a:pt x="1" y="610"/>
                    <a:pt x="1" y="611"/>
                  </a:cubicBezTo>
                  <a:cubicBezTo>
                    <a:pt x="4" y="619"/>
                    <a:pt x="11" y="621"/>
                    <a:pt x="19" y="621"/>
                  </a:cubicBezTo>
                  <a:cubicBezTo>
                    <a:pt x="78" y="621"/>
                    <a:pt x="138" y="621"/>
                    <a:pt x="197" y="621"/>
                  </a:cubicBezTo>
                  <a:cubicBezTo>
                    <a:pt x="201" y="621"/>
                    <a:pt x="203" y="622"/>
                    <a:pt x="206" y="625"/>
                  </a:cubicBezTo>
                  <a:cubicBezTo>
                    <a:pt x="216" y="636"/>
                    <a:pt x="226" y="647"/>
                    <a:pt x="237" y="657"/>
                  </a:cubicBezTo>
                  <a:cubicBezTo>
                    <a:pt x="261" y="677"/>
                    <a:pt x="290" y="689"/>
                    <a:pt x="321" y="695"/>
                  </a:cubicBezTo>
                  <a:cubicBezTo>
                    <a:pt x="350" y="700"/>
                    <a:pt x="378" y="698"/>
                    <a:pt x="406" y="690"/>
                  </a:cubicBezTo>
                  <a:cubicBezTo>
                    <a:pt x="433" y="682"/>
                    <a:pt x="457" y="669"/>
                    <a:pt x="478" y="651"/>
                  </a:cubicBezTo>
                  <a:cubicBezTo>
                    <a:pt x="511" y="621"/>
                    <a:pt x="532" y="584"/>
                    <a:pt x="539" y="540"/>
                  </a:cubicBezTo>
                  <a:cubicBezTo>
                    <a:pt x="543" y="518"/>
                    <a:pt x="542" y="495"/>
                    <a:pt x="538" y="473"/>
                  </a:cubicBezTo>
                  <a:close/>
                  <a:moveTo>
                    <a:pt x="197" y="44"/>
                  </a:moveTo>
                  <a:cubicBezTo>
                    <a:pt x="202" y="40"/>
                    <a:pt x="209" y="36"/>
                    <a:pt x="215" y="35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29" y="32"/>
                    <a:pt x="244" y="35"/>
                    <a:pt x="255" y="45"/>
                  </a:cubicBezTo>
                  <a:cubicBezTo>
                    <a:pt x="257" y="46"/>
                    <a:pt x="259" y="48"/>
                    <a:pt x="261" y="50"/>
                  </a:cubicBezTo>
                  <a:cubicBezTo>
                    <a:pt x="261" y="50"/>
                    <a:pt x="261" y="51"/>
                    <a:pt x="261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7" y="57"/>
                    <a:pt x="270" y="65"/>
                    <a:pt x="271" y="76"/>
                  </a:cubicBezTo>
                  <a:cubicBezTo>
                    <a:pt x="268" y="76"/>
                    <a:pt x="212" y="75"/>
                    <a:pt x="188" y="75"/>
                  </a:cubicBezTo>
                  <a:cubicBezTo>
                    <a:pt x="186" y="75"/>
                    <a:pt x="184" y="75"/>
                    <a:pt x="181" y="75"/>
                  </a:cubicBezTo>
                  <a:cubicBezTo>
                    <a:pt x="182" y="62"/>
                    <a:pt x="188" y="52"/>
                    <a:pt x="197" y="44"/>
                  </a:cubicBezTo>
                  <a:close/>
                  <a:moveTo>
                    <a:pt x="137" y="107"/>
                  </a:moveTo>
                  <a:cubicBezTo>
                    <a:pt x="139" y="107"/>
                    <a:pt x="141" y="107"/>
                    <a:pt x="142" y="107"/>
                  </a:cubicBezTo>
                  <a:cubicBezTo>
                    <a:pt x="167" y="107"/>
                    <a:pt x="278" y="108"/>
                    <a:pt x="309" y="108"/>
                  </a:cubicBezTo>
                  <a:cubicBezTo>
                    <a:pt x="311" y="108"/>
                    <a:pt x="313" y="108"/>
                    <a:pt x="315" y="108"/>
                  </a:cubicBezTo>
                  <a:cubicBezTo>
                    <a:pt x="315" y="110"/>
                    <a:pt x="315" y="145"/>
                    <a:pt x="315" y="160"/>
                  </a:cubicBezTo>
                  <a:cubicBezTo>
                    <a:pt x="315" y="165"/>
                    <a:pt x="314" y="166"/>
                    <a:pt x="310" y="166"/>
                  </a:cubicBezTo>
                  <a:cubicBezTo>
                    <a:pt x="293" y="166"/>
                    <a:pt x="261" y="166"/>
                    <a:pt x="261" y="166"/>
                  </a:cubicBezTo>
                  <a:cubicBezTo>
                    <a:pt x="221" y="165"/>
                    <a:pt x="182" y="165"/>
                    <a:pt x="142" y="166"/>
                  </a:cubicBezTo>
                  <a:cubicBezTo>
                    <a:pt x="138" y="166"/>
                    <a:pt x="136" y="165"/>
                    <a:pt x="136" y="160"/>
                  </a:cubicBezTo>
                  <a:cubicBezTo>
                    <a:pt x="137" y="144"/>
                    <a:pt x="137" y="123"/>
                    <a:pt x="137" y="107"/>
                  </a:cubicBezTo>
                  <a:close/>
                  <a:moveTo>
                    <a:pt x="183" y="588"/>
                  </a:moveTo>
                  <a:cubicBezTo>
                    <a:pt x="159" y="589"/>
                    <a:pt x="31" y="587"/>
                    <a:pt x="31" y="587"/>
                  </a:cubicBezTo>
                  <a:cubicBezTo>
                    <a:pt x="31" y="587"/>
                    <a:pt x="32" y="374"/>
                    <a:pt x="32" y="290"/>
                  </a:cubicBezTo>
                  <a:cubicBezTo>
                    <a:pt x="32" y="246"/>
                    <a:pt x="32" y="202"/>
                    <a:pt x="32" y="158"/>
                  </a:cubicBezTo>
                  <a:cubicBezTo>
                    <a:pt x="32" y="154"/>
                    <a:pt x="33" y="152"/>
                    <a:pt x="38" y="152"/>
                  </a:cubicBezTo>
                  <a:cubicBezTo>
                    <a:pt x="58" y="152"/>
                    <a:pt x="79" y="152"/>
                    <a:pt x="99" y="152"/>
                  </a:cubicBezTo>
                  <a:cubicBezTo>
                    <a:pt x="104" y="152"/>
                    <a:pt x="105" y="154"/>
                    <a:pt x="105" y="158"/>
                  </a:cubicBezTo>
                  <a:cubicBezTo>
                    <a:pt x="105" y="165"/>
                    <a:pt x="105" y="173"/>
                    <a:pt x="105" y="180"/>
                  </a:cubicBezTo>
                  <a:cubicBezTo>
                    <a:pt x="105" y="190"/>
                    <a:pt x="113" y="197"/>
                    <a:pt x="123" y="197"/>
                  </a:cubicBezTo>
                  <a:cubicBezTo>
                    <a:pt x="154" y="197"/>
                    <a:pt x="184" y="197"/>
                    <a:pt x="215" y="197"/>
                  </a:cubicBezTo>
                  <a:cubicBezTo>
                    <a:pt x="215" y="197"/>
                    <a:pt x="291" y="197"/>
                    <a:pt x="329" y="197"/>
                  </a:cubicBezTo>
                  <a:cubicBezTo>
                    <a:pt x="339" y="197"/>
                    <a:pt x="347" y="191"/>
                    <a:pt x="347" y="180"/>
                  </a:cubicBezTo>
                  <a:cubicBezTo>
                    <a:pt x="347" y="173"/>
                    <a:pt x="347" y="165"/>
                    <a:pt x="347" y="158"/>
                  </a:cubicBezTo>
                  <a:cubicBezTo>
                    <a:pt x="347" y="154"/>
                    <a:pt x="348" y="152"/>
                    <a:pt x="352" y="152"/>
                  </a:cubicBezTo>
                  <a:cubicBezTo>
                    <a:pt x="362" y="152"/>
                    <a:pt x="382" y="152"/>
                    <a:pt x="382" y="152"/>
                  </a:cubicBezTo>
                  <a:cubicBezTo>
                    <a:pt x="393" y="152"/>
                    <a:pt x="404" y="152"/>
                    <a:pt x="416" y="152"/>
                  </a:cubicBezTo>
                  <a:cubicBezTo>
                    <a:pt x="419" y="152"/>
                    <a:pt x="420" y="153"/>
                    <a:pt x="420" y="157"/>
                  </a:cubicBezTo>
                  <a:cubicBezTo>
                    <a:pt x="420" y="168"/>
                    <a:pt x="420" y="179"/>
                    <a:pt x="420" y="190"/>
                  </a:cubicBezTo>
                  <a:cubicBezTo>
                    <a:pt x="420" y="235"/>
                    <a:pt x="420" y="281"/>
                    <a:pt x="420" y="327"/>
                  </a:cubicBezTo>
                  <a:cubicBezTo>
                    <a:pt x="420" y="329"/>
                    <a:pt x="420" y="331"/>
                    <a:pt x="420" y="334"/>
                  </a:cubicBezTo>
                  <a:cubicBezTo>
                    <a:pt x="414" y="332"/>
                    <a:pt x="409" y="331"/>
                    <a:pt x="404" y="329"/>
                  </a:cubicBezTo>
                  <a:cubicBezTo>
                    <a:pt x="378" y="321"/>
                    <a:pt x="351" y="321"/>
                    <a:pt x="324" y="324"/>
                  </a:cubicBezTo>
                  <a:cubicBezTo>
                    <a:pt x="308" y="327"/>
                    <a:pt x="292" y="332"/>
                    <a:pt x="276" y="339"/>
                  </a:cubicBezTo>
                  <a:cubicBezTo>
                    <a:pt x="275" y="339"/>
                    <a:pt x="261" y="346"/>
                    <a:pt x="261" y="346"/>
                  </a:cubicBezTo>
                  <a:cubicBezTo>
                    <a:pt x="220" y="371"/>
                    <a:pt x="190" y="406"/>
                    <a:pt x="175" y="452"/>
                  </a:cubicBezTo>
                  <a:cubicBezTo>
                    <a:pt x="160" y="498"/>
                    <a:pt x="164" y="544"/>
                    <a:pt x="183" y="588"/>
                  </a:cubicBezTo>
                  <a:close/>
                  <a:moveTo>
                    <a:pt x="507" y="536"/>
                  </a:moveTo>
                  <a:cubicBezTo>
                    <a:pt x="501" y="572"/>
                    <a:pt x="484" y="603"/>
                    <a:pt x="456" y="627"/>
                  </a:cubicBezTo>
                  <a:cubicBezTo>
                    <a:pt x="437" y="644"/>
                    <a:pt x="415" y="655"/>
                    <a:pt x="391" y="661"/>
                  </a:cubicBezTo>
                  <a:cubicBezTo>
                    <a:pt x="376" y="665"/>
                    <a:pt x="361" y="666"/>
                    <a:pt x="346" y="666"/>
                  </a:cubicBezTo>
                  <a:cubicBezTo>
                    <a:pt x="324" y="665"/>
                    <a:pt x="302" y="659"/>
                    <a:pt x="282" y="648"/>
                  </a:cubicBezTo>
                  <a:cubicBezTo>
                    <a:pt x="280" y="647"/>
                    <a:pt x="270" y="641"/>
                    <a:pt x="268" y="640"/>
                  </a:cubicBezTo>
                  <a:cubicBezTo>
                    <a:pt x="242" y="623"/>
                    <a:pt x="224" y="600"/>
                    <a:pt x="211" y="572"/>
                  </a:cubicBezTo>
                  <a:cubicBezTo>
                    <a:pt x="198" y="544"/>
                    <a:pt x="195" y="514"/>
                    <a:pt x="200" y="484"/>
                  </a:cubicBezTo>
                  <a:cubicBezTo>
                    <a:pt x="209" y="435"/>
                    <a:pt x="235" y="398"/>
                    <a:pt x="278" y="374"/>
                  </a:cubicBezTo>
                  <a:cubicBezTo>
                    <a:pt x="304" y="359"/>
                    <a:pt x="331" y="352"/>
                    <a:pt x="360" y="354"/>
                  </a:cubicBezTo>
                  <a:cubicBezTo>
                    <a:pt x="411" y="357"/>
                    <a:pt x="452" y="379"/>
                    <a:pt x="481" y="421"/>
                  </a:cubicBezTo>
                  <a:cubicBezTo>
                    <a:pt x="493" y="437"/>
                    <a:pt x="501" y="455"/>
                    <a:pt x="506" y="475"/>
                  </a:cubicBezTo>
                  <a:cubicBezTo>
                    <a:pt x="510" y="495"/>
                    <a:pt x="511" y="515"/>
                    <a:pt x="507" y="536"/>
                  </a:cubicBezTo>
                  <a:close/>
                </a:path>
              </a:pathLst>
            </a:custGeom>
            <a:solidFill>
              <a:srgbClr val="1052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" name="Straight Connector 2">
              <a:extLst>
                <a:ext uri="{FF2B5EF4-FFF2-40B4-BE49-F238E27FC236}">
                  <a16:creationId xmlns:a16="http://schemas.microsoft.com/office/drawing/2014/main" id="{EEF759C3-58C8-4560-A156-0911689192BD}"/>
                </a:ext>
              </a:extLst>
            </p:cNvPr>
            <p:cNvCxnSpPr/>
            <p:nvPr/>
          </p:nvCxnSpPr>
          <p:spPr>
            <a:xfrm>
              <a:off x="2392680" y="2905760"/>
              <a:ext cx="1859280" cy="0"/>
            </a:xfrm>
            <a:prstGeom prst="line">
              <a:avLst/>
            </a:prstGeom>
            <a:ln w="38100">
              <a:solidFill>
                <a:srgbClr val="1052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1">
              <a:extLst>
                <a:ext uri="{FF2B5EF4-FFF2-40B4-BE49-F238E27FC236}">
                  <a16:creationId xmlns:a16="http://schemas.microsoft.com/office/drawing/2014/main" id="{2C6A6A63-20EE-4C9D-A212-255597600F4B}"/>
                </a:ext>
              </a:extLst>
            </p:cNvPr>
            <p:cNvCxnSpPr/>
            <p:nvPr/>
          </p:nvCxnSpPr>
          <p:spPr>
            <a:xfrm>
              <a:off x="2392680" y="3225800"/>
              <a:ext cx="1859280" cy="0"/>
            </a:xfrm>
            <a:prstGeom prst="line">
              <a:avLst/>
            </a:prstGeom>
            <a:ln w="38100">
              <a:solidFill>
                <a:srgbClr val="1052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2">
              <a:extLst>
                <a:ext uri="{FF2B5EF4-FFF2-40B4-BE49-F238E27FC236}">
                  <a16:creationId xmlns:a16="http://schemas.microsoft.com/office/drawing/2014/main" id="{C9AE62D7-699E-4990-9965-937DD5530E31}"/>
                </a:ext>
              </a:extLst>
            </p:cNvPr>
            <p:cNvCxnSpPr>
              <a:cxnSpLocks/>
            </p:cNvCxnSpPr>
            <p:nvPr/>
          </p:nvCxnSpPr>
          <p:spPr>
            <a:xfrm>
              <a:off x="2392680" y="3545840"/>
              <a:ext cx="853440" cy="0"/>
            </a:xfrm>
            <a:prstGeom prst="line">
              <a:avLst/>
            </a:prstGeom>
            <a:ln w="38100">
              <a:solidFill>
                <a:srgbClr val="1052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7">
              <a:extLst>
                <a:ext uri="{FF2B5EF4-FFF2-40B4-BE49-F238E27FC236}">
                  <a16:creationId xmlns:a16="http://schemas.microsoft.com/office/drawing/2014/main" id="{C0766715-EA0C-497C-AB56-F7A334D3566F}"/>
                </a:ext>
              </a:extLst>
            </p:cNvPr>
            <p:cNvCxnSpPr>
              <a:cxnSpLocks/>
            </p:cNvCxnSpPr>
            <p:nvPr/>
          </p:nvCxnSpPr>
          <p:spPr>
            <a:xfrm>
              <a:off x="2392680" y="3855720"/>
              <a:ext cx="635000" cy="0"/>
            </a:xfrm>
            <a:prstGeom prst="line">
              <a:avLst/>
            </a:prstGeom>
            <a:ln w="38100">
              <a:solidFill>
                <a:srgbClr val="1052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8">
              <a:extLst>
                <a:ext uri="{FF2B5EF4-FFF2-40B4-BE49-F238E27FC236}">
                  <a16:creationId xmlns:a16="http://schemas.microsoft.com/office/drawing/2014/main" id="{B5D9CC01-A5A0-4D0F-B5FF-6E5731F1328F}"/>
                </a:ext>
              </a:extLst>
            </p:cNvPr>
            <p:cNvCxnSpPr>
              <a:cxnSpLocks/>
            </p:cNvCxnSpPr>
            <p:nvPr/>
          </p:nvCxnSpPr>
          <p:spPr>
            <a:xfrm>
              <a:off x="2392680" y="4175760"/>
              <a:ext cx="477520" cy="0"/>
            </a:xfrm>
            <a:prstGeom prst="line">
              <a:avLst/>
            </a:prstGeom>
            <a:ln w="38100">
              <a:solidFill>
                <a:srgbClr val="1052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9">
              <a:extLst>
                <a:ext uri="{FF2B5EF4-FFF2-40B4-BE49-F238E27FC236}">
                  <a16:creationId xmlns:a16="http://schemas.microsoft.com/office/drawing/2014/main" id="{8EDD6E1B-A0EF-47AD-AF2A-46E784F07C4D}"/>
                </a:ext>
              </a:extLst>
            </p:cNvPr>
            <p:cNvCxnSpPr>
              <a:cxnSpLocks/>
            </p:cNvCxnSpPr>
            <p:nvPr/>
          </p:nvCxnSpPr>
          <p:spPr>
            <a:xfrm>
              <a:off x="2392680" y="4495800"/>
              <a:ext cx="426720" cy="0"/>
            </a:xfrm>
            <a:prstGeom prst="line">
              <a:avLst/>
            </a:prstGeom>
            <a:ln w="38100">
              <a:solidFill>
                <a:srgbClr val="1052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9">
              <a:extLst>
                <a:ext uri="{FF2B5EF4-FFF2-40B4-BE49-F238E27FC236}">
                  <a16:creationId xmlns:a16="http://schemas.microsoft.com/office/drawing/2014/main" id="{FDD22553-32D6-4AAD-A520-231800827599}"/>
                </a:ext>
              </a:extLst>
            </p:cNvPr>
            <p:cNvCxnSpPr>
              <a:cxnSpLocks/>
            </p:cNvCxnSpPr>
            <p:nvPr/>
          </p:nvCxnSpPr>
          <p:spPr>
            <a:xfrm>
              <a:off x="2392680" y="4800600"/>
              <a:ext cx="426720" cy="0"/>
            </a:xfrm>
            <a:prstGeom prst="line">
              <a:avLst/>
            </a:prstGeom>
            <a:ln w="38100">
              <a:solidFill>
                <a:srgbClr val="1052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91179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FF948-FCEF-4846-9112-41AAA5DA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Overdrachtsplicht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1E3900-62CB-4E5D-9421-618897AB3C7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Regelgeving (RES en KNR)</a:t>
            </a:r>
          </a:p>
          <a:p>
            <a:pPr lvl="1"/>
            <a:r>
              <a:rPr lang="nl-BE"/>
              <a:t>Verkoop</a:t>
            </a:r>
          </a:p>
          <a:p>
            <a:pPr lvl="2"/>
            <a:r>
              <a:rPr lang="nl-BE"/>
              <a:t>Origineel EPC overdragen aan koper</a:t>
            </a:r>
          </a:p>
          <a:p>
            <a:pPr lvl="2"/>
            <a:r>
              <a:rPr lang="nl-BE"/>
              <a:t>Bij verlijden notariële akte</a:t>
            </a:r>
          </a:p>
          <a:p>
            <a:pPr lvl="1"/>
            <a:r>
              <a:rPr lang="nl-BE"/>
              <a:t>Verhuur</a:t>
            </a:r>
          </a:p>
          <a:p>
            <a:pPr lvl="2"/>
            <a:r>
              <a:rPr lang="nl-BE"/>
              <a:t>Kopie van EPC overdragen aan huurder</a:t>
            </a:r>
          </a:p>
          <a:p>
            <a:pPr lvl="2"/>
            <a:r>
              <a:rPr lang="nl-BE"/>
              <a:t>Bij ondertekenen huurovereenkomst</a:t>
            </a:r>
          </a:p>
          <a:p>
            <a:r>
              <a:rPr lang="nl-BE"/>
              <a:t>Niet ok? =&gt; boete van minstens 500 euro</a:t>
            </a:r>
          </a:p>
          <a:p>
            <a:r>
              <a:rPr lang="nl-NL"/>
              <a:t>Meldingen van inbreuken via de notaris of een klacht van een koper of huurder</a:t>
            </a:r>
          </a:p>
          <a:p>
            <a:pPr lvl="1"/>
            <a:r>
              <a:rPr lang="nl-NL"/>
              <a:t>Beperkt aantal inbreuken gekend</a:t>
            </a:r>
            <a:endParaRPr lang="nl-BE"/>
          </a:p>
          <a:p>
            <a:endParaRPr lang="nl-BE"/>
          </a:p>
          <a:p>
            <a:pPr lvl="1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22334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6C0E6-903F-47A6-835C-E1C3F982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Correctheid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AE4F82-8FB6-483A-B183-BC31D6EA034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Regelgeving</a:t>
            </a:r>
          </a:p>
          <a:p>
            <a:pPr lvl="1"/>
            <a:r>
              <a:rPr lang="nl-BE"/>
              <a:t>EPC moet correct opgemaakt worden, volgens richtlijnen Inspectieprotocol</a:t>
            </a:r>
          </a:p>
          <a:p>
            <a:r>
              <a:rPr lang="nl-NL"/>
              <a:t>Niet ok? =&gt; boete van minstens 250 euro</a:t>
            </a:r>
          </a:p>
          <a:p>
            <a:r>
              <a:rPr lang="nl-NL"/>
              <a:t>Zwaardere fouten of herhaalde inbreuken =&gt; schorsing of intrekking erkenning</a:t>
            </a:r>
          </a:p>
          <a:p>
            <a:pPr lvl="1"/>
            <a:endParaRPr lang="nl-B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826151-3ABE-4D4E-BFD4-A3CAE0D8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480" y="3986333"/>
            <a:ext cx="7451035" cy="277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3438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59FA7-F658-422E-AD3F-D042CF108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Correctheid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3DD7F3-8662-4B6A-8031-65902DE075D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10820402" cy="5037474"/>
          </a:xfrm>
        </p:spPr>
        <p:txBody>
          <a:bodyPr lIns="91440" tIns="45720" rIns="91440" bIns="0" anchor="t"/>
          <a:lstStyle/>
          <a:p>
            <a:pPr indent="-287655"/>
            <a:r>
              <a:rPr lang="nl-BE"/>
              <a:t>Belang van correctheid =&gt; belang EPC neemt steeds meer toe</a:t>
            </a:r>
            <a:endParaRPr lang="en-US"/>
          </a:p>
          <a:p>
            <a:pPr marL="575945" lvl="1" indent="-287655"/>
            <a:r>
              <a:rPr lang="nl-NL">
                <a:cs typeface="Calibri"/>
              </a:rPr>
              <a:t>Zie vorige slides: </a:t>
            </a:r>
            <a:endParaRPr lang="nl-NL"/>
          </a:p>
          <a:p>
            <a:pPr marL="863600" lvl="2" indent="-287655"/>
            <a:r>
              <a:rPr lang="nl-NL">
                <a:ea typeface="+mj-lt"/>
                <a:cs typeface="+mj-lt"/>
              </a:rPr>
              <a:t>Gebruikt door lokale en Vlaamse overheden bij het verlenen van subsidies, zoals de totaalrenovatiebonus en de EPC-labelpremie</a:t>
            </a:r>
            <a:endParaRPr lang="nl-NL">
              <a:cs typeface="Calibri"/>
            </a:endParaRPr>
          </a:p>
          <a:p>
            <a:pPr marL="863600" lvl="2" indent="-287655"/>
            <a:r>
              <a:rPr lang="nl-NL">
                <a:ea typeface="+mj-lt"/>
                <a:cs typeface="+mj-lt"/>
              </a:rPr>
              <a:t>Gebruikt door financiële instellingen bij het toekennen van voordelige leningen, zoals het renteloos renovatiekrediet</a:t>
            </a:r>
            <a:endParaRPr lang="nl-NL"/>
          </a:p>
          <a:p>
            <a:pPr marL="863600" lvl="2" indent="-287655"/>
            <a:r>
              <a:rPr lang="nl-NL">
                <a:cs typeface="Calibri"/>
              </a:rPr>
              <a:t>Gebruikt voor het aantonen dakisolatie- en dubbelglasnorm</a:t>
            </a:r>
            <a:endParaRPr lang="nl-NL"/>
          </a:p>
          <a:p>
            <a:pPr marL="575945" lvl="1" indent="-287655"/>
            <a:r>
              <a:rPr lang="nl-NL">
                <a:cs typeface="Calibri"/>
              </a:rPr>
              <a:t>Ook</a:t>
            </a:r>
            <a:endParaRPr lang="nl-NL"/>
          </a:p>
          <a:p>
            <a:pPr marL="863600" lvl="2" indent="-287655"/>
            <a:r>
              <a:rPr lang="nl-NL"/>
              <a:t>Informeert kandidaat kopers/huurders over energiezuinigheid gebouw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EPC bepaalt mee de verkoop- en verhuurwaarde van het gebouw</a:t>
            </a:r>
            <a:endParaRPr lang="nl-NL">
              <a:cs typeface="Calibri"/>
            </a:endParaRPr>
          </a:p>
          <a:p>
            <a:pPr marL="863600" lvl="2" indent="-287655"/>
            <a:r>
              <a:rPr lang="nl-NL"/>
              <a:t>Energiehuizen gebruiken het EPC bij het verlenen van een renteloze Energielening+</a:t>
            </a:r>
            <a:endParaRPr lang="nl-NL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0CE360-EFC0-4F40-8CA1-01483694F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/>
          <a:stretch/>
        </p:blipFill>
        <p:spPr>
          <a:xfrm>
            <a:off x="2701042" y="5263368"/>
            <a:ext cx="6078045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92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9056E-4095-43AF-B195-7919818D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Correctheid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03B2AB-EEF4-40D6-8B78-F1AA5FBBCB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6574279" cy="5037474"/>
          </a:xfrm>
        </p:spPr>
        <p:txBody>
          <a:bodyPr/>
          <a:lstStyle/>
          <a:p>
            <a:r>
              <a:rPr lang="nl-BE"/>
              <a:t>Jaarlijks een paar honderd controles</a:t>
            </a:r>
          </a:p>
          <a:p>
            <a:pPr lvl="1"/>
            <a:r>
              <a:rPr lang="nl-BE"/>
              <a:t>2021: 450 controles</a:t>
            </a:r>
          </a:p>
          <a:p>
            <a:pPr lvl="1"/>
            <a:r>
              <a:rPr lang="nl-BE"/>
              <a:t>Komende jaren wordt aantal controles opgetrokken</a:t>
            </a:r>
          </a:p>
          <a:p>
            <a:r>
              <a:rPr lang="nl-BE"/>
              <a:t>Type controles</a:t>
            </a:r>
          </a:p>
          <a:p>
            <a:pPr lvl="1"/>
            <a:r>
              <a:rPr lang="nl-BE"/>
              <a:t>Steekproeven</a:t>
            </a:r>
          </a:p>
          <a:p>
            <a:pPr lvl="1"/>
            <a:r>
              <a:rPr lang="nl-BE"/>
              <a:t>Gerichte controles</a:t>
            </a:r>
          </a:p>
          <a:p>
            <a:pPr lvl="1"/>
            <a:r>
              <a:rPr lang="nl-BE"/>
              <a:t>Klachten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DCC9191F-4D60-439E-8C2C-EEBB7C04B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3428240"/>
              </p:ext>
            </p:extLst>
          </p:nvPr>
        </p:nvGraphicFramePr>
        <p:xfrm>
          <a:off x="6254884" y="1770434"/>
          <a:ext cx="5797685" cy="4751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6221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A0E23-6E35-402C-AD91-35CDC56F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Correctheid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0BDDC8-EB46-49DF-807C-70323B9E73A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Steekproeven</a:t>
            </a:r>
          </a:p>
          <a:p>
            <a:pPr lvl="1"/>
            <a:r>
              <a:rPr lang="nl-BE"/>
              <a:t>Maandelijks </a:t>
            </a:r>
            <a:r>
              <a:rPr lang="nl-BE" err="1"/>
              <a:t>EPC’s</a:t>
            </a:r>
            <a:r>
              <a:rPr lang="nl-BE"/>
              <a:t> steekproefsgewijs</a:t>
            </a:r>
          </a:p>
          <a:p>
            <a:pPr lvl="2"/>
            <a:r>
              <a:rPr lang="nl-BE"/>
              <a:t>Wie meer </a:t>
            </a:r>
            <a:r>
              <a:rPr lang="nl-BE" err="1"/>
              <a:t>EPC’s</a:t>
            </a:r>
            <a:r>
              <a:rPr lang="nl-BE"/>
              <a:t> opmaakt, heeft meer kans om er uitgepikt te worden</a:t>
            </a:r>
          </a:p>
          <a:p>
            <a:pPr lvl="2"/>
            <a:r>
              <a:rPr lang="nl-BE"/>
              <a:t>Zowel RES, KNR als GD</a:t>
            </a:r>
          </a:p>
          <a:p>
            <a:pPr lvl="1"/>
            <a:r>
              <a:rPr lang="nl-BE"/>
              <a:t>Controle</a:t>
            </a:r>
          </a:p>
          <a:p>
            <a:pPr lvl="2"/>
            <a:r>
              <a:rPr lang="nl-BE"/>
              <a:t>Software: invoerveld per invoerveld nagaan op vreemde invoer of uitzonderlijke combinaties</a:t>
            </a:r>
          </a:p>
          <a:p>
            <a:pPr lvl="2"/>
            <a:r>
              <a:rPr lang="nl-BE"/>
              <a:t>Opzoeking in Google </a:t>
            </a:r>
            <a:r>
              <a:rPr lang="nl-BE" err="1"/>
              <a:t>Maps</a:t>
            </a:r>
            <a:r>
              <a:rPr lang="nl-BE"/>
              <a:t>, foto’s op </a:t>
            </a:r>
            <a:r>
              <a:rPr lang="nl-BE" err="1"/>
              <a:t>immowebsite</a:t>
            </a:r>
            <a:r>
              <a:rPr lang="nl-BE"/>
              <a:t>, …</a:t>
            </a:r>
          </a:p>
          <a:p>
            <a:pPr lvl="1"/>
            <a:r>
              <a:rPr lang="nl-BE"/>
              <a:t>Resultaat</a:t>
            </a:r>
          </a:p>
          <a:p>
            <a:pPr lvl="2"/>
            <a:r>
              <a:rPr lang="nl-BE"/>
              <a:t>Weinig uitzonderlijke invoer =&gt; brief verstuurd, maar controle afgesloten</a:t>
            </a:r>
          </a:p>
          <a:p>
            <a:pPr lvl="2"/>
            <a:r>
              <a:rPr lang="nl-BE"/>
              <a:t>Veel uitzonderlijke invoer/zwaardere mogelijke fouten =&gt; opvragen projectdossier</a:t>
            </a:r>
          </a:p>
        </p:txBody>
      </p:sp>
    </p:spTree>
    <p:extLst>
      <p:ext uri="{BB962C8B-B14F-4D97-AF65-F5344CB8AC3E}">
        <p14:creationId xmlns:p14="http://schemas.microsoft.com/office/powerpoint/2010/main" val="41958479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A0E23-6E35-402C-AD91-35CDC56F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Correctheid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0BDDC8-EB46-49DF-807C-70323B9E73A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Gerichte controles</a:t>
            </a:r>
          </a:p>
          <a:p>
            <a:pPr lvl="1"/>
            <a:r>
              <a:rPr lang="nl-BE"/>
              <a:t>Opvolging van energiedeskundigen die vroeger al zwaardere fouten hadden gemaakt</a:t>
            </a:r>
          </a:p>
          <a:p>
            <a:pPr lvl="2"/>
            <a:r>
              <a:rPr lang="nl-BE"/>
              <a:t>Continu proces</a:t>
            </a:r>
          </a:p>
          <a:p>
            <a:pPr lvl="1"/>
            <a:r>
              <a:rPr lang="nl-BE"/>
              <a:t>Nakijken nieuwe invoergegevens EPC KNR en EPC GD</a:t>
            </a:r>
          </a:p>
          <a:p>
            <a:pPr lvl="2"/>
            <a:r>
              <a:rPr lang="nl-BE"/>
              <a:t>EPC GD: voorjaar en najaar 2020</a:t>
            </a:r>
          </a:p>
          <a:p>
            <a:pPr lvl="2"/>
            <a:r>
              <a:rPr lang="nl-BE"/>
              <a:t>EPC KNR: voorjaar 2021</a:t>
            </a:r>
          </a:p>
          <a:p>
            <a:pPr lvl="1"/>
            <a:r>
              <a:rPr lang="nl-BE"/>
              <a:t>Extra controles op </a:t>
            </a:r>
            <a:r>
              <a:rPr lang="nl-BE" err="1"/>
              <a:t>EPC’s</a:t>
            </a:r>
            <a:r>
              <a:rPr lang="nl-BE"/>
              <a:t> </a:t>
            </a:r>
            <a:r>
              <a:rPr lang="nl-BE" err="1"/>
              <a:t>i.k.v</a:t>
            </a:r>
            <a:r>
              <a:rPr lang="nl-BE"/>
              <a:t>. labelpremie/rentesubsidie</a:t>
            </a:r>
          </a:p>
          <a:p>
            <a:pPr lvl="2"/>
            <a:r>
              <a:rPr lang="nl-BE"/>
              <a:t>Opsporen fraude via rapporten in databank</a:t>
            </a:r>
          </a:p>
          <a:p>
            <a:pPr lvl="2"/>
            <a:r>
              <a:rPr lang="nl-BE"/>
              <a:t>Opsporen uitzonderlijke invoer, steekproefsgewijs</a:t>
            </a:r>
          </a:p>
          <a:p>
            <a:pPr lvl="1"/>
            <a:r>
              <a:rPr lang="nl-BE"/>
              <a:t>Controle op volledigheid van projectdossier</a:t>
            </a:r>
          </a:p>
          <a:p>
            <a:pPr lvl="2"/>
            <a:r>
              <a:rPr lang="nl-BE"/>
              <a:t>Continu proces</a:t>
            </a:r>
          </a:p>
          <a:p>
            <a:pPr lvl="2"/>
            <a:r>
              <a:rPr lang="nl-BE"/>
              <a:t>Extra controles: voorjaar 2021</a:t>
            </a:r>
          </a:p>
          <a:p>
            <a:pPr lvl="1"/>
            <a:endParaRPr lang="nl-BE"/>
          </a:p>
          <a:p>
            <a:pPr lvl="2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98833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A0E23-6E35-402C-AD91-35CDC56F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Correctheid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0BDDC8-EB46-49DF-807C-70323B9E73A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Klachten</a:t>
            </a:r>
          </a:p>
          <a:p>
            <a:pPr lvl="1"/>
            <a:r>
              <a:rPr lang="nl-BE"/>
              <a:t>Ingediende klachten</a:t>
            </a:r>
          </a:p>
          <a:p>
            <a:pPr lvl="2"/>
            <a:r>
              <a:rPr lang="nl-BE"/>
              <a:t>Aantal neemt toe</a:t>
            </a:r>
          </a:p>
          <a:p>
            <a:pPr lvl="2"/>
            <a:r>
              <a:rPr lang="nl-BE"/>
              <a:t>Voornamelijk nieuwe eigenaars/huurders, maar ook kandidaat kopers/huurders of huidige eigenaar</a:t>
            </a:r>
          </a:p>
          <a:p>
            <a:pPr lvl="2"/>
            <a:r>
              <a:rPr lang="nl-BE"/>
              <a:t>Ook meer en meer vragen van eigenaars of kandidaat kopers/huurders over invoer/correctheid EPC</a:t>
            </a:r>
          </a:p>
          <a:p>
            <a:pPr lvl="2"/>
            <a:r>
              <a:rPr lang="nl-BE"/>
              <a:t>Ook reeds enkele klachten over EPC GD</a:t>
            </a:r>
          </a:p>
          <a:p>
            <a:pPr lvl="1"/>
            <a:r>
              <a:rPr lang="nl-BE"/>
              <a:t>Nakijken of deze gegrond zijn</a:t>
            </a:r>
          </a:p>
          <a:p>
            <a:pPr lvl="2"/>
            <a:r>
              <a:rPr lang="nl-BE"/>
              <a:t>Invoergegevens EPC nakijken in software</a:t>
            </a:r>
          </a:p>
          <a:p>
            <a:pPr lvl="2"/>
            <a:r>
              <a:rPr lang="nl-BE"/>
              <a:t>Bewijsstukken bij klacht onderzoeken</a:t>
            </a:r>
          </a:p>
          <a:p>
            <a:pPr marL="288000" lvl="1" indent="0">
              <a:buNone/>
            </a:pPr>
            <a:endParaRPr lang="nl-BE"/>
          </a:p>
          <a:p>
            <a:pPr lvl="2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0579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88441-B209-4744-AB27-76EBB7A0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Correctheid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4B81CB-50C5-42AA-B0BE-E5E156DD80E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Controleprocedure</a:t>
            </a:r>
          </a:p>
          <a:p>
            <a:pPr lvl="1"/>
            <a:r>
              <a:rPr lang="nl-BE"/>
              <a:t>Controle</a:t>
            </a:r>
          </a:p>
          <a:p>
            <a:pPr lvl="2"/>
            <a:r>
              <a:rPr lang="nl-BE"/>
              <a:t>Opvragen projectdossier</a:t>
            </a:r>
          </a:p>
          <a:p>
            <a:pPr lvl="3"/>
            <a:r>
              <a:rPr lang="nl-BE"/>
              <a:t>Verplicht om hierop te reageren =&gt; zo niet, wordt ED geschorst</a:t>
            </a:r>
          </a:p>
          <a:p>
            <a:pPr lvl="2"/>
            <a:r>
              <a:rPr lang="nl-BE"/>
              <a:t>Invoer uit EPC overlopen in combinatie met info uit projectdossier</a:t>
            </a:r>
          </a:p>
          <a:p>
            <a:pPr lvl="3"/>
            <a:r>
              <a:rPr lang="nl-BE"/>
              <a:t>Oppervlaktes en volumes nameten (vb. bruikbare vloeroppervlakte, verliesoppervlakken, vensters)</a:t>
            </a:r>
          </a:p>
          <a:p>
            <a:pPr lvl="3"/>
            <a:r>
              <a:rPr lang="nl-BE"/>
              <a:t>Visuele vaststellingen op foto’s nagaan (vb. kenmerken isolatie, ketel)</a:t>
            </a:r>
          </a:p>
          <a:p>
            <a:pPr lvl="3"/>
            <a:r>
              <a:rPr lang="nl-BE"/>
              <a:t>Bewijsstukken overlopen (vb. correct bewijs voor bouwjaar of isolatie aanwezig?)</a:t>
            </a:r>
          </a:p>
          <a:p>
            <a:pPr lvl="2"/>
            <a:r>
              <a:rPr lang="nl-BE"/>
              <a:t>Als projectdossier onvoldoende =&gt; controle ter plaatse</a:t>
            </a:r>
          </a:p>
          <a:p>
            <a:pPr lvl="3"/>
            <a:r>
              <a:rPr lang="nl-BE"/>
              <a:t>Meest grondige methode om EPC te controleren</a:t>
            </a:r>
          </a:p>
          <a:p>
            <a:pPr lvl="3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868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Geen oude </a:t>
            </a:r>
            <a:r>
              <a:rPr lang="nl-BE" err="1"/>
              <a:t>EPC’s</a:t>
            </a:r>
            <a:r>
              <a:rPr lang="nl-BE"/>
              <a:t> bij verkoop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Geldig EPC residentieel bij verkoop?</a:t>
            </a:r>
          </a:p>
          <a:p>
            <a:pPr lvl="1"/>
            <a:r>
              <a:rPr lang="nl-BE">
                <a:solidFill>
                  <a:schemeClr val="bg1">
                    <a:lumMod val="50000"/>
                  </a:schemeClr>
                </a:solidFill>
              </a:rPr>
              <a:t>Volgens artikel 1</a:t>
            </a:r>
            <a:r>
              <a:rPr lang="nl-NL"/>
              <a:t>2.3.22</a:t>
            </a:r>
            <a:r>
              <a:rPr lang="nl-NL" b="1"/>
              <a:t> </a:t>
            </a:r>
            <a:r>
              <a:rPr lang="nl-NL"/>
              <a:t>van het Energiebesluit geldt dat vanaf 01/01/2022 bij verkoop enkel nog </a:t>
            </a:r>
            <a:r>
              <a:rPr lang="nl-NL" err="1"/>
              <a:t>EPC’s</a:t>
            </a:r>
            <a:r>
              <a:rPr lang="nl-NL"/>
              <a:t> in aanmerking komen die zijn opgemaakt vanaf 01/01/2019</a:t>
            </a:r>
          </a:p>
          <a:p>
            <a:pPr lvl="1"/>
            <a:r>
              <a:rPr lang="nl-NL">
                <a:solidFill>
                  <a:schemeClr val="bg1">
                    <a:lumMod val="50000"/>
                  </a:schemeClr>
                </a:solidFill>
              </a:rPr>
              <a:t>Meerwaarde nieuw EPC bij verkoop, </a:t>
            </a:r>
            <a:r>
              <a:rPr lang="nl-NL" b="1" u="sng">
                <a:solidFill>
                  <a:schemeClr val="bg1">
                    <a:lumMod val="50000"/>
                  </a:schemeClr>
                </a:solidFill>
              </a:rPr>
              <a:t>niet</a:t>
            </a:r>
            <a:r>
              <a:rPr lang="nl-NL">
                <a:solidFill>
                  <a:schemeClr val="bg1">
                    <a:lumMod val="50000"/>
                  </a:schemeClr>
                </a:solidFill>
              </a:rPr>
              <a:t> bij verhuur</a:t>
            </a:r>
          </a:p>
          <a:p>
            <a:pPr lvl="2"/>
            <a:r>
              <a:rPr lang="nl-NL"/>
              <a:t>naast energiescore ook label</a:t>
            </a:r>
          </a:p>
          <a:p>
            <a:pPr lvl="2"/>
            <a:r>
              <a:rPr lang="nl-NL"/>
              <a:t>duidelijke adviezen op maat van woning, aandachtspunten en renovatietips</a:t>
            </a:r>
          </a:p>
          <a:p>
            <a:pPr lvl="2"/>
            <a:r>
              <a:rPr lang="nl-NL"/>
              <a:t>info over geschiktheid voor plaatsing van installaties voor zonne-energie </a:t>
            </a:r>
          </a:p>
          <a:p>
            <a:pPr lvl="2"/>
            <a:r>
              <a:rPr lang="nl-NL"/>
              <a:t>gemiddelde prijsindicaties om eengezinswoning energetisch te renoveren tot de energiedoelstelling 2050 (label A)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90762CE-21ED-4F65-B940-83F6AFA588AE}"/>
              </a:ext>
            </a:extLst>
          </p:cNvPr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556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88441-B209-4744-AB27-76EBB7A0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Correctheid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4B81CB-50C5-42AA-B0BE-E5E156DD80E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Controleprocedure</a:t>
            </a:r>
          </a:p>
          <a:p>
            <a:pPr lvl="1"/>
            <a:r>
              <a:rPr lang="nl-BE"/>
              <a:t>Energiedeskundige wordt meerdere keren schriftelijk gehoord</a:t>
            </a:r>
          </a:p>
          <a:p>
            <a:pPr lvl="1"/>
            <a:r>
              <a:rPr lang="nl-BE"/>
              <a:t>Beslissing tot opleggen boete indien EPC onvoldoende kwalitatief</a:t>
            </a:r>
          </a:p>
          <a:p>
            <a:pPr lvl="2"/>
            <a:r>
              <a:rPr lang="nl-BE"/>
              <a:t>Boetebedrag afhankelijk van</a:t>
            </a:r>
          </a:p>
          <a:p>
            <a:pPr lvl="3"/>
            <a:r>
              <a:rPr lang="nl-BE"/>
              <a:t>Aantal gemaakte fouten</a:t>
            </a:r>
          </a:p>
          <a:p>
            <a:pPr lvl="3"/>
            <a:r>
              <a:rPr lang="nl-BE"/>
              <a:t>Impact op energiescore</a:t>
            </a:r>
          </a:p>
          <a:p>
            <a:pPr lvl="2"/>
            <a:r>
              <a:rPr lang="nl-BE"/>
              <a:t>Boetebedrag in praktijk meestal tussen 250 en 750 euro</a:t>
            </a:r>
          </a:p>
          <a:p>
            <a:pPr lvl="2"/>
            <a:r>
              <a:rPr lang="nl-BE"/>
              <a:t>Hoeveel opgelegde boetes?</a:t>
            </a:r>
          </a:p>
          <a:p>
            <a:pPr lvl="3"/>
            <a:r>
              <a:rPr lang="nl-BE"/>
              <a:t>Klachten: gemiddeld 65%</a:t>
            </a:r>
          </a:p>
          <a:p>
            <a:pPr lvl="3"/>
            <a:r>
              <a:rPr lang="nl-BE"/>
              <a:t>Andere controles: tussen 10 en 30%</a:t>
            </a:r>
          </a:p>
          <a:p>
            <a:pPr lvl="1"/>
            <a:r>
              <a:rPr lang="nl-BE"/>
              <a:t>EPC moet ook aangepast worden volgens richtlijnen VEKA</a:t>
            </a:r>
          </a:p>
          <a:p>
            <a:pPr lvl="2"/>
            <a:r>
              <a:rPr lang="nl-BE"/>
              <a:t>VEKA bezorgt dit aan huidige eigenaar</a:t>
            </a:r>
          </a:p>
          <a:p>
            <a:pPr lvl="1"/>
            <a:endParaRPr lang="nl-BE"/>
          </a:p>
          <a:p>
            <a:pPr lvl="2"/>
            <a:endParaRPr lang="nl-BE"/>
          </a:p>
          <a:p>
            <a:pPr lvl="3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2129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6C0E6-903F-47A6-835C-E1C3F982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Permanente 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AE4F82-8FB6-483A-B183-BC31D6EA034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Regelgeving</a:t>
            </a:r>
            <a:endParaRPr lang="en-US"/>
          </a:p>
          <a:p>
            <a:pPr marL="575945" lvl="1" indent="-287655"/>
            <a:r>
              <a:rPr lang="nl-BE"/>
              <a:t>Sinds 2017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Permanente vorming = erkenningsvoorwaarde</a:t>
            </a:r>
            <a:endParaRPr lang="nl-BE">
              <a:cs typeface="Calibri"/>
            </a:endParaRPr>
          </a:p>
          <a:p>
            <a:pPr marL="575945" lvl="1" indent="-287655"/>
            <a:r>
              <a:rPr lang="nl-BE">
                <a:cs typeface="Calibri"/>
              </a:rPr>
              <a:t>ED zijn verplicht om jaarlijks 6 uur permanente vorming te volgen</a:t>
            </a:r>
            <a:endParaRPr lang="nl-BE"/>
          </a:p>
          <a:p>
            <a:pPr marL="575945" lvl="1" indent="-287655"/>
            <a:r>
              <a:rPr lang="nl-BE">
                <a:ea typeface="+mj-lt"/>
                <a:cs typeface="+mj-lt"/>
              </a:rPr>
              <a:t>Inhoud vorming =&gt; jaarlijks vastgelegd in ministerieel besluit</a:t>
            </a:r>
          </a:p>
          <a:p>
            <a:pPr marL="863600" lvl="2" indent="-287655">
              <a:buFont typeface="Wingdings 2" panose="020F0502020204030204" pitchFamily="34" charset="0"/>
              <a:buChar char=""/>
            </a:pPr>
            <a:r>
              <a:rPr lang="nl-BE">
                <a:ea typeface="+mj-lt"/>
                <a:cs typeface="+mj-lt"/>
              </a:rPr>
              <a:t>Of vorming met verplichte inhoud</a:t>
            </a:r>
          </a:p>
          <a:p>
            <a:pPr marL="863600" lvl="2" indent="-287655">
              <a:buFont typeface="Wingdings 2" panose="020F0502020204030204" pitchFamily="34" charset="0"/>
              <a:buChar char=""/>
            </a:pPr>
            <a:r>
              <a:rPr lang="nl-BE">
                <a:ea typeface="+mj-lt"/>
                <a:cs typeface="+mj-lt"/>
              </a:rPr>
              <a:t>Of vorming met vrije inhoud (vrij te kiezen onderwerpen uit het erkende vormingsaanbod)</a:t>
            </a:r>
          </a:p>
          <a:p>
            <a:pPr marL="863600" lvl="2" indent="-287655">
              <a:buFont typeface="Wingdings 2" panose="020F0502020204030204" pitchFamily="34" charset="0"/>
              <a:buChar char=""/>
            </a:pPr>
            <a:r>
              <a:rPr lang="nl-BE">
                <a:ea typeface="+mj-lt"/>
                <a:cs typeface="+mj-lt"/>
              </a:rPr>
              <a:t>Of combinatie</a:t>
            </a:r>
          </a:p>
          <a:p>
            <a:pPr marL="1151890" lvl="3" indent="-287655">
              <a:buFont typeface="Wingdings 3" panose="020F0502020204030204" pitchFamily="34" charset="0"/>
              <a:buChar char=""/>
            </a:pPr>
            <a:r>
              <a:rPr lang="nl-BE">
                <a:ea typeface="+mj-lt"/>
                <a:cs typeface="+mj-lt"/>
              </a:rPr>
              <a:t>2021: </a:t>
            </a:r>
            <a:endParaRPr lang="en-US">
              <a:ea typeface="+mj-lt"/>
              <a:cs typeface="+mj-lt"/>
            </a:endParaRPr>
          </a:p>
          <a:p>
            <a:pPr marL="1439545" lvl="4" indent="-287655">
              <a:buFont typeface="Wingdings 3" panose="020F0502020204030204" pitchFamily="34" charset="0"/>
              <a:buChar char=""/>
            </a:pPr>
            <a:r>
              <a:rPr lang="nl-BE">
                <a:ea typeface="+mj-lt"/>
                <a:cs typeface="+mj-lt"/>
              </a:rPr>
              <a:t>Én 2 uur vorming met verplichte inhoud</a:t>
            </a:r>
          </a:p>
          <a:p>
            <a:pPr marL="1439545" lvl="4" indent="-287655">
              <a:buFont typeface="Wingdings 3" panose="020F0502020204030204" pitchFamily="34" charset="0"/>
              <a:buChar char=""/>
            </a:pPr>
            <a:r>
              <a:rPr lang="nl-BE">
                <a:cs typeface="Calibri"/>
              </a:rPr>
              <a:t>Én 4 uur vorming met vrije inhoud</a:t>
            </a:r>
            <a:endParaRPr lang="nl-BE"/>
          </a:p>
          <a:p>
            <a:pPr indent="-287655"/>
            <a:r>
              <a:rPr lang="nl-NL"/>
              <a:t>Niet ok? </a:t>
            </a:r>
            <a:endParaRPr lang="nl-NL">
              <a:cs typeface="Calibri"/>
            </a:endParaRPr>
          </a:p>
          <a:p>
            <a:pPr marL="575945" lvl="1" indent="-287655"/>
            <a:r>
              <a:rPr lang="nl-NL"/>
              <a:t>Intrekking erkenning mogelijk</a:t>
            </a:r>
            <a:endParaRPr lang="nl-NL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2681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042BF-FDB7-4B00-922C-DDA10F3B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Permanente 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47975B-1289-4AAE-9958-B76E392C76E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Jaarlijkse controle van alle erkende ED</a:t>
            </a:r>
            <a:endParaRPr lang="en-US"/>
          </a:p>
          <a:p>
            <a:pPr marL="575945" lvl="1" indent="-287655"/>
            <a:r>
              <a:rPr lang="nl-BE"/>
              <a:t>Ruim 2000 energiedeskundigen</a:t>
            </a:r>
            <a:endParaRPr lang="nl-BE">
              <a:cs typeface="Calibri"/>
            </a:endParaRPr>
          </a:p>
          <a:p>
            <a:pPr marL="575945" lvl="1" indent="-287655"/>
            <a:r>
              <a:rPr lang="nl-BE">
                <a:cs typeface="Calibri"/>
              </a:rPr>
              <a:t>Controle in de eerste helft van het jaar</a:t>
            </a:r>
            <a:endParaRPr lang="nl-BE"/>
          </a:p>
          <a:p>
            <a:pPr marL="575945" lvl="1" indent="-287655"/>
            <a:r>
              <a:rPr lang="nl-BE"/>
              <a:t>In geval van tekorten  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E-mail/aangetekende brief naar de ED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>
                <a:cs typeface="Calibri"/>
              </a:rPr>
              <a:t>In sommige situaties mogelijkheid om beperkte tekorten in te halen</a:t>
            </a:r>
          </a:p>
          <a:p>
            <a:pPr marL="1439545" lvl="4" indent="-287655"/>
            <a:r>
              <a:rPr lang="nl-BE">
                <a:cs typeface="Calibri"/>
              </a:rPr>
              <a:t>ED krijgt hierover dan een email/aangetekende brief</a:t>
            </a:r>
          </a:p>
          <a:p>
            <a:pPr marL="1151890" lvl="3" indent="-287655"/>
            <a:r>
              <a:rPr lang="nl-BE">
                <a:cs typeface="Calibri"/>
              </a:rPr>
              <a:t>Bij grote tekorten</a:t>
            </a:r>
          </a:p>
          <a:p>
            <a:pPr marL="1439545" lvl="4" indent="-287655"/>
            <a:r>
              <a:rPr lang="nl-BE">
                <a:cs typeface="Calibri"/>
              </a:rPr>
              <a:t>Vraag om argumenten te bezorgen</a:t>
            </a:r>
          </a:p>
          <a:p>
            <a:pPr marL="1439545" lvl="4" indent="-287655"/>
            <a:r>
              <a:rPr lang="nl-BE">
                <a:cs typeface="Calibri"/>
              </a:rPr>
              <a:t>Bij gebrek aan reactie of bij gebrek aan gegronde argumenten</a:t>
            </a:r>
            <a:endParaRPr lang="nl-BE"/>
          </a:p>
          <a:p>
            <a:pPr lvl="5"/>
            <a:r>
              <a:rPr lang="nl-BE">
                <a:cs typeface="Calibri"/>
              </a:rPr>
              <a:t>Intrekking van de erkenning</a:t>
            </a:r>
          </a:p>
          <a:p>
            <a:pPr lvl="5"/>
            <a:r>
              <a:rPr lang="nl-BE">
                <a:solidFill>
                  <a:srgbClr val="38373A"/>
                </a:solidFill>
                <a:cs typeface="Calibri"/>
              </a:rPr>
              <a:t>En dus nodig om opnieuw basisopleiding te volgen, slagen voor het examen en jaarlijks PV volgen</a:t>
            </a:r>
          </a:p>
          <a:p>
            <a:pPr lvl="5"/>
            <a:endParaRPr lang="nl-BE">
              <a:solidFill>
                <a:srgbClr val="38373A"/>
              </a:solidFill>
              <a:cs typeface="Calibri"/>
            </a:endParaRPr>
          </a:p>
          <a:p>
            <a:pPr marL="1151890" lvl="4" indent="0">
              <a:buNone/>
            </a:pPr>
            <a:endParaRPr lang="nl-BE">
              <a:cs typeface="Calibri"/>
            </a:endParaRPr>
          </a:p>
          <a:p>
            <a:pPr marL="1151890" lvl="3" indent="-287655"/>
            <a:endParaRPr lang="nl-BE">
              <a:cs typeface="Calibri"/>
            </a:endParaRPr>
          </a:p>
          <a:p>
            <a:pPr marL="1151890" lvl="3" indent="-287655"/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6486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6C0E6-903F-47A6-835C-E1C3F982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Permanente vorming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AE4F82-8FB6-483A-B183-BC31D6EA034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indent="-287655"/>
            <a:r>
              <a:rPr lang="nl-BE"/>
              <a:t>Als ED zelf uw permanente vorming opvolgen</a:t>
            </a:r>
            <a:endParaRPr lang="en-US"/>
          </a:p>
          <a:p>
            <a:pPr marL="575945" lvl="1" indent="-287655"/>
            <a:r>
              <a:rPr lang="nl-BE">
                <a:ea typeface="+mj-lt"/>
                <a:cs typeface="+mj-lt"/>
              </a:rPr>
              <a:t>De te volgen en gevolgde uren</a:t>
            </a:r>
            <a:endParaRPr lang="en-US">
              <a:ea typeface="+mj-lt"/>
              <a:cs typeface="+mj-lt"/>
            </a:endParaRPr>
          </a:p>
          <a:p>
            <a:pPr marL="863600" lvl="2" indent="-287655">
              <a:buFont typeface="Wingdings 2" panose="020F0502020204030204" pitchFamily="34" charset="0"/>
              <a:buChar char=""/>
            </a:pPr>
            <a:r>
              <a:rPr lang="nl-BE">
                <a:ea typeface="+mj-lt"/>
                <a:cs typeface="+mj-lt"/>
              </a:rPr>
              <a:t>Steeds raadpleegbaar in de energieprestatiedatabank</a:t>
            </a:r>
            <a:endParaRPr lang="en-US">
              <a:ea typeface="+mj-lt"/>
              <a:cs typeface="+mj-lt"/>
            </a:endParaRPr>
          </a:p>
          <a:p>
            <a:pPr marL="863600" lvl="2" indent="-287655">
              <a:buFont typeface="Wingdings 2" panose="020F0502020204030204" pitchFamily="34" charset="0"/>
              <a:buChar char=""/>
            </a:pPr>
            <a:r>
              <a:rPr lang="nl-BE">
                <a:cs typeface="Calibri"/>
              </a:rPr>
              <a:t>Via: Registratie &gt; Tonen</a:t>
            </a:r>
          </a:p>
          <a:p>
            <a:pPr marL="575945" lvl="1" indent="-287655"/>
            <a:r>
              <a:rPr lang="nl-BE"/>
              <a:t>Instellingen</a:t>
            </a:r>
          </a:p>
          <a:p>
            <a:pPr marL="863600" lvl="2" indent="-287655"/>
            <a:r>
              <a:rPr lang="nl-BE"/>
              <a:t>Laden de deelnemerslijsten binnen de 2 weken na de vorming op</a:t>
            </a:r>
            <a:endParaRPr lang="nl-BE">
              <a:solidFill>
                <a:srgbClr val="7F7F7F"/>
              </a:solidFill>
              <a:cs typeface="Calibri"/>
            </a:endParaRPr>
          </a:p>
          <a:p>
            <a:pPr marL="575945" lvl="1" indent="-287655"/>
            <a:r>
              <a:rPr lang="nl-BE">
                <a:ea typeface="+mj-lt"/>
                <a:cs typeface="+mj-lt"/>
              </a:rPr>
              <a:t>In november </a:t>
            </a:r>
          </a:p>
          <a:p>
            <a:pPr marL="863600" lvl="2" indent="-287655">
              <a:buFont typeface="Wingdings 2" panose="020F0502020204030204" pitchFamily="34" charset="0"/>
              <a:buChar char=""/>
            </a:pPr>
            <a:r>
              <a:rPr lang="nl-BE"/>
              <a:t>Automatische melding als vorming nog niet werd gevolgd</a:t>
            </a:r>
          </a:p>
          <a:p>
            <a:pPr marL="863600" lvl="2" indent="-287655">
              <a:buFont typeface="Wingdings 2" panose="020F0502020204030204" pitchFamily="34" charset="0"/>
              <a:buChar char=""/>
            </a:pPr>
            <a:r>
              <a:rPr lang="nl-BE"/>
              <a:t>Naar het e-mailadres zoals ingevoerd door de energiedeskundige in de energieprestatiedatabank (EP)</a:t>
            </a:r>
          </a:p>
          <a:p>
            <a:pPr marL="1151890" lvl="3" indent="-287655"/>
            <a:r>
              <a:rPr lang="nl-BE">
                <a:solidFill>
                  <a:srgbClr val="7F7F7F"/>
                </a:solidFill>
                <a:cs typeface="Calibri"/>
              </a:rPr>
              <a:t>Belangrijk om uw contactgegevens in de EP steeds up </a:t>
            </a:r>
            <a:r>
              <a:rPr lang="nl-BE" err="1">
                <a:solidFill>
                  <a:srgbClr val="7F7F7F"/>
                </a:solidFill>
                <a:cs typeface="Calibri"/>
              </a:rPr>
              <a:t>to</a:t>
            </a:r>
            <a:r>
              <a:rPr lang="nl-BE">
                <a:solidFill>
                  <a:srgbClr val="7F7F7F"/>
                </a:solidFill>
                <a:cs typeface="Calibri"/>
              </a:rPr>
              <a:t> date te houden!!!</a:t>
            </a:r>
          </a:p>
          <a:p>
            <a:pPr marL="1151890" lvl="3" indent="-287655"/>
            <a:r>
              <a:rPr lang="nl-BE">
                <a:solidFill>
                  <a:srgbClr val="7F7F7F"/>
                </a:solidFill>
                <a:cs typeface="Calibri"/>
              </a:rPr>
              <a:t>Via </a:t>
            </a:r>
            <a:r>
              <a:rPr lang="nl-BE" err="1">
                <a:solidFill>
                  <a:srgbClr val="7F7F7F"/>
                </a:solidFill>
                <a:cs typeface="Calibri"/>
              </a:rPr>
              <a:t>Registratrie</a:t>
            </a:r>
            <a:r>
              <a:rPr lang="nl-BE">
                <a:solidFill>
                  <a:srgbClr val="7F7F7F"/>
                </a:solidFill>
                <a:cs typeface="Calibri"/>
              </a:rPr>
              <a:t> &gt; Aanpassen</a:t>
            </a:r>
            <a:endParaRPr lang="nl-BE">
              <a:cs typeface="Calibri"/>
            </a:endParaRPr>
          </a:p>
          <a:p>
            <a:pPr marL="288290" lvl="1" indent="0">
              <a:buNone/>
            </a:pPr>
            <a:endParaRPr lang="nl-BE"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C24F7F-1AD6-4222-B6FF-9B1DACDF2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15" r="77562" b="41481"/>
          <a:stretch/>
        </p:blipFill>
        <p:spPr>
          <a:xfrm>
            <a:off x="8991352" y="1708304"/>
            <a:ext cx="2952608" cy="23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30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74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>
                <a:latin typeface="Calibri"/>
                <a:cs typeface="Calibri"/>
              </a:rPr>
              <a:t>Vragen</a:t>
            </a:r>
            <a:endParaRPr lang="nl-NL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7086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D798DF1-DB25-4AEE-831D-3474728B9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25" y="2381250"/>
            <a:ext cx="4476750" cy="4476750"/>
          </a:xfrm>
          <a:prstGeom prst="rect">
            <a:avLst/>
          </a:prstGeom>
        </p:spPr>
      </p:pic>
      <p:sp>
        <p:nvSpPr>
          <p:cNvPr id="8" name="datum en dianummer">
            <a:extLst>
              <a:ext uri="{FF2B5EF4-FFF2-40B4-BE49-F238E27FC236}">
                <a16:creationId xmlns:a16="http://schemas.microsoft.com/office/drawing/2014/main" id="{F274080C-5221-4DA6-BD32-36149835F203}"/>
              </a:ext>
            </a:extLst>
          </p:cNvPr>
          <p:cNvSpPr txBox="1">
            <a:spLocks/>
          </p:cNvSpPr>
          <p:nvPr/>
        </p:nvSpPr>
        <p:spPr>
          <a:xfrm>
            <a:off x="10981283" y="6480000"/>
            <a:ext cx="900000" cy="288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>
                <a:solidFill>
                  <a:srgbClr val="105269"/>
                </a:solidFill>
              </a:rPr>
              <a:pPr algn="r"/>
              <a:t>75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6" name="titel">
            <a:extLst>
              <a:ext uri="{FF2B5EF4-FFF2-40B4-BE49-F238E27FC236}">
                <a16:creationId xmlns:a16="http://schemas.microsoft.com/office/drawing/2014/main" id="{25BE970F-1D9E-45FF-A9B6-CEF7F717B771}"/>
              </a:ext>
            </a:extLst>
          </p:cNvPr>
          <p:cNvSpPr txBox="1">
            <a:spLocks/>
          </p:cNvSpPr>
          <p:nvPr/>
        </p:nvSpPr>
        <p:spPr>
          <a:xfrm>
            <a:off x="1080000" y="2348880"/>
            <a:ext cx="10080000" cy="1247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>
                <a:latin typeface="Calibri"/>
                <a:cs typeface="Calibri"/>
              </a:rPr>
              <a:t>Deel II: vragen en cases</a:t>
            </a:r>
            <a:endParaRPr lang="nl-BE" sz="3700"/>
          </a:p>
        </p:txBody>
      </p:sp>
    </p:spTree>
    <p:extLst>
      <p:ext uri="{BB962C8B-B14F-4D97-AF65-F5344CB8AC3E}">
        <p14:creationId xmlns:p14="http://schemas.microsoft.com/office/powerpoint/2010/main" val="4758224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927EFB-A215-44E3-B3F6-4B823627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EPC GD: stappenplan BV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4E0320-5E11-4E85-8602-271A83C0C52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Bij sommige ruimtes twijfel om op te nemen in BV</a:t>
            </a:r>
          </a:p>
          <a:p>
            <a:pPr lvl="1"/>
            <a:r>
              <a:rPr lang="nl-BE"/>
              <a:t>Garages/bergingen op gelijkvloers</a:t>
            </a:r>
          </a:p>
          <a:p>
            <a:pPr lvl="1"/>
            <a:r>
              <a:rPr lang="nl-BE"/>
              <a:t>Zijdelingse </a:t>
            </a:r>
            <a:r>
              <a:rPr lang="nl-BE" err="1"/>
              <a:t>daktippen</a:t>
            </a:r>
            <a:endParaRPr lang="nl-BE"/>
          </a:p>
          <a:p>
            <a:r>
              <a:rPr lang="nl-BE"/>
              <a:t>Algemeen toe te passen principe (zie IP, deel IV)</a:t>
            </a:r>
          </a:p>
          <a:p>
            <a:pPr lvl="1"/>
            <a:r>
              <a:rPr lang="nl-NL"/>
              <a:t>Stappenplan volgen om BV gebouw te bepalen</a:t>
            </a:r>
          </a:p>
          <a:p>
            <a:pPr lvl="1"/>
            <a:r>
              <a:rPr lang="nl-NL"/>
              <a:t>Algemeen principe:</a:t>
            </a:r>
          </a:p>
          <a:p>
            <a:pPr lvl="2"/>
            <a:r>
              <a:rPr lang="nl-NL"/>
              <a:t>Ruimten toevoegen die men </a:t>
            </a:r>
            <a:r>
              <a:rPr lang="nl-NL" b="1"/>
              <a:t>thermisch </a:t>
            </a:r>
            <a:r>
              <a:rPr lang="nl-NL"/>
              <a:t>wenst te </a:t>
            </a:r>
            <a:r>
              <a:rPr lang="nl-NL" b="1"/>
              <a:t>beschermen</a:t>
            </a:r>
            <a:endParaRPr lang="nl-NL"/>
          </a:p>
          <a:p>
            <a:pPr lvl="2"/>
            <a:r>
              <a:rPr lang="nl-NL"/>
              <a:t>BV = volume waar men van de omhullende schildelen </a:t>
            </a:r>
            <a:r>
              <a:rPr lang="nl-NL" b="1"/>
              <a:t>aanbevelingen</a:t>
            </a:r>
            <a:r>
              <a:rPr lang="nl-NL"/>
              <a:t> wenst te laten formuleren</a:t>
            </a:r>
          </a:p>
          <a:p>
            <a:r>
              <a:rPr lang="nl-BE"/>
              <a:t>Enkele praktische cases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76747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2E5C3-E916-462F-85C8-C520597B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Garage op gelijkvloers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357943-5735-4FFF-B19E-4AD24D903A3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Garages deel van BV gebouw?</a:t>
            </a:r>
          </a:p>
          <a:p>
            <a:pPr lvl="1"/>
            <a:r>
              <a:rPr lang="nl-NL"/>
              <a:t>Eenvoudig als plaats isolatie gekend is =&gt; stappenplan BV volgen</a:t>
            </a:r>
          </a:p>
          <a:p>
            <a:pPr lvl="1"/>
            <a:r>
              <a:rPr lang="nl-NL"/>
              <a:t>Indien (plaats) isolatie niet gekend:</a:t>
            </a:r>
          </a:p>
          <a:p>
            <a:pPr lvl="2"/>
            <a:r>
              <a:rPr lang="nl-NL"/>
              <a:t>Garages wenst men in het algemeen niet thermisch te beschermen</a:t>
            </a:r>
          </a:p>
          <a:p>
            <a:pPr lvl="2"/>
            <a:r>
              <a:rPr lang="nl-NL"/>
              <a:t>Temperatuur in garages meestal niet hoog genoeg om als AVR in te rekenen</a:t>
            </a:r>
          </a:p>
          <a:p>
            <a:pPr lvl="2"/>
            <a:r>
              <a:rPr lang="nl-NL"/>
              <a:t>Nagaan waar de logische plaats is om te isoleren: meestal plafond garage</a:t>
            </a:r>
          </a:p>
          <a:p>
            <a:pPr lvl="1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7FC303-8233-42F2-B4CE-7587B1C13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1"/>
          <a:stretch/>
        </p:blipFill>
        <p:spPr>
          <a:xfrm>
            <a:off x="3585883" y="3941291"/>
            <a:ext cx="5020229" cy="258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845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E57BD-DE2B-45F0-9989-571F7903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1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734C868-A2F4-4CDA-A975-065AE98E84D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484784"/>
            <a:ext cx="5572434" cy="5037474"/>
          </a:xfrm>
        </p:spPr>
        <p:txBody>
          <a:bodyPr/>
          <a:lstStyle/>
          <a:p>
            <a:r>
              <a:rPr lang="nl-BE"/>
              <a:t>Appartementsgebouw</a:t>
            </a:r>
          </a:p>
          <a:p>
            <a:pPr lvl="1"/>
            <a:r>
              <a:rPr lang="nl-BE"/>
              <a:t>Kelder: garages, persoonlijke bergingen</a:t>
            </a:r>
          </a:p>
          <a:p>
            <a:pPr lvl="1"/>
            <a:r>
              <a:rPr lang="nl-BE"/>
              <a:t>Gelijkvloers: kleine inkomhal met trap/lift, garages, gemeenschappelijke bergingen</a:t>
            </a:r>
          </a:p>
          <a:p>
            <a:pPr lvl="1"/>
            <a:r>
              <a:rPr lang="nl-BE"/>
              <a:t>Geen info over isolatie in gevels, vloer, …</a:t>
            </a:r>
          </a:p>
          <a:p>
            <a:pPr lvl="1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3563B88-C13F-431A-BA02-DACD662DB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80" y="1412776"/>
            <a:ext cx="5020229" cy="544522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BB30E0D-340A-4DF0-9411-8261A8387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34"/>
          <a:stretch/>
        </p:blipFill>
        <p:spPr>
          <a:xfrm>
            <a:off x="2430540" y="4689987"/>
            <a:ext cx="4240366" cy="21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84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90808981-537C-476B-BB52-FE489C4096D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8"/>
          <a:stretch/>
        </p:blipFill>
        <p:spPr bwMode="auto">
          <a:xfrm>
            <a:off x="1520720" y="262177"/>
            <a:ext cx="9150560" cy="63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577A110-2A02-4550-BBC7-09601E49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581" y="6276876"/>
            <a:ext cx="4363066" cy="630284"/>
          </a:xfrm>
        </p:spPr>
        <p:txBody>
          <a:bodyPr/>
          <a:lstStyle/>
          <a:p>
            <a:r>
              <a:rPr lang="nl-BE" sz="4000"/>
              <a:t>Plan gelijkvloers</a:t>
            </a:r>
          </a:p>
        </p:txBody>
      </p:sp>
    </p:spTree>
    <p:extLst>
      <p:ext uri="{BB962C8B-B14F-4D97-AF65-F5344CB8AC3E}">
        <p14:creationId xmlns:p14="http://schemas.microsoft.com/office/powerpoint/2010/main" val="49058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8E33F-45AE-4B21-80B8-E591F128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Opdracht tot opmaak EPC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8B65C5-2A83-4014-9F48-1BA433F8184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Wijziging in wetgeving dat enkel eigenaar of gevolmachtigde opdracht mag geven tot opmaken van EPC:</a:t>
            </a:r>
          </a:p>
          <a:p>
            <a:pPr lvl="1"/>
            <a:r>
              <a:rPr lang="nl-NL"/>
              <a:t>“Het energieprestatiecertificaat kan </a:t>
            </a:r>
            <a:r>
              <a:rPr lang="nl-NL" b="1"/>
              <a:t>enkel</a:t>
            </a:r>
            <a:r>
              <a:rPr lang="nl-NL"/>
              <a:t> opgemaakt worden op verzoek van de eigenaar of de houder van een zakelijk recht en hun opdrachthouder, lasthebber of gevolmachtigde”</a:t>
            </a:r>
            <a:endParaRPr lang="nl-BE"/>
          </a:p>
          <a:p>
            <a:pPr lvl="1"/>
            <a:r>
              <a:rPr lang="nl-BE"/>
              <a:t>Huurder kan </a:t>
            </a:r>
            <a:r>
              <a:rPr lang="nl-BE" b="1"/>
              <a:t>geen</a:t>
            </a:r>
            <a:r>
              <a:rPr lang="nl-BE"/>
              <a:t> EPC meer laten opmaken</a:t>
            </a:r>
          </a:p>
          <a:p>
            <a:pPr lvl="2"/>
            <a:r>
              <a:rPr lang="nl-BE"/>
              <a:t>Beschikt niet over alle bewijsstukken</a:t>
            </a:r>
          </a:p>
          <a:p>
            <a:pPr lvl="2"/>
            <a:r>
              <a:rPr lang="nl-BE"/>
              <a:t>Vanaf in werking </a:t>
            </a:r>
            <a:r>
              <a:rPr lang="nl-BE" err="1"/>
              <a:t>treding</a:t>
            </a:r>
            <a:r>
              <a:rPr lang="nl-BE"/>
              <a:t> besluit (10 dagen na publicatie): huidige planning =&gt; tegen eind juli</a:t>
            </a:r>
          </a:p>
          <a:p>
            <a:pPr marL="576000" lvl="2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95650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E8D3D-F49D-4F3D-885C-C9770728B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5056BF-0922-44E8-B7D3-24C70474117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8" y="1327355"/>
            <a:ext cx="10515600" cy="5194903"/>
          </a:xfrm>
        </p:spPr>
        <p:txBody>
          <a:bodyPr/>
          <a:lstStyle/>
          <a:p>
            <a:r>
              <a:rPr lang="nl-BE"/>
              <a:t>Stappenplan BV gebouw</a:t>
            </a:r>
          </a:p>
          <a:p>
            <a:pPr lvl="1"/>
            <a:r>
              <a:rPr lang="nl-BE"/>
              <a:t>Kelder: niet direct verwarmd =&gt; geen deel van BV gebouw</a:t>
            </a:r>
          </a:p>
          <a:p>
            <a:pPr lvl="1"/>
            <a:r>
              <a:rPr lang="nl-BE"/>
              <a:t>Gelijkvloers:</a:t>
            </a:r>
          </a:p>
          <a:p>
            <a:pPr lvl="2"/>
            <a:r>
              <a:rPr lang="nl-BE"/>
              <a:t>Stap 1: niet direct verwarmd</a:t>
            </a:r>
          </a:p>
          <a:p>
            <a:pPr lvl="2"/>
            <a:r>
              <a:rPr lang="nl-BE"/>
              <a:t>Stap 2: wel winddicht</a:t>
            </a:r>
          </a:p>
          <a:p>
            <a:pPr lvl="2"/>
            <a:r>
              <a:rPr lang="nl-BE"/>
              <a:t>Stap 3: &lt; 50% omhullende oppervlakken thermisch beschermd</a:t>
            </a:r>
          </a:p>
          <a:p>
            <a:pPr lvl="3"/>
            <a:r>
              <a:rPr lang="nl-BE"/>
              <a:t>Geen info over isolatie in schildelen</a:t>
            </a:r>
          </a:p>
          <a:p>
            <a:pPr lvl="3"/>
            <a:r>
              <a:rPr lang="nl-BE"/>
              <a:t>Geen vloer op volle grond</a:t>
            </a:r>
          </a:p>
          <a:p>
            <a:pPr lvl="3"/>
            <a:r>
              <a:rPr lang="nl-BE"/>
              <a:t>Enkel plafond is thermisch beschermd door (verwarmde) appartementen erboven</a:t>
            </a:r>
          </a:p>
          <a:p>
            <a:pPr lvl="2"/>
            <a:r>
              <a:rPr lang="nl-BE"/>
              <a:t>Stap 4: </a:t>
            </a:r>
            <a:r>
              <a:rPr lang="nl-BE" err="1"/>
              <a:t>nvt</a:t>
            </a:r>
            <a:endParaRPr lang="nl-BE"/>
          </a:p>
          <a:p>
            <a:pPr lvl="2"/>
            <a:r>
              <a:rPr lang="nl-BE"/>
              <a:t>Stap 5: enkel inkomhal heeft ondersteunende functie</a:t>
            </a:r>
          </a:p>
        </p:txBody>
      </p:sp>
    </p:spTree>
    <p:extLst>
      <p:ext uri="{BB962C8B-B14F-4D97-AF65-F5344CB8AC3E}">
        <p14:creationId xmlns:p14="http://schemas.microsoft.com/office/powerpoint/2010/main" val="24348810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E8D3D-F49D-4F3D-885C-C9770728B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5056BF-0922-44E8-B7D3-24C70474117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7" y="1327355"/>
            <a:ext cx="10798631" cy="5194903"/>
          </a:xfrm>
        </p:spPr>
        <p:txBody>
          <a:bodyPr/>
          <a:lstStyle/>
          <a:p>
            <a:r>
              <a:rPr lang="nl-BE"/>
              <a:t>Stappenplan BV gebouw</a:t>
            </a:r>
          </a:p>
          <a:p>
            <a:pPr lvl="1"/>
            <a:r>
              <a:rPr lang="nl-BE"/>
              <a:t>Conclusie o.b.v. stappenplan</a:t>
            </a:r>
          </a:p>
          <a:p>
            <a:pPr lvl="2"/>
            <a:r>
              <a:rPr lang="nl-BE"/>
              <a:t>Inkomhal WEL bij BV</a:t>
            </a:r>
          </a:p>
          <a:p>
            <a:pPr lvl="2"/>
            <a:r>
              <a:rPr lang="nl-BE"/>
              <a:t>Garages en bergingen NIET bij BV</a:t>
            </a:r>
          </a:p>
          <a:p>
            <a:pPr lvl="2"/>
            <a:r>
              <a:rPr lang="nl-BE"/>
              <a:t>Komt overeen met algemeen principe</a:t>
            </a:r>
          </a:p>
          <a:p>
            <a:pPr lvl="3"/>
            <a:r>
              <a:rPr lang="nl-BE"/>
              <a:t>Garages wil men normaal niet thermisch beschermen</a:t>
            </a:r>
          </a:p>
          <a:p>
            <a:pPr lvl="3"/>
            <a:r>
              <a:rPr lang="nl-BE"/>
              <a:t>Eerder aanbeveling om plafond garages te isoleren dan vloer garages</a:t>
            </a:r>
          </a:p>
          <a:p>
            <a:pPr lvl="3"/>
            <a:endParaRPr lang="nl-BE"/>
          </a:p>
          <a:p>
            <a:r>
              <a:rPr lang="nl-BE"/>
              <a:t>Renovatie</a:t>
            </a:r>
          </a:p>
          <a:p>
            <a:pPr lvl="1"/>
            <a:r>
              <a:rPr lang="nl-BE"/>
              <a:t>Mogelijk dat nadien toch volledige buitengevel wordt geïsoleerd, inclusief deze van gelijkvloers</a:t>
            </a:r>
          </a:p>
          <a:p>
            <a:pPr lvl="2"/>
            <a:r>
              <a:rPr lang="nl-BE"/>
              <a:t>Soms praktisch best uitvoerbaar</a:t>
            </a:r>
          </a:p>
          <a:p>
            <a:pPr lvl="2"/>
            <a:r>
              <a:rPr lang="nl-BE"/>
              <a:t>Maar plafondisolatie garages blijft wel nuttig voor appartementen op 1</a:t>
            </a:r>
            <a:r>
              <a:rPr lang="nl-BE" baseline="30000"/>
              <a:t>e</a:t>
            </a:r>
            <a:r>
              <a:rPr lang="nl-BE"/>
              <a:t> verdiep</a:t>
            </a:r>
          </a:p>
          <a:p>
            <a:pPr lvl="1"/>
            <a:r>
              <a:rPr lang="nl-BE"/>
              <a:t>Update EPC GD: nagaan waar de dikste isolatie zich bevindt voor bepaling BV</a:t>
            </a:r>
          </a:p>
          <a:p>
            <a:pPr lvl="1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13996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90808981-537C-476B-BB52-FE489C4096D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8"/>
          <a:stretch/>
        </p:blipFill>
        <p:spPr bwMode="auto">
          <a:xfrm>
            <a:off x="1520720" y="262177"/>
            <a:ext cx="9150560" cy="63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577A110-2A02-4550-BBC7-09601E49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581" y="6276876"/>
            <a:ext cx="4363066" cy="630284"/>
          </a:xfrm>
        </p:spPr>
        <p:txBody>
          <a:bodyPr/>
          <a:lstStyle/>
          <a:p>
            <a:r>
              <a:rPr lang="nl-BE" sz="4000"/>
              <a:t>Plan gelijkvloers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C7BA029-7087-4E38-BAD2-0620627827F8}"/>
              </a:ext>
            </a:extLst>
          </p:cNvPr>
          <p:cNvSpPr/>
          <p:nvPr/>
        </p:nvSpPr>
        <p:spPr>
          <a:xfrm>
            <a:off x="5279923" y="2369574"/>
            <a:ext cx="924232" cy="343145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C8C8F7A-7F8E-482B-9324-7648400EBE3F}"/>
              </a:ext>
            </a:extLst>
          </p:cNvPr>
          <p:cNvSpPr/>
          <p:nvPr/>
        </p:nvSpPr>
        <p:spPr>
          <a:xfrm>
            <a:off x="6204155" y="2915264"/>
            <a:ext cx="737420" cy="288576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86A325A5-D7F5-4F64-B63A-235189D93120}"/>
              </a:ext>
            </a:extLst>
          </p:cNvPr>
          <p:cNvSpPr txBox="1">
            <a:spLocks/>
          </p:cNvSpPr>
          <p:nvPr/>
        </p:nvSpPr>
        <p:spPr>
          <a:xfrm>
            <a:off x="283026" y="1307697"/>
            <a:ext cx="5365958" cy="771829"/>
          </a:xfrm>
          <a:prstGeom prst="rect">
            <a:avLst/>
          </a:prstGeom>
          <a:solidFill>
            <a:schemeClr val="bg1"/>
          </a:solidFill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nl-BE" sz="2800"/>
              <a:t>Let op! Zijgevels van inkomhal ook invoeren =&gt; begrenzing AOR</a:t>
            </a:r>
          </a:p>
          <a:p>
            <a:pPr marL="288000" lvl="1" indent="0">
              <a:buNone/>
            </a:pPr>
            <a:endParaRPr lang="nl-BE"/>
          </a:p>
          <a:p>
            <a:pPr lvl="1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75715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47586F-267A-411F-BF82-9C32A295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2</a:t>
            </a:r>
          </a:p>
        </p:txBody>
      </p:sp>
      <p:pic>
        <p:nvPicPr>
          <p:cNvPr id="6" name="Tijdelijke aanduiding voor inhoud 5" descr="Afbeelding met gebouw, buiten, baksteen&#10;&#10;Automatisch gegenereerde beschrijving">
            <a:extLst>
              <a:ext uri="{FF2B5EF4-FFF2-40B4-BE49-F238E27FC236}">
                <a16:creationId xmlns:a16="http://schemas.microsoft.com/office/drawing/2014/main" id="{A57290BF-03AC-4E83-9F84-27772EDA106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2652" y="1805844"/>
            <a:ext cx="34480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7">
            <a:extLst>
              <a:ext uri="{FF2B5EF4-FFF2-40B4-BE49-F238E27FC236}">
                <a16:creationId xmlns:a16="http://schemas.microsoft.com/office/drawing/2014/main" id="{73285B40-5648-4DDE-B7A6-B31DFF103070}"/>
              </a:ext>
            </a:extLst>
          </p:cNvPr>
          <p:cNvSpPr txBox="1">
            <a:spLocks/>
          </p:cNvSpPr>
          <p:nvPr/>
        </p:nvSpPr>
        <p:spPr>
          <a:xfrm>
            <a:off x="544286" y="1328057"/>
            <a:ext cx="8033657" cy="5194201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Appartementsgebouw </a:t>
            </a:r>
          </a:p>
          <a:p>
            <a:pPr lvl="1"/>
            <a:r>
              <a:rPr lang="nl-BE"/>
              <a:t>Geen kelder</a:t>
            </a:r>
          </a:p>
          <a:p>
            <a:pPr lvl="1"/>
            <a:r>
              <a:rPr lang="nl-BE"/>
              <a:t>Gelijkvloers</a:t>
            </a:r>
          </a:p>
          <a:p>
            <a:pPr lvl="2"/>
            <a:r>
              <a:rPr lang="nl-BE"/>
              <a:t>Voorzijde: inkomhal met trap/lift</a:t>
            </a:r>
          </a:p>
          <a:p>
            <a:pPr lvl="2"/>
            <a:r>
              <a:rPr lang="nl-BE"/>
              <a:t>Achterzijde: garages</a:t>
            </a:r>
          </a:p>
          <a:p>
            <a:pPr lvl="1"/>
            <a:r>
              <a:rPr lang="nl-BE"/>
              <a:t>Gesloten bebouwing</a:t>
            </a:r>
          </a:p>
          <a:p>
            <a:pPr lvl="1"/>
            <a:r>
              <a:rPr lang="nl-BE"/>
              <a:t>Isolatie</a:t>
            </a:r>
          </a:p>
          <a:p>
            <a:pPr lvl="2"/>
            <a:r>
              <a:rPr lang="nl-BE"/>
              <a:t>Vloer onder garages</a:t>
            </a:r>
          </a:p>
          <a:p>
            <a:pPr lvl="2"/>
            <a:r>
              <a:rPr lang="nl-BE"/>
              <a:t>Geen isolatie tussen garages en verdiep 1</a:t>
            </a:r>
          </a:p>
          <a:p>
            <a:pPr lvl="1"/>
            <a:r>
              <a:rPr lang="nl-BE"/>
              <a:t>Conclusie BV gebouw</a:t>
            </a:r>
          </a:p>
          <a:p>
            <a:pPr lvl="2"/>
            <a:r>
              <a:rPr lang="nl-BE"/>
              <a:t>Garages: &gt; 50% omhullende oppervlakken thermisch beschermd</a:t>
            </a:r>
          </a:p>
          <a:p>
            <a:pPr lvl="3"/>
            <a:r>
              <a:rPr lang="nl-BE"/>
              <a:t>Vloer: ‘op grond’ + isolatie</a:t>
            </a:r>
          </a:p>
          <a:p>
            <a:pPr lvl="3"/>
            <a:r>
              <a:rPr lang="nl-BE"/>
              <a:t>Zijgevels: grenzen aan andere (verwarmde) gebouwen</a:t>
            </a:r>
          </a:p>
          <a:p>
            <a:pPr lvl="3"/>
            <a:r>
              <a:rPr lang="nl-BE"/>
              <a:t>Plafond: grenst aan verwarmde appartementen</a:t>
            </a:r>
          </a:p>
          <a:p>
            <a:pPr lvl="2"/>
            <a:r>
              <a:rPr lang="nl-BE"/>
              <a:t>Garages WEL bij BV gebouw</a:t>
            </a:r>
          </a:p>
          <a:p>
            <a:pPr lvl="3"/>
            <a:r>
              <a:rPr lang="nl-BE"/>
              <a:t>Ook logisch wegens isolatie in vloer</a:t>
            </a:r>
          </a:p>
        </p:txBody>
      </p:sp>
    </p:spTree>
    <p:extLst>
      <p:ext uri="{BB962C8B-B14F-4D97-AF65-F5344CB8AC3E}">
        <p14:creationId xmlns:p14="http://schemas.microsoft.com/office/powerpoint/2010/main" val="19031186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00C01-1F23-4A28-B97E-74FF33128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3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0566500-C509-4168-90B7-EC1C1D08C06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1324" y="1484785"/>
            <a:ext cx="4726427" cy="4230215"/>
          </a:xfrm>
          <a:prstGeom prst="rect">
            <a:avLst/>
          </a:prstGeom>
        </p:spPr>
      </p:pic>
      <p:sp>
        <p:nvSpPr>
          <p:cNvPr id="5" name="Tijdelijke aanduiding voor inhoud 7">
            <a:extLst>
              <a:ext uri="{FF2B5EF4-FFF2-40B4-BE49-F238E27FC236}">
                <a16:creationId xmlns:a16="http://schemas.microsoft.com/office/drawing/2014/main" id="{E062FEF4-FD93-416D-B2B8-9FD7C504ED92}"/>
              </a:ext>
            </a:extLst>
          </p:cNvPr>
          <p:cNvSpPr txBox="1">
            <a:spLocks/>
          </p:cNvSpPr>
          <p:nvPr/>
        </p:nvSpPr>
        <p:spPr>
          <a:xfrm>
            <a:off x="466927" y="1160206"/>
            <a:ext cx="6717643" cy="569779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/>
              <a:t>Appartementsgebouw </a:t>
            </a:r>
            <a:endParaRPr lang="en-US"/>
          </a:p>
          <a:p>
            <a:pPr marL="575945" lvl="1" indent="-287655"/>
            <a:r>
              <a:rPr lang="nl-BE"/>
              <a:t>Gelijkaardig aan case 2 maar…</a:t>
            </a:r>
            <a:endParaRPr lang="nl-BE">
              <a:cs typeface="Calibri"/>
            </a:endParaRPr>
          </a:p>
          <a:p>
            <a:pPr marL="575945" lvl="1" indent="-287655"/>
            <a:r>
              <a:rPr lang="nl-BE" u="sng"/>
              <a:t>Overal isolatie afwezig/onbekend</a:t>
            </a:r>
            <a:endParaRPr lang="nl-BE" u="sng">
              <a:cs typeface="Calibri"/>
            </a:endParaRPr>
          </a:p>
          <a:p>
            <a:pPr marL="575945" lvl="1" indent="-287655"/>
            <a:r>
              <a:rPr lang="nl-BE"/>
              <a:t>Conclusie BV gebouw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Garages: &gt; 50% omhullende oppervlakken thermisch beschermd </a:t>
            </a:r>
          </a:p>
          <a:p>
            <a:pPr marL="1151600" lvl="3" indent="-287655"/>
            <a:r>
              <a:rPr lang="nl-BE"/>
              <a:t>Plafond =&gt; appartementen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Vloer =&gt; grond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Gevels =&gt; naastliggende gebouwen/inkomhal</a:t>
            </a:r>
            <a:endParaRPr lang="nl-BE">
              <a:cs typeface="Calibri"/>
            </a:endParaRPr>
          </a:p>
          <a:p>
            <a:pPr marL="863600" lvl="2" indent="-287655"/>
            <a:r>
              <a:rPr lang="nl-BE"/>
              <a:t>Garages WEL in BV gebouw</a:t>
            </a:r>
          </a:p>
          <a:p>
            <a:pPr marL="863600" lvl="2" indent="-287655"/>
            <a:r>
              <a:rPr lang="nl-BE"/>
              <a:t>Maar eventueel ook keuze om uitzondering toe te passen</a:t>
            </a:r>
          </a:p>
          <a:p>
            <a:pPr marL="1151890" lvl="3" indent="-287655"/>
            <a:r>
              <a:rPr lang="nl-BE"/>
              <a:t>Garages eerder niet thermisch beschermen</a:t>
            </a:r>
            <a:endParaRPr lang="nl-BE">
              <a:cs typeface="Calibri"/>
            </a:endParaRPr>
          </a:p>
          <a:p>
            <a:pPr marL="1151890" lvl="3" indent="-287655"/>
            <a:r>
              <a:rPr lang="nl-BE"/>
              <a:t>Aanbeveling om plafond garages te isoleren</a:t>
            </a:r>
            <a:endParaRPr lang="nl-B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7353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F47C98-543D-4A99-A9E6-77EA81CF5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4925" y="652894"/>
            <a:ext cx="6377656" cy="57577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87AA1-4EE4-4707-A9BF-6E69C7BA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4</a:t>
            </a:r>
          </a:p>
        </p:txBody>
      </p:sp>
      <p:sp>
        <p:nvSpPr>
          <p:cNvPr id="4" name="Tijdelijke aanduiding voor inhoud 7">
            <a:extLst>
              <a:ext uri="{FF2B5EF4-FFF2-40B4-BE49-F238E27FC236}">
                <a16:creationId xmlns:a16="http://schemas.microsoft.com/office/drawing/2014/main" id="{DC463FB4-F769-469E-84FD-B98DB5057A71}"/>
              </a:ext>
            </a:extLst>
          </p:cNvPr>
          <p:cNvSpPr txBox="1">
            <a:spLocks/>
          </p:cNvSpPr>
          <p:nvPr/>
        </p:nvSpPr>
        <p:spPr>
          <a:xfrm>
            <a:off x="6970806" y="943583"/>
            <a:ext cx="5221194" cy="5437745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Appartementsgebouw </a:t>
            </a:r>
          </a:p>
          <a:p>
            <a:pPr lvl="1"/>
            <a:r>
              <a:rPr lang="nl-BE"/>
              <a:t>Geen kelder</a:t>
            </a:r>
          </a:p>
          <a:p>
            <a:pPr lvl="1"/>
            <a:r>
              <a:rPr lang="nl-BE"/>
              <a:t>Gelijkvloers: inkomhal met trap/lift, garages, grote winkelruimte</a:t>
            </a:r>
          </a:p>
          <a:p>
            <a:pPr lvl="1"/>
            <a:r>
              <a:rPr lang="nl-BE"/>
              <a:t>Verdiepingen: appartementen</a:t>
            </a:r>
          </a:p>
        </p:txBody>
      </p:sp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193AF1AA-5E34-4F2E-97F4-C6F51F7478F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640254" y="3307403"/>
            <a:ext cx="5551746" cy="3234475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EE0087D7-3C8A-452E-B299-5E2D58BBCE6C}"/>
              </a:ext>
            </a:extLst>
          </p:cNvPr>
          <p:cNvSpPr/>
          <p:nvPr/>
        </p:nvSpPr>
        <p:spPr>
          <a:xfrm>
            <a:off x="293401" y="3803515"/>
            <a:ext cx="3626846" cy="2917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1E1F3247-B6DC-4D4C-A2A3-EAF30AD763AE}"/>
              </a:ext>
            </a:extLst>
          </p:cNvPr>
          <p:cNvSpPr/>
          <p:nvPr/>
        </p:nvSpPr>
        <p:spPr>
          <a:xfrm>
            <a:off x="6773088" y="5624052"/>
            <a:ext cx="3019842" cy="639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86966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87AA1-4EE4-4707-A9BF-6E69C7BA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4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A231FD8-4723-47C9-95D6-58AB46FE154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363794" y="1157733"/>
            <a:ext cx="9291482" cy="5630778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4ED60670-DE8C-4BDE-A62E-154637C71B0B}"/>
              </a:ext>
            </a:extLst>
          </p:cNvPr>
          <p:cNvSpPr/>
          <p:nvPr/>
        </p:nvSpPr>
        <p:spPr>
          <a:xfrm>
            <a:off x="2694038" y="3780029"/>
            <a:ext cx="1543665" cy="714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inhoud 7">
            <a:extLst>
              <a:ext uri="{FF2B5EF4-FFF2-40B4-BE49-F238E27FC236}">
                <a16:creationId xmlns:a16="http://schemas.microsoft.com/office/drawing/2014/main" id="{891BA10D-0EE9-4E9C-8037-56061892C48D}"/>
              </a:ext>
            </a:extLst>
          </p:cNvPr>
          <p:cNvSpPr txBox="1">
            <a:spLocks/>
          </p:cNvSpPr>
          <p:nvPr/>
        </p:nvSpPr>
        <p:spPr>
          <a:xfrm>
            <a:off x="6557851" y="1518264"/>
            <a:ext cx="5221194" cy="1578898"/>
          </a:xfrm>
          <a:prstGeom prst="rect">
            <a:avLst/>
          </a:prstGeom>
          <a:solidFill>
            <a:schemeClr val="bg1"/>
          </a:solidFill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Garages</a:t>
            </a:r>
          </a:p>
          <a:p>
            <a:pPr lvl="1"/>
            <a:r>
              <a:rPr lang="nl-BE"/>
              <a:t>Isolatie in plafond</a:t>
            </a:r>
          </a:p>
          <a:p>
            <a:pPr lvl="1"/>
            <a:r>
              <a:rPr lang="nl-BE"/>
              <a:t>Isolatie in gevel tegen inkomhal</a:t>
            </a:r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9B8244EF-9833-4708-9127-208A17A906ED}"/>
              </a:ext>
            </a:extLst>
          </p:cNvPr>
          <p:cNvSpPr/>
          <p:nvPr/>
        </p:nvSpPr>
        <p:spPr>
          <a:xfrm rot="20380638">
            <a:off x="6961666" y="4532670"/>
            <a:ext cx="1052052" cy="4621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E0A9AE7C-67EA-4D0B-B353-C9C6C2DC86A8}"/>
              </a:ext>
            </a:extLst>
          </p:cNvPr>
          <p:cNvSpPr/>
          <p:nvPr/>
        </p:nvSpPr>
        <p:spPr>
          <a:xfrm rot="17584171">
            <a:off x="5805578" y="4123471"/>
            <a:ext cx="1052052" cy="4621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D981B7-8A6B-4B06-9A64-8FF7813D4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229" y="3985091"/>
            <a:ext cx="542925" cy="1524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91E2E68-2413-40CE-8EE9-3516D4EC633B}"/>
              </a:ext>
            </a:extLst>
          </p:cNvPr>
          <p:cNvCxnSpPr>
            <a:endCxn id="3" idx="0"/>
          </p:cNvCxnSpPr>
          <p:nvPr/>
        </p:nvCxnSpPr>
        <p:spPr>
          <a:xfrm>
            <a:off x="7487691" y="3854245"/>
            <a:ext cx="1" cy="1308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B0C2E038-CAC8-42F5-A0C2-757CDD2B9642}"/>
              </a:ext>
            </a:extLst>
          </p:cNvPr>
          <p:cNvCxnSpPr/>
          <p:nvPr/>
        </p:nvCxnSpPr>
        <p:spPr>
          <a:xfrm>
            <a:off x="7759154" y="4061291"/>
            <a:ext cx="2246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1078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8D39D-8A4C-425E-94C8-C43DE4B26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4</a:t>
            </a:r>
          </a:p>
        </p:txBody>
      </p:sp>
      <p:pic>
        <p:nvPicPr>
          <p:cNvPr id="7" name="Afbeelding 6" descr="Afbeelding met muur, binnen, vloer, betegeld&#10;&#10;Automatisch gegenereerde beschrijving">
            <a:extLst>
              <a:ext uri="{FF2B5EF4-FFF2-40B4-BE49-F238E27FC236}">
                <a16:creationId xmlns:a16="http://schemas.microsoft.com/office/drawing/2014/main" id="{2082A67E-0F6F-4DD4-B3EE-F3A706F75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8765" y="1934588"/>
            <a:ext cx="5233237" cy="3924928"/>
          </a:xfrm>
          <a:prstGeom prst="rect">
            <a:avLst/>
          </a:prstGeom>
        </p:spPr>
      </p:pic>
      <p:pic>
        <p:nvPicPr>
          <p:cNvPr id="11" name="Tijdelijke aanduiding voor inhoud 10" descr="Afbeelding met gebouw, dak&#10;&#10;Automatisch gegenereerde beschrijving">
            <a:extLst>
              <a:ext uri="{FF2B5EF4-FFF2-40B4-BE49-F238E27FC236}">
                <a16:creationId xmlns:a16="http://schemas.microsoft.com/office/drawing/2014/main" id="{6F3055AF-674F-4043-81CC-873D1A3DC07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8287" y="1934586"/>
            <a:ext cx="5233240" cy="3924929"/>
          </a:xfrm>
        </p:spPr>
      </p:pic>
      <p:sp>
        <p:nvSpPr>
          <p:cNvPr id="5" name="Tijdelijke aanduiding voor inhoud 7">
            <a:extLst>
              <a:ext uri="{FF2B5EF4-FFF2-40B4-BE49-F238E27FC236}">
                <a16:creationId xmlns:a16="http://schemas.microsoft.com/office/drawing/2014/main" id="{BF1B03E3-1284-4360-AFC2-28E6DE652E23}"/>
              </a:ext>
            </a:extLst>
          </p:cNvPr>
          <p:cNvSpPr txBox="1">
            <a:spLocks/>
          </p:cNvSpPr>
          <p:nvPr/>
        </p:nvSpPr>
        <p:spPr>
          <a:xfrm>
            <a:off x="8524567" y="1518264"/>
            <a:ext cx="3254477" cy="1578898"/>
          </a:xfrm>
          <a:prstGeom prst="rect">
            <a:avLst/>
          </a:prstGeom>
          <a:noFill/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Garages</a:t>
            </a:r>
          </a:p>
          <a:p>
            <a:pPr lvl="1"/>
            <a:r>
              <a:rPr lang="nl-BE"/>
              <a:t>Isolatieplaten aan plafond ook zichtbaar</a:t>
            </a:r>
          </a:p>
        </p:txBody>
      </p:sp>
    </p:spTree>
    <p:extLst>
      <p:ext uri="{BB962C8B-B14F-4D97-AF65-F5344CB8AC3E}">
        <p14:creationId xmlns:p14="http://schemas.microsoft.com/office/powerpoint/2010/main" val="29542714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87AA1-4EE4-4707-A9BF-6E69C7BA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4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FAF301-47B2-4591-856E-7510CFD16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3" y="1484784"/>
            <a:ext cx="6057900" cy="4314825"/>
          </a:xfrm>
          <a:prstGeom prst="rect">
            <a:avLst/>
          </a:prstGeom>
        </p:spPr>
      </p:pic>
      <p:sp>
        <p:nvSpPr>
          <p:cNvPr id="6" name="Tijdelijke aanduiding voor inhoud 7">
            <a:extLst>
              <a:ext uri="{FF2B5EF4-FFF2-40B4-BE49-F238E27FC236}">
                <a16:creationId xmlns:a16="http://schemas.microsoft.com/office/drawing/2014/main" id="{1100CF00-7751-4BA1-83E5-97DBCF21E62B}"/>
              </a:ext>
            </a:extLst>
          </p:cNvPr>
          <p:cNvSpPr txBox="1">
            <a:spLocks noGrp="1"/>
          </p:cNvSpPr>
          <p:nvPr>
            <p:ph sz="half" idx="10"/>
          </p:nvPr>
        </p:nvSpPr>
        <p:spPr>
          <a:xfrm>
            <a:off x="6990734" y="1484313"/>
            <a:ext cx="4363065" cy="5038725"/>
          </a:xfrm>
          <a:prstGeom prst="rect">
            <a:avLst/>
          </a:prstGeom>
          <a:noFill/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Garages</a:t>
            </a:r>
          </a:p>
          <a:p>
            <a:pPr lvl="1"/>
            <a:r>
              <a:rPr lang="nl-BE"/>
              <a:t>Isolatie tussen garages en appartementen/inkomhal</a:t>
            </a:r>
          </a:p>
          <a:p>
            <a:pPr lvl="1"/>
            <a:r>
              <a:rPr lang="nl-BE"/>
              <a:t>Niet thermisch beschermd</a:t>
            </a:r>
          </a:p>
          <a:p>
            <a:pPr lvl="1"/>
            <a:r>
              <a:rPr lang="nl-BE"/>
              <a:t>Niet opnemen in BV gebouw</a:t>
            </a:r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r>
              <a:rPr lang="nl-BE" sz="1800"/>
              <a:t>Let op: afbeelding is gedraaid (achterkant gebouw) t.o.v. plannen andere slides</a:t>
            </a: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8797EC35-06C1-4E12-A737-F37407053BE0}"/>
              </a:ext>
            </a:extLst>
          </p:cNvPr>
          <p:cNvSpPr/>
          <p:nvPr/>
        </p:nvSpPr>
        <p:spPr>
          <a:xfrm rot="17584171">
            <a:off x="4379901" y="4457769"/>
            <a:ext cx="1052052" cy="4621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11121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E027C4E-6FB0-4F66-9BA6-79952D0EC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96" y="4557673"/>
            <a:ext cx="4490977" cy="23438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0CBE9A-ED13-4866-82F8-430FCB5A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Zijdelingse </a:t>
            </a:r>
            <a:r>
              <a:rPr lang="nl-BE" err="1"/>
              <a:t>daktippen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D240E4-6FA4-4FF8-8560-B8F93737051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582994"/>
            <a:ext cx="5645728" cy="4949095"/>
          </a:xfrm>
        </p:spPr>
        <p:txBody>
          <a:bodyPr lIns="91440" tIns="45720" rIns="91440" bIns="0" anchor="t"/>
          <a:lstStyle/>
          <a:p>
            <a:pPr indent="-287655"/>
            <a:r>
              <a:rPr lang="nl-BE"/>
              <a:t>Zijdelingse </a:t>
            </a:r>
            <a:r>
              <a:rPr lang="nl-BE" err="1"/>
              <a:t>daktippen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Gemeenschappelijke ruimte of deel van appartement?</a:t>
            </a:r>
            <a:endParaRPr lang="nl-BE">
              <a:cs typeface="Calibri"/>
            </a:endParaRPr>
          </a:p>
          <a:p>
            <a:pPr marL="575945" lvl="1" indent="-287655"/>
            <a:r>
              <a:rPr lang="nl-BE"/>
              <a:t>Als niet gemeenschappelijk worden gebruikt (meestal geen toegang) =&gt; geen gemeenschappelijke ruimte, maar onderdeel van appartement</a:t>
            </a: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E232EC-9BC6-4785-BBA5-46AB5B355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643" y="2917810"/>
            <a:ext cx="4990178" cy="3739234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C8A1A043-F362-4ED9-943D-1ACF4053F1CC}"/>
              </a:ext>
            </a:extLst>
          </p:cNvPr>
          <p:cNvSpPr/>
          <p:nvPr/>
        </p:nvSpPr>
        <p:spPr>
          <a:xfrm rot="1626165">
            <a:off x="8216385" y="3918032"/>
            <a:ext cx="836215" cy="33258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907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8E33F-45AE-4B21-80B8-E591F128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Renovatieverplichting NR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8B65C5-2A83-4014-9F48-1BA433F8184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nl-BE"/>
              <a:t>Langetermijndoelstelling 2050 en LTRS NR gebouwen</a:t>
            </a:r>
          </a:p>
          <a:p>
            <a:r>
              <a:rPr lang="nl-BE"/>
              <a:t>Om klimaatvoetafdruk van niet energiezuinige niet-residentiële gebouwen te reduceren, moeten ze vanaf 1/1/2022 uiterlijk vijf jaar na een notariële overdracht in volle eigendom energetisch gerenoveerd worden.</a:t>
            </a:r>
          </a:p>
          <a:p>
            <a:r>
              <a:rPr lang="nl-BE"/>
              <a:t>Handhaving aan de hand van EPC</a:t>
            </a:r>
            <a:endParaRPr lang="nl-BE" sz="800"/>
          </a:p>
          <a:p>
            <a:pPr indent="0">
              <a:buNone/>
            </a:pPr>
            <a:endParaRPr lang="nl-BE"/>
          </a:p>
          <a:p>
            <a:endParaRPr lang="nl-BE"/>
          </a:p>
          <a:p>
            <a:pPr marL="576000" lvl="2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66612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21D2AEC-1139-47C1-8CDD-DD6EBBE2F70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7091"/>
          <a:stretch/>
        </p:blipFill>
        <p:spPr>
          <a:xfrm>
            <a:off x="68831" y="945784"/>
            <a:ext cx="6505879" cy="5690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652F79-D02C-4A14-BFE5-F2D5D9E7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1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F3BFCF4-7B2A-4A8B-8461-04D2E10F084C}"/>
              </a:ext>
            </a:extLst>
          </p:cNvPr>
          <p:cNvSpPr txBox="1">
            <a:spLocks/>
          </p:cNvSpPr>
          <p:nvPr/>
        </p:nvSpPr>
        <p:spPr>
          <a:xfrm>
            <a:off x="6213987" y="1414027"/>
            <a:ext cx="5705783" cy="1181689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Appartementsgebouw</a:t>
            </a:r>
          </a:p>
          <a:p>
            <a:pPr lvl="1"/>
            <a:r>
              <a:rPr lang="nl-BE"/>
              <a:t>2 appartementen onder hellend dak</a:t>
            </a:r>
          </a:p>
          <a:p>
            <a:pPr lvl="1"/>
            <a:r>
              <a:rPr lang="nl-BE"/>
              <a:t>Gemeenschappelijke zolderruimte</a:t>
            </a:r>
          </a:p>
          <a:p>
            <a:pPr lvl="1"/>
            <a:r>
              <a:rPr lang="nl-BE"/>
              <a:t>Onbereikbare zijdelingse </a:t>
            </a:r>
            <a:r>
              <a:rPr lang="nl-BE" err="1"/>
              <a:t>daktippen</a:t>
            </a:r>
            <a:endParaRPr lang="nl-BE"/>
          </a:p>
          <a:p>
            <a:pPr lvl="1"/>
            <a:r>
              <a:rPr lang="nl-BE"/>
              <a:t>Hellend dak geïsoleerd</a:t>
            </a:r>
          </a:p>
          <a:p>
            <a:pPr lvl="2"/>
            <a:r>
              <a:rPr lang="nl-BE"/>
              <a:t>Isolatie loopt door over volledig hellend dak</a:t>
            </a:r>
          </a:p>
          <a:p>
            <a:pPr lvl="2"/>
            <a:r>
              <a:rPr lang="nl-BE"/>
              <a:t>Binnenwand zijdelingse </a:t>
            </a:r>
            <a:r>
              <a:rPr lang="nl-BE" err="1"/>
              <a:t>daktip</a:t>
            </a:r>
            <a:r>
              <a:rPr lang="nl-BE"/>
              <a:t> niet geïsoleerd</a:t>
            </a:r>
          </a:p>
          <a:p>
            <a:pPr lvl="1"/>
            <a:endParaRPr lang="nl-BE"/>
          </a:p>
          <a:p>
            <a:pPr lvl="2"/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F3E00ABE-AD30-4566-B224-D0ED2BF03CB1}"/>
              </a:ext>
            </a:extLst>
          </p:cNvPr>
          <p:cNvGrpSpPr/>
          <p:nvPr/>
        </p:nvGrpSpPr>
        <p:grpSpPr>
          <a:xfrm>
            <a:off x="8232524" y="5208272"/>
            <a:ext cx="4134628" cy="1453899"/>
            <a:chOff x="7322575" y="5075887"/>
            <a:chExt cx="4134628" cy="1453899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769BB9F-2E5B-4332-B4FE-99D7D0A7B20D}"/>
                </a:ext>
              </a:extLst>
            </p:cNvPr>
            <p:cNvSpPr/>
            <p:nvPr/>
          </p:nvSpPr>
          <p:spPr>
            <a:xfrm>
              <a:off x="7322575" y="5181649"/>
              <a:ext cx="663834" cy="259316"/>
            </a:xfrm>
            <a:prstGeom prst="rect">
              <a:avLst/>
            </a:prstGeom>
            <a:solidFill>
              <a:srgbClr val="00F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2137F2D6-434A-47A3-8D70-2FDF8EC4525A}"/>
                </a:ext>
              </a:extLst>
            </p:cNvPr>
            <p:cNvSpPr txBox="1"/>
            <p:nvPr/>
          </p:nvSpPr>
          <p:spPr>
            <a:xfrm>
              <a:off x="8205182" y="5075887"/>
              <a:ext cx="227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Appartementen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BEAE7394-C176-4681-8794-20BF82A2C5BB}"/>
                </a:ext>
              </a:extLst>
            </p:cNvPr>
            <p:cNvSpPr/>
            <p:nvPr/>
          </p:nvSpPr>
          <p:spPr>
            <a:xfrm>
              <a:off x="7322575" y="5673179"/>
              <a:ext cx="663834" cy="259316"/>
            </a:xfrm>
            <a:prstGeom prst="rect">
              <a:avLst/>
            </a:prstGeom>
            <a:solidFill>
              <a:srgbClr val="7D7D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A529A7C-A05F-4AAD-84E0-0A4CE3B11FF4}"/>
                </a:ext>
              </a:extLst>
            </p:cNvPr>
            <p:cNvSpPr txBox="1"/>
            <p:nvPr/>
          </p:nvSpPr>
          <p:spPr>
            <a:xfrm>
              <a:off x="8205182" y="5572004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err="1"/>
                <a:t>Gemeensch</a:t>
              </a:r>
              <a:r>
                <a:rPr lang="nl-BE" sz="2400"/>
                <a:t>. ruimtes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D6E9FA70-EF70-4738-9D90-23D95B98B5BB}"/>
                </a:ext>
              </a:extLst>
            </p:cNvPr>
            <p:cNvSpPr/>
            <p:nvPr/>
          </p:nvSpPr>
          <p:spPr>
            <a:xfrm>
              <a:off x="7322575" y="6169296"/>
              <a:ext cx="663834" cy="259316"/>
            </a:xfrm>
            <a:prstGeom prst="rect">
              <a:avLst/>
            </a:prstGeom>
            <a:solidFill>
              <a:srgbClr val="5A00B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140C3A8F-9BC4-4A03-9C64-FB0F6D8C0294}"/>
                </a:ext>
              </a:extLst>
            </p:cNvPr>
            <p:cNvSpPr txBox="1"/>
            <p:nvPr/>
          </p:nvSpPr>
          <p:spPr>
            <a:xfrm>
              <a:off x="8205182" y="6068121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Zijdelingse </a:t>
              </a:r>
              <a:r>
                <a:rPr lang="nl-BE" sz="2400" err="1"/>
                <a:t>daktippen</a:t>
              </a:r>
              <a:endParaRPr lang="nl-BE" sz="2400"/>
            </a:p>
          </p:txBody>
        </p:sp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7B906574-31AF-47FF-9A56-ED7516BBA260}"/>
              </a:ext>
            </a:extLst>
          </p:cNvPr>
          <p:cNvCxnSpPr>
            <a:cxnSpLocks/>
          </p:cNvCxnSpPr>
          <p:nvPr/>
        </p:nvCxnSpPr>
        <p:spPr>
          <a:xfrm flipH="1">
            <a:off x="2819400" y="1600200"/>
            <a:ext cx="1621971" cy="2427514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AF6C1FF4-77C2-4122-A1D7-C5A0834FD166}"/>
              </a:ext>
            </a:extLst>
          </p:cNvPr>
          <p:cNvCxnSpPr>
            <a:cxnSpLocks/>
          </p:cNvCxnSpPr>
          <p:nvPr/>
        </p:nvCxnSpPr>
        <p:spPr>
          <a:xfrm>
            <a:off x="4441371" y="1600200"/>
            <a:ext cx="1175658" cy="182880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B55DA066-218C-4762-8CE1-6D3960CF26DB}"/>
              </a:ext>
            </a:extLst>
          </p:cNvPr>
          <p:cNvCxnSpPr>
            <a:cxnSpLocks/>
          </p:cNvCxnSpPr>
          <p:nvPr/>
        </p:nvCxnSpPr>
        <p:spPr>
          <a:xfrm flipH="1">
            <a:off x="8430658" y="3407228"/>
            <a:ext cx="143179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2172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52F79-D02C-4A14-BFE5-F2D5D9E7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1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F3BFCF4-7B2A-4A8B-8461-04D2E10F084C}"/>
              </a:ext>
            </a:extLst>
          </p:cNvPr>
          <p:cNvSpPr txBox="1">
            <a:spLocks/>
          </p:cNvSpPr>
          <p:nvPr/>
        </p:nvSpPr>
        <p:spPr>
          <a:xfrm>
            <a:off x="5545395" y="1258529"/>
            <a:ext cx="6374375" cy="3018503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BV gebouw: alle ruimtes</a:t>
            </a:r>
          </a:p>
          <a:p>
            <a:pPr lvl="1"/>
            <a:r>
              <a:rPr lang="nl-BE"/>
              <a:t>Zolder: thermisch beschermd</a:t>
            </a:r>
          </a:p>
          <a:p>
            <a:pPr lvl="1"/>
            <a:r>
              <a:rPr lang="nl-BE"/>
              <a:t>Zijdelingse </a:t>
            </a:r>
            <a:r>
              <a:rPr lang="nl-BE" err="1"/>
              <a:t>daktippen</a:t>
            </a:r>
            <a:r>
              <a:rPr lang="nl-BE"/>
              <a:t>: thermisch beschermd</a:t>
            </a:r>
          </a:p>
          <a:p>
            <a:pPr lvl="2"/>
            <a:r>
              <a:rPr lang="nl-BE"/>
              <a:t>Volg thermische snede</a:t>
            </a:r>
          </a:p>
          <a:p>
            <a:pPr marL="288000" lvl="1" indent="0">
              <a:buNone/>
            </a:pPr>
            <a:endParaRPr lang="nl-BE"/>
          </a:p>
          <a:p>
            <a:pPr marL="288000" lvl="1" indent="0">
              <a:buNone/>
            </a:pPr>
            <a:endParaRPr lang="nl-BE"/>
          </a:p>
          <a:p>
            <a:pPr lvl="2"/>
            <a:endParaRPr lang="nl-NL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5252CDD5-1714-40FA-A118-A578A1FA801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9381" t="4447" r="8706"/>
          <a:stretch/>
        </p:blipFill>
        <p:spPr>
          <a:xfrm>
            <a:off x="63364" y="1071716"/>
            <a:ext cx="5482031" cy="5434108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7F9BAD3-0E78-4E32-A73D-FB7344AB5CC5}"/>
              </a:ext>
            </a:extLst>
          </p:cNvPr>
          <p:cNvCxnSpPr/>
          <p:nvPr/>
        </p:nvCxnSpPr>
        <p:spPr>
          <a:xfrm>
            <a:off x="393290" y="37559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C2F9A2A-45AF-4F81-A7F8-C54BE0B4D87C}"/>
              </a:ext>
            </a:extLst>
          </p:cNvPr>
          <p:cNvCxnSpPr/>
          <p:nvPr/>
        </p:nvCxnSpPr>
        <p:spPr>
          <a:xfrm flipV="1">
            <a:off x="383458" y="1337187"/>
            <a:ext cx="2408903" cy="241873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7EDE6FB-6B4C-4668-973E-26D8268E48D0}"/>
              </a:ext>
            </a:extLst>
          </p:cNvPr>
          <p:cNvCxnSpPr>
            <a:cxnSpLocks/>
          </p:cNvCxnSpPr>
          <p:nvPr/>
        </p:nvCxnSpPr>
        <p:spPr>
          <a:xfrm flipH="1" flipV="1">
            <a:off x="2772697" y="1337187"/>
            <a:ext cx="2408904" cy="241873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9873210B-D9F2-4C32-9FBE-2FC06F784FE8}"/>
              </a:ext>
            </a:extLst>
          </p:cNvPr>
          <p:cNvCxnSpPr>
            <a:cxnSpLocks/>
          </p:cNvCxnSpPr>
          <p:nvPr/>
        </p:nvCxnSpPr>
        <p:spPr>
          <a:xfrm flipV="1">
            <a:off x="5181601" y="3706761"/>
            <a:ext cx="0" cy="2462535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12178C18-0D74-4C04-84C0-0F7257CB38F9}"/>
              </a:ext>
            </a:extLst>
          </p:cNvPr>
          <p:cNvCxnSpPr>
            <a:cxnSpLocks/>
          </p:cNvCxnSpPr>
          <p:nvPr/>
        </p:nvCxnSpPr>
        <p:spPr>
          <a:xfrm flipV="1">
            <a:off x="383458" y="3736259"/>
            <a:ext cx="0" cy="2403542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7985002-EB8B-4BB7-97B7-25C4810BBD73}"/>
              </a:ext>
            </a:extLst>
          </p:cNvPr>
          <p:cNvCxnSpPr>
            <a:cxnSpLocks/>
          </p:cNvCxnSpPr>
          <p:nvPr/>
        </p:nvCxnSpPr>
        <p:spPr>
          <a:xfrm>
            <a:off x="383458" y="6154995"/>
            <a:ext cx="4798143" cy="14301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9" name="Groep 18">
            <a:extLst>
              <a:ext uri="{FF2B5EF4-FFF2-40B4-BE49-F238E27FC236}">
                <a16:creationId xmlns:a16="http://schemas.microsoft.com/office/drawing/2014/main" id="{2DAF880B-DA23-495D-94AF-D3F747F9EA9B}"/>
              </a:ext>
            </a:extLst>
          </p:cNvPr>
          <p:cNvGrpSpPr/>
          <p:nvPr/>
        </p:nvGrpSpPr>
        <p:grpSpPr>
          <a:xfrm>
            <a:off x="8232524" y="5208272"/>
            <a:ext cx="4134628" cy="1453899"/>
            <a:chOff x="7322575" y="5075887"/>
            <a:chExt cx="4134628" cy="1453899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F12583A-6AA8-4E0F-9A1A-3F81037D538F}"/>
                </a:ext>
              </a:extLst>
            </p:cNvPr>
            <p:cNvSpPr/>
            <p:nvPr/>
          </p:nvSpPr>
          <p:spPr>
            <a:xfrm>
              <a:off x="7322575" y="5181649"/>
              <a:ext cx="663834" cy="259316"/>
            </a:xfrm>
            <a:prstGeom prst="rect">
              <a:avLst/>
            </a:prstGeom>
            <a:solidFill>
              <a:srgbClr val="00F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D8A9F486-0ED9-40C1-8838-CF51D7493680}"/>
                </a:ext>
              </a:extLst>
            </p:cNvPr>
            <p:cNvSpPr txBox="1"/>
            <p:nvPr/>
          </p:nvSpPr>
          <p:spPr>
            <a:xfrm>
              <a:off x="8205182" y="5075887"/>
              <a:ext cx="227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Appartementen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4E610EE-6324-41E9-B6E1-5466FDED2BE1}"/>
                </a:ext>
              </a:extLst>
            </p:cNvPr>
            <p:cNvSpPr/>
            <p:nvPr/>
          </p:nvSpPr>
          <p:spPr>
            <a:xfrm>
              <a:off x="7322575" y="5673179"/>
              <a:ext cx="663834" cy="259316"/>
            </a:xfrm>
            <a:prstGeom prst="rect">
              <a:avLst/>
            </a:prstGeom>
            <a:solidFill>
              <a:srgbClr val="7D7D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29A1D27D-6EB3-4EE2-934C-A51C81540FC1}"/>
                </a:ext>
              </a:extLst>
            </p:cNvPr>
            <p:cNvSpPr txBox="1"/>
            <p:nvPr/>
          </p:nvSpPr>
          <p:spPr>
            <a:xfrm>
              <a:off x="8205182" y="5572004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err="1"/>
                <a:t>Gemeensch</a:t>
              </a:r>
              <a:r>
                <a:rPr lang="nl-BE" sz="2400"/>
                <a:t>. ruimtes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FD0CC1B9-F3F5-4515-9563-40E17CE423E6}"/>
                </a:ext>
              </a:extLst>
            </p:cNvPr>
            <p:cNvSpPr/>
            <p:nvPr/>
          </p:nvSpPr>
          <p:spPr>
            <a:xfrm>
              <a:off x="7322575" y="6169296"/>
              <a:ext cx="663834" cy="259316"/>
            </a:xfrm>
            <a:prstGeom prst="rect">
              <a:avLst/>
            </a:prstGeom>
            <a:solidFill>
              <a:srgbClr val="5A00B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977556FA-922C-4EAC-B707-ACE82ED07924}"/>
                </a:ext>
              </a:extLst>
            </p:cNvPr>
            <p:cNvSpPr txBox="1"/>
            <p:nvPr/>
          </p:nvSpPr>
          <p:spPr>
            <a:xfrm>
              <a:off x="8205182" y="6068121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Zijdelingse </a:t>
              </a:r>
              <a:r>
                <a:rPr lang="nl-BE" sz="2400" err="1"/>
                <a:t>daktippen</a:t>
              </a:r>
              <a:endParaRPr lang="nl-BE" sz="2400"/>
            </a:p>
          </p:txBody>
        </p:sp>
      </p:grpSp>
    </p:spTree>
    <p:extLst>
      <p:ext uri="{BB962C8B-B14F-4D97-AF65-F5344CB8AC3E}">
        <p14:creationId xmlns:p14="http://schemas.microsoft.com/office/powerpoint/2010/main" val="12368700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52F79-D02C-4A14-BFE5-F2D5D9E7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1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F3BFCF4-7B2A-4A8B-8461-04D2E10F084C}"/>
              </a:ext>
            </a:extLst>
          </p:cNvPr>
          <p:cNvSpPr txBox="1">
            <a:spLocks/>
          </p:cNvSpPr>
          <p:nvPr/>
        </p:nvSpPr>
        <p:spPr>
          <a:xfrm>
            <a:off x="5545395" y="1258528"/>
            <a:ext cx="6374375" cy="3915291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BV appartement onder HD</a:t>
            </a:r>
          </a:p>
          <a:p>
            <a:pPr lvl="1"/>
            <a:r>
              <a:rPr lang="nl-BE"/>
              <a:t>Zolderruimte</a:t>
            </a:r>
          </a:p>
          <a:p>
            <a:pPr lvl="2"/>
            <a:r>
              <a:rPr lang="nl-BE"/>
              <a:t>Gemeenschappelijke ruimte, hoort niet bij appartement</a:t>
            </a:r>
          </a:p>
          <a:p>
            <a:pPr lvl="2"/>
            <a:r>
              <a:rPr lang="nl-BE"/>
              <a:t>Wel in BV gebouw =&gt; plafond aan AVR</a:t>
            </a:r>
          </a:p>
          <a:p>
            <a:pPr lvl="1"/>
            <a:r>
              <a:rPr lang="nl-BE"/>
              <a:t>Zijdelingse </a:t>
            </a:r>
            <a:r>
              <a:rPr lang="nl-BE" err="1"/>
              <a:t>daktip</a:t>
            </a:r>
            <a:endParaRPr lang="nl-BE"/>
          </a:p>
          <a:p>
            <a:pPr lvl="2"/>
            <a:r>
              <a:rPr lang="nl-BE"/>
              <a:t>Geen gemeenschappelijke ruimte =&gt; wel onderdeel van appartement =&gt; stappenplan BV aftoetsen</a:t>
            </a:r>
          </a:p>
          <a:p>
            <a:pPr lvl="2"/>
            <a:r>
              <a:rPr lang="nl-BE"/>
              <a:t>WEL in BV appartement: thermisch beschermd</a:t>
            </a:r>
          </a:p>
          <a:p>
            <a:pPr marL="288000" lvl="1" indent="0">
              <a:buNone/>
            </a:pPr>
            <a:endParaRPr lang="nl-BE"/>
          </a:p>
          <a:p>
            <a:pPr marL="288000" lvl="1" indent="0">
              <a:buNone/>
            </a:pPr>
            <a:endParaRPr lang="nl-BE"/>
          </a:p>
          <a:p>
            <a:pPr lvl="2"/>
            <a:endParaRPr lang="nl-NL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5252CDD5-1714-40FA-A118-A578A1FA801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9381" t="4447" r="8706"/>
          <a:stretch/>
        </p:blipFill>
        <p:spPr>
          <a:xfrm>
            <a:off x="63364" y="1086093"/>
            <a:ext cx="5482031" cy="5434108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7F9BAD3-0E78-4E32-A73D-FB7344AB5CC5}"/>
              </a:ext>
            </a:extLst>
          </p:cNvPr>
          <p:cNvCxnSpPr/>
          <p:nvPr/>
        </p:nvCxnSpPr>
        <p:spPr>
          <a:xfrm>
            <a:off x="393290" y="37559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C2F9A2A-45AF-4F81-A7F8-C54BE0B4D87C}"/>
              </a:ext>
            </a:extLst>
          </p:cNvPr>
          <p:cNvCxnSpPr>
            <a:cxnSpLocks/>
          </p:cNvCxnSpPr>
          <p:nvPr/>
        </p:nvCxnSpPr>
        <p:spPr>
          <a:xfrm flipV="1">
            <a:off x="383458" y="2546555"/>
            <a:ext cx="1209368" cy="120936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7EDE6FB-6B4C-4668-973E-26D8268E48D0}"/>
              </a:ext>
            </a:extLst>
          </p:cNvPr>
          <p:cNvCxnSpPr>
            <a:cxnSpLocks/>
          </p:cNvCxnSpPr>
          <p:nvPr/>
        </p:nvCxnSpPr>
        <p:spPr>
          <a:xfrm flipH="1" flipV="1">
            <a:off x="3991897" y="2546555"/>
            <a:ext cx="1189704" cy="120936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7985002-EB8B-4BB7-97B7-25C4810BBD73}"/>
              </a:ext>
            </a:extLst>
          </p:cNvPr>
          <p:cNvCxnSpPr>
            <a:cxnSpLocks/>
          </p:cNvCxnSpPr>
          <p:nvPr/>
        </p:nvCxnSpPr>
        <p:spPr>
          <a:xfrm>
            <a:off x="395901" y="3753911"/>
            <a:ext cx="4798143" cy="14301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12CF9069-0FC5-4FF2-A03C-6806E4BF94BF}"/>
              </a:ext>
            </a:extLst>
          </p:cNvPr>
          <p:cNvCxnSpPr>
            <a:cxnSpLocks/>
          </p:cNvCxnSpPr>
          <p:nvPr/>
        </p:nvCxnSpPr>
        <p:spPr>
          <a:xfrm flipV="1">
            <a:off x="1535368" y="2546555"/>
            <a:ext cx="2499546" cy="14942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6" name="Groep 15">
            <a:extLst>
              <a:ext uri="{FF2B5EF4-FFF2-40B4-BE49-F238E27FC236}">
                <a16:creationId xmlns:a16="http://schemas.microsoft.com/office/drawing/2014/main" id="{0066B6A8-C431-4118-B361-8C779DE68198}"/>
              </a:ext>
            </a:extLst>
          </p:cNvPr>
          <p:cNvGrpSpPr/>
          <p:nvPr/>
        </p:nvGrpSpPr>
        <p:grpSpPr>
          <a:xfrm>
            <a:off x="8232524" y="5208272"/>
            <a:ext cx="4134628" cy="1453899"/>
            <a:chOff x="7322575" y="5075887"/>
            <a:chExt cx="4134628" cy="1453899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42160C0-505D-4D7A-A954-AFDD2C384F2E}"/>
                </a:ext>
              </a:extLst>
            </p:cNvPr>
            <p:cNvSpPr/>
            <p:nvPr/>
          </p:nvSpPr>
          <p:spPr>
            <a:xfrm>
              <a:off x="7322575" y="5181649"/>
              <a:ext cx="663834" cy="259316"/>
            </a:xfrm>
            <a:prstGeom prst="rect">
              <a:avLst/>
            </a:prstGeom>
            <a:solidFill>
              <a:srgbClr val="00F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0DDAAA14-E22C-41AF-93DB-CEC69F13F21C}"/>
                </a:ext>
              </a:extLst>
            </p:cNvPr>
            <p:cNvSpPr txBox="1"/>
            <p:nvPr/>
          </p:nvSpPr>
          <p:spPr>
            <a:xfrm>
              <a:off x="8205182" y="5075887"/>
              <a:ext cx="227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Appartementen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76C8972A-3D06-4C9E-AEAB-59F7EF09AC97}"/>
                </a:ext>
              </a:extLst>
            </p:cNvPr>
            <p:cNvSpPr/>
            <p:nvPr/>
          </p:nvSpPr>
          <p:spPr>
            <a:xfrm>
              <a:off x="7322575" y="5673179"/>
              <a:ext cx="663834" cy="259316"/>
            </a:xfrm>
            <a:prstGeom prst="rect">
              <a:avLst/>
            </a:prstGeom>
            <a:solidFill>
              <a:srgbClr val="7D7D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ADF10BA8-7B91-4546-9053-5CD93A44CBA9}"/>
                </a:ext>
              </a:extLst>
            </p:cNvPr>
            <p:cNvSpPr txBox="1"/>
            <p:nvPr/>
          </p:nvSpPr>
          <p:spPr>
            <a:xfrm>
              <a:off x="8205182" y="5572004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err="1"/>
                <a:t>Gemeensch</a:t>
              </a:r>
              <a:r>
                <a:rPr lang="nl-BE" sz="2400"/>
                <a:t>. ruimtes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3128ECC-10F7-45A3-95C3-1CC942B2D58C}"/>
                </a:ext>
              </a:extLst>
            </p:cNvPr>
            <p:cNvSpPr/>
            <p:nvPr/>
          </p:nvSpPr>
          <p:spPr>
            <a:xfrm>
              <a:off x="7322575" y="6169296"/>
              <a:ext cx="663834" cy="259316"/>
            </a:xfrm>
            <a:prstGeom prst="rect">
              <a:avLst/>
            </a:prstGeom>
            <a:solidFill>
              <a:srgbClr val="5A00B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5D6E84B3-580F-4CA2-94E6-60A6AF1D8D6C}"/>
                </a:ext>
              </a:extLst>
            </p:cNvPr>
            <p:cNvSpPr txBox="1"/>
            <p:nvPr/>
          </p:nvSpPr>
          <p:spPr>
            <a:xfrm>
              <a:off x="8205182" y="6068121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Zijdelingse </a:t>
              </a:r>
              <a:r>
                <a:rPr lang="nl-BE" sz="2400" err="1"/>
                <a:t>daktippen</a:t>
              </a:r>
              <a:endParaRPr lang="nl-BE" sz="2400"/>
            </a:p>
          </p:txBody>
        </p:sp>
      </p:grpSp>
    </p:spTree>
    <p:extLst>
      <p:ext uri="{BB962C8B-B14F-4D97-AF65-F5344CB8AC3E}">
        <p14:creationId xmlns:p14="http://schemas.microsoft.com/office/powerpoint/2010/main" val="8534116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21D2AEC-1139-47C1-8CDD-DD6EBBE2F70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7091"/>
          <a:stretch/>
        </p:blipFill>
        <p:spPr>
          <a:xfrm>
            <a:off x="68831" y="945784"/>
            <a:ext cx="6505879" cy="5690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652F79-D02C-4A14-BFE5-F2D5D9E7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2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F3BFCF4-7B2A-4A8B-8461-04D2E10F084C}"/>
              </a:ext>
            </a:extLst>
          </p:cNvPr>
          <p:cNvSpPr txBox="1">
            <a:spLocks/>
          </p:cNvSpPr>
          <p:nvPr/>
        </p:nvSpPr>
        <p:spPr>
          <a:xfrm>
            <a:off x="6213987" y="1414027"/>
            <a:ext cx="5705783" cy="3077784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Appartementsgebouw</a:t>
            </a:r>
          </a:p>
          <a:p>
            <a:pPr lvl="1"/>
            <a:r>
              <a:rPr lang="nl-BE"/>
              <a:t>Hellend dak geïsoleerd</a:t>
            </a:r>
          </a:p>
          <a:p>
            <a:pPr lvl="2"/>
            <a:r>
              <a:rPr lang="nl-BE"/>
              <a:t>Isolatie loopt NIET door over volledig hellend dak</a:t>
            </a:r>
          </a:p>
          <a:p>
            <a:pPr lvl="2"/>
            <a:r>
              <a:rPr lang="nl-BE"/>
              <a:t>Binnenwand zijdelingse </a:t>
            </a:r>
            <a:r>
              <a:rPr lang="nl-BE" err="1"/>
              <a:t>daktip</a:t>
            </a:r>
            <a:r>
              <a:rPr lang="nl-BE"/>
              <a:t> WEL geïsoleerd</a:t>
            </a:r>
          </a:p>
          <a:p>
            <a:pPr lvl="2"/>
            <a:endParaRPr lang="nl-BE"/>
          </a:p>
          <a:p>
            <a:pPr lvl="1"/>
            <a:endParaRPr lang="nl-BE"/>
          </a:p>
          <a:p>
            <a:pPr lvl="2"/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E6322071-6567-41B4-89F8-10FB387FED40}"/>
              </a:ext>
            </a:extLst>
          </p:cNvPr>
          <p:cNvGrpSpPr/>
          <p:nvPr/>
        </p:nvGrpSpPr>
        <p:grpSpPr>
          <a:xfrm>
            <a:off x="8232524" y="5208272"/>
            <a:ext cx="4134628" cy="1453899"/>
            <a:chOff x="7322575" y="5075887"/>
            <a:chExt cx="4134628" cy="1453899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90ACE18-DB66-4983-94E3-EC16340412F8}"/>
                </a:ext>
              </a:extLst>
            </p:cNvPr>
            <p:cNvSpPr/>
            <p:nvPr/>
          </p:nvSpPr>
          <p:spPr>
            <a:xfrm>
              <a:off x="7322575" y="5181649"/>
              <a:ext cx="663834" cy="259316"/>
            </a:xfrm>
            <a:prstGeom prst="rect">
              <a:avLst/>
            </a:prstGeom>
            <a:solidFill>
              <a:srgbClr val="00F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5CC608FB-307A-435B-A005-A66E78CB3B57}"/>
                </a:ext>
              </a:extLst>
            </p:cNvPr>
            <p:cNvSpPr txBox="1"/>
            <p:nvPr/>
          </p:nvSpPr>
          <p:spPr>
            <a:xfrm>
              <a:off x="8205182" y="5075887"/>
              <a:ext cx="227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Appartementen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59AA830-7855-45D3-A19F-CC1EF99A0137}"/>
                </a:ext>
              </a:extLst>
            </p:cNvPr>
            <p:cNvSpPr/>
            <p:nvPr/>
          </p:nvSpPr>
          <p:spPr>
            <a:xfrm>
              <a:off x="7322575" y="5673179"/>
              <a:ext cx="663834" cy="259316"/>
            </a:xfrm>
            <a:prstGeom prst="rect">
              <a:avLst/>
            </a:prstGeom>
            <a:solidFill>
              <a:srgbClr val="7D7D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89B6848B-79CE-42A3-946E-146181300E0A}"/>
                </a:ext>
              </a:extLst>
            </p:cNvPr>
            <p:cNvSpPr txBox="1"/>
            <p:nvPr/>
          </p:nvSpPr>
          <p:spPr>
            <a:xfrm>
              <a:off x="8205182" y="5572004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err="1"/>
                <a:t>Gemeensch</a:t>
              </a:r>
              <a:r>
                <a:rPr lang="nl-BE" sz="2400"/>
                <a:t>. ruimtes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787AC8CE-AB18-4444-B5AF-299C7C726D2D}"/>
                </a:ext>
              </a:extLst>
            </p:cNvPr>
            <p:cNvSpPr/>
            <p:nvPr/>
          </p:nvSpPr>
          <p:spPr>
            <a:xfrm>
              <a:off x="7322575" y="6169296"/>
              <a:ext cx="663834" cy="259316"/>
            </a:xfrm>
            <a:prstGeom prst="rect">
              <a:avLst/>
            </a:prstGeom>
            <a:solidFill>
              <a:srgbClr val="5A00B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16B4B66D-7C57-4A31-8D83-12617436A3BB}"/>
                </a:ext>
              </a:extLst>
            </p:cNvPr>
            <p:cNvSpPr txBox="1"/>
            <p:nvPr/>
          </p:nvSpPr>
          <p:spPr>
            <a:xfrm>
              <a:off x="8205182" y="6068121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Zijdelingse </a:t>
              </a:r>
              <a:r>
                <a:rPr lang="nl-BE" sz="2400" err="1"/>
                <a:t>daktippen</a:t>
              </a:r>
              <a:endParaRPr lang="nl-BE" sz="2400"/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0C5A046-7D8A-4ED7-906A-6B2F839423F7}"/>
              </a:ext>
            </a:extLst>
          </p:cNvPr>
          <p:cNvCxnSpPr>
            <a:cxnSpLocks/>
          </p:cNvCxnSpPr>
          <p:nvPr/>
        </p:nvCxnSpPr>
        <p:spPr>
          <a:xfrm flipH="1">
            <a:off x="3211286" y="1600200"/>
            <a:ext cx="1230086" cy="182880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D04C8615-39C4-436B-9274-5F86FEBD2CC3}"/>
              </a:ext>
            </a:extLst>
          </p:cNvPr>
          <p:cNvCxnSpPr>
            <a:cxnSpLocks/>
          </p:cNvCxnSpPr>
          <p:nvPr/>
        </p:nvCxnSpPr>
        <p:spPr>
          <a:xfrm>
            <a:off x="4441371" y="1600200"/>
            <a:ext cx="936172" cy="1469571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18181E7-73DB-4CE8-8621-5B798FB2A691}"/>
              </a:ext>
            </a:extLst>
          </p:cNvPr>
          <p:cNvCxnSpPr>
            <a:cxnSpLocks/>
          </p:cNvCxnSpPr>
          <p:nvPr/>
        </p:nvCxnSpPr>
        <p:spPr>
          <a:xfrm flipH="1">
            <a:off x="3211284" y="3429000"/>
            <a:ext cx="2" cy="555171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08DAE274-CD54-42E8-AE45-A2C58C4A9ACF}"/>
              </a:ext>
            </a:extLst>
          </p:cNvPr>
          <p:cNvCxnSpPr>
            <a:cxnSpLocks/>
          </p:cNvCxnSpPr>
          <p:nvPr/>
        </p:nvCxnSpPr>
        <p:spPr>
          <a:xfrm flipH="1">
            <a:off x="5346513" y="3029279"/>
            <a:ext cx="2" cy="555171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CEB80036-391A-43D4-9380-C1593EDCD0B6}"/>
              </a:ext>
            </a:extLst>
          </p:cNvPr>
          <p:cNvCxnSpPr>
            <a:cxnSpLocks/>
          </p:cNvCxnSpPr>
          <p:nvPr/>
        </p:nvCxnSpPr>
        <p:spPr>
          <a:xfrm flipH="1">
            <a:off x="8410117" y="2264228"/>
            <a:ext cx="143179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0007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52F79-D02C-4A14-BFE5-F2D5D9E7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2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F3BFCF4-7B2A-4A8B-8461-04D2E10F084C}"/>
              </a:ext>
            </a:extLst>
          </p:cNvPr>
          <p:cNvSpPr txBox="1">
            <a:spLocks/>
          </p:cNvSpPr>
          <p:nvPr/>
        </p:nvSpPr>
        <p:spPr>
          <a:xfrm>
            <a:off x="5545395" y="1258529"/>
            <a:ext cx="6374375" cy="3818704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BV gebouw</a:t>
            </a:r>
          </a:p>
          <a:p>
            <a:pPr lvl="1"/>
            <a:r>
              <a:rPr lang="nl-BE"/>
              <a:t>Zijdelingse </a:t>
            </a:r>
            <a:r>
              <a:rPr lang="nl-BE" err="1"/>
              <a:t>daktippen</a:t>
            </a:r>
            <a:r>
              <a:rPr lang="nl-BE"/>
              <a:t>: interpretatie/twijfel</a:t>
            </a:r>
          </a:p>
          <a:p>
            <a:pPr lvl="2"/>
            <a:r>
              <a:rPr lang="nl-BE"/>
              <a:t>Eerder niet in BV:</a:t>
            </a:r>
          </a:p>
          <a:p>
            <a:pPr lvl="3"/>
            <a:r>
              <a:rPr lang="nl-BE"/>
              <a:t>Thermische snede volgen</a:t>
            </a:r>
          </a:p>
          <a:p>
            <a:pPr lvl="3"/>
            <a:r>
              <a:rPr lang="nl-BE"/>
              <a:t>Isolatie wordt ingerekend in EPC</a:t>
            </a:r>
          </a:p>
          <a:p>
            <a:pPr lvl="2"/>
            <a:r>
              <a:rPr lang="nl-BE"/>
              <a:t>Eventueel wel in BV:</a:t>
            </a:r>
          </a:p>
          <a:p>
            <a:pPr lvl="3"/>
            <a:r>
              <a:rPr lang="nl-BE"/>
              <a:t>Stap 3: thermisch beschermd</a:t>
            </a:r>
            <a:endParaRPr lang="nl-BE" sz="2500">
              <a:solidFill>
                <a:srgbClr val="7F7F7F"/>
              </a:solidFill>
            </a:endParaRPr>
          </a:p>
          <a:p>
            <a:pPr lvl="3"/>
            <a:r>
              <a:rPr lang="nl-NL"/>
              <a:t>Z</a:t>
            </a:r>
            <a:r>
              <a:rPr lang="nl-NL" sz="2000">
                <a:solidFill>
                  <a:srgbClr val="105269"/>
                </a:solidFill>
              </a:rPr>
              <a:t>ijdelingse </a:t>
            </a:r>
            <a:r>
              <a:rPr lang="nl-NL" sz="2000" err="1">
                <a:solidFill>
                  <a:srgbClr val="105269"/>
                </a:solidFill>
              </a:rPr>
              <a:t>daktippen</a:t>
            </a:r>
            <a:r>
              <a:rPr lang="nl-NL" sz="2000">
                <a:solidFill>
                  <a:srgbClr val="105269"/>
                </a:solidFill>
              </a:rPr>
              <a:t> met een (gezamenlijke) vloeropp. ≤ 10% van bruikbare vloeroppervlakte van verdieping waarop ze liggen, </a:t>
            </a:r>
            <a:r>
              <a:rPr lang="nl-NL" sz="2000" u="sng">
                <a:solidFill>
                  <a:srgbClr val="105269"/>
                </a:solidFill>
              </a:rPr>
              <a:t>mogen</a:t>
            </a:r>
            <a:r>
              <a:rPr lang="nl-NL" sz="2000">
                <a:solidFill>
                  <a:srgbClr val="105269"/>
                </a:solidFill>
              </a:rPr>
              <a:t> wel tot BV worden gerekend</a:t>
            </a:r>
          </a:p>
          <a:p>
            <a:pPr lvl="2"/>
            <a:r>
              <a:rPr lang="nl-NL"/>
              <a:t>Maar het volgen van thermische snede krijgt voorrang</a:t>
            </a:r>
            <a:endParaRPr lang="nl-BE">
              <a:solidFill>
                <a:srgbClr val="105269"/>
              </a:solidFill>
            </a:endParaRPr>
          </a:p>
          <a:p>
            <a:pPr marL="288000" lvl="1" indent="0">
              <a:buNone/>
            </a:pPr>
            <a:endParaRPr lang="nl-BE"/>
          </a:p>
          <a:p>
            <a:pPr marL="288000" lvl="1" indent="0">
              <a:buNone/>
            </a:pPr>
            <a:endParaRPr lang="nl-BE"/>
          </a:p>
          <a:p>
            <a:pPr lvl="2"/>
            <a:endParaRPr lang="nl-NL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5252CDD5-1714-40FA-A118-A578A1FA801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9381" t="4447" r="8706"/>
          <a:stretch/>
        </p:blipFill>
        <p:spPr>
          <a:xfrm>
            <a:off x="63364" y="1071716"/>
            <a:ext cx="5482031" cy="5434108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7F9BAD3-0E78-4E32-A73D-FB7344AB5CC5}"/>
              </a:ext>
            </a:extLst>
          </p:cNvPr>
          <p:cNvCxnSpPr/>
          <p:nvPr/>
        </p:nvCxnSpPr>
        <p:spPr>
          <a:xfrm>
            <a:off x="393290" y="37559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C2F9A2A-45AF-4F81-A7F8-C54BE0B4D87C}"/>
              </a:ext>
            </a:extLst>
          </p:cNvPr>
          <p:cNvCxnSpPr>
            <a:cxnSpLocks/>
          </p:cNvCxnSpPr>
          <p:nvPr/>
        </p:nvCxnSpPr>
        <p:spPr>
          <a:xfrm flipV="1">
            <a:off x="953729" y="1337187"/>
            <a:ext cx="1838632" cy="1858297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7EDE6FB-6B4C-4668-973E-26D8268E48D0}"/>
              </a:ext>
            </a:extLst>
          </p:cNvPr>
          <p:cNvCxnSpPr>
            <a:cxnSpLocks/>
          </p:cNvCxnSpPr>
          <p:nvPr/>
        </p:nvCxnSpPr>
        <p:spPr>
          <a:xfrm flipH="1" flipV="1">
            <a:off x="2772697" y="1337187"/>
            <a:ext cx="1848464" cy="1858297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9873210B-D9F2-4C32-9FBE-2FC06F784FE8}"/>
              </a:ext>
            </a:extLst>
          </p:cNvPr>
          <p:cNvCxnSpPr>
            <a:cxnSpLocks/>
          </p:cNvCxnSpPr>
          <p:nvPr/>
        </p:nvCxnSpPr>
        <p:spPr>
          <a:xfrm flipV="1">
            <a:off x="5181601" y="3706761"/>
            <a:ext cx="0" cy="2462535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12178C18-0D74-4C04-84C0-0F7257CB38F9}"/>
              </a:ext>
            </a:extLst>
          </p:cNvPr>
          <p:cNvCxnSpPr>
            <a:cxnSpLocks/>
          </p:cNvCxnSpPr>
          <p:nvPr/>
        </p:nvCxnSpPr>
        <p:spPr>
          <a:xfrm flipV="1">
            <a:off x="383458" y="3736259"/>
            <a:ext cx="0" cy="2403542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7985002-EB8B-4BB7-97B7-25C4810BBD73}"/>
              </a:ext>
            </a:extLst>
          </p:cNvPr>
          <p:cNvCxnSpPr>
            <a:cxnSpLocks/>
          </p:cNvCxnSpPr>
          <p:nvPr/>
        </p:nvCxnSpPr>
        <p:spPr>
          <a:xfrm>
            <a:off x="383458" y="6154995"/>
            <a:ext cx="4798143" cy="14301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4C794834-332C-47F6-AC4E-213538C55DBD}"/>
              </a:ext>
            </a:extLst>
          </p:cNvPr>
          <p:cNvCxnSpPr>
            <a:cxnSpLocks/>
          </p:cNvCxnSpPr>
          <p:nvPr/>
        </p:nvCxnSpPr>
        <p:spPr>
          <a:xfrm>
            <a:off x="383458" y="3747239"/>
            <a:ext cx="570271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00BFE86E-6089-4E11-A5BE-4C80CC433C11}"/>
              </a:ext>
            </a:extLst>
          </p:cNvPr>
          <p:cNvCxnSpPr>
            <a:cxnSpLocks/>
          </p:cNvCxnSpPr>
          <p:nvPr/>
        </p:nvCxnSpPr>
        <p:spPr>
          <a:xfrm>
            <a:off x="4611330" y="3755506"/>
            <a:ext cx="570271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41D5C25A-91AC-4726-B7A5-D8832990E5B3}"/>
              </a:ext>
            </a:extLst>
          </p:cNvPr>
          <p:cNvCxnSpPr>
            <a:cxnSpLocks/>
          </p:cNvCxnSpPr>
          <p:nvPr/>
        </p:nvCxnSpPr>
        <p:spPr>
          <a:xfrm flipV="1">
            <a:off x="988142" y="3195484"/>
            <a:ext cx="0" cy="59328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B5427A1F-61D5-466A-BAB8-0DFBA6FBBD34}"/>
              </a:ext>
            </a:extLst>
          </p:cNvPr>
          <p:cNvCxnSpPr>
            <a:cxnSpLocks/>
          </p:cNvCxnSpPr>
          <p:nvPr/>
        </p:nvCxnSpPr>
        <p:spPr>
          <a:xfrm flipV="1">
            <a:off x="4611330" y="3162220"/>
            <a:ext cx="0" cy="59328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7" name="Groep 26">
            <a:extLst>
              <a:ext uri="{FF2B5EF4-FFF2-40B4-BE49-F238E27FC236}">
                <a16:creationId xmlns:a16="http://schemas.microsoft.com/office/drawing/2014/main" id="{306D6D04-C989-4AAC-BD5F-CFEA8017815C}"/>
              </a:ext>
            </a:extLst>
          </p:cNvPr>
          <p:cNvGrpSpPr/>
          <p:nvPr/>
        </p:nvGrpSpPr>
        <p:grpSpPr>
          <a:xfrm>
            <a:off x="8232524" y="5208272"/>
            <a:ext cx="4134628" cy="1453899"/>
            <a:chOff x="7322575" y="5075887"/>
            <a:chExt cx="4134628" cy="1453899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C10688C1-42E9-4218-AEB3-16442C0A7B15}"/>
                </a:ext>
              </a:extLst>
            </p:cNvPr>
            <p:cNvSpPr/>
            <p:nvPr/>
          </p:nvSpPr>
          <p:spPr>
            <a:xfrm>
              <a:off x="7322575" y="5181649"/>
              <a:ext cx="663834" cy="259316"/>
            </a:xfrm>
            <a:prstGeom prst="rect">
              <a:avLst/>
            </a:prstGeom>
            <a:solidFill>
              <a:srgbClr val="00F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570B8FE6-93CA-46FD-85E9-9012FC777FAD}"/>
                </a:ext>
              </a:extLst>
            </p:cNvPr>
            <p:cNvSpPr txBox="1"/>
            <p:nvPr/>
          </p:nvSpPr>
          <p:spPr>
            <a:xfrm>
              <a:off x="8205182" y="5075887"/>
              <a:ext cx="227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Appartementen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B30CDDF3-3672-4244-A465-9D0156F8CDB2}"/>
                </a:ext>
              </a:extLst>
            </p:cNvPr>
            <p:cNvSpPr/>
            <p:nvPr/>
          </p:nvSpPr>
          <p:spPr>
            <a:xfrm>
              <a:off x="7322575" y="5673179"/>
              <a:ext cx="663834" cy="259316"/>
            </a:xfrm>
            <a:prstGeom prst="rect">
              <a:avLst/>
            </a:prstGeom>
            <a:solidFill>
              <a:srgbClr val="7D7D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74BC7799-BC95-4557-92D8-492CE6A66720}"/>
                </a:ext>
              </a:extLst>
            </p:cNvPr>
            <p:cNvSpPr txBox="1"/>
            <p:nvPr/>
          </p:nvSpPr>
          <p:spPr>
            <a:xfrm>
              <a:off x="8205182" y="5572004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err="1"/>
                <a:t>Gemeensch</a:t>
              </a:r>
              <a:r>
                <a:rPr lang="nl-BE" sz="2400"/>
                <a:t>. ruimtes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B986E83E-5078-4D30-AAC0-81869C01C597}"/>
                </a:ext>
              </a:extLst>
            </p:cNvPr>
            <p:cNvSpPr/>
            <p:nvPr/>
          </p:nvSpPr>
          <p:spPr>
            <a:xfrm>
              <a:off x="7322575" y="6169296"/>
              <a:ext cx="663834" cy="259316"/>
            </a:xfrm>
            <a:prstGeom prst="rect">
              <a:avLst/>
            </a:prstGeom>
            <a:solidFill>
              <a:srgbClr val="5A00B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BF11DDF9-818B-47C8-BC15-78F32ED4776C}"/>
                </a:ext>
              </a:extLst>
            </p:cNvPr>
            <p:cNvSpPr txBox="1"/>
            <p:nvPr/>
          </p:nvSpPr>
          <p:spPr>
            <a:xfrm>
              <a:off x="8205182" y="6068121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Zijdelingse </a:t>
              </a:r>
              <a:r>
                <a:rPr lang="nl-BE" sz="2400" err="1"/>
                <a:t>daktippen</a:t>
              </a:r>
              <a:endParaRPr lang="nl-BE" sz="2400"/>
            </a:p>
          </p:txBody>
        </p:sp>
      </p:grpSp>
    </p:spTree>
    <p:extLst>
      <p:ext uri="{BB962C8B-B14F-4D97-AF65-F5344CB8AC3E}">
        <p14:creationId xmlns:p14="http://schemas.microsoft.com/office/powerpoint/2010/main" val="23505392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52F79-D02C-4A14-BFE5-F2D5D9E7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2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F3BFCF4-7B2A-4A8B-8461-04D2E10F084C}"/>
              </a:ext>
            </a:extLst>
          </p:cNvPr>
          <p:cNvSpPr txBox="1">
            <a:spLocks/>
          </p:cNvSpPr>
          <p:nvPr/>
        </p:nvSpPr>
        <p:spPr>
          <a:xfrm>
            <a:off x="5545395" y="1258529"/>
            <a:ext cx="6374375" cy="2668490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BV appartement onder HD</a:t>
            </a:r>
          </a:p>
          <a:p>
            <a:pPr lvl="1"/>
            <a:r>
              <a:rPr lang="nl-BE"/>
              <a:t>Zijdelingse </a:t>
            </a:r>
            <a:r>
              <a:rPr lang="nl-BE" err="1"/>
              <a:t>daktippen</a:t>
            </a:r>
            <a:endParaRPr lang="nl-BE"/>
          </a:p>
          <a:p>
            <a:pPr lvl="2"/>
            <a:r>
              <a:rPr lang="nl-BE"/>
              <a:t>Niet in BV gebouw: ‘AOR’</a:t>
            </a:r>
          </a:p>
          <a:p>
            <a:pPr lvl="3"/>
            <a:r>
              <a:rPr lang="nl-BE"/>
              <a:t>Dus sowieso ook niet in BV appartement</a:t>
            </a:r>
          </a:p>
          <a:p>
            <a:pPr lvl="3"/>
            <a:r>
              <a:rPr lang="nl-BE"/>
              <a:t>Zie figuur</a:t>
            </a:r>
          </a:p>
          <a:p>
            <a:pPr lvl="2"/>
            <a:r>
              <a:rPr lang="nl-BE"/>
              <a:t>Indien wel in BV gebouw</a:t>
            </a:r>
          </a:p>
          <a:p>
            <a:pPr lvl="3"/>
            <a:r>
              <a:rPr lang="nl-BE"/>
              <a:t>Dan ook in BV appartement</a:t>
            </a:r>
          </a:p>
          <a:p>
            <a:pPr marL="288000" lvl="1" indent="0">
              <a:buNone/>
            </a:pPr>
            <a:endParaRPr lang="nl-BE"/>
          </a:p>
          <a:p>
            <a:pPr lvl="2"/>
            <a:endParaRPr lang="nl-NL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5252CDD5-1714-40FA-A118-A578A1FA801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9381" t="4447" r="8706"/>
          <a:stretch/>
        </p:blipFill>
        <p:spPr>
          <a:xfrm>
            <a:off x="63364" y="1071716"/>
            <a:ext cx="5482031" cy="5434108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7F9BAD3-0E78-4E32-A73D-FB7344AB5CC5}"/>
              </a:ext>
            </a:extLst>
          </p:cNvPr>
          <p:cNvCxnSpPr/>
          <p:nvPr/>
        </p:nvCxnSpPr>
        <p:spPr>
          <a:xfrm>
            <a:off x="393290" y="37559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C2F9A2A-45AF-4F81-A7F8-C54BE0B4D87C}"/>
              </a:ext>
            </a:extLst>
          </p:cNvPr>
          <p:cNvCxnSpPr>
            <a:cxnSpLocks/>
          </p:cNvCxnSpPr>
          <p:nvPr/>
        </p:nvCxnSpPr>
        <p:spPr>
          <a:xfrm flipV="1">
            <a:off x="953729" y="2546555"/>
            <a:ext cx="639097" cy="648929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7EDE6FB-6B4C-4668-973E-26D8268E48D0}"/>
              </a:ext>
            </a:extLst>
          </p:cNvPr>
          <p:cNvCxnSpPr>
            <a:cxnSpLocks/>
          </p:cNvCxnSpPr>
          <p:nvPr/>
        </p:nvCxnSpPr>
        <p:spPr>
          <a:xfrm flipH="1" flipV="1">
            <a:off x="3991897" y="2546555"/>
            <a:ext cx="619433" cy="648929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7985002-EB8B-4BB7-97B7-25C4810BBD73}"/>
              </a:ext>
            </a:extLst>
          </p:cNvPr>
          <p:cNvCxnSpPr>
            <a:cxnSpLocks/>
          </p:cNvCxnSpPr>
          <p:nvPr/>
        </p:nvCxnSpPr>
        <p:spPr>
          <a:xfrm>
            <a:off x="988142" y="3755506"/>
            <a:ext cx="3623188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12CF9069-0FC5-4FF2-A03C-6806E4BF94BF}"/>
              </a:ext>
            </a:extLst>
          </p:cNvPr>
          <p:cNvCxnSpPr>
            <a:cxnSpLocks/>
          </p:cNvCxnSpPr>
          <p:nvPr/>
        </p:nvCxnSpPr>
        <p:spPr>
          <a:xfrm flipV="1">
            <a:off x="1535368" y="2546555"/>
            <a:ext cx="2499546" cy="14942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98746B4E-B198-4BAF-BA5A-9A45CDFF4E3F}"/>
              </a:ext>
            </a:extLst>
          </p:cNvPr>
          <p:cNvCxnSpPr>
            <a:cxnSpLocks/>
          </p:cNvCxnSpPr>
          <p:nvPr/>
        </p:nvCxnSpPr>
        <p:spPr>
          <a:xfrm flipV="1">
            <a:off x="988142" y="3195484"/>
            <a:ext cx="0" cy="59328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D5469520-73B5-4F91-A7DF-AC40FD0A0F95}"/>
              </a:ext>
            </a:extLst>
          </p:cNvPr>
          <p:cNvCxnSpPr>
            <a:cxnSpLocks/>
          </p:cNvCxnSpPr>
          <p:nvPr/>
        </p:nvCxnSpPr>
        <p:spPr>
          <a:xfrm flipV="1">
            <a:off x="4611330" y="3162220"/>
            <a:ext cx="0" cy="59328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6C1177C-BF3F-40C9-9491-228FB49D103E}"/>
              </a:ext>
            </a:extLst>
          </p:cNvPr>
          <p:cNvGrpSpPr/>
          <p:nvPr/>
        </p:nvGrpSpPr>
        <p:grpSpPr>
          <a:xfrm>
            <a:off x="8232524" y="5208272"/>
            <a:ext cx="4134628" cy="1453899"/>
            <a:chOff x="7322575" y="5075887"/>
            <a:chExt cx="4134628" cy="1453899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4ACC200B-F6D7-4E51-A6C8-0A25A3A70C6B}"/>
                </a:ext>
              </a:extLst>
            </p:cNvPr>
            <p:cNvSpPr/>
            <p:nvPr/>
          </p:nvSpPr>
          <p:spPr>
            <a:xfrm>
              <a:off x="7322575" y="5181649"/>
              <a:ext cx="663834" cy="259316"/>
            </a:xfrm>
            <a:prstGeom prst="rect">
              <a:avLst/>
            </a:prstGeom>
            <a:solidFill>
              <a:srgbClr val="00F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7C1CDF65-7390-48EF-8E59-A3E1FCCFEEA6}"/>
                </a:ext>
              </a:extLst>
            </p:cNvPr>
            <p:cNvSpPr txBox="1"/>
            <p:nvPr/>
          </p:nvSpPr>
          <p:spPr>
            <a:xfrm>
              <a:off x="8205182" y="5075887"/>
              <a:ext cx="227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Appartementen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489F77B-9BB3-48BD-BE8B-F28F69CEADAA}"/>
                </a:ext>
              </a:extLst>
            </p:cNvPr>
            <p:cNvSpPr/>
            <p:nvPr/>
          </p:nvSpPr>
          <p:spPr>
            <a:xfrm>
              <a:off x="7322575" y="5673179"/>
              <a:ext cx="663834" cy="259316"/>
            </a:xfrm>
            <a:prstGeom prst="rect">
              <a:avLst/>
            </a:prstGeom>
            <a:solidFill>
              <a:srgbClr val="7D7D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AE5A60C6-A4CB-4689-98DC-75CAFBE75ED1}"/>
                </a:ext>
              </a:extLst>
            </p:cNvPr>
            <p:cNvSpPr txBox="1"/>
            <p:nvPr/>
          </p:nvSpPr>
          <p:spPr>
            <a:xfrm>
              <a:off x="8205182" y="5572004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err="1"/>
                <a:t>Gemeensch</a:t>
              </a:r>
              <a:r>
                <a:rPr lang="nl-BE" sz="2400"/>
                <a:t>. ruimtes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2A3BBB44-C952-4F96-A6AF-FBA87C88F576}"/>
                </a:ext>
              </a:extLst>
            </p:cNvPr>
            <p:cNvSpPr/>
            <p:nvPr/>
          </p:nvSpPr>
          <p:spPr>
            <a:xfrm>
              <a:off x="7322575" y="6169296"/>
              <a:ext cx="663834" cy="259316"/>
            </a:xfrm>
            <a:prstGeom prst="rect">
              <a:avLst/>
            </a:prstGeom>
            <a:solidFill>
              <a:srgbClr val="5A00B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12DB8027-C19B-4346-9B3E-07F6FE79977A}"/>
                </a:ext>
              </a:extLst>
            </p:cNvPr>
            <p:cNvSpPr txBox="1"/>
            <p:nvPr/>
          </p:nvSpPr>
          <p:spPr>
            <a:xfrm>
              <a:off x="8205182" y="6068121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Zijdelingse </a:t>
              </a:r>
              <a:r>
                <a:rPr lang="nl-BE" sz="2400" err="1"/>
                <a:t>daktippen</a:t>
              </a:r>
              <a:endParaRPr lang="nl-BE" sz="2400"/>
            </a:p>
          </p:txBody>
        </p:sp>
      </p:grpSp>
    </p:spTree>
    <p:extLst>
      <p:ext uri="{BB962C8B-B14F-4D97-AF65-F5344CB8AC3E}">
        <p14:creationId xmlns:p14="http://schemas.microsoft.com/office/powerpoint/2010/main" val="11493552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21D2AEC-1139-47C1-8CDD-DD6EBBE2F70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7091"/>
          <a:stretch/>
        </p:blipFill>
        <p:spPr>
          <a:xfrm>
            <a:off x="68831" y="945784"/>
            <a:ext cx="6505879" cy="5690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652F79-D02C-4A14-BFE5-F2D5D9E7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3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F3BFCF4-7B2A-4A8B-8461-04D2E10F084C}"/>
              </a:ext>
            </a:extLst>
          </p:cNvPr>
          <p:cNvSpPr txBox="1">
            <a:spLocks/>
          </p:cNvSpPr>
          <p:nvPr/>
        </p:nvSpPr>
        <p:spPr>
          <a:xfrm>
            <a:off x="6213987" y="1414027"/>
            <a:ext cx="5705783" cy="3077784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Appartementsgebouw</a:t>
            </a:r>
          </a:p>
          <a:p>
            <a:pPr lvl="1"/>
            <a:r>
              <a:rPr lang="nl-BE"/>
              <a:t>Dak en muren: isolatie onbekend of afwezig</a:t>
            </a:r>
          </a:p>
          <a:p>
            <a:pPr lvl="1"/>
            <a:r>
              <a:rPr lang="nl-BE"/>
              <a:t>Zolder niet verwarmd</a:t>
            </a:r>
          </a:p>
          <a:p>
            <a:pPr lvl="2"/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00F4055-BFA1-44B5-8CD7-432C02103859}"/>
              </a:ext>
            </a:extLst>
          </p:cNvPr>
          <p:cNvGrpSpPr/>
          <p:nvPr/>
        </p:nvGrpSpPr>
        <p:grpSpPr>
          <a:xfrm>
            <a:off x="8232524" y="5208272"/>
            <a:ext cx="4134628" cy="1453899"/>
            <a:chOff x="7322575" y="5075887"/>
            <a:chExt cx="4134628" cy="1453899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5E9F9C0-8378-48E1-AF1B-A347AA6F3276}"/>
                </a:ext>
              </a:extLst>
            </p:cNvPr>
            <p:cNvSpPr/>
            <p:nvPr/>
          </p:nvSpPr>
          <p:spPr>
            <a:xfrm>
              <a:off x="7322575" y="5181649"/>
              <a:ext cx="663834" cy="259316"/>
            </a:xfrm>
            <a:prstGeom prst="rect">
              <a:avLst/>
            </a:prstGeom>
            <a:solidFill>
              <a:srgbClr val="00F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4F35A6DB-A4FE-400F-98EE-5FAFB0113519}"/>
                </a:ext>
              </a:extLst>
            </p:cNvPr>
            <p:cNvSpPr txBox="1"/>
            <p:nvPr/>
          </p:nvSpPr>
          <p:spPr>
            <a:xfrm>
              <a:off x="8205182" y="5075887"/>
              <a:ext cx="227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Appartementen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E14D47A-35F8-4177-9535-0B87A5DBABAF}"/>
                </a:ext>
              </a:extLst>
            </p:cNvPr>
            <p:cNvSpPr/>
            <p:nvPr/>
          </p:nvSpPr>
          <p:spPr>
            <a:xfrm>
              <a:off x="7322575" y="5673179"/>
              <a:ext cx="663834" cy="259316"/>
            </a:xfrm>
            <a:prstGeom prst="rect">
              <a:avLst/>
            </a:prstGeom>
            <a:solidFill>
              <a:srgbClr val="7D7D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8996EF66-5383-4C5A-876B-062AF72D14F5}"/>
                </a:ext>
              </a:extLst>
            </p:cNvPr>
            <p:cNvSpPr txBox="1"/>
            <p:nvPr/>
          </p:nvSpPr>
          <p:spPr>
            <a:xfrm>
              <a:off x="8205182" y="5572004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err="1"/>
                <a:t>Gemeensch</a:t>
              </a:r>
              <a:r>
                <a:rPr lang="nl-BE" sz="2400"/>
                <a:t>. ruimtes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E4E96D9-0E57-48FF-BFEE-299AACBDEC6A}"/>
                </a:ext>
              </a:extLst>
            </p:cNvPr>
            <p:cNvSpPr/>
            <p:nvPr/>
          </p:nvSpPr>
          <p:spPr>
            <a:xfrm>
              <a:off x="7322575" y="6169296"/>
              <a:ext cx="663834" cy="259316"/>
            </a:xfrm>
            <a:prstGeom prst="rect">
              <a:avLst/>
            </a:prstGeom>
            <a:solidFill>
              <a:srgbClr val="5A00B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CBD61E60-51A3-4735-81D8-286EDC806D3C}"/>
                </a:ext>
              </a:extLst>
            </p:cNvPr>
            <p:cNvSpPr txBox="1"/>
            <p:nvPr/>
          </p:nvSpPr>
          <p:spPr>
            <a:xfrm>
              <a:off x="8205182" y="6068121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Zijdelingse </a:t>
              </a:r>
              <a:r>
                <a:rPr lang="nl-BE" sz="2400" err="1"/>
                <a:t>daktippen</a:t>
              </a:r>
              <a:endParaRPr lang="nl-BE" sz="2400"/>
            </a:p>
          </p:txBody>
        </p:sp>
      </p:grpSp>
    </p:spTree>
    <p:extLst>
      <p:ext uri="{BB962C8B-B14F-4D97-AF65-F5344CB8AC3E}">
        <p14:creationId xmlns:p14="http://schemas.microsoft.com/office/powerpoint/2010/main" val="32667641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5252CDD5-1714-40FA-A118-A578A1FA801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9381" t="4447" r="8706"/>
          <a:stretch/>
        </p:blipFill>
        <p:spPr>
          <a:xfrm>
            <a:off x="63364" y="1071716"/>
            <a:ext cx="5482031" cy="54341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652F79-D02C-4A14-BFE5-F2D5D9E7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668103"/>
          </a:xfrm>
        </p:spPr>
        <p:txBody>
          <a:bodyPr/>
          <a:lstStyle/>
          <a:p>
            <a:r>
              <a:rPr lang="nl-BE"/>
              <a:t>Case 3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F3BFCF4-7B2A-4A8B-8461-04D2E10F084C}"/>
              </a:ext>
            </a:extLst>
          </p:cNvPr>
          <p:cNvSpPr txBox="1">
            <a:spLocks/>
          </p:cNvSpPr>
          <p:nvPr/>
        </p:nvSpPr>
        <p:spPr>
          <a:xfrm>
            <a:off x="5009745" y="1018699"/>
            <a:ext cx="7033316" cy="4189572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BV gebouw: stappenplan doorlopen</a:t>
            </a:r>
          </a:p>
          <a:p>
            <a:pPr lvl="1"/>
            <a:r>
              <a:rPr lang="nl-BE"/>
              <a:t>Zolder: niet direct verwarmd of thermisch beschermd: niet in BV</a:t>
            </a:r>
          </a:p>
          <a:p>
            <a:pPr lvl="1"/>
            <a:r>
              <a:rPr lang="nl-BE"/>
              <a:t>Zijdelingse </a:t>
            </a:r>
            <a:r>
              <a:rPr lang="nl-BE" err="1"/>
              <a:t>daktippen</a:t>
            </a:r>
            <a:r>
              <a:rPr lang="nl-BE"/>
              <a:t>: wél in BV</a:t>
            </a:r>
          </a:p>
          <a:p>
            <a:pPr lvl="2"/>
            <a:r>
              <a:rPr lang="nl-BE"/>
              <a:t>Thermisch beschermd</a:t>
            </a:r>
          </a:p>
          <a:p>
            <a:pPr lvl="3"/>
            <a:r>
              <a:rPr lang="nl-BE"/>
              <a:t>&gt; 50% van oppervlakken grenzen aan andere ruimtes van BV gebouw</a:t>
            </a:r>
          </a:p>
          <a:p>
            <a:pPr lvl="2"/>
            <a:endParaRPr lang="nl-NL"/>
          </a:p>
          <a:p>
            <a:pPr marL="288000" lvl="1" indent="0">
              <a:buNone/>
            </a:pPr>
            <a:endParaRPr lang="nl-BE"/>
          </a:p>
          <a:p>
            <a:pPr marL="288000" lvl="1" indent="0">
              <a:buNone/>
            </a:pPr>
            <a:endParaRPr lang="nl-BE"/>
          </a:p>
          <a:p>
            <a:pPr lvl="2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7F9BAD3-0E78-4E32-A73D-FB7344AB5CC5}"/>
              </a:ext>
            </a:extLst>
          </p:cNvPr>
          <p:cNvCxnSpPr/>
          <p:nvPr/>
        </p:nvCxnSpPr>
        <p:spPr>
          <a:xfrm>
            <a:off x="393290" y="37559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C2F9A2A-45AF-4F81-A7F8-C54BE0B4D87C}"/>
              </a:ext>
            </a:extLst>
          </p:cNvPr>
          <p:cNvCxnSpPr>
            <a:cxnSpLocks/>
          </p:cNvCxnSpPr>
          <p:nvPr/>
        </p:nvCxnSpPr>
        <p:spPr>
          <a:xfrm flipV="1">
            <a:off x="383458" y="2514600"/>
            <a:ext cx="1206351" cy="122166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7EDE6FB-6B4C-4668-973E-26D8268E48D0}"/>
              </a:ext>
            </a:extLst>
          </p:cNvPr>
          <p:cNvCxnSpPr>
            <a:cxnSpLocks/>
          </p:cNvCxnSpPr>
          <p:nvPr/>
        </p:nvCxnSpPr>
        <p:spPr>
          <a:xfrm flipH="1" flipV="1">
            <a:off x="3953526" y="2514600"/>
            <a:ext cx="1228075" cy="1192162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9873210B-D9F2-4C32-9FBE-2FC06F784FE8}"/>
              </a:ext>
            </a:extLst>
          </p:cNvPr>
          <p:cNvCxnSpPr>
            <a:cxnSpLocks/>
          </p:cNvCxnSpPr>
          <p:nvPr/>
        </p:nvCxnSpPr>
        <p:spPr>
          <a:xfrm flipV="1">
            <a:off x="5181601" y="3706761"/>
            <a:ext cx="0" cy="2462535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12178C18-0D74-4C04-84C0-0F7257CB38F9}"/>
              </a:ext>
            </a:extLst>
          </p:cNvPr>
          <p:cNvCxnSpPr>
            <a:cxnSpLocks/>
          </p:cNvCxnSpPr>
          <p:nvPr/>
        </p:nvCxnSpPr>
        <p:spPr>
          <a:xfrm flipV="1">
            <a:off x="383458" y="3736259"/>
            <a:ext cx="0" cy="2403542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7985002-EB8B-4BB7-97B7-25C4810BBD73}"/>
              </a:ext>
            </a:extLst>
          </p:cNvPr>
          <p:cNvCxnSpPr>
            <a:cxnSpLocks/>
          </p:cNvCxnSpPr>
          <p:nvPr/>
        </p:nvCxnSpPr>
        <p:spPr>
          <a:xfrm>
            <a:off x="383458" y="6154995"/>
            <a:ext cx="4798143" cy="14301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3" name="Groep 2">
            <a:extLst>
              <a:ext uri="{FF2B5EF4-FFF2-40B4-BE49-F238E27FC236}">
                <a16:creationId xmlns:a16="http://schemas.microsoft.com/office/drawing/2014/main" id="{D1CE0113-7298-4F67-8B94-CB0E04F5C093}"/>
              </a:ext>
            </a:extLst>
          </p:cNvPr>
          <p:cNvGrpSpPr/>
          <p:nvPr/>
        </p:nvGrpSpPr>
        <p:grpSpPr>
          <a:xfrm>
            <a:off x="8232524" y="5208272"/>
            <a:ext cx="4134628" cy="1453899"/>
            <a:chOff x="7322575" y="5075887"/>
            <a:chExt cx="4134628" cy="1453899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C27E432-7FF2-43F9-864C-A23CCECAD27B}"/>
                </a:ext>
              </a:extLst>
            </p:cNvPr>
            <p:cNvSpPr/>
            <p:nvPr/>
          </p:nvSpPr>
          <p:spPr>
            <a:xfrm>
              <a:off x="7322575" y="5181649"/>
              <a:ext cx="663834" cy="259316"/>
            </a:xfrm>
            <a:prstGeom prst="rect">
              <a:avLst/>
            </a:prstGeom>
            <a:solidFill>
              <a:srgbClr val="00F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E0205F36-D5E8-41AB-9146-BAC70ADC6599}"/>
                </a:ext>
              </a:extLst>
            </p:cNvPr>
            <p:cNvSpPr txBox="1"/>
            <p:nvPr/>
          </p:nvSpPr>
          <p:spPr>
            <a:xfrm>
              <a:off x="8205182" y="5075887"/>
              <a:ext cx="227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Appartementen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367C5312-FC58-4C0B-AE71-3C7E1A77AAB0}"/>
                </a:ext>
              </a:extLst>
            </p:cNvPr>
            <p:cNvSpPr/>
            <p:nvPr/>
          </p:nvSpPr>
          <p:spPr>
            <a:xfrm>
              <a:off x="7322575" y="5673179"/>
              <a:ext cx="663834" cy="259316"/>
            </a:xfrm>
            <a:prstGeom prst="rect">
              <a:avLst/>
            </a:prstGeom>
            <a:solidFill>
              <a:srgbClr val="7D7D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1EE71C6D-1A96-4750-B3EE-46FBFB3BD345}"/>
                </a:ext>
              </a:extLst>
            </p:cNvPr>
            <p:cNvSpPr txBox="1"/>
            <p:nvPr/>
          </p:nvSpPr>
          <p:spPr>
            <a:xfrm>
              <a:off x="8205182" y="5572004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err="1"/>
                <a:t>Gemeensch</a:t>
              </a:r>
              <a:r>
                <a:rPr lang="nl-BE" sz="2400"/>
                <a:t>. ruimtes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530F5983-E601-450F-8F23-C039A28A8286}"/>
                </a:ext>
              </a:extLst>
            </p:cNvPr>
            <p:cNvSpPr/>
            <p:nvPr/>
          </p:nvSpPr>
          <p:spPr>
            <a:xfrm>
              <a:off x="7322575" y="6169296"/>
              <a:ext cx="663834" cy="259316"/>
            </a:xfrm>
            <a:prstGeom prst="rect">
              <a:avLst/>
            </a:prstGeom>
            <a:solidFill>
              <a:srgbClr val="5A00B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991CDE36-D4C6-4BAD-8A00-5D036C0C0D77}"/>
                </a:ext>
              </a:extLst>
            </p:cNvPr>
            <p:cNvSpPr txBox="1"/>
            <p:nvPr/>
          </p:nvSpPr>
          <p:spPr>
            <a:xfrm>
              <a:off x="8205182" y="6068121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Zijdelingse </a:t>
              </a:r>
              <a:r>
                <a:rPr lang="nl-BE" sz="2400" err="1"/>
                <a:t>daktippen</a:t>
              </a:r>
              <a:endParaRPr lang="nl-BE" sz="2400"/>
            </a:p>
          </p:txBody>
        </p:sp>
      </p:grp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332C7B26-AE6D-4864-BF61-F9176C00EA5A}"/>
              </a:ext>
            </a:extLst>
          </p:cNvPr>
          <p:cNvCxnSpPr>
            <a:cxnSpLocks/>
          </p:cNvCxnSpPr>
          <p:nvPr/>
        </p:nvCxnSpPr>
        <p:spPr>
          <a:xfrm flipV="1">
            <a:off x="1519644" y="2514599"/>
            <a:ext cx="2454664" cy="8826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0864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52F79-D02C-4A14-BFE5-F2D5D9E7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Case 3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F3BFCF4-7B2A-4A8B-8461-04D2E10F084C}"/>
              </a:ext>
            </a:extLst>
          </p:cNvPr>
          <p:cNvSpPr txBox="1">
            <a:spLocks/>
          </p:cNvSpPr>
          <p:nvPr/>
        </p:nvSpPr>
        <p:spPr>
          <a:xfrm>
            <a:off x="5545395" y="1258529"/>
            <a:ext cx="6374375" cy="3458684"/>
          </a:xfrm>
          <a:prstGeom prst="rect">
            <a:avLst/>
          </a:prstGeom>
        </p:spPr>
        <p:txBody>
          <a:bodyPr bIns="0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BV appartement onder HD</a:t>
            </a:r>
          </a:p>
          <a:p>
            <a:pPr lvl="1"/>
            <a:r>
              <a:rPr lang="nl-BE"/>
              <a:t>Zolderruimte</a:t>
            </a:r>
          </a:p>
          <a:p>
            <a:pPr lvl="2"/>
            <a:r>
              <a:rPr lang="nl-BE"/>
              <a:t>Gemeenschappelijke ruimte, hoort niet bij appartement</a:t>
            </a:r>
          </a:p>
          <a:p>
            <a:pPr lvl="2"/>
            <a:r>
              <a:rPr lang="nl-BE"/>
              <a:t>Niet in BV gebouw =&gt; plafond aan AOR</a:t>
            </a:r>
          </a:p>
          <a:p>
            <a:pPr lvl="1"/>
            <a:r>
              <a:rPr lang="nl-BE"/>
              <a:t>Zijdelingse </a:t>
            </a:r>
            <a:r>
              <a:rPr lang="nl-BE" err="1"/>
              <a:t>daktippen</a:t>
            </a:r>
            <a:endParaRPr lang="nl-BE"/>
          </a:p>
          <a:p>
            <a:pPr lvl="2"/>
            <a:r>
              <a:rPr lang="nl-BE"/>
              <a:t>Geen gemeenschappelijke ruimte =&gt; wel onderdeel van appartement =&gt; stappenplan BV aftoetsen</a:t>
            </a:r>
          </a:p>
          <a:p>
            <a:pPr lvl="2"/>
            <a:r>
              <a:rPr lang="nl-BE"/>
              <a:t>WEL in BV appartement: thermisch beschermd</a:t>
            </a:r>
          </a:p>
          <a:p>
            <a:pPr lvl="1"/>
            <a:endParaRPr lang="nl-BE"/>
          </a:p>
          <a:p>
            <a:pPr marL="288000" lvl="1" indent="0">
              <a:buNone/>
            </a:pPr>
            <a:endParaRPr lang="nl-BE"/>
          </a:p>
          <a:p>
            <a:pPr lvl="2"/>
            <a:endParaRPr lang="nl-NL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5252CDD5-1714-40FA-A118-A578A1FA801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9381" t="4447" r="8706"/>
          <a:stretch/>
        </p:blipFill>
        <p:spPr>
          <a:xfrm>
            <a:off x="63364" y="1086093"/>
            <a:ext cx="5482031" cy="5434108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7F9BAD3-0E78-4E32-A73D-FB7344AB5CC5}"/>
              </a:ext>
            </a:extLst>
          </p:cNvPr>
          <p:cNvCxnSpPr/>
          <p:nvPr/>
        </p:nvCxnSpPr>
        <p:spPr>
          <a:xfrm>
            <a:off x="393290" y="37559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C2F9A2A-45AF-4F81-A7F8-C54BE0B4D87C}"/>
              </a:ext>
            </a:extLst>
          </p:cNvPr>
          <p:cNvCxnSpPr>
            <a:cxnSpLocks/>
          </p:cNvCxnSpPr>
          <p:nvPr/>
        </p:nvCxnSpPr>
        <p:spPr>
          <a:xfrm flipV="1">
            <a:off x="383458" y="2546555"/>
            <a:ext cx="1209368" cy="120936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7EDE6FB-6B4C-4668-973E-26D8268E48D0}"/>
              </a:ext>
            </a:extLst>
          </p:cNvPr>
          <p:cNvCxnSpPr>
            <a:cxnSpLocks/>
          </p:cNvCxnSpPr>
          <p:nvPr/>
        </p:nvCxnSpPr>
        <p:spPr>
          <a:xfrm flipH="1" flipV="1">
            <a:off x="3991897" y="2546555"/>
            <a:ext cx="1189704" cy="120936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7985002-EB8B-4BB7-97B7-25C4810BBD73}"/>
              </a:ext>
            </a:extLst>
          </p:cNvPr>
          <p:cNvCxnSpPr>
            <a:cxnSpLocks/>
          </p:cNvCxnSpPr>
          <p:nvPr/>
        </p:nvCxnSpPr>
        <p:spPr>
          <a:xfrm>
            <a:off x="395901" y="3753911"/>
            <a:ext cx="4798143" cy="14301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12CF9069-0FC5-4FF2-A03C-6806E4BF94BF}"/>
              </a:ext>
            </a:extLst>
          </p:cNvPr>
          <p:cNvCxnSpPr>
            <a:cxnSpLocks/>
          </p:cNvCxnSpPr>
          <p:nvPr/>
        </p:nvCxnSpPr>
        <p:spPr>
          <a:xfrm flipV="1">
            <a:off x="1535368" y="2546555"/>
            <a:ext cx="2499546" cy="14942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6" name="Groep 15">
            <a:extLst>
              <a:ext uri="{FF2B5EF4-FFF2-40B4-BE49-F238E27FC236}">
                <a16:creationId xmlns:a16="http://schemas.microsoft.com/office/drawing/2014/main" id="{10ECCA4B-78F8-44AD-9A3F-D543897F7E5C}"/>
              </a:ext>
            </a:extLst>
          </p:cNvPr>
          <p:cNvGrpSpPr/>
          <p:nvPr/>
        </p:nvGrpSpPr>
        <p:grpSpPr>
          <a:xfrm>
            <a:off x="8232524" y="5208272"/>
            <a:ext cx="4134628" cy="1453899"/>
            <a:chOff x="7322575" y="5075887"/>
            <a:chExt cx="4134628" cy="1453899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80310F0-F399-4CD0-BF9D-3BFFC1E84501}"/>
                </a:ext>
              </a:extLst>
            </p:cNvPr>
            <p:cNvSpPr/>
            <p:nvPr/>
          </p:nvSpPr>
          <p:spPr>
            <a:xfrm>
              <a:off x="7322575" y="5181649"/>
              <a:ext cx="663834" cy="259316"/>
            </a:xfrm>
            <a:prstGeom prst="rect">
              <a:avLst/>
            </a:prstGeom>
            <a:solidFill>
              <a:srgbClr val="00F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CFF68177-A55F-41D0-A4BD-338C79DB5881}"/>
                </a:ext>
              </a:extLst>
            </p:cNvPr>
            <p:cNvSpPr txBox="1"/>
            <p:nvPr/>
          </p:nvSpPr>
          <p:spPr>
            <a:xfrm>
              <a:off x="8205182" y="5075887"/>
              <a:ext cx="227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Appartementen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5F40E38-6211-4DB3-8B3B-43D9D1E11188}"/>
                </a:ext>
              </a:extLst>
            </p:cNvPr>
            <p:cNvSpPr/>
            <p:nvPr/>
          </p:nvSpPr>
          <p:spPr>
            <a:xfrm>
              <a:off x="7322575" y="5673179"/>
              <a:ext cx="663834" cy="259316"/>
            </a:xfrm>
            <a:prstGeom prst="rect">
              <a:avLst/>
            </a:prstGeom>
            <a:solidFill>
              <a:srgbClr val="7D7D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52F809E-BA2F-4A50-93B6-49554270D1F9}"/>
                </a:ext>
              </a:extLst>
            </p:cNvPr>
            <p:cNvSpPr txBox="1"/>
            <p:nvPr/>
          </p:nvSpPr>
          <p:spPr>
            <a:xfrm>
              <a:off x="8205182" y="5572004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err="1"/>
                <a:t>Gemeensch</a:t>
              </a:r>
              <a:r>
                <a:rPr lang="nl-BE" sz="2400"/>
                <a:t>. ruimtes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C01E97E-3ECB-4F25-8694-D8FA969422D0}"/>
                </a:ext>
              </a:extLst>
            </p:cNvPr>
            <p:cNvSpPr/>
            <p:nvPr/>
          </p:nvSpPr>
          <p:spPr>
            <a:xfrm>
              <a:off x="7322575" y="6169296"/>
              <a:ext cx="663834" cy="259316"/>
            </a:xfrm>
            <a:prstGeom prst="rect">
              <a:avLst/>
            </a:prstGeom>
            <a:solidFill>
              <a:srgbClr val="5A00B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A470CBAA-2FFF-4A94-9E08-B035D05F0E0E}"/>
                </a:ext>
              </a:extLst>
            </p:cNvPr>
            <p:cNvSpPr txBox="1"/>
            <p:nvPr/>
          </p:nvSpPr>
          <p:spPr>
            <a:xfrm>
              <a:off x="8205182" y="6068121"/>
              <a:ext cx="3252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/>
                <a:t>Zijdelingse </a:t>
              </a:r>
              <a:r>
                <a:rPr lang="nl-BE" sz="2400" err="1"/>
                <a:t>daktippen</a:t>
              </a:r>
              <a:endParaRPr lang="nl-BE" sz="2400"/>
            </a:p>
          </p:txBody>
        </p:sp>
      </p:grpSp>
    </p:spTree>
    <p:extLst>
      <p:ext uri="{BB962C8B-B14F-4D97-AF65-F5344CB8AC3E}">
        <p14:creationId xmlns:p14="http://schemas.microsoft.com/office/powerpoint/2010/main" val="26876815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7E12B-4289-4E09-892F-A4DB654F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nl-BE">
                <a:latin typeface="Calibri"/>
                <a:cs typeface="Calibri"/>
              </a:rPr>
              <a:t>Dunne reflecterende producten (DRP)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9D625-4030-46DC-8388-5D4BF353351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lIns="91440" tIns="45720" rIns="91440" bIns="0" anchor="t"/>
          <a:lstStyle/>
          <a:p>
            <a:pPr marL="287655" lvl="1" indent="0">
              <a:buNone/>
            </a:pPr>
            <a:endParaRPr lang="nl-BE">
              <a:cs typeface="Calibri"/>
            </a:endParaRPr>
          </a:p>
          <a:p>
            <a:pPr marL="575945" lvl="1" indent="-287655"/>
            <a:endParaRPr lang="nl-BE">
              <a:cs typeface="Calibri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5B51F12-EDC5-4026-A165-43BC105007D8}"/>
              </a:ext>
            </a:extLst>
          </p:cNvPr>
          <p:cNvSpPr txBox="1">
            <a:spLocks/>
          </p:cNvSpPr>
          <p:nvPr/>
        </p:nvSpPr>
        <p:spPr>
          <a:xfrm>
            <a:off x="4405746" y="1637184"/>
            <a:ext cx="7100452" cy="5037474"/>
          </a:xfrm>
          <a:prstGeom prst="rect">
            <a:avLst/>
          </a:prstGeom>
        </p:spPr>
        <p:txBody>
          <a:bodyPr lIns="91440" tIns="45720" rIns="91440" bIns="0" anchor="t"/>
          <a:lstStyle>
            <a:lvl1pPr mar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 b="0" i="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 kern="1200" baseline="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2" panose="05020102010507070707" pitchFamily="18" charset="2"/>
              <a:buChar char="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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0000"/>
              <a:buFont typeface="Wingdings 3" panose="05040102010807070707" pitchFamily="18" charset="2"/>
              <a:buChar char=""/>
              <a:defRPr sz="2000" kern="1200" baseline="0">
                <a:solidFill>
                  <a:srgbClr val="10526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7655"/>
            <a:r>
              <a:rPr lang="nl-BE">
                <a:cs typeface="Calibri"/>
              </a:rPr>
              <a:t>Wat is een DRP?</a:t>
            </a:r>
          </a:p>
          <a:p>
            <a:pPr lvl="1" indent="-287655"/>
            <a:r>
              <a:rPr lang="nl-BE">
                <a:cs typeface="Calibri"/>
              </a:rPr>
              <a:t>Dun materiaal</a:t>
            </a:r>
          </a:p>
          <a:p>
            <a:pPr lvl="2" indent="-287655"/>
            <a:r>
              <a:rPr lang="nl-BE">
                <a:cs typeface="Calibri"/>
              </a:rPr>
              <a:t>Dikte tussen 5 mm en 30 mm</a:t>
            </a:r>
          </a:p>
          <a:p>
            <a:pPr lvl="1" indent="-287655"/>
            <a:r>
              <a:rPr lang="nl-BE">
                <a:cs typeface="Calibri"/>
              </a:rPr>
              <a:t>Thermo of </a:t>
            </a:r>
            <a:r>
              <a:rPr lang="nl-BE" err="1">
                <a:cs typeface="Calibri"/>
              </a:rPr>
              <a:t>multireflecterend</a:t>
            </a:r>
            <a:r>
              <a:rPr lang="nl-BE">
                <a:cs typeface="Calibri"/>
              </a:rPr>
              <a:t> materiaal</a:t>
            </a:r>
          </a:p>
          <a:p>
            <a:pPr lvl="2" indent="-287655"/>
            <a:r>
              <a:rPr lang="nl-BE">
                <a:cs typeface="Calibri"/>
              </a:rPr>
              <a:t>Doel : isoleren</a:t>
            </a:r>
          </a:p>
          <a:p>
            <a:pPr lvl="3" indent="-287655"/>
            <a:endParaRPr lang="nl-BE">
              <a:cs typeface="Calibri"/>
            </a:endParaRPr>
          </a:p>
          <a:p>
            <a:pPr indent="0">
              <a:buNone/>
            </a:pPr>
            <a:endParaRPr lang="nl-BE">
              <a:cs typeface="Calibri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8A65EAE-35C6-468C-8E2C-3249707DA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65" y="1637184"/>
            <a:ext cx="3674346" cy="482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72433"/>
      </p:ext>
    </p:extLst>
  </p:cSld>
  <p:clrMapOvr>
    <a:masterClrMapping/>
  </p:clrMapOvr>
</p:sld>
</file>

<file path=ppt/theme/theme1.xml><?xml version="1.0" encoding="utf-8"?>
<a:theme xmlns:a="http://schemas.openxmlformats.org/drawingml/2006/main" name="sjabloon-PREMIES">
  <a:themeElements>
    <a:clrScheme name="VEA-kleurenpalet">
      <a:dk1>
        <a:srgbClr val="38373A"/>
      </a:dk1>
      <a:lt1>
        <a:sysClr val="window" lastClr="FFFFFF"/>
      </a:lt1>
      <a:dk2>
        <a:srgbClr val="105269"/>
      </a:dk2>
      <a:lt2>
        <a:srgbClr val="EEECE1"/>
      </a:lt2>
      <a:accent1>
        <a:srgbClr val="4B7284"/>
      </a:accent1>
      <a:accent2>
        <a:srgbClr val="6B6C6E"/>
      </a:accent2>
      <a:accent3>
        <a:srgbClr val="1A5924"/>
      </a:accent3>
      <a:accent4>
        <a:srgbClr val="C83C22"/>
      </a:accent4>
      <a:accent5>
        <a:srgbClr val="4AA832"/>
      </a:accent5>
      <a:accent6>
        <a:srgbClr val="E8754C"/>
      </a:accent6>
      <a:hlink>
        <a:srgbClr val="105269"/>
      </a:hlink>
      <a:folHlink>
        <a:srgbClr val="105269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-VEA-PREMIES_breedbeeld-test" id="{9CAFD3ED-2AF4-4AE7-8BBE-A74F2736BBDB}" vid="{E6B639B5-8850-4E55-AE8A-D6F33FA2018E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d op blanco">
  <a:themeElements>
    <a:clrScheme name="VEA-kleurenpalet">
      <a:dk1>
        <a:srgbClr val="38373A"/>
      </a:dk1>
      <a:lt1>
        <a:sysClr val="window" lastClr="FFFFFF"/>
      </a:lt1>
      <a:dk2>
        <a:srgbClr val="105269"/>
      </a:dk2>
      <a:lt2>
        <a:srgbClr val="EEECE1"/>
      </a:lt2>
      <a:accent1>
        <a:srgbClr val="4B7284"/>
      </a:accent1>
      <a:accent2>
        <a:srgbClr val="6B6C6E"/>
      </a:accent2>
      <a:accent3>
        <a:srgbClr val="1A5924"/>
      </a:accent3>
      <a:accent4>
        <a:srgbClr val="C83C22"/>
      </a:accent4>
      <a:accent5>
        <a:srgbClr val="4AA832"/>
      </a:accent5>
      <a:accent6>
        <a:srgbClr val="E8754C"/>
      </a:accent6>
      <a:hlink>
        <a:srgbClr val="105269"/>
      </a:hlink>
      <a:folHlink>
        <a:srgbClr val="105269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-VEA-PREMIES_breedbeeld-test" id="{9CAFD3ED-2AF4-4AE7-8BBE-A74F2736BBDB}" vid="{A303F331-3346-42C3-A872-88C539887AE5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Vea EE Document" ma:contentTypeID="0x0101004B5CC199FE7D374FB83A31AC60E389BB0017D481E51249B344879A2DCA61AD29D1" ma:contentTypeVersion="93" ma:contentTypeDescription="" ma:contentTypeScope="" ma:versionID="93914cb6793fdc7dfd715de6be7845e6">
  <xsd:schema xmlns:xsd="http://www.w3.org/2001/XMLSchema" xmlns:xs="http://www.w3.org/2001/XMLSchema" xmlns:p="http://schemas.microsoft.com/office/2006/metadata/properties" xmlns:ns1="http://schemas.microsoft.com/sharepoint/v3" xmlns:ns2="8c9d9997-d67c-42a9-91b6-82cf79a793c3" xmlns:ns3="3bac7649-eb37-460d-9f8a-9ca85f036e36" xmlns:ns4="9a9ec0f0-7796-43d0-ac1f-4c8c46ee0bd1" targetNamespace="http://schemas.microsoft.com/office/2006/metadata/properties" ma:root="true" ma:fieldsID="1cfdcc2e9630488e95eca314a05ba4e9" ns1:_="" ns2:_="" ns3:_="" ns4:_="">
    <xsd:import namespace="http://schemas.microsoft.com/sharepoint/v3"/>
    <xsd:import namespace="8c9d9997-d67c-42a9-91b6-82cf79a793c3"/>
    <xsd:import namespace="3bac7649-eb37-460d-9f8a-9ca85f036e36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1:DocumentSetDescription" minOccurs="0"/>
                <xsd:element ref="ns3:Jaar_x0020_REG_x0020_ODV" minOccurs="0"/>
                <xsd:element ref="ns3:o64c163da4194d2da901314b913c9962" minOccurs="0"/>
                <xsd:element ref="ns3:gf4f80eca70b4135a9ced6669fdbdb3a" minOccurs="0"/>
                <xsd:element ref="ns3:e3cfbf68bf8e4c3fb04a16e909e95235" minOccurs="0"/>
                <xsd:element ref="ns3:j8fa6b92914e4ae9b830c87969e146f2" minOccurs="0"/>
                <xsd:element ref="ns4:TaxCatchAll" minOccurs="0"/>
                <xsd:element ref="ns2:cf6c9fb545af48f7a36995ecbde93006" minOccurs="0"/>
                <xsd:element ref="ns3:gfbc9fa463924f638e13122842d4754a" minOccurs="0"/>
                <xsd:element ref="ns4:TaxCatchAllLabel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b8cc891c48c04693b714cbf35be861e7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_dlc_DocId" minOccurs="0"/>
                <xsd:element ref="ns3:_dlc_DocIdUrl" minOccurs="0"/>
                <xsd:element ref="ns3:_dlc_DocIdPersistId" minOccurs="0"/>
                <xsd:element ref="ns2:MediaServiceLocation" minOccurs="0"/>
                <xsd:element ref="ns2:Gevalideer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8" nillable="true" ma:displayName="Beschrijving" ma:description="Een beschrijving van de documentenset" ma:internalName="DocumentSet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d9997-d67c-42a9-91b6-82cf79a793c3" elementFormDefault="qualified">
    <xsd:import namespace="http://schemas.microsoft.com/office/2006/documentManagement/types"/>
    <xsd:import namespace="http://schemas.microsoft.com/office/infopath/2007/PartnerControls"/>
    <xsd:element name="cf6c9fb545af48f7a36995ecbde93006" ma:index="21" nillable="true" ma:taxonomy="true" ma:internalName="cf6c9fb545af48f7a36995ecbde93006" ma:taxonomyFieldName="VEA_x0020_EE_x0020_Domein" ma:displayName="VEA EE Domein" ma:indexed="true" ma:readOnly="false" ma:fieldId="{cf6c9fb5-45af-48f7-a369-95ecbde93006}" ma:sspId="49ca8161-7180-459b-a0ef-1a71cf6ffea5" ma:termSetId="7e8e5761-102d-4ad9-8f3d-97f53adc3a2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7" nillable="true" ma:displayName="Tags" ma:hidden="true" ma:internalName="MediaServiceAutoTags" ma:readOnly="true">
      <xsd:simpleType>
        <xsd:restriction base="dms:Text"/>
      </xsd:simpleType>
    </xsd:element>
    <xsd:element name="MediaServiceOCR" ma:index="28" nillable="true" ma:displayName="Extracted Text" ma:hidden="true" ma:internalName="MediaServiceOCR" ma:readOnly="true">
      <xsd:simpleType>
        <xsd:restriction base="dms:Note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hidden="true" ma:internalName="MediaServiceKeyPoints" ma:readOnly="true">
      <xsd:simpleType>
        <xsd:restriction base="dms:Note"/>
      </xsd:simpleType>
    </xsd:element>
    <xsd:element name="b8cc891c48c04693b714cbf35be861e7" ma:index="34" nillable="true" ma:taxonomy="true" ma:internalName="b8cc891c48c04693b714cbf35be861e7" ma:taxonomyFieldName="VEA_x0020_EE_x0020_Defossilisering" ma:displayName="VEA EE Defossilisering" ma:readOnly="false" ma:default="" ma:fieldId="{b8cc891c-48c0-4693-b714-cbf35be861e7}" ma:sspId="49ca8161-7180-459b-a0ef-1a71cf6ffea5" ma:termSetId="d4bdc5dc-a94d-4f58-a4a6-f4613881315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41" nillable="true" ma:displayName="Location" ma:internalName="MediaServiceLocation" ma:readOnly="true">
      <xsd:simpleType>
        <xsd:restriction base="dms:Text"/>
      </xsd:simpleType>
    </xsd:element>
    <xsd:element name="Gevalideerd" ma:index="42" nillable="true" ma:displayName="Gevalideerd" ma:default="0" ma:format="Dropdown" ma:internalName="Gevalideer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c7649-eb37-460d-9f8a-9ca85f036e36" elementFormDefault="qualified">
    <xsd:import namespace="http://schemas.microsoft.com/office/2006/documentManagement/types"/>
    <xsd:import namespace="http://schemas.microsoft.com/office/infopath/2007/PartnerControls"/>
    <xsd:element name="Jaar_x0020_REG_x0020_ODV" ma:index="11" nillable="true" ma:displayName="Jaar EE" ma:default="2021" ma:description="Jaar (niet als beheerde metadata)" ma:format="Dropdown" ma:internalName="Jaar_x0020_REG_x0020_ODV" ma:readOnly="false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</xsd:restriction>
      </xsd:simpleType>
    </xsd:element>
    <xsd:element name="o64c163da4194d2da901314b913c9962" ma:index="14" nillable="true" ma:taxonomy="true" ma:internalName="o64c163da4194d2da901314b913c9962" ma:taxonomyFieldName="Vea_x0020_EE_x0020_Onderwerp" ma:displayName="Vea EE Onderwerp" ma:indexed="true" ma:readOnly="false" ma:fieldId="{864c163d-a419-4d2d-a901-314b913c9962}" ma:sspId="49ca8161-7180-459b-a0ef-1a71cf6ffea5" ma:termSetId="de88c5dd-6519-4b08-89e7-f063424ad58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f4f80eca70b4135a9ced6669fdbdb3a" ma:index="16" nillable="true" ma:taxonomy="true" ma:internalName="gf4f80eca70b4135a9ced6669fdbdb3a" ma:taxonomyFieldName="VeaTeam" ma:displayName="VeaTeam" ma:readOnly="false" ma:fieldId="{0f4f80ec-a70b-4135-a9ce-d6669fdbdb3a}" ma:taxonomyMulti="true" ma:sspId="49ca8161-7180-459b-a0ef-1a71cf6ffea5" ma:termSetId="4319ac2a-e540-41e3-a6cf-8c0629faf9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3cfbf68bf8e4c3fb04a16e909e95235" ma:index="17" nillable="true" ma:taxonomy="true" ma:internalName="e3cfbf68bf8e4c3fb04a16e909e95235" ma:taxonomyFieldName="Vea_x0020_EE_x0020_Doctype" ma:displayName="Vea EE Doctype" ma:indexed="true" ma:readOnly="false" ma:fieldId="{e3cfbf68-bf8e-4c3f-b04a-16e909e95235}" ma:sspId="49ca8161-7180-459b-a0ef-1a71cf6ffea5" ma:termSetId="1585e7cc-5045-4a32-97d1-2b8b394bd6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8fa6b92914e4ae9b830c87969e146f2" ma:index="18" nillable="true" ma:taxonomy="true" ma:internalName="j8fa6b92914e4ae9b830c87969e146f2" ma:taxonomyFieldName="Jaar0" ma:displayName="Jaar" ma:indexed="true" ma:readOnly="false" ma:default="900;#2021|4f534d97-444d-42f0-b631-03d6216b7578" ma:fieldId="{38fa6b92-914e-4ae9-b830-c87969e146f2}" ma:sspId="49ca8161-7180-459b-a0ef-1a71cf6ffea5" ma:termSetId="5ac14f2e-1c49-4245-8414-29f56be4175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fbc9fa463924f638e13122842d4754a" ma:index="23" nillable="true" ma:taxonomy="true" ma:internalName="gfbc9fa463924f638e13122842d4754a" ma:taxonomyFieldName="Vea_x0020_EE_x0020_Thema" ma:displayName="Vea EE Thema" ma:indexed="true" ma:readOnly="false" ma:fieldId="{0fbc9fa4-6392-4f63-8e13-122842d4754a}" ma:sspId="49ca8161-7180-459b-a0ef-1a71cf6ffea5" ma:termSetId="420986b4-414b-450c-8a9d-01dc56e5d5d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9" nillable="true" ma:displayName="Gedeeld met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Gedeeld met details" ma:hidden="true" ma:internalName="SharedWithDetails" ma:readOnly="true">
      <xsd:simpleType>
        <xsd:restriction base="dms:Note"/>
      </xsd:simpleType>
    </xsd:element>
    <xsd:element name="_dlc_DocId" ma:index="3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3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6135908-2f38-4d3f-9ad1-ad6003cfd7ec}" ma:internalName="TaxCatchAll" ma:readOnly="false" ma:showField="CatchAllData" ma:web="3bac7649-eb37-460d-9f8a-9ca85f036e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66135908-2f38-4d3f-9ad1-ad6003cfd7ec}" ma:internalName="TaxCatchAllLabel" ma:readOnly="true" ma:showField="CatchAllDataLabel" ma:web="3bac7649-eb37-460d-9f8a-9ca85f036e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f4f80eca70b4135a9ced6669fdbdb3a xmlns="3bac7649-eb37-460d-9f8a-9ca85f036e36">
      <Terms xmlns="http://schemas.microsoft.com/office/infopath/2007/PartnerControls"/>
    </gf4f80eca70b4135a9ced6669fdbdb3a>
    <DocumentSetDescription xmlns="http://schemas.microsoft.com/sharepoint/v3" xsi:nil="true"/>
    <b8cc891c48c04693b714cbf35be861e7 xmlns="8c9d9997-d67c-42a9-91b6-82cf79a793c3">
      <Terms xmlns="http://schemas.microsoft.com/office/infopath/2007/PartnerControls"/>
    </b8cc891c48c04693b714cbf35be861e7>
    <j8fa6b92914e4ae9b830c87969e146f2 xmlns="3bac7649-eb37-460d-9f8a-9ca85f036e36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2020</TermName>
          <TermId xmlns="http://schemas.microsoft.com/office/infopath/2007/PartnerControls">bc3997fe-963e-4320-8199-941a77a88ffe</TermId>
        </TermInfo>
      </Terms>
    </j8fa6b92914e4ae9b830c87969e146f2>
    <e3cfbf68bf8e4c3fb04a16e909e95235 xmlns="3bac7649-eb37-460d-9f8a-9ca85f036e36">
      <Terms xmlns="http://schemas.microsoft.com/office/infopath/2007/PartnerControls"/>
    </e3cfbf68bf8e4c3fb04a16e909e95235>
    <o64c163da4194d2da901314b913c9962 xmlns="3bac7649-eb37-460d-9f8a-9ca85f036e36">
      <Terms xmlns="http://schemas.microsoft.com/office/infopath/2007/PartnerControls"/>
    </o64c163da4194d2da901314b913c9962>
    <Jaar_x0020_REG_x0020_ODV xmlns="3bac7649-eb37-460d-9f8a-9ca85f036e36">2020</Jaar_x0020_REG_x0020_ODV>
    <TaxCatchAll xmlns="9a9ec0f0-7796-43d0-ac1f-4c8c46ee0bd1">
      <Value>272</Value>
    </TaxCatchAll>
    <cf6c9fb545af48f7a36995ecbde93006 xmlns="8c9d9997-d67c-42a9-91b6-82cf79a793c3">
      <Terms xmlns="http://schemas.microsoft.com/office/infopath/2007/PartnerControls"/>
    </cf6c9fb545af48f7a36995ecbde93006>
    <gfbc9fa463924f638e13122842d4754a xmlns="3bac7649-eb37-460d-9f8a-9ca85f036e36">
      <Terms xmlns="http://schemas.microsoft.com/office/infopath/2007/PartnerControls"/>
    </gfbc9fa463924f638e13122842d4754a>
    <_dlc_DocId xmlns="3bac7649-eb37-460d-9f8a-9ca85f036e36">CNSPRC6EMTMN-1624825353-52397</_dlc_DocId>
    <_dlc_DocIdUrl xmlns="3bac7649-eb37-460d-9f8a-9ca85f036e36">
      <Url>https://vlaamseoverheid.sharepoint.com/sites/vea-intern/_layouts/15/DocIdRedir.aspx?ID=CNSPRC6EMTMN-1624825353-52397</Url>
      <Description>CNSPRC6EMTMN-1624825353-52397</Description>
    </_dlc_DocIdUrl>
    <Gevalideerd xmlns="8c9d9997-d67c-42a9-91b6-82cf79a793c3">false</Gevalideerd>
  </documentManagement>
</p:properties>
</file>

<file path=customXml/itemProps1.xml><?xml version="1.0" encoding="utf-8"?>
<ds:datastoreItem xmlns:ds="http://schemas.openxmlformats.org/officeDocument/2006/customXml" ds:itemID="{FE2052C6-964D-48B8-B980-102F88CFC472}"/>
</file>

<file path=customXml/itemProps2.xml><?xml version="1.0" encoding="utf-8"?>
<ds:datastoreItem xmlns:ds="http://schemas.openxmlformats.org/officeDocument/2006/customXml" ds:itemID="{8B99633A-E3C7-499A-A204-141E43065B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720C0E-7F4C-4DCA-A614-E80FF6FAE1D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E702AFC-E745-48EE-9EA7-44BFE6E745DA}">
  <ds:schemaRefs>
    <ds:schemaRef ds:uri="3bac7649-eb37-460d-9f8a-9ca85f036e36"/>
    <ds:schemaRef ds:uri="8c9d9997-d67c-42a9-91b6-82cf79a793c3"/>
    <ds:schemaRef ds:uri="9a9ec0f0-7796-43d0-ac1f-4c8c46ee0b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7061</Words>
  <Application>Microsoft Office PowerPoint</Application>
  <PresentationFormat>Breedbeeld</PresentationFormat>
  <Paragraphs>1294</Paragraphs>
  <Slides>141</Slides>
  <Notes>1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141</vt:i4>
      </vt:variant>
    </vt:vector>
  </HeadingPairs>
  <TitlesOfParts>
    <vt:vector size="150" baseType="lpstr">
      <vt:lpstr>Arial</vt:lpstr>
      <vt:lpstr>Calibri</vt:lpstr>
      <vt:lpstr>Calibri Light</vt:lpstr>
      <vt:lpstr>Segoe UI</vt:lpstr>
      <vt:lpstr>Wingdings 2</vt:lpstr>
      <vt:lpstr>Wingdings 3</vt:lpstr>
      <vt:lpstr>sjabloon-PREMIES</vt:lpstr>
      <vt:lpstr>Aangepast ontwerp</vt:lpstr>
      <vt:lpstr>Stad op blanco</vt:lpstr>
      <vt:lpstr>Inhoud</vt:lpstr>
      <vt:lpstr>PowerPoint-presentatie</vt:lpstr>
      <vt:lpstr>Aanpassingen in de wetgeving</vt:lpstr>
      <vt:lpstr>Gefaseerde invoer EPC GD</vt:lpstr>
      <vt:lpstr>Gefaseerde invoer EPC GD</vt:lpstr>
      <vt:lpstr>Gefaseerde invoer EPC GD</vt:lpstr>
      <vt:lpstr>Geen oude EPC’s bij verkoop</vt:lpstr>
      <vt:lpstr>Opdracht tot opmaak EPC</vt:lpstr>
      <vt:lpstr>Renovatieverplichting NR</vt:lpstr>
      <vt:lpstr>Renovatieverplichting NR</vt:lpstr>
      <vt:lpstr>Renovatieverplichting NR</vt:lpstr>
      <vt:lpstr>Renovatieverplichting NR</vt:lpstr>
      <vt:lpstr>PowerPoint-presentatie</vt:lpstr>
      <vt:lpstr>PowerPoint-presentatie</vt:lpstr>
      <vt:lpstr>PowerPoint-presentatie</vt:lpstr>
      <vt:lpstr>PowerPoint-presentatie</vt:lpstr>
      <vt:lpstr>EPC-labelpremie</vt:lpstr>
      <vt:lpstr>EPC-labelpremie</vt:lpstr>
      <vt:lpstr>EPC-labelpremie</vt:lpstr>
      <vt:lpstr>EPC-labelpremie</vt:lpstr>
      <vt:lpstr>PowerPoint-presentatie</vt:lpstr>
      <vt:lpstr>PowerPoint-presentatie</vt:lpstr>
      <vt:lpstr>Renteloos renovatiekrediet en energielening+</vt:lpstr>
      <vt:lpstr>Renteloos renovatiekrediet en energielening+</vt:lpstr>
      <vt:lpstr>Renteloos renovatiekrediet en energielening+</vt:lpstr>
      <vt:lpstr>Renteloos renovatiekrediet en energielening+</vt:lpstr>
      <vt:lpstr>Renteloos renovatiekrediet en energielening+</vt:lpstr>
      <vt:lpstr>Informatie over EPC-labelpremie, renteloos renovatiekrediet en energielening+</vt:lpstr>
      <vt:lpstr>PowerPoint-presentatie</vt:lpstr>
      <vt:lpstr>Energiepremies in een notendop</vt:lpstr>
      <vt:lpstr>Energiepremies in een notendop - Fluvius</vt:lpstr>
      <vt:lpstr>Energiepremies in een notendop - Fluvius</vt:lpstr>
      <vt:lpstr>Energiepremies in een notendop - Fluvius</vt:lpstr>
      <vt:lpstr>Energiepremies in een notendop – Wonen Vlaanderen (renovatiepremie)</vt:lpstr>
      <vt:lpstr>Energiepremies in een noteNdop – Wonen Vlaanderen</vt:lpstr>
      <vt:lpstr>Premies in een notendop – Toekomst </vt:lpstr>
      <vt:lpstr>Andere premies en voordelen </vt:lpstr>
      <vt:lpstr>PowerPoint-presentatie</vt:lpstr>
      <vt:lpstr>PowerPoint-presentatie</vt:lpstr>
      <vt:lpstr>PowerPoint-presentatie</vt:lpstr>
      <vt:lpstr>Dakisolatie- en dubbelglasnorm</vt:lpstr>
      <vt:lpstr>Dakisolatie- en dubbelglasnorm</vt:lpstr>
      <vt:lpstr>Dakisolatie- en dubbelglasnorm</vt:lpstr>
      <vt:lpstr>Dakisolatie- en dubbelglasnorm</vt:lpstr>
      <vt:lpstr>Dakisolatienorm</vt:lpstr>
      <vt:lpstr>Dakisolatienorm</vt:lpstr>
      <vt:lpstr>Dakisolatienorm</vt:lpstr>
      <vt:lpstr>Dakisolatienorm</vt:lpstr>
      <vt:lpstr>Dubbelglasnorm</vt:lpstr>
      <vt:lpstr>Dubbelglasnorm</vt:lpstr>
      <vt:lpstr>Dubbelglasnorm</vt:lpstr>
      <vt:lpstr>Dakisolatie- en dubbelglasnorm</vt:lpstr>
      <vt:lpstr>Dakisolatie- en dubbelglasnorm</vt:lpstr>
      <vt:lpstr>Dakisolatie- en dubbelglasnorm</vt:lpstr>
      <vt:lpstr>PowerPoint-presentatie</vt:lpstr>
      <vt:lpstr>PowerPoint-presentatie</vt:lpstr>
      <vt:lpstr>Controles VEKA</vt:lpstr>
      <vt:lpstr>Aanwezigheid EPC</vt:lpstr>
      <vt:lpstr>Advertentieplicht EPC</vt:lpstr>
      <vt:lpstr>Advertentieplicht EPC</vt:lpstr>
      <vt:lpstr>Aanwezigheid &amp; advertentieplicht EPC</vt:lpstr>
      <vt:lpstr>Overdrachtsplicht EPC</vt:lpstr>
      <vt:lpstr>Correctheid EPC</vt:lpstr>
      <vt:lpstr>Correctheid EPC</vt:lpstr>
      <vt:lpstr>Correctheid EPC</vt:lpstr>
      <vt:lpstr>Correctheid EPC</vt:lpstr>
      <vt:lpstr>Correctheid EPC</vt:lpstr>
      <vt:lpstr>Correctheid EPC</vt:lpstr>
      <vt:lpstr>Correctheid EPC</vt:lpstr>
      <vt:lpstr>Correctheid EPC</vt:lpstr>
      <vt:lpstr>Permanente vorming</vt:lpstr>
      <vt:lpstr>Permanente vorming</vt:lpstr>
      <vt:lpstr>Permanente vorming</vt:lpstr>
      <vt:lpstr>PowerPoint-presentatie</vt:lpstr>
      <vt:lpstr>PowerPoint-presentatie</vt:lpstr>
      <vt:lpstr>EPC GD: stappenplan BV</vt:lpstr>
      <vt:lpstr>Garage op gelijkvloers</vt:lpstr>
      <vt:lpstr>Case 1</vt:lpstr>
      <vt:lpstr>Plan gelijkvloers</vt:lpstr>
      <vt:lpstr>Case 1</vt:lpstr>
      <vt:lpstr>Case 1</vt:lpstr>
      <vt:lpstr>Plan gelijkvloers</vt:lpstr>
      <vt:lpstr>Case 2</vt:lpstr>
      <vt:lpstr>Case 3</vt:lpstr>
      <vt:lpstr>Case 4</vt:lpstr>
      <vt:lpstr>Case 4</vt:lpstr>
      <vt:lpstr>Case 4</vt:lpstr>
      <vt:lpstr>Case 4</vt:lpstr>
      <vt:lpstr>Zijdelingse daktippen</vt:lpstr>
      <vt:lpstr>Case 1</vt:lpstr>
      <vt:lpstr>Case 1</vt:lpstr>
      <vt:lpstr>Case 1</vt:lpstr>
      <vt:lpstr>Case 2</vt:lpstr>
      <vt:lpstr>Case 2</vt:lpstr>
      <vt:lpstr>Case 2</vt:lpstr>
      <vt:lpstr>Case 3</vt:lpstr>
      <vt:lpstr>Case 3</vt:lpstr>
      <vt:lpstr>Case 3</vt:lpstr>
      <vt:lpstr>Dunne reflecterende producten (DRP)</vt:lpstr>
      <vt:lpstr>Dunne reflecterende producten (DRP)</vt:lpstr>
      <vt:lpstr>Dunne reflecterende producten (DRP)</vt:lpstr>
      <vt:lpstr>Dunne reflecterende producten (DRP)</vt:lpstr>
      <vt:lpstr>Dunne reflecterende producten (DRP)</vt:lpstr>
      <vt:lpstr>Dunne reflecterende producten (DRP)</vt:lpstr>
      <vt:lpstr>Dunne reflecterende producten (DRP)</vt:lpstr>
      <vt:lpstr>Dunne reflecterende producten (DRP)</vt:lpstr>
      <vt:lpstr>Dunne reflecterende producten (DRP)</vt:lpstr>
      <vt:lpstr>Dunne reflecterende producten (DRP)</vt:lpstr>
      <vt:lpstr>Dunne reflecterende producten (DRP)</vt:lpstr>
      <vt:lpstr>DRP - Case 1</vt:lpstr>
      <vt:lpstr>DRP - Case 1</vt:lpstr>
      <vt:lpstr>DRP - Case 1</vt:lpstr>
      <vt:lpstr>DRP - Case 2</vt:lpstr>
      <vt:lpstr>DRP - Case 2</vt:lpstr>
      <vt:lpstr>DRP - Case 2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Zonnekaart</vt:lpstr>
      <vt:lpstr>Advies over PV/ZB?</vt:lpstr>
      <vt:lpstr>Zonnekaart</vt:lpstr>
      <vt:lpstr>Zonnekaart</vt:lpstr>
      <vt:lpstr>Zonnekaart</vt:lpstr>
      <vt:lpstr>Zonnekaart</vt:lpstr>
      <vt:lpstr>Zonnekaart</vt:lpstr>
      <vt:lpstr>Zonnekaart</vt:lpstr>
      <vt:lpstr>Zonnekaart - complementaire tools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train de trainer februari</dc:title>
  <dc:creator>Vens Veronique</dc:creator>
  <cp:lastModifiedBy>Van Der Linden Elke</cp:lastModifiedBy>
  <cp:revision>2</cp:revision>
  <dcterms:created xsi:type="dcterms:W3CDTF">2020-12-27T23:18:28Z</dcterms:created>
  <dcterms:modified xsi:type="dcterms:W3CDTF">2021-06-15T10:56:30Z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0x0101004B5CC199FE7D374FB83A31AC60E389BB0017D481E51249B344879A2DCA61AD29D1</vt:lpwstr>
  </property>
  <property fmtid="{D5CDD505-2E9C-101B-9397-08002B2CF9AE}" pid="3" name="Jaar">
    <vt:lpwstr>272;#2020|bc3997fe-963e-4320-8199-941a77a88ffe</vt:lpwstr>
  </property>
  <property fmtid="{D5CDD505-2E9C-101B-9397-08002B2CF9AE}" pid="4" name="Jaar0">
    <vt:lpwstr>272;#2020|bc3997fe-963e-4320-8199-941a77a88ffe</vt:lpwstr>
  </property>
  <property fmtid="{D5CDD505-2E9C-101B-9397-08002B2CF9AE}" pid="5" name="VeaTeam">
    <vt:lpwstr/>
  </property>
  <property fmtid="{D5CDD505-2E9C-101B-9397-08002B2CF9AE}" pid="6" name="VEA EE Defossilisering">
    <vt:lpwstr/>
  </property>
  <property fmtid="{D5CDD505-2E9C-101B-9397-08002B2CF9AE}" pid="7" name="_dlc_DocIdItemGuid">
    <vt:lpwstr>921f6fbf-90a2-4d83-a480-1f47a2df8c20</vt:lpwstr>
  </property>
  <property fmtid="{D5CDD505-2E9C-101B-9397-08002B2CF9AE}" pid="8" name="Vea EE Onderwerp">
    <vt:lpwstr/>
  </property>
  <property fmtid="{D5CDD505-2E9C-101B-9397-08002B2CF9AE}" pid="9" name="Vea EE Thema">
    <vt:lpwstr/>
  </property>
  <property fmtid="{D5CDD505-2E9C-101B-9397-08002B2CF9AE}" pid="10" name="VEA EE Domein">
    <vt:lpwstr/>
  </property>
  <property fmtid="{D5CDD505-2E9C-101B-9397-08002B2CF9AE}" pid="11" name="Vea EE Doctype">
    <vt:lpwstr/>
  </property>
</Properties>
</file>