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</p:sldMasterIdLst>
  <p:notesMasterIdLst>
    <p:notesMasterId r:id="rId23"/>
  </p:notesMasterIdLst>
  <p:handoutMasterIdLst>
    <p:handoutMasterId r:id="rId24"/>
  </p:handoutMasterIdLst>
  <p:sldIdLst>
    <p:sldId id="265" r:id="rId6"/>
    <p:sldId id="272" r:id="rId7"/>
    <p:sldId id="2653" r:id="rId8"/>
    <p:sldId id="2662" r:id="rId9"/>
    <p:sldId id="2651" r:id="rId10"/>
    <p:sldId id="2663" r:id="rId11"/>
    <p:sldId id="2652" r:id="rId12"/>
    <p:sldId id="2664" r:id="rId13"/>
    <p:sldId id="2654" r:id="rId14"/>
    <p:sldId id="2655" r:id="rId15"/>
    <p:sldId id="2650" r:id="rId16"/>
    <p:sldId id="2648" r:id="rId17"/>
    <p:sldId id="2637" r:id="rId18"/>
    <p:sldId id="2661" r:id="rId19"/>
    <p:sldId id="475" r:id="rId20"/>
    <p:sldId id="2638" r:id="rId21"/>
    <p:sldId id="2666" r:id="rId22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Flanders Art Sans" panose="020B0604020202020204" charset="0"/>
      <p:regular r:id="rId31"/>
    </p:embeddedFont>
    <p:embeddedFont>
      <p:font typeface="Flanders Art Sans Bold" panose="020B0604020202020204" charset="0"/>
      <p:bold r:id="rId32"/>
    </p:embeddedFont>
    <p:embeddedFont>
      <p:font typeface="FlandersArtSans-Bold" panose="00000800000000000000" pitchFamily="2" charset="0"/>
      <p:bold r:id="rId33"/>
    </p:embeddedFont>
    <p:embeddedFont>
      <p:font typeface="FlandersArtSans-Regular" panose="00000500000000000000" pitchFamily="2" charset="0"/>
      <p:regular r:id="rId3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673" userDrawn="1">
          <p15:clr>
            <a:srgbClr val="A4A3A4"/>
          </p15:clr>
        </p15:guide>
        <p15:guide id="5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175" userDrawn="1">
          <p15:clr>
            <a:srgbClr val="A4A3A4"/>
          </p15:clr>
        </p15:guide>
        <p15:guide id="9" orient="horz" pos="4320" userDrawn="1">
          <p15:clr>
            <a:srgbClr val="A4A3A4"/>
          </p15:clr>
        </p15:guide>
        <p15:guide id="13" pos="3840" userDrawn="1">
          <p15:clr>
            <a:srgbClr val="A4A3A4"/>
          </p15:clr>
        </p15:guide>
        <p15:guide id="24" pos="7446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34" orient="horz" pos="41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waters Hilde" initials="AH" lastIdx="15" clrIdx="0">
    <p:extLst>
      <p:ext uri="{19B8F6BF-5375-455C-9EA6-DF929625EA0E}">
        <p15:presenceInfo xmlns:p15="http://schemas.microsoft.com/office/powerpoint/2012/main" userId="S::hilde.alewaters@vlaanderen.be::9956719c-eeda-4115-b637-f3759cd9d540" providerId="AD"/>
      </p:ext>
    </p:extLst>
  </p:cmAuthor>
  <p:cmAuthor id="2" name="Meskens Shari" initials="MS" lastIdx="9" clrIdx="1">
    <p:extLst>
      <p:ext uri="{19B8F6BF-5375-455C-9EA6-DF929625EA0E}">
        <p15:presenceInfo xmlns:p15="http://schemas.microsoft.com/office/powerpoint/2012/main" userId="S::shari.meskens@vlaanderen.be::23311a40-2cff-4038-b995-542d0d10fe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EB00"/>
    <a:srgbClr val="CB1F85"/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1D1447-11A8-4108-9976-3E42B8FB4AC3}" v="8" dt="2021-03-25T08:12:17.25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7791" autoAdjust="0"/>
  </p:normalViewPr>
  <p:slideViewPr>
    <p:cSldViewPr snapToGrid="0" showGuides="1">
      <p:cViewPr varScale="1">
        <p:scale>
          <a:sx n="67" d="100"/>
          <a:sy n="67" d="100"/>
        </p:scale>
        <p:origin x="528" y="48"/>
      </p:cViewPr>
      <p:guideLst>
        <p:guide pos="7673"/>
        <p:guide/>
        <p:guide pos="234"/>
        <p:guide orient="horz" pos="175"/>
        <p:guide orient="horz" pos="4320"/>
        <p:guide pos="3840"/>
        <p:guide pos="7446"/>
        <p:guide orient="horz" pos="2160"/>
        <p:guide orient="horz" pos="4133"/>
      </p:guideLst>
    </p:cSldViewPr>
  </p:slideViewPr>
  <p:outlineViewPr>
    <p:cViewPr>
      <p:scale>
        <a:sx n="33" d="100"/>
        <a:sy n="33" d="100"/>
      </p:scale>
      <p:origin x="0" y="-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260"/>
    </p:cViewPr>
  </p:sorterViewPr>
  <p:notesViewPr>
    <p:cSldViewPr snapToGrid="0" snapToObjects="1">
      <p:cViewPr varScale="1">
        <p:scale>
          <a:sx n="68" d="100"/>
          <a:sy n="68" d="100"/>
        </p:scale>
        <p:origin x="126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26-3-2021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26/03/2021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Vul hier de titel + jouw naam + datum in van je sessie </a:t>
            </a:r>
          </a:p>
          <a:p>
            <a:endParaRPr lang="nl-BE" dirty="0"/>
          </a:p>
          <a:p>
            <a:r>
              <a:rPr lang="nl-BE" dirty="0"/>
              <a:t>Laat deze slide op staan 5 minuten voordat je sessie begint.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Stel hier je slotvraag: </a:t>
            </a:r>
          </a:p>
          <a:p>
            <a:endParaRPr lang="nl-BE" dirty="0"/>
          </a:p>
          <a:p>
            <a:r>
              <a:rPr lang="nl-BE" dirty="0"/>
              <a:t>Wat vonden de deelnemers van de sessie: </a:t>
            </a:r>
          </a:p>
          <a:p>
            <a:r>
              <a:rPr lang="nl-BE" dirty="0"/>
              <a:t>Wat zullen ze onthouden ?</a:t>
            </a:r>
          </a:p>
          <a:p>
            <a:r>
              <a:rPr lang="nl-BE" dirty="0"/>
              <a:t>Wat mag meer ? Minder ? Niet meer 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13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6054571"/>
            <a:ext cx="1620830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803468"/>
            <a:ext cx="1620829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1775" y="-11112"/>
            <a:ext cx="5610225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2264736"/>
            <a:ext cx="6354847" cy="2648548"/>
          </a:xfrm>
        </p:spPr>
        <p:txBody>
          <a:bodyPr anchor="b"/>
          <a:lstStyle>
            <a:lvl1pPr algn="l">
              <a:lnSpc>
                <a:spcPts val="5400"/>
              </a:lnSpc>
              <a:defRPr sz="54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371" y="5148235"/>
            <a:ext cx="634484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220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26 maart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039245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FFD29FC-0AC8-48EF-AAEF-393CF0DF82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3"/>
            <a:ext cx="12192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2102485"/>
            <a:ext cx="1991923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5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1877" y="4259028"/>
            <a:ext cx="850576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35757" y="2102485"/>
            <a:ext cx="1991923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6159" y="4259028"/>
            <a:ext cx="850576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0039" y="2102485"/>
            <a:ext cx="1991923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30441" y="4259028"/>
            <a:ext cx="850576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28602" y="2102485"/>
            <a:ext cx="1991923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59004" y="4259028"/>
            <a:ext cx="850576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tekst 47">
            <a:extLst>
              <a:ext uri="{FF2B5EF4-FFF2-40B4-BE49-F238E27FC236}">
                <a16:creationId xmlns:a16="http://schemas.microsoft.com/office/drawing/2014/main" id="{D51457A1-5266-47B0-B3C7-D41DA2202F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64321" y="2102485"/>
            <a:ext cx="1991923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3" name="Tijdelijke aanduiding voor tekst 47">
            <a:extLst>
              <a:ext uri="{FF2B5EF4-FFF2-40B4-BE49-F238E27FC236}">
                <a16:creationId xmlns:a16="http://schemas.microsoft.com/office/drawing/2014/main" id="{5F3F4C04-D91C-46CD-BE0C-29BCE261EB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94723" y="4259028"/>
            <a:ext cx="850576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BBCA8AA2-9610-48A2-8ABE-8C8846D184D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721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A31557D3-A87B-4548-AE9A-128670EA1FB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74071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4CC6FF0-FE60-4896-A829-EEE4355CF6D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23421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7" name="Tijdelijke aanduiding voor afbeelding 3">
            <a:extLst>
              <a:ext uri="{FF2B5EF4-FFF2-40B4-BE49-F238E27FC236}">
                <a16:creationId xmlns:a16="http://schemas.microsoft.com/office/drawing/2014/main" id="{0584A170-0596-4484-A7AC-B61EA0853E2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972771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8" name="Tijdelijke aanduiding voor afbeelding 3">
            <a:extLst>
              <a:ext uri="{FF2B5EF4-FFF2-40B4-BE49-F238E27FC236}">
                <a16:creationId xmlns:a16="http://schemas.microsoft.com/office/drawing/2014/main" id="{252E4F65-2D8A-49E1-9439-B398E58485C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322120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416068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jdelijke aanduiding voor afbeelding 4">
            <a:extLst>
              <a:ext uri="{FF2B5EF4-FFF2-40B4-BE49-F238E27FC236}">
                <a16:creationId xmlns:a16="http://schemas.microsoft.com/office/drawing/2014/main" id="{D72E8B7A-BA38-4761-8DD6-F5F69174A7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3"/>
            <a:ext cx="12192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1802548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6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 rot="5400000">
            <a:off x="1063078" y="2078952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7">
            <a:extLst>
              <a:ext uri="{FF2B5EF4-FFF2-40B4-BE49-F238E27FC236}">
                <a16:creationId xmlns:a16="http://schemas.microsoft.com/office/drawing/2014/main" id="{4859B8BE-F3FB-4170-9B85-7BD699ED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475" y="2553515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FBF37FA1-AFE8-40D6-9C6B-4F8CF2D70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1063078" y="2829919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7">
            <a:extLst>
              <a:ext uri="{FF2B5EF4-FFF2-40B4-BE49-F238E27FC236}">
                <a16:creationId xmlns:a16="http://schemas.microsoft.com/office/drawing/2014/main" id="{A2BC0AFD-C1B9-425B-B684-141373A0F2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1475" y="3304482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19" name="Tijdelijke aanduiding voor tekst 47">
            <a:extLst>
              <a:ext uri="{FF2B5EF4-FFF2-40B4-BE49-F238E27FC236}">
                <a16:creationId xmlns:a16="http://schemas.microsoft.com/office/drawing/2014/main" id="{EBCBD0FB-E4CB-4159-A09A-D5E913A59F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1063078" y="3580886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47">
            <a:extLst>
              <a:ext uri="{FF2B5EF4-FFF2-40B4-BE49-F238E27FC236}">
                <a16:creationId xmlns:a16="http://schemas.microsoft.com/office/drawing/2014/main" id="{D64D81A0-47FD-4DFD-8FDF-325E2B7E57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4055449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1" name="Tijdelijke aanduiding voor tekst 47">
            <a:extLst>
              <a:ext uri="{FF2B5EF4-FFF2-40B4-BE49-F238E27FC236}">
                <a16:creationId xmlns:a16="http://schemas.microsoft.com/office/drawing/2014/main" id="{8981B325-3D49-4921-952E-58C06F3472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 rot="5400000">
            <a:off x="1063078" y="4331853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47">
            <a:extLst>
              <a:ext uri="{FF2B5EF4-FFF2-40B4-BE49-F238E27FC236}">
                <a16:creationId xmlns:a16="http://schemas.microsoft.com/office/drawing/2014/main" id="{F653BE8C-3883-4491-8385-BF97139B81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475" y="4806416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5C7FCB7F-5404-4BBA-8022-0F14D35BAB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5400000">
            <a:off x="1063078" y="5082820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2B3DDE8-8773-4390-AEF7-0F4AE074CB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1475" y="5557383"/>
            <a:ext cx="8640000" cy="576000"/>
          </a:xfrm>
          <a:solidFill>
            <a:schemeClr val="tx2"/>
          </a:solidFill>
        </p:spPr>
        <p:txBody>
          <a:bodyPr lIns="1188000" tIns="36000" rIns="180000" bIns="36000" anchor="ctr"/>
          <a:lstStyle>
            <a:lvl1pPr marL="0" indent="0" algn="l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7" name="Tijdelijke aanduiding voor tekst 47">
            <a:extLst>
              <a:ext uri="{FF2B5EF4-FFF2-40B4-BE49-F238E27FC236}">
                <a16:creationId xmlns:a16="http://schemas.microsoft.com/office/drawing/2014/main" id="{03EE164E-F6B2-443F-9047-692884B74D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 rot="5400000">
            <a:off x="1063078" y="5833787"/>
            <a:ext cx="3600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afbeelding 3">
            <a:extLst>
              <a:ext uri="{FF2B5EF4-FFF2-40B4-BE49-F238E27FC236}">
                <a16:creationId xmlns:a16="http://schemas.microsoft.com/office/drawing/2014/main" id="{5C49C5AD-52C4-457D-B636-87BA9E75218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0098" y="1929522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76D599AA-B0F3-4720-AEF9-8E0F1788B4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0098" y="2667919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773E44A8-3F86-445E-8D2F-38B70007750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0098" y="3442529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987E3D8E-2FC2-4375-A461-262FB89772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0098" y="4179068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1" name="Tijdelijke aanduiding voor afbeelding 3">
            <a:extLst>
              <a:ext uri="{FF2B5EF4-FFF2-40B4-BE49-F238E27FC236}">
                <a16:creationId xmlns:a16="http://schemas.microsoft.com/office/drawing/2014/main" id="{99DF4195-5A31-439F-AB6B-605AF88E9F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0098" y="4926237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2" name="Tijdelijke aanduiding voor afbeelding 3">
            <a:extLst>
              <a:ext uri="{FF2B5EF4-FFF2-40B4-BE49-F238E27FC236}">
                <a16:creationId xmlns:a16="http://schemas.microsoft.com/office/drawing/2014/main" id="{530106C9-2041-4196-93BE-3B35ECB245F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098" y="5683608"/>
            <a:ext cx="336357" cy="33635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60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150441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9476" y="2492896"/>
            <a:ext cx="4591048" cy="28818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20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5" y="2492896"/>
            <a:ext cx="4591048" cy="2881859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20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concept of idee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conceptdia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5" name="Tijdelijke aanduiding voor tekst 47">
            <a:extLst>
              <a:ext uri="{FF2B5EF4-FFF2-40B4-BE49-F238E27FC236}">
                <a16:creationId xmlns:a16="http://schemas.microsoft.com/office/drawing/2014/main" id="{40EF5DF2-C00E-4162-A242-19587D9E6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4524" y="2168225"/>
            <a:ext cx="3582000" cy="3582000"/>
          </a:xfrm>
          <a:prstGeom prst="ellipse">
            <a:avLst/>
          </a:prstGeom>
          <a:solidFill>
            <a:schemeClr val="tx2"/>
          </a:solidFill>
          <a:ln w="254000">
            <a:solidFill>
              <a:schemeClr val="bg1"/>
            </a:solidFill>
          </a:ln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3600">
                <a:latin typeface="Flanders Art Sans Bold" panose="000008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hoofd-concept in</a:t>
            </a:r>
          </a:p>
        </p:txBody>
      </p:sp>
    </p:spTree>
    <p:extLst>
      <p:ext uri="{BB962C8B-B14F-4D97-AF65-F5344CB8AC3E}">
        <p14:creationId xmlns:p14="http://schemas.microsoft.com/office/powerpoint/2010/main" val="3663895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(vergelijk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jdelijke aanduiding voor tekst 47">
            <a:extLst>
              <a:ext uri="{FF2B5EF4-FFF2-40B4-BE49-F238E27FC236}">
                <a16:creationId xmlns:a16="http://schemas.microsoft.com/office/drawing/2014/main" id="{B79E78C4-8870-4F95-8348-24A9DA0D0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9" y="2087592"/>
            <a:ext cx="5724525" cy="4473545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r">
              <a:buFont typeface="Arial" panose="020B0604020202020204" pitchFamily="34" charset="0"/>
              <a:buNone/>
              <a:defRPr sz="20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46" name="Tijdelijke aanduiding voor tekst 47">
            <a:extLst>
              <a:ext uri="{FF2B5EF4-FFF2-40B4-BE49-F238E27FC236}">
                <a16:creationId xmlns:a16="http://schemas.microsoft.com/office/drawing/2014/main" id="{631F83AF-094F-41A7-B35F-4C9EB6AD9F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74" y="2087592"/>
            <a:ext cx="5724525" cy="4473545"/>
          </a:xfrm>
          <a:solidFill>
            <a:schemeClr val="bg2"/>
          </a:solidFill>
        </p:spPr>
        <p:txBody>
          <a:bodyPr lIns="360000" tIns="180000" rIns="360000" bIns="180000" anchor="ctr"/>
          <a:lstStyle>
            <a:lvl1pPr marL="0" indent="0" algn="l">
              <a:buFont typeface="Arial" panose="020B0604020202020204" pitchFamily="34" charset="0"/>
              <a:buNone/>
              <a:defRPr sz="20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vergelijkende tekst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conceptdia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5" name="Tijdelijke aanduiding voor tekst 47">
            <a:extLst>
              <a:ext uri="{FF2B5EF4-FFF2-40B4-BE49-F238E27FC236}">
                <a16:creationId xmlns:a16="http://schemas.microsoft.com/office/drawing/2014/main" id="{40EF5DF2-C00E-4162-A242-19587D9E6E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4524" y="2168225"/>
            <a:ext cx="3582000" cy="3582000"/>
          </a:xfrm>
          <a:prstGeom prst="ellipse">
            <a:avLst/>
          </a:prstGeom>
          <a:solidFill>
            <a:schemeClr val="tx2"/>
          </a:solidFill>
          <a:ln w="254000">
            <a:solidFill>
              <a:schemeClr val="bg1"/>
            </a:solidFill>
          </a:ln>
        </p:spPr>
        <p:txBody>
          <a:bodyPr lIns="0" tIns="0" rIns="0" bIns="0" anchor="ctr"/>
          <a:lstStyle>
            <a:lvl1pPr marL="0" indent="0" algn="ctr">
              <a:buFont typeface="Arial" panose="020B0604020202020204" pitchFamily="34" charset="0"/>
              <a:buNone/>
              <a:defRPr sz="3600">
                <a:latin typeface="Flanders Art Sans Bold" panose="000008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hier je hoofd-concept in</a:t>
            </a:r>
          </a:p>
        </p:txBody>
      </p:sp>
    </p:spTree>
    <p:extLst>
      <p:ext uri="{BB962C8B-B14F-4D97-AF65-F5344CB8AC3E}">
        <p14:creationId xmlns:p14="http://schemas.microsoft.com/office/powerpoint/2010/main" val="3502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4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12192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4" y="2108546"/>
            <a:ext cx="4839366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33460" y="2108546"/>
            <a:ext cx="4839366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4" y="4297016"/>
            <a:ext cx="4839366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3462" y="4297016"/>
            <a:ext cx="4839366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4140935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5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12192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5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5739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60C38751-1A8B-46C6-9E0F-4D86EAFF7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2303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4180" y="429701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0744" y="429701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2469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en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elementendia</a:t>
            </a:r>
            <a:r>
              <a:rPr lang="nl-NL" dirty="0"/>
              <a:t> met 6 elementen, klik om de titel te bewerken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1E08FE6-4EA9-4117-8163-EDAF4BBCB8EE}"/>
              </a:ext>
            </a:extLst>
          </p:cNvPr>
          <p:cNvSpPr/>
          <p:nvPr userDrawn="1"/>
        </p:nvSpPr>
        <p:spPr>
          <a:xfrm>
            <a:off x="0" y="3143242"/>
            <a:ext cx="12192000" cy="2047890"/>
          </a:xfrm>
          <a:prstGeom prst="rect">
            <a:avLst/>
          </a:pr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Tijdelijke aanduiding voor tekst 47">
            <a:extLst>
              <a:ext uri="{FF2B5EF4-FFF2-40B4-BE49-F238E27FC236}">
                <a16:creationId xmlns:a16="http://schemas.microsoft.com/office/drawing/2014/main" id="{B4968506-C0F5-483A-8B8B-B6B325F734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9175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5" name="Tijdelijke aanduiding voor tekst 47">
            <a:extLst>
              <a:ext uri="{FF2B5EF4-FFF2-40B4-BE49-F238E27FC236}">
                <a16:creationId xmlns:a16="http://schemas.microsoft.com/office/drawing/2014/main" id="{8968182C-0F82-45D0-B306-8EEDC662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55739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60C38751-1A8B-46C6-9E0F-4D86EAFF70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92303" y="210854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133EC2BA-8337-4754-830A-F9BBD9DCB7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429701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034A50E2-63A2-41AD-918F-675FA63F9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55739" y="429701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29" name="Tijdelijke aanduiding voor tekst 47">
            <a:extLst>
              <a:ext uri="{FF2B5EF4-FFF2-40B4-BE49-F238E27FC236}">
                <a16:creationId xmlns:a16="http://schemas.microsoft.com/office/drawing/2014/main" id="{AAC55F0C-CF5F-4A28-A4BB-5CC311B45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2303" y="4297016"/>
            <a:ext cx="3080522" cy="1928812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kumimoji="0" lang="nl-NL" sz="1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294468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75705" y="2181356"/>
            <a:ext cx="2459264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8483" y="2181356"/>
            <a:ext cx="2459264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61261" y="2181356"/>
            <a:ext cx="2459264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452" y="2181356"/>
            <a:ext cx="2459264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4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452" y="2181356"/>
            <a:ext cx="2459264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2722" y="2181356"/>
            <a:ext cx="2459264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1992" y="2181356"/>
            <a:ext cx="2459264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361261" y="2181356"/>
            <a:ext cx="2459264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664010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33453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28516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166577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41706" y="2181356"/>
            <a:ext cx="198167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00485" y="2181356"/>
            <a:ext cx="198167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9265" y="2181356"/>
            <a:ext cx="198167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80" name="Tijdelijke aanduiding voor tekst 47">
            <a:extLst>
              <a:ext uri="{FF2B5EF4-FFF2-40B4-BE49-F238E27FC236}">
                <a16:creationId xmlns:a16="http://schemas.microsoft.com/office/drawing/2014/main" id="{C6930765-296E-46F8-9065-94BC3F8B0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18610" y="2181356"/>
            <a:ext cx="198167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858" y="2181356"/>
            <a:ext cx="198167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5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293" y="2181356"/>
            <a:ext cx="19828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3481" y="2181356"/>
            <a:ext cx="19828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1669" y="2181356"/>
            <a:ext cx="19828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59857" y="2181356"/>
            <a:ext cx="19828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5" name="Tijdelijke aanduiding voor tekst 45">
            <a:extLst>
              <a:ext uri="{FF2B5EF4-FFF2-40B4-BE49-F238E27FC236}">
                <a16:creationId xmlns:a16="http://schemas.microsoft.com/office/drawing/2014/main" id="{7529B82B-83D3-456E-9C19-E574EFB9A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18045" y="2181356"/>
            <a:ext cx="1982800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63055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24796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83489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4B9E7AF-A445-439B-986E-1E3878BC13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42269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3836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  <p15:guide id="3" pos="73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tekst 47">
            <a:extLst>
              <a:ext uri="{FF2B5EF4-FFF2-40B4-BE49-F238E27FC236}">
                <a16:creationId xmlns:a16="http://schemas.microsoft.com/office/drawing/2014/main" id="{19503EA8-70F5-4B81-BA91-57B2227C0D5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76959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7" name="Tijdelijke aanduiding voor tekst 47">
            <a:extLst>
              <a:ext uri="{FF2B5EF4-FFF2-40B4-BE49-F238E27FC236}">
                <a16:creationId xmlns:a16="http://schemas.microsoft.com/office/drawing/2014/main" id="{ADBFDEB9-FEF0-4A08-A80A-2598996701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20910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8" name="Tijdelijke aanduiding voor tekst 47">
            <a:extLst>
              <a:ext uri="{FF2B5EF4-FFF2-40B4-BE49-F238E27FC236}">
                <a16:creationId xmlns:a16="http://schemas.microsoft.com/office/drawing/2014/main" id="{12D93C03-E388-44BB-8B2C-B80994676F1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58894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79" name="Tijdelijke aanduiding voor tekst 47">
            <a:extLst>
              <a:ext uri="{FF2B5EF4-FFF2-40B4-BE49-F238E27FC236}">
                <a16:creationId xmlns:a16="http://schemas.microsoft.com/office/drawing/2014/main" id="{BC6BBE57-07D6-411E-892C-830F1D0AC0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6878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80" name="Tijdelijke aanduiding voor tekst 47">
            <a:extLst>
              <a:ext uri="{FF2B5EF4-FFF2-40B4-BE49-F238E27FC236}">
                <a16:creationId xmlns:a16="http://schemas.microsoft.com/office/drawing/2014/main" id="{C6930765-296E-46F8-9065-94BC3F8B04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4862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E25A57BE-8CD5-43CD-B99B-B3C75E7D17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926" y="2181356"/>
            <a:ext cx="1728000" cy="3705897"/>
          </a:xfrm>
          <a:solidFill>
            <a:schemeClr val="bg2"/>
          </a:solidFill>
        </p:spPr>
        <p:txBody>
          <a:bodyPr lIns="180000" tIns="1656000" rIns="18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</a:pPr>
            <a:r>
              <a:rPr lang="nl-NL" dirty="0"/>
              <a:t>Klik om de tekst te bewerken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procesdia</a:t>
            </a:r>
            <a:r>
              <a:rPr lang="nl-NL" dirty="0"/>
              <a:t> met 6 stappen, klik om de titel te bewerken</a:t>
            </a:r>
            <a:endParaRPr lang="nl-BE" dirty="0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8522B408-A0ED-4E56-8722-16C1FE15AB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293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4" name="Tijdelijke aanduiding voor tekst 45">
            <a:extLst>
              <a:ext uri="{FF2B5EF4-FFF2-40B4-BE49-F238E27FC236}">
                <a16:creationId xmlns:a16="http://schemas.microsoft.com/office/drawing/2014/main" id="{A546D3A2-0912-47C3-BFB1-F4A70DAF60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4100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1" name="Tijdelijke aanduiding voor tekst 45">
            <a:extLst>
              <a:ext uri="{FF2B5EF4-FFF2-40B4-BE49-F238E27FC236}">
                <a16:creationId xmlns:a16="http://schemas.microsoft.com/office/drawing/2014/main" id="{1ACDE0C8-1231-405F-A427-5B3C31AC5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2907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8" name="Tijdelijke aanduiding voor tekst 45">
            <a:extLst>
              <a:ext uri="{FF2B5EF4-FFF2-40B4-BE49-F238E27FC236}">
                <a16:creationId xmlns:a16="http://schemas.microsoft.com/office/drawing/2014/main" id="{7068848E-2B9A-4A3C-9C24-0F2D0337F6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1714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5" name="Tijdelijke aanduiding voor tekst 45">
            <a:extLst>
              <a:ext uri="{FF2B5EF4-FFF2-40B4-BE49-F238E27FC236}">
                <a16:creationId xmlns:a16="http://schemas.microsoft.com/office/drawing/2014/main" id="{7529B82B-83D3-456E-9C19-E574EFB9AF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0521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3DAF7-2BBD-4A7D-B8A0-953BDE64B30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09313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56631B42-F92F-4E86-A57C-DD5D729D3A1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48715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6577803C-6E5D-42D0-967B-3CAD9FB083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788117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A4B9E7AF-A445-439B-986E-1E3878BC133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27519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tekst 45">
            <a:extLst>
              <a:ext uri="{FF2B5EF4-FFF2-40B4-BE49-F238E27FC236}">
                <a16:creationId xmlns:a16="http://schemas.microsoft.com/office/drawing/2014/main" id="{CDC7F973-1215-4136-9B1D-BCAD78C25A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079326" y="2181356"/>
            <a:ext cx="1723267" cy="1311809"/>
          </a:xfrm>
          <a:custGeom>
            <a:avLst/>
            <a:gdLst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1311809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9613 w 1979613"/>
              <a:gd name="connsiteY3" fmla="*/ 610060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  <a:gd name="connsiteX0" fmla="*/ 0 w 1990246"/>
              <a:gd name="connsiteY0" fmla="*/ 0 h 1311809"/>
              <a:gd name="connsiteX1" fmla="*/ 1979613 w 1990246"/>
              <a:gd name="connsiteY1" fmla="*/ 0 h 1311809"/>
              <a:gd name="connsiteX2" fmla="*/ 1979613 w 1990246"/>
              <a:gd name="connsiteY2" fmla="*/ 0 h 1311809"/>
              <a:gd name="connsiteX3" fmla="*/ 1990246 w 1990246"/>
              <a:gd name="connsiteY3" fmla="*/ 833344 h 1311809"/>
              <a:gd name="connsiteX4" fmla="*/ 0 w 1990246"/>
              <a:gd name="connsiteY4" fmla="*/ 1311809 h 1311809"/>
              <a:gd name="connsiteX5" fmla="*/ 0 w 1990246"/>
              <a:gd name="connsiteY5" fmla="*/ 0 h 1311809"/>
              <a:gd name="connsiteX0" fmla="*/ 0 w 1979613"/>
              <a:gd name="connsiteY0" fmla="*/ 0 h 1311809"/>
              <a:gd name="connsiteX1" fmla="*/ 1979613 w 1979613"/>
              <a:gd name="connsiteY1" fmla="*/ 0 h 1311809"/>
              <a:gd name="connsiteX2" fmla="*/ 1979613 w 1979613"/>
              <a:gd name="connsiteY2" fmla="*/ 0 h 1311809"/>
              <a:gd name="connsiteX3" fmla="*/ 1975685 w 1979613"/>
              <a:gd name="connsiteY3" fmla="*/ 833344 h 1311809"/>
              <a:gd name="connsiteX4" fmla="*/ 0 w 1979613"/>
              <a:gd name="connsiteY4" fmla="*/ 1311809 h 1311809"/>
              <a:gd name="connsiteX5" fmla="*/ 0 w 1979613"/>
              <a:gd name="connsiteY5" fmla="*/ 0 h 131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9613" h="1311809">
                <a:moveTo>
                  <a:pt x="0" y="0"/>
                </a:moveTo>
                <a:lnTo>
                  <a:pt x="1979613" y="0"/>
                </a:lnTo>
                <a:lnTo>
                  <a:pt x="1979613" y="0"/>
                </a:lnTo>
                <a:cubicBezTo>
                  <a:pt x="1978304" y="277781"/>
                  <a:pt x="1976994" y="555563"/>
                  <a:pt x="1975685" y="833344"/>
                </a:cubicBezTo>
                <a:lnTo>
                  <a:pt x="0" y="131180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>
            <a:extLst>
              <a:ext uri="{FF2B5EF4-FFF2-40B4-BE49-F238E27FC236}">
                <a16:creationId xmlns:a16="http://schemas.microsoft.com/office/drawing/2014/main" id="{A53BD620-8384-450D-B278-D558F207D33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666923" y="4259926"/>
            <a:ext cx="398462" cy="39890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875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6054571"/>
            <a:ext cx="1620830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803468"/>
            <a:ext cx="1620829" cy="772169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2264736"/>
            <a:ext cx="6354847" cy="2648548"/>
          </a:xfrm>
        </p:spPr>
        <p:txBody>
          <a:bodyPr anchor="b"/>
          <a:lstStyle>
            <a:lvl1pPr algn="l">
              <a:lnSpc>
                <a:spcPts val="5400"/>
              </a:lnSpc>
              <a:defRPr sz="54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371" y="5148235"/>
            <a:ext cx="634484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220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26 maart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91553319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4DF08A44-852A-40C4-B7B3-3F02AC43F730}"/>
              </a:ext>
            </a:extLst>
          </p:cNvPr>
          <p:cNvCxnSpPr>
            <a:cxnSpLocks/>
          </p:cNvCxnSpPr>
          <p:nvPr userDrawn="1"/>
        </p:nvCxnSpPr>
        <p:spPr>
          <a:xfrm flipH="1">
            <a:off x="2570672" y="5274468"/>
            <a:ext cx="9034898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A35267B2-EA73-408F-9697-DB8F6E0EAA90}"/>
              </a:ext>
            </a:extLst>
          </p:cNvPr>
          <p:cNvSpPr/>
          <p:nvPr/>
        </p:nvSpPr>
        <p:spPr>
          <a:xfrm>
            <a:off x="0" y="1952625"/>
            <a:ext cx="3315132" cy="4423909"/>
          </a:xfrm>
          <a:custGeom>
            <a:avLst/>
            <a:gdLst>
              <a:gd name="connsiteX0" fmla="*/ 0 w 5155475"/>
              <a:gd name="connsiteY0" fmla="*/ 0 h 6879772"/>
              <a:gd name="connsiteX1" fmla="*/ 2751909 w 5155475"/>
              <a:gd name="connsiteY1" fmla="*/ 0 h 6879772"/>
              <a:gd name="connsiteX2" fmla="*/ 5155475 w 5155475"/>
              <a:gd name="connsiteY2" fmla="*/ 6879772 h 6879772"/>
              <a:gd name="connsiteX3" fmla="*/ 0 w 5155475"/>
              <a:gd name="connsiteY3" fmla="*/ 6879772 h 6879772"/>
              <a:gd name="connsiteX4" fmla="*/ 0 w 5155475"/>
              <a:gd name="connsiteY4" fmla="*/ 0 h 68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5475" h="6879772">
                <a:moveTo>
                  <a:pt x="0" y="0"/>
                </a:moveTo>
                <a:lnTo>
                  <a:pt x="2751909" y="0"/>
                </a:lnTo>
                <a:lnTo>
                  <a:pt x="5155475" y="6879772"/>
                </a:lnTo>
                <a:lnTo>
                  <a:pt x="0" y="6879772"/>
                </a:lnTo>
                <a:lnTo>
                  <a:pt x="0" y="0"/>
                </a:lnTo>
                <a:close/>
              </a:path>
            </a:pathLst>
          </a:custGeom>
          <a:solidFill>
            <a:srgbClr val="FFEB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D514BC5A-7F4B-484F-A534-62AE2EB86D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940943" y="3059906"/>
            <a:ext cx="9664627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DDEA84E2-7187-4496-958A-0E90D9C32288}"/>
              </a:ext>
            </a:extLst>
          </p:cNvPr>
          <p:cNvCxnSpPr>
            <a:cxnSpLocks/>
          </p:cNvCxnSpPr>
          <p:nvPr userDrawn="1"/>
        </p:nvCxnSpPr>
        <p:spPr>
          <a:xfrm flipH="1">
            <a:off x="2380891" y="4167187"/>
            <a:ext cx="9224680" cy="0"/>
          </a:xfrm>
          <a:prstGeom prst="line">
            <a:avLst/>
          </a:prstGeom>
          <a:ln w="12700">
            <a:solidFill>
              <a:srgbClr val="FFE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2">
            <a:extLst>
              <a:ext uri="{FF2B5EF4-FFF2-40B4-BE49-F238E27FC236}">
                <a16:creationId xmlns:a16="http://schemas.microsoft.com/office/drawing/2014/main" id="{D297F54C-C9F7-464E-AEF1-A51A8F5FC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425302"/>
            <a:ext cx="11449050" cy="121595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diagramdia</a:t>
            </a:r>
            <a:r>
              <a:rPr lang="nl-NL" dirty="0"/>
              <a:t> om een idee toe te lichten, klik om de titel te bewerken</a:t>
            </a:r>
            <a:endParaRPr lang="nl-BE" dirty="0"/>
          </a:p>
        </p:txBody>
      </p:sp>
      <p:sp>
        <p:nvSpPr>
          <p:cNvPr id="26" name="Tijdelijke aanduiding voor tekst 17">
            <a:extLst>
              <a:ext uri="{FF2B5EF4-FFF2-40B4-BE49-F238E27FC236}">
                <a16:creationId xmlns:a16="http://schemas.microsoft.com/office/drawing/2014/main" id="{ECD1362A-505D-4AF3-9345-2D88FE7DAA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24702" y="1992787"/>
            <a:ext cx="7380868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88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152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27" name="Tijdelijke aanduiding voor afbeelding 3">
            <a:extLst>
              <a:ext uri="{FF2B5EF4-FFF2-40B4-BE49-F238E27FC236}">
                <a16:creationId xmlns:a16="http://schemas.microsoft.com/office/drawing/2014/main" id="{4683C165-2D5D-4E25-8A8A-DE593EC621F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08630" y="2152546"/>
            <a:ext cx="722573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8" name="Tijdelijke aanduiding voor afbeelding 3">
            <a:extLst>
              <a:ext uri="{FF2B5EF4-FFF2-40B4-BE49-F238E27FC236}">
                <a16:creationId xmlns:a16="http://schemas.microsoft.com/office/drawing/2014/main" id="{985387BB-2C26-4383-AD25-150E83B34CD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08630" y="3259826"/>
            <a:ext cx="722573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29" name="Tijdelijke aanduiding voor afbeelding 3">
            <a:extLst>
              <a:ext uri="{FF2B5EF4-FFF2-40B4-BE49-F238E27FC236}">
                <a16:creationId xmlns:a16="http://schemas.microsoft.com/office/drawing/2014/main" id="{43245A56-AAAB-4777-8A58-381E85CBA3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08630" y="4367106"/>
            <a:ext cx="722573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0" name="Tijdelijke aanduiding voor afbeelding 3">
            <a:extLst>
              <a:ext uri="{FF2B5EF4-FFF2-40B4-BE49-F238E27FC236}">
                <a16:creationId xmlns:a16="http://schemas.microsoft.com/office/drawing/2014/main" id="{BB75A8E2-DA2E-4257-8148-736CB012013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408630" y="5459258"/>
            <a:ext cx="722573" cy="722573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31" name="Tijdelijke aanduiding voor tekst 17">
            <a:extLst>
              <a:ext uri="{FF2B5EF4-FFF2-40B4-BE49-F238E27FC236}">
                <a16:creationId xmlns:a16="http://schemas.microsoft.com/office/drawing/2014/main" id="{1DB854DC-5E19-4387-A992-867134CFE7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24702" y="3133749"/>
            <a:ext cx="7380868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88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152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32" name="Tijdelijke aanduiding voor tekst 17">
            <a:extLst>
              <a:ext uri="{FF2B5EF4-FFF2-40B4-BE49-F238E27FC236}">
                <a16:creationId xmlns:a16="http://schemas.microsoft.com/office/drawing/2014/main" id="{AA2A20D3-115B-45F5-83A1-5A6D556285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24702" y="4241029"/>
            <a:ext cx="7380868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88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152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33" name="Tijdelijke aanduiding voor tekst 17">
            <a:extLst>
              <a:ext uri="{FF2B5EF4-FFF2-40B4-BE49-F238E27FC236}">
                <a16:creationId xmlns:a16="http://schemas.microsoft.com/office/drawing/2014/main" id="{FF3478C0-ACD0-46E7-9C5F-E92473C0A4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4702" y="5336509"/>
            <a:ext cx="7380868" cy="974725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88000" indent="0">
              <a:buFont typeface="Arial" panose="020B0604020202020204" pitchFamily="34" charset="0"/>
              <a:buNone/>
              <a:defRPr/>
            </a:lvl2pPr>
            <a:lvl3pPr marL="576000" indent="0">
              <a:buFont typeface="Arial" panose="020B0604020202020204" pitchFamily="34" charset="0"/>
              <a:buNone/>
              <a:defRPr/>
            </a:lvl3pPr>
            <a:lvl4pPr marL="864000" indent="0">
              <a:buFont typeface="Arial" panose="020B0604020202020204" pitchFamily="34" charset="0"/>
              <a:buNone/>
              <a:defRPr/>
            </a:lvl4pPr>
            <a:lvl5pPr marL="11520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3241094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jf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21B5395-EF28-4695-908E-6C2A4A009F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9F965BE0-DE29-41FE-B1A2-4C504CB9832E}"/>
              </a:ext>
            </a:extLst>
          </p:cNvPr>
          <p:cNvSpPr/>
          <p:nvPr userDrawn="1"/>
        </p:nvSpPr>
        <p:spPr>
          <a:xfrm>
            <a:off x="2020186" y="-21265"/>
            <a:ext cx="10185991" cy="6911163"/>
          </a:xfrm>
          <a:custGeom>
            <a:avLst/>
            <a:gdLst>
              <a:gd name="connsiteX0" fmla="*/ 0 w 10185991"/>
              <a:gd name="connsiteY0" fmla="*/ 0 h 6911163"/>
              <a:gd name="connsiteX1" fmla="*/ 2445488 w 10185991"/>
              <a:gd name="connsiteY1" fmla="*/ 6911163 h 6911163"/>
              <a:gd name="connsiteX2" fmla="*/ 10185991 w 10185991"/>
              <a:gd name="connsiteY2" fmla="*/ 6911163 h 6911163"/>
              <a:gd name="connsiteX3" fmla="*/ 10185991 w 10185991"/>
              <a:gd name="connsiteY3" fmla="*/ 10632 h 6911163"/>
              <a:gd name="connsiteX4" fmla="*/ 0 w 10185991"/>
              <a:gd name="connsiteY4" fmla="*/ 0 h 69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5991" h="6911163">
                <a:moveTo>
                  <a:pt x="0" y="0"/>
                </a:moveTo>
                <a:lnTo>
                  <a:pt x="2445488" y="6911163"/>
                </a:lnTo>
                <a:lnTo>
                  <a:pt x="10185991" y="6911163"/>
                </a:lnTo>
                <a:lnTo>
                  <a:pt x="10185991" y="106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marL="0" marR="0" indent="-2880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</a:pPr>
            <a:endParaRPr lang="nl-BE" sz="2000" kern="1200" spc="0" baseline="0" dirty="0">
              <a:solidFill>
                <a:schemeClr val="tx1"/>
              </a:solidFill>
              <a:latin typeface="FlandersArtSans-Regular" panose="00000500000000000000" pitchFamily="2" charset="0"/>
              <a:ea typeface="+mn-ea"/>
              <a:cs typeface="+mn-cs"/>
            </a:endParaRPr>
          </a:p>
        </p:txBody>
      </p:sp>
      <p:sp>
        <p:nvSpPr>
          <p:cNvPr id="5" name="Tijdelijke aanduiding voor tekst 47">
            <a:extLst>
              <a:ext uri="{FF2B5EF4-FFF2-40B4-BE49-F238E27FC236}">
                <a16:creationId xmlns:a16="http://schemas.microsoft.com/office/drawing/2014/main" id="{AE1A76FD-2ED8-4F66-BAFB-FA73CD58F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071" y="800742"/>
            <a:ext cx="9049858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0" indent="0" algn="ctr">
              <a:buNone/>
              <a:defRPr kumimoji="0" lang="nl-NL" sz="2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6" name="Tijdelijke aanduiding voor tekst 47">
            <a:extLst>
              <a:ext uri="{FF2B5EF4-FFF2-40B4-BE49-F238E27FC236}">
                <a16:creationId xmlns:a16="http://schemas.microsoft.com/office/drawing/2014/main" id="{26234CD6-63B3-4945-9E87-F0FAF2E259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1071" y="2647141"/>
            <a:ext cx="9049858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288000" indent="-288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2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7" name="Tijdelijke aanduiding voor tekst 47">
            <a:extLst>
              <a:ext uri="{FF2B5EF4-FFF2-40B4-BE49-F238E27FC236}">
                <a16:creationId xmlns:a16="http://schemas.microsoft.com/office/drawing/2014/main" id="{0ACB44FC-7906-4FE8-A06B-40BEF15BEF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1071" y="4493540"/>
            <a:ext cx="9049858" cy="1591584"/>
          </a:xfrm>
          <a:solidFill>
            <a:sysClr val="window" lastClr="FFFFFF"/>
          </a:solidFill>
          <a:ln w="28575" cap="flat" cmpd="sng" algn="ctr">
            <a:solidFill>
              <a:srgbClr val="FFEB00"/>
            </a:solidFill>
            <a:prstDash val="solid"/>
            <a:miter lim="800000"/>
          </a:ln>
          <a:effectLst/>
        </p:spPr>
        <p:txBody>
          <a:bodyPr lIns="108000" rIns="108000" bIns="180000" rtlCol="0" anchor="b" anchorCtr="0"/>
          <a:lstStyle>
            <a:lvl1pPr marL="288000" indent="-288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28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Klik om info over het cijfer toe te voegen</a:t>
            </a:r>
          </a:p>
        </p:txBody>
      </p:sp>
      <p:sp>
        <p:nvSpPr>
          <p:cNvPr id="8" name="Tijdelijke aanduiding voor tekst 47">
            <a:extLst>
              <a:ext uri="{FF2B5EF4-FFF2-40B4-BE49-F238E27FC236}">
                <a16:creationId xmlns:a16="http://schemas.microsoft.com/office/drawing/2014/main" id="{CFF76BE7-F142-49A2-8D3D-78C2A3916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8160" y="1085242"/>
            <a:ext cx="9049858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0" indent="0" algn="ctr">
              <a:buNone/>
              <a:defRPr kumimoji="0" lang="nl-NL" sz="60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  <p:sp>
        <p:nvSpPr>
          <p:cNvPr id="9" name="Tijdelijke aanduiding voor tekst 47">
            <a:extLst>
              <a:ext uri="{FF2B5EF4-FFF2-40B4-BE49-F238E27FC236}">
                <a16:creationId xmlns:a16="http://schemas.microsoft.com/office/drawing/2014/main" id="{B9CF8D82-DDA5-4B0F-9805-2190155710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8160" y="2901363"/>
            <a:ext cx="9049858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288000" indent="-288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60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  <p:sp>
        <p:nvSpPr>
          <p:cNvPr id="10" name="Tijdelijke aanduiding voor tekst 47">
            <a:extLst>
              <a:ext uri="{FF2B5EF4-FFF2-40B4-BE49-F238E27FC236}">
                <a16:creationId xmlns:a16="http://schemas.microsoft.com/office/drawing/2014/main" id="{F43C8AD4-16A8-441A-B9D9-75E7A6171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78160" y="4756995"/>
            <a:ext cx="9049858" cy="597556"/>
          </a:xfr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lIns="108000" rIns="108000" bIns="180000" rtlCol="0" anchor="ctr" anchorCtr="0"/>
          <a:lstStyle>
            <a:lvl1pPr marL="288000" indent="-288000" algn="ctr">
              <a:lnSpc>
                <a:spcPct val="100000"/>
              </a:lnSpc>
              <a:spcBef>
                <a:spcPts val="0"/>
              </a:spcBef>
              <a:buSzTx/>
              <a:buNone/>
              <a:defRPr kumimoji="0" lang="nl-NL" sz="6000" b="0" i="0" u="none" strike="noStrike" kern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 Light" panose="020F0302020204030204" pitchFamily="34" charset="0"/>
              </a:defRPr>
            </a:lvl1pPr>
          </a:lstStyle>
          <a:p>
            <a:pPr marL="288000" lvl="0" indent="-288000" algn="ctr">
              <a:lnSpc>
                <a:spcPct val="100000"/>
              </a:lnSpc>
              <a:spcBef>
                <a:spcPts val="0"/>
              </a:spcBef>
              <a:buSzTx/>
            </a:pPr>
            <a:r>
              <a:rPr lang="nl-NL" dirty="0"/>
              <a:t>Vul hier het cijfer in</a:t>
            </a:r>
          </a:p>
        </p:txBody>
      </p:sp>
    </p:spTree>
    <p:extLst>
      <p:ext uri="{BB962C8B-B14F-4D97-AF65-F5344CB8AC3E}">
        <p14:creationId xmlns:p14="http://schemas.microsoft.com/office/powerpoint/2010/main" val="267794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raa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840" y="2333392"/>
            <a:ext cx="840232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vraag in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CC8E1F9-7486-476F-9382-6AA36A9F0685}"/>
              </a:ext>
            </a:extLst>
          </p:cNvPr>
          <p:cNvSpPr txBox="1"/>
          <p:nvPr userDrawn="1"/>
        </p:nvSpPr>
        <p:spPr>
          <a:xfrm>
            <a:off x="5867400" y="1698625"/>
            <a:ext cx="457200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nl-BE" sz="3200" dirty="0">
                <a:latin typeface="FlandersArtSans-Bold" panose="00000800000000000000" pitchFamily="50" charset="0"/>
              </a:rPr>
              <a:t>?</a:t>
            </a:r>
            <a:endParaRPr lang="en-BE" sz="3200" dirty="0">
              <a:latin typeface="FlandersArtSans-Bold" panose="00000800000000000000" pitchFamily="50" charset="0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/>
          <p:nvPr userDrawn="1"/>
        </p:nvCxnSpPr>
        <p:spPr>
          <a:xfrm>
            <a:off x="6357620" y="1944846"/>
            <a:ext cx="39395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1455017D-1E2C-4706-B1C0-9814864A9122}"/>
              </a:ext>
            </a:extLst>
          </p:cNvPr>
          <p:cNvCxnSpPr/>
          <p:nvPr userDrawn="1"/>
        </p:nvCxnSpPr>
        <p:spPr>
          <a:xfrm>
            <a:off x="1892300" y="1944846"/>
            <a:ext cx="39395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892300" y="4907635"/>
            <a:ext cx="8404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>
            <a:cxnSpLocks/>
          </p:cNvCxnSpPr>
          <p:nvPr userDrawn="1"/>
        </p:nvCxnSpPr>
        <p:spPr>
          <a:xfrm>
            <a:off x="1892300" y="1944846"/>
            <a:ext cx="8404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892300" y="4907635"/>
            <a:ext cx="8404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091523E1-64D2-47FC-A4C6-E7D79E120299}"/>
              </a:ext>
            </a:extLst>
          </p:cNvPr>
          <p:cNvSpPr txBox="1"/>
          <p:nvPr userDrawn="1"/>
        </p:nvSpPr>
        <p:spPr>
          <a:xfrm>
            <a:off x="1892300" y="1608631"/>
            <a:ext cx="585430" cy="92333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nl-BE" sz="6000" dirty="0">
                <a:latin typeface="FlandersArtSans-Bold" panose="00000800000000000000" pitchFamily="50" charset="0"/>
              </a:rPr>
              <a:t>“</a:t>
            </a:r>
            <a:endParaRPr lang="en-BE" sz="6000" dirty="0">
              <a:latin typeface="FlandersArtSans-Bold" panose="00000800000000000000" pitchFamily="50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4BE58EF-3084-43EE-9B64-6353072C2143}"/>
              </a:ext>
            </a:extLst>
          </p:cNvPr>
          <p:cNvSpPr txBox="1"/>
          <p:nvPr userDrawn="1"/>
        </p:nvSpPr>
        <p:spPr>
          <a:xfrm rot="10800000">
            <a:off x="9711730" y="4283466"/>
            <a:ext cx="585430" cy="92333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algn="l"/>
            <a:r>
              <a:rPr lang="nl-BE" sz="6000" dirty="0">
                <a:latin typeface="FlandersArtSans-Bold" panose="00000800000000000000" pitchFamily="50" charset="0"/>
              </a:rPr>
              <a:t>“</a:t>
            </a:r>
            <a:endParaRPr lang="en-BE" sz="6000" dirty="0">
              <a:latin typeface="FlandersArtSans-Bold" panose="00000800000000000000" pitchFamily="50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840" y="2333392"/>
            <a:ext cx="840232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quote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3050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(ein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D03A297-5187-490B-8752-2A95F798CE50}"/>
              </a:ext>
            </a:extLst>
          </p:cNvPr>
          <p:cNvCxnSpPr>
            <a:cxnSpLocks/>
          </p:cNvCxnSpPr>
          <p:nvPr userDrawn="1"/>
        </p:nvCxnSpPr>
        <p:spPr>
          <a:xfrm>
            <a:off x="1892300" y="1944846"/>
            <a:ext cx="8404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24E9FCB1-47E3-487B-A614-93A5F456BDA6}"/>
              </a:ext>
            </a:extLst>
          </p:cNvPr>
          <p:cNvCxnSpPr>
            <a:cxnSpLocks/>
          </p:cNvCxnSpPr>
          <p:nvPr userDrawn="1"/>
        </p:nvCxnSpPr>
        <p:spPr>
          <a:xfrm>
            <a:off x="1892300" y="4907635"/>
            <a:ext cx="84048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4840" y="2333392"/>
            <a:ext cx="8402320" cy="224923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l-NL" dirty="0"/>
              <a:t>Vul hier een tekst in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97182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73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gebouw, buiten, lucht, groot&#10;&#10;Automatisch gegenereerde beschrijving">
            <a:extLst>
              <a:ext uri="{FF2B5EF4-FFF2-40B4-BE49-F238E27FC236}">
                <a16:creationId xmlns:a16="http://schemas.microsoft.com/office/drawing/2014/main" id="{19519453-66AA-481C-B49A-B784C20F2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0" t="1589" r="21958" b="4349"/>
          <a:stretch/>
        </p:blipFill>
        <p:spPr>
          <a:xfrm>
            <a:off x="5207997" y="0"/>
            <a:ext cx="6984004" cy="6858000"/>
          </a:xfrm>
          <a:prstGeom prst="rect">
            <a:avLst/>
          </a:prstGeom>
        </p:spPr>
      </p:pic>
      <p:grpSp>
        <p:nvGrpSpPr>
          <p:cNvPr id="6" name="Groeperen 15">
            <a:extLst>
              <a:ext uri="{FF2B5EF4-FFF2-40B4-BE49-F238E27FC236}">
                <a16:creationId xmlns:a16="http://schemas.microsoft.com/office/drawing/2014/main" id="{97654D8D-C91E-4F4F-A206-06DFD2B499BE}"/>
              </a:ext>
            </a:extLst>
          </p:cNvPr>
          <p:cNvGrpSpPr/>
          <p:nvPr userDrawn="1"/>
        </p:nvGrpSpPr>
        <p:grpSpPr>
          <a:xfrm>
            <a:off x="0" y="-1"/>
            <a:ext cx="8204430" cy="6858002"/>
            <a:chOff x="871872" y="493166"/>
            <a:chExt cx="5310151" cy="5918271"/>
          </a:xfrm>
          <a:solidFill>
            <a:schemeClr val="tx2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28BD7919-2265-465C-8284-7EF4D65656F0}"/>
                </a:ext>
              </a:extLst>
            </p:cNvPr>
            <p:cNvSpPr>
              <a:spLocks/>
            </p:cNvSpPr>
            <p:nvPr userDrawn="1"/>
          </p:nvSpPr>
          <p:spPr>
            <a:xfrm>
              <a:off x="871872" y="493167"/>
              <a:ext cx="3524646" cy="591827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" name="Rechthoekige driehoek 7">
              <a:extLst>
                <a:ext uri="{FF2B5EF4-FFF2-40B4-BE49-F238E27FC236}">
                  <a16:creationId xmlns:a16="http://schemas.microsoft.com/office/drawing/2014/main" id="{135F743C-9113-440B-B726-07FDB058A09E}"/>
                </a:ext>
              </a:extLst>
            </p:cNvPr>
            <p:cNvSpPr/>
            <p:nvPr userDrawn="1"/>
          </p:nvSpPr>
          <p:spPr>
            <a:xfrm>
              <a:off x="4396517" y="493166"/>
              <a:ext cx="1785506" cy="591827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landersArtSans-Regular" panose="00000500000000000000" pitchFamily="2" charset="0"/>
                <a:ea typeface="+mn-ea"/>
                <a:cs typeface="+mn-cs"/>
              </a:endParaRPr>
            </a:p>
          </p:txBody>
        </p:sp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E7F5D211-3AA3-44C3-8A0A-929A29173478}"/>
              </a:ext>
            </a:extLst>
          </p:cNvPr>
          <p:cNvSpPr txBox="1">
            <a:spLocks/>
          </p:cNvSpPr>
          <p:nvPr userDrawn="1"/>
        </p:nvSpPr>
        <p:spPr>
          <a:xfrm>
            <a:off x="968129" y="3018725"/>
            <a:ext cx="4477611" cy="692560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vlaanderen.be/intern/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ago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" panose="00000500000000000000" pitchFamily="50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BB3671A-138D-4857-ADBF-CCBC52C3F3D3}"/>
              </a:ext>
            </a:extLst>
          </p:cNvPr>
          <p:cNvSpPr txBox="1">
            <a:spLocks/>
          </p:cNvSpPr>
          <p:nvPr userDrawn="1"/>
        </p:nvSpPr>
        <p:spPr>
          <a:xfrm>
            <a:off x="968129" y="5281018"/>
            <a:ext cx="6167189" cy="734458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landers Art Sans" panose="00000500000000000000" pitchFamily="50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21479C2-2CA3-4E01-8F4B-6C191D066301}"/>
              </a:ext>
            </a:extLst>
          </p:cNvPr>
          <p:cNvSpPr txBox="1">
            <a:spLocks/>
          </p:cNvSpPr>
          <p:nvPr userDrawn="1"/>
        </p:nvSpPr>
        <p:spPr>
          <a:xfrm>
            <a:off x="968129" y="3935046"/>
            <a:ext cx="4477611" cy="1253174"/>
          </a:xfrm>
          <a:prstGeom prst="rect">
            <a:avLst/>
          </a:prstGeom>
        </p:spPr>
        <p:txBody>
          <a:bodyPr wrap="square" anchor="ctr" anchorCtr="0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sz="5200" b="0" i="0" kern="1200">
                <a:solidFill>
                  <a:schemeClr val="tx1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ArtSans-Bold" panose="00000800000000000000" pitchFamily="2" charset="0"/>
                <a:ea typeface="+mj-ea"/>
              </a:rPr>
              <a:t>ADRES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Herman Teirlinckgebouw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Havenlaan 88 - bus 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landers Art Sans" panose="00000500000000000000" pitchFamily="50" charset="0"/>
                <a:ea typeface="+mj-ea"/>
                <a:cs typeface="Calibri Light" panose="020F0302020204030204" pitchFamily="34" charset="0"/>
              </a:rPr>
              <a:t>1000 Brussel - België</a:t>
            </a:r>
          </a:p>
        </p:txBody>
      </p:sp>
      <p:pic>
        <p:nvPicPr>
          <p:cNvPr id="13" name="Graphic 11">
            <a:extLst>
              <a:ext uri="{FF2B5EF4-FFF2-40B4-BE49-F238E27FC236}">
                <a16:creationId xmlns:a16="http://schemas.microsoft.com/office/drawing/2014/main" id="{36BC3F9A-4D98-475B-AC3A-289944375C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5683485" y="6054571"/>
            <a:ext cx="1620830" cy="31663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4871195-C78B-47F7-90F2-994D303E8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803468"/>
            <a:ext cx="1620829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47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6054571"/>
            <a:ext cx="1620830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803468"/>
            <a:ext cx="1620829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1775" y="-11112"/>
            <a:ext cx="5610225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  <a:p>
            <a:endParaRPr lang="nl-B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2264736"/>
            <a:ext cx="6354847" cy="2648548"/>
          </a:xfrm>
        </p:spPr>
        <p:txBody>
          <a:bodyPr anchor="b"/>
          <a:lstStyle>
            <a:lvl1pPr algn="l">
              <a:lnSpc>
                <a:spcPts val="5400"/>
              </a:lnSpc>
              <a:defRPr sz="5400" baseline="0"/>
            </a:lvl1pPr>
          </a:lstStyle>
          <a:p>
            <a:r>
              <a:rPr lang="nl-BE" dirty="0"/>
              <a:t>Dit is de </a:t>
            </a:r>
            <a:r>
              <a:rPr lang="nl-BE" dirty="0" err="1"/>
              <a:t>bedankdia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370" y="5148235"/>
            <a:ext cx="6354847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220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A08A2935-7853-42AF-B39E-9B04BFA1E17C}" type="datetime4">
              <a:rPr lang="nl-BE" smtClean="0"/>
              <a:pPr/>
              <a:t>26 maart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6377638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700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BA50D1-E8D3-4DC0-8DF6-8F33921AAB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6" name="Graphic 11">
            <a:extLst>
              <a:ext uri="{FF2B5EF4-FFF2-40B4-BE49-F238E27FC236}">
                <a16:creationId xmlns:a16="http://schemas.microsoft.com/office/drawing/2014/main" id="{76BAAE44-FEC9-4202-9E2B-A6515AD948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6054571"/>
            <a:ext cx="1620830" cy="31663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EABC74D-5C24-4BA4-9DE0-1464BB4211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803468"/>
            <a:ext cx="1620829" cy="772169"/>
          </a:xfrm>
          <a:prstGeom prst="rect">
            <a:avLst/>
          </a:prstGeom>
        </p:spPr>
      </p:pic>
      <p:sp>
        <p:nvSpPr>
          <p:cNvPr id="9" name="Tijdelijke aanduiding voor afbeelding 9">
            <a:extLst>
              <a:ext uri="{FF2B5EF4-FFF2-40B4-BE49-F238E27FC236}">
                <a16:creationId xmlns:a16="http://schemas.microsoft.com/office/drawing/2014/main" id="{0D81038D-6B86-416D-BE09-E901B693FB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1775" y="-11112"/>
            <a:ext cx="5610225" cy="6873396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0225" h="6873396">
                <a:moveTo>
                  <a:pt x="0" y="0"/>
                </a:moveTo>
                <a:lnTo>
                  <a:pt x="5610225" y="0"/>
                </a:lnTo>
                <a:lnTo>
                  <a:pt x="5610225" y="0"/>
                </a:lnTo>
                <a:lnTo>
                  <a:pt x="5610225" y="6872355"/>
                </a:lnTo>
                <a:lnTo>
                  <a:pt x="2413591" y="687339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18A290B-83ED-4535-AF62-8679BB7CA3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2264736"/>
            <a:ext cx="6354847" cy="2648548"/>
          </a:xfrm>
        </p:spPr>
        <p:txBody>
          <a:bodyPr anchor="b"/>
          <a:lstStyle>
            <a:lvl1pPr algn="l">
              <a:lnSpc>
                <a:spcPts val="5400"/>
              </a:lnSpc>
              <a:defRPr sz="54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titeldia</a:t>
            </a:r>
            <a:r>
              <a:rPr lang="nl-BE" dirty="0"/>
              <a:t>, klik om de titel te bewerken</a:t>
            </a:r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51AC66B1-D2C2-4B0A-9F5A-C94D81A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371" y="5148235"/>
            <a:ext cx="6344840" cy="32249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lang="nl-BE" sz="2200" kern="1200" spc="0" baseline="0" smtClean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</a:lstStyle>
          <a:p>
            <a:fld id="{EB8842B4-818D-4446-9C0B-AADD2F0627CC}" type="datetime4">
              <a:rPr lang="nl-BE" smtClean="0"/>
              <a:pPr/>
              <a:t>26 maart 2021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76390389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blad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99F4B0B-926F-4B14-9603-58FB1F4ADA56}"/>
              </a:ext>
            </a:extLst>
          </p:cNvPr>
          <p:cNvSpPr/>
          <p:nvPr userDrawn="1"/>
        </p:nvSpPr>
        <p:spPr>
          <a:xfrm>
            <a:off x="371474" y="296174"/>
            <a:ext cx="11449051" cy="6264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A3EA83-B1BB-4885-B6FC-A843E7436545}"/>
              </a:ext>
            </a:extLst>
          </p:cNvPr>
          <p:cNvSpPr/>
          <p:nvPr userDrawn="1"/>
        </p:nvSpPr>
        <p:spPr>
          <a:xfrm rot="16200000">
            <a:off x="6547859" y="4871798"/>
            <a:ext cx="2929" cy="3975333"/>
          </a:xfrm>
          <a:custGeom>
            <a:avLst/>
            <a:gdLst>
              <a:gd name="connsiteX0" fmla="*/ 2929 w 2929"/>
              <a:gd name="connsiteY0" fmla="*/ 0 h 3975333"/>
              <a:gd name="connsiteX1" fmla="*/ 2929 w 2929"/>
              <a:gd name="connsiteY1" fmla="*/ 3974225 h 3975333"/>
              <a:gd name="connsiteX2" fmla="*/ 0 w 2929"/>
              <a:gd name="connsiteY2" fmla="*/ 3975333 h 3975333"/>
              <a:gd name="connsiteX3" fmla="*/ 2929 w 2929"/>
              <a:gd name="connsiteY3" fmla="*/ 0 h 39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" h="3975333">
                <a:moveTo>
                  <a:pt x="2929" y="0"/>
                </a:moveTo>
                <a:lnTo>
                  <a:pt x="2929" y="3974225"/>
                </a:lnTo>
                <a:lnTo>
                  <a:pt x="0" y="3975333"/>
                </a:lnTo>
                <a:lnTo>
                  <a:pt x="29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ijdelijke aanduiding voor afbeelding 9">
            <a:extLst>
              <a:ext uri="{FF2B5EF4-FFF2-40B4-BE49-F238E27FC236}">
                <a16:creationId xmlns:a16="http://schemas.microsoft.com/office/drawing/2014/main" id="{1945285E-FB02-4140-B31C-902E60EAC9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1622" y="286438"/>
            <a:ext cx="5738903" cy="6275388"/>
          </a:xfrm>
          <a:custGeom>
            <a:avLst/>
            <a:gdLst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0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62763"/>
              <a:gd name="connsiteX1" fmla="*/ 5610225 w 5610225"/>
              <a:gd name="connsiteY1" fmla="*/ 0 h 6862763"/>
              <a:gd name="connsiteX2" fmla="*/ 5610225 w 5610225"/>
              <a:gd name="connsiteY2" fmla="*/ 0 h 6862763"/>
              <a:gd name="connsiteX3" fmla="*/ 5610225 w 5610225"/>
              <a:gd name="connsiteY3" fmla="*/ 6862763 h 6862763"/>
              <a:gd name="connsiteX4" fmla="*/ 2881423 w 5610225"/>
              <a:gd name="connsiteY4" fmla="*/ 6862763 h 6862763"/>
              <a:gd name="connsiteX5" fmla="*/ 0 w 5610225"/>
              <a:gd name="connsiteY5" fmla="*/ 0 h 6862763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62763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610225"/>
              <a:gd name="connsiteY0" fmla="*/ 0 h 6873396"/>
              <a:gd name="connsiteX1" fmla="*/ 5610225 w 5610225"/>
              <a:gd name="connsiteY1" fmla="*/ 0 h 6873396"/>
              <a:gd name="connsiteX2" fmla="*/ 5610225 w 5610225"/>
              <a:gd name="connsiteY2" fmla="*/ 0 h 6873396"/>
              <a:gd name="connsiteX3" fmla="*/ 5610225 w 5610225"/>
              <a:gd name="connsiteY3" fmla="*/ 6872355 h 6873396"/>
              <a:gd name="connsiteX4" fmla="*/ 2413591 w 5610225"/>
              <a:gd name="connsiteY4" fmla="*/ 6873396 h 6873396"/>
              <a:gd name="connsiteX5" fmla="*/ 0 w 5610225"/>
              <a:gd name="connsiteY5" fmla="*/ 0 h 6873396"/>
              <a:gd name="connsiteX0" fmla="*/ 0 w 5207305"/>
              <a:gd name="connsiteY0" fmla="*/ 188969 h 6873396"/>
              <a:gd name="connsiteX1" fmla="*/ 5207305 w 5207305"/>
              <a:gd name="connsiteY1" fmla="*/ 0 h 6873396"/>
              <a:gd name="connsiteX2" fmla="*/ 5207305 w 5207305"/>
              <a:gd name="connsiteY2" fmla="*/ 0 h 6873396"/>
              <a:gd name="connsiteX3" fmla="*/ 5207305 w 5207305"/>
              <a:gd name="connsiteY3" fmla="*/ 6872355 h 6873396"/>
              <a:gd name="connsiteX4" fmla="*/ 2010671 w 5207305"/>
              <a:gd name="connsiteY4" fmla="*/ 6873396 h 6873396"/>
              <a:gd name="connsiteX5" fmla="*/ 0 w 5207305"/>
              <a:gd name="connsiteY5" fmla="*/ 188969 h 6873396"/>
              <a:gd name="connsiteX0" fmla="*/ 0 w 5470437"/>
              <a:gd name="connsiteY0" fmla="*/ 9449 h 6873396"/>
              <a:gd name="connsiteX1" fmla="*/ 5470437 w 5470437"/>
              <a:gd name="connsiteY1" fmla="*/ 0 h 6873396"/>
              <a:gd name="connsiteX2" fmla="*/ 5470437 w 5470437"/>
              <a:gd name="connsiteY2" fmla="*/ 0 h 6873396"/>
              <a:gd name="connsiteX3" fmla="*/ 5470437 w 5470437"/>
              <a:gd name="connsiteY3" fmla="*/ 6872355 h 6873396"/>
              <a:gd name="connsiteX4" fmla="*/ 2273803 w 5470437"/>
              <a:gd name="connsiteY4" fmla="*/ 6873396 h 6873396"/>
              <a:gd name="connsiteX5" fmla="*/ 0 w 5470437"/>
              <a:gd name="connsiteY5" fmla="*/ 9449 h 687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0437" h="6873396">
                <a:moveTo>
                  <a:pt x="0" y="9449"/>
                </a:moveTo>
                <a:lnTo>
                  <a:pt x="5470437" y="0"/>
                </a:lnTo>
                <a:lnTo>
                  <a:pt x="5470437" y="0"/>
                </a:lnTo>
                <a:lnTo>
                  <a:pt x="5470437" y="6872355"/>
                </a:lnTo>
                <a:lnTo>
                  <a:pt x="2273803" y="6873396"/>
                </a:lnTo>
                <a:lnTo>
                  <a:pt x="0" y="9449"/>
                </a:lnTo>
                <a:close/>
              </a:path>
            </a:pathLst>
          </a:custGeom>
          <a:solidFill>
            <a:schemeClr val="bg2"/>
          </a:solidFill>
        </p:spPr>
        <p:txBody>
          <a:bodyPr lIns="1800000" rIns="360000"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D3C351-19E5-4EBA-888F-E2D214DF0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1934611"/>
            <a:ext cx="5811383" cy="2648548"/>
          </a:xfrm>
        </p:spPr>
        <p:txBody>
          <a:bodyPr anchor="b"/>
          <a:lstStyle>
            <a:lvl1pPr algn="l">
              <a:lnSpc>
                <a:spcPts val="5400"/>
              </a:lnSpc>
              <a:defRPr sz="48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tussentiteldia</a:t>
            </a:r>
            <a:r>
              <a:rPr lang="nl-BE" dirty="0"/>
              <a:t>, klik om de titel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36A17E7-7725-4FEE-8181-CA992AB6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9372" y="4812858"/>
            <a:ext cx="6888303" cy="3166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BE" dirty="0"/>
              <a:t>Klik om de ondertitel te bewerken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7C5FEC1-CC49-434F-A0A4-94BAD4337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5802074"/>
            <a:ext cx="1620830" cy="3166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76FD03-1144-46FB-BF4C-7D066D61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550971"/>
            <a:ext cx="1620829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blad zonder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199F4B0B-926F-4B14-9603-58FB1F4ADA56}"/>
              </a:ext>
            </a:extLst>
          </p:cNvPr>
          <p:cNvSpPr/>
          <p:nvPr userDrawn="1"/>
        </p:nvSpPr>
        <p:spPr>
          <a:xfrm>
            <a:off x="371474" y="296174"/>
            <a:ext cx="11449051" cy="62649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9A3EA83-B1BB-4885-B6FC-A843E7436545}"/>
              </a:ext>
            </a:extLst>
          </p:cNvPr>
          <p:cNvSpPr/>
          <p:nvPr userDrawn="1"/>
        </p:nvSpPr>
        <p:spPr>
          <a:xfrm rot="16200000">
            <a:off x="6547859" y="4871798"/>
            <a:ext cx="2929" cy="3975333"/>
          </a:xfrm>
          <a:custGeom>
            <a:avLst/>
            <a:gdLst>
              <a:gd name="connsiteX0" fmla="*/ 2929 w 2929"/>
              <a:gd name="connsiteY0" fmla="*/ 0 h 3975333"/>
              <a:gd name="connsiteX1" fmla="*/ 2929 w 2929"/>
              <a:gd name="connsiteY1" fmla="*/ 3974225 h 3975333"/>
              <a:gd name="connsiteX2" fmla="*/ 0 w 2929"/>
              <a:gd name="connsiteY2" fmla="*/ 3975333 h 3975333"/>
              <a:gd name="connsiteX3" fmla="*/ 2929 w 2929"/>
              <a:gd name="connsiteY3" fmla="*/ 0 h 397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9" h="3975333">
                <a:moveTo>
                  <a:pt x="2929" y="0"/>
                </a:moveTo>
                <a:lnTo>
                  <a:pt x="2929" y="3974225"/>
                </a:lnTo>
                <a:lnTo>
                  <a:pt x="0" y="3975333"/>
                </a:lnTo>
                <a:lnTo>
                  <a:pt x="29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ED3C351-19E5-4EBA-888F-E2D214DF0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364" y="1934611"/>
            <a:ext cx="5811383" cy="2648548"/>
          </a:xfrm>
        </p:spPr>
        <p:txBody>
          <a:bodyPr anchor="b"/>
          <a:lstStyle>
            <a:lvl1pPr algn="l">
              <a:lnSpc>
                <a:spcPts val="5400"/>
              </a:lnSpc>
              <a:defRPr sz="4800" baseline="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tussentiteldia</a:t>
            </a:r>
            <a:r>
              <a:rPr lang="nl-BE" dirty="0"/>
              <a:t>, klik om de titel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36A17E7-7725-4FEE-8181-CA992AB6D7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9372" y="4812858"/>
            <a:ext cx="6888303" cy="3166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nl-BE" dirty="0"/>
              <a:t>Klik om de ondertitel te bewerken</a:t>
            </a:r>
          </a:p>
        </p:txBody>
      </p:sp>
      <p:pic>
        <p:nvPicPr>
          <p:cNvPr id="9" name="Graphic 11">
            <a:extLst>
              <a:ext uri="{FF2B5EF4-FFF2-40B4-BE49-F238E27FC236}">
                <a16:creationId xmlns:a16="http://schemas.microsoft.com/office/drawing/2014/main" id="{D7C5FEC1-CC49-434F-A0A4-94BAD4337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20789" b="20574"/>
          <a:stretch/>
        </p:blipFill>
        <p:spPr>
          <a:xfrm>
            <a:off x="6532614" y="5802074"/>
            <a:ext cx="1620830" cy="31663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E76FD03-1144-46FB-BF4C-7D066D616A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7" b="41752"/>
          <a:stretch/>
        </p:blipFill>
        <p:spPr>
          <a:xfrm>
            <a:off x="980204" y="5550971"/>
            <a:ext cx="1620829" cy="7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2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tekstdia</a:t>
            </a:r>
            <a:r>
              <a:rPr lang="nl-NL" dirty="0"/>
              <a:t>, klik om de titel te bewerken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66727D-D579-4270-9147-759455705A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1941513"/>
            <a:ext cx="11449050" cy="46196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94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tekstdia</a:t>
            </a:r>
            <a:r>
              <a:rPr lang="nl-NL" dirty="0"/>
              <a:t> met afbeelding, klik om de titel te bewerken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D14B3A-F78D-4053-812B-B314115FD4A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5" y="1941513"/>
            <a:ext cx="11449050" cy="4619625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6525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3B973B5-035B-4B0F-AF91-D866DE5E1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1475" y="1941513"/>
            <a:ext cx="11449050" cy="46196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Dit is een </a:t>
            </a:r>
            <a:r>
              <a:rPr lang="nl-NL" dirty="0" err="1"/>
              <a:t>titeldia</a:t>
            </a:r>
            <a:r>
              <a:rPr lang="nl-NL" dirty="0"/>
              <a:t> met afbeelding, klik om de titel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035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93B973B5-035B-4B0F-AF91-D866DE5E1E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afbeeldingsdia</a:t>
            </a:r>
            <a:r>
              <a:rPr lang="nl-BE" dirty="0"/>
              <a:t>.</a:t>
            </a:r>
          </a:p>
          <a:p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</p:spTree>
    <p:extLst>
      <p:ext uri="{BB962C8B-B14F-4D97-AF65-F5344CB8AC3E}">
        <p14:creationId xmlns:p14="http://schemas.microsoft.com/office/powerpoint/2010/main" val="9625246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FFD29FC-0AC8-48EF-AAEF-393CF0DF82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690813"/>
            <a:ext cx="12192000" cy="4167187"/>
          </a:xfrm>
          <a:solidFill>
            <a:schemeClr val="bg2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nl-BE" dirty="0"/>
              <a:t>Klik op het afbeeldingsicoon om een afbeelding toe te voegen of klik bovenaan op ‘Invoegen’ &gt; ‘Afbeeldingen’. Om een nieuwe foto in te voegen, verwijder je best de huidige en begin je terug bij stap 1.</a:t>
            </a:r>
          </a:p>
        </p:txBody>
      </p:sp>
      <p:sp>
        <p:nvSpPr>
          <p:cNvPr id="26" name="Tijdelijke aanduiding voor tekst 47">
            <a:extLst>
              <a:ext uri="{FF2B5EF4-FFF2-40B4-BE49-F238E27FC236}">
                <a16:creationId xmlns:a16="http://schemas.microsoft.com/office/drawing/2014/main" id="{71804848-A0C2-431C-B14D-04D8EF8FF5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725" y="2102485"/>
            <a:ext cx="2200405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C6C862-0A20-451E-965A-47CD83B38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Dit is een </a:t>
            </a:r>
            <a:r>
              <a:rPr lang="nl-BE" dirty="0" err="1"/>
              <a:t>agendadia</a:t>
            </a:r>
            <a:r>
              <a:rPr lang="nl-BE" dirty="0"/>
              <a:t> met 4 agendapunten, klik om de titel te bewerken</a:t>
            </a:r>
          </a:p>
        </p:txBody>
      </p:sp>
      <p:sp>
        <p:nvSpPr>
          <p:cNvPr id="27" name="Tijdelijke aanduiding voor tekst 47">
            <a:extLst>
              <a:ext uri="{FF2B5EF4-FFF2-40B4-BE49-F238E27FC236}">
                <a16:creationId xmlns:a16="http://schemas.microsoft.com/office/drawing/2014/main" id="{C2058857-A030-4001-A613-27A36B0EFD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87127" y="4259028"/>
            <a:ext cx="9396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47">
            <a:extLst>
              <a:ext uri="{FF2B5EF4-FFF2-40B4-BE49-F238E27FC236}">
                <a16:creationId xmlns:a16="http://schemas.microsoft.com/office/drawing/2014/main" id="{9D473042-A61C-4D59-9280-DD9E5FAA9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783" y="2102485"/>
            <a:ext cx="2200405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0" name="Tijdelijke aanduiding voor tekst 47">
            <a:extLst>
              <a:ext uri="{FF2B5EF4-FFF2-40B4-BE49-F238E27FC236}">
                <a16:creationId xmlns:a16="http://schemas.microsoft.com/office/drawing/2014/main" id="{E55395EE-ECBA-4F62-87F8-F39F61252A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6185" y="4259028"/>
            <a:ext cx="9396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47">
            <a:extLst>
              <a:ext uri="{FF2B5EF4-FFF2-40B4-BE49-F238E27FC236}">
                <a16:creationId xmlns:a16="http://schemas.microsoft.com/office/drawing/2014/main" id="{796950E7-0153-4D8C-9AF7-41C6C2999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4841" y="2102485"/>
            <a:ext cx="2200405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3" name="Tijdelijke aanduiding voor tekst 47">
            <a:extLst>
              <a:ext uri="{FF2B5EF4-FFF2-40B4-BE49-F238E27FC236}">
                <a16:creationId xmlns:a16="http://schemas.microsoft.com/office/drawing/2014/main" id="{3EAF487C-4BB9-4A2C-89FD-B35DFEBF04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5243" y="4259028"/>
            <a:ext cx="9396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47">
            <a:extLst>
              <a:ext uri="{FF2B5EF4-FFF2-40B4-BE49-F238E27FC236}">
                <a16:creationId xmlns:a16="http://schemas.microsoft.com/office/drawing/2014/main" id="{3BDEFB6F-A0F5-43F4-AE2F-BD63AE225B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3899" y="2102485"/>
            <a:ext cx="2200405" cy="3996055"/>
          </a:xfrm>
          <a:solidFill>
            <a:schemeClr val="tx2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800"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 dirty="0"/>
              <a:t>Vul je agendapunt in</a:t>
            </a:r>
          </a:p>
        </p:txBody>
      </p:sp>
      <p:sp>
        <p:nvSpPr>
          <p:cNvPr id="36" name="Tijdelijke aanduiding voor tekst 47">
            <a:extLst>
              <a:ext uri="{FF2B5EF4-FFF2-40B4-BE49-F238E27FC236}">
                <a16:creationId xmlns:a16="http://schemas.microsoft.com/office/drawing/2014/main" id="{D9829AFC-1ADF-47E5-A971-675830CE6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4301" y="4259028"/>
            <a:ext cx="939600" cy="36000"/>
          </a:xfrm>
          <a:solidFill>
            <a:schemeClr val="bg1"/>
          </a:solidFill>
        </p:spPr>
        <p:txBody>
          <a:bodyPr lIns="180000" tIns="2556000" rIns="180000"/>
          <a:lstStyle>
            <a:lvl1pPr marL="0" indent="0" algn="ctr">
              <a:buFont typeface="Arial" panose="020B0604020202020204" pitchFamily="34" charset="0"/>
              <a:buNone/>
              <a:defRPr sz="100">
                <a:noFill/>
                <a:latin typeface="Flanders Art Sans" panose="00000500000000000000" pitchFamily="50" charset="0"/>
              </a:defRPr>
            </a:lvl1pPr>
            <a:lvl5pPr marL="1152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A96C44E-73DC-4282-B661-8E59BBAE732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54483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49FDC80-848D-438C-9A44-C31962BD20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263541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9FF4E0B8-4B1A-4F6C-9FD8-EA79736BF8D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72599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22DFC430-F9AB-471D-9D54-B106F9C75A3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481657" y="2789749"/>
            <a:ext cx="1004887" cy="1004887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1600"/>
            </a:lvl1pPr>
          </a:lstStyle>
          <a:p>
            <a:r>
              <a:rPr lang="nl-BE" dirty="0"/>
              <a:t>Voeg hier een icoon in (zie laatste dia)</a:t>
            </a:r>
          </a:p>
        </p:txBody>
      </p:sp>
    </p:spTree>
    <p:extLst>
      <p:ext uri="{BB962C8B-B14F-4D97-AF65-F5344CB8AC3E}">
        <p14:creationId xmlns:p14="http://schemas.microsoft.com/office/powerpoint/2010/main" val="292724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71475" y="425302"/>
            <a:ext cx="11449050" cy="121595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l-NL" dirty="0"/>
              <a:t>Klik om de titel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26/03/2021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71475" y="1915200"/>
            <a:ext cx="1144905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11" r:id="rId2"/>
    <p:sldLayoutId id="2147483682" r:id="rId3"/>
    <p:sldLayoutId id="2147483712" r:id="rId4"/>
    <p:sldLayoutId id="2147483691" r:id="rId5"/>
    <p:sldLayoutId id="2147483699" r:id="rId6"/>
    <p:sldLayoutId id="2147483695" r:id="rId7"/>
    <p:sldLayoutId id="2147483696" r:id="rId8"/>
    <p:sldLayoutId id="2147483687" r:id="rId9"/>
    <p:sldLayoutId id="2147483690" r:id="rId10"/>
    <p:sldLayoutId id="2147483688" r:id="rId11"/>
    <p:sldLayoutId id="2147483689" r:id="rId12"/>
    <p:sldLayoutId id="2147483692" r:id="rId13"/>
    <p:sldLayoutId id="2147483703" r:id="rId14"/>
    <p:sldLayoutId id="2147483704" r:id="rId15"/>
    <p:sldLayoutId id="2147483702" r:id="rId16"/>
    <p:sldLayoutId id="2147483700" r:id="rId17"/>
    <p:sldLayoutId id="2147483684" r:id="rId18"/>
    <p:sldLayoutId id="2147483701" r:id="rId19"/>
    <p:sldLayoutId id="2147483710" r:id="rId20"/>
    <p:sldLayoutId id="2147483708" r:id="rId21"/>
    <p:sldLayoutId id="2147483693" r:id="rId22"/>
    <p:sldLayoutId id="2147483705" r:id="rId23"/>
    <p:sldLayoutId id="2147483706" r:id="rId24"/>
    <p:sldLayoutId id="2147483698" r:id="rId25"/>
    <p:sldLayoutId id="2147483707" r:id="rId26"/>
    <p:sldLayoutId id="2147483685" r:id="rId27"/>
    <p:sldLayoutId id="2147483714" r:id="rId28"/>
  </p:sldLayoutIdLst>
  <p:txStyles>
    <p:titleStyle>
      <a:lvl1pPr algn="ctr" defTabSz="914400" rtl="0" eaLnBrk="1" latinLnBrk="0" hangingPunct="1">
        <a:lnSpc>
          <a:spcPts val="3800"/>
        </a:lnSpc>
        <a:spcBef>
          <a:spcPct val="0"/>
        </a:spcBef>
        <a:buNone/>
        <a:defRPr sz="44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/>
        </a:buClr>
        <a:buSzPct val="75000"/>
        <a:buFontTx/>
        <a:buBlip>
          <a:blip r:embed="rId30"/>
        </a:buBlip>
        <a:tabLst/>
        <a:defRPr sz="2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100000"/>
        <a:buFont typeface="Arial" panose="020B0604020202020204" pitchFamily="34" charset="0"/>
        <a:buChar char="•"/>
        <a:tabLst/>
        <a:defRPr sz="2200" kern="1200" spc="0" baseline="0">
          <a:solidFill>
            <a:schemeClr val="tx1">
              <a:lumMod val="50000"/>
              <a:lumOff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60000"/>
        <a:buFontTx/>
        <a:buBlip>
          <a:blip r:embed="rId31"/>
        </a:buBlip>
        <a:tabLst/>
        <a:defRPr sz="2000" kern="1200" spc="0" baseline="0">
          <a:solidFill>
            <a:schemeClr val="tx1">
              <a:lumMod val="75000"/>
              <a:lumOff val="25000"/>
            </a:schemeClr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>
            <a:lumMod val="50000"/>
            <a:lumOff val="50000"/>
          </a:schemeClr>
        </a:buClr>
        <a:buSzPct val="75000"/>
        <a:buFont typeface="FlandersArtSans-Regular" panose="00000500000000000000" pitchFamily="2" charset="0"/>
        <a:buChar char="›"/>
        <a:tabLst/>
        <a:defRPr sz="1600" kern="1200" spc="0" baseline="0">
          <a:solidFill>
            <a:schemeClr val="tx1">
              <a:lumMod val="50000"/>
              <a:lumOff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>
          <a:schemeClr val="tx1">
            <a:lumMod val="75000"/>
            <a:lumOff val="25000"/>
          </a:schemeClr>
        </a:buClr>
        <a:buSzPct val="90000"/>
        <a:buFont typeface="FlandersArtSans-Regular" panose="00000500000000000000" pitchFamily="50" charset="0"/>
        <a:buChar char="⁄"/>
        <a:tabLst/>
        <a:defRPr sz="1400" kern="1200" spc="0" baseline="0">
          <a:solidFill>
            <a:schemeClr val="tx1">
              <a:lumMod val="75000"/>
              <a:lumOff val="25000"/>
            </a:schemeClr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revidis.be/wp-content/uploads/2018/03/Kwaliteit-van-motivatie-bepaalt-tot-welke.pdf" TargetMode="External"/><Relationship Id="rId3" Type="http://schemas.openxmlformats.org/officeDocument/2006/relationships/hyperlink" Target="https://overheid.vlaanderen.be/personeel/coronavirus-informatie-personeel/digitaal-samenwerken-zonder-stress" TargetMode="External"/><Relationship Id="rId7" Type="http://schemas.openxmlformats.org/officeDocument/2006/relationships/hyperlink" Target="https://overheid.vlaanderen.be/nieuws/uit-dienst-treden-in-tijden-van-corona" TargetMode="External"/><Relationship Id="rId2" Type="http://schemas.openxmlformats.org/officeDocument/2006/relationships/hyperlink" Target="https://overheid.vlaanderen.be/coronavirus-informatie-personee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verheid.vlaanderen.be/personeel/maatregelen-coronavirus/onboardingstips-coronavirus-bij-werken-op-afstand" TargetMode="External"/><Relationship Id="rId5" Type="http://schemas.openxmlformats.org/officeDocument/2006/relationships/hyperlink" Target="https://overheid.vlaanderen.be/personeel/loopbaan/loopbaan-in-eigen-handen" TargetMode="External"/><Relationship Id="rId4" Type="http://schemas.openxmlformats.org/officeDocument/2006/relationships/hyperlink" Target="https://overheid.vlaanderen.be/personeel/coronavirus-informatie-personeel/duurzaam-aan-de-slag-blijven-in-coronatijde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l/vraagteken-vraag-reactie-1020165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overheid.vlaanderen.be/sites/default/files/media/documenten/personeel/ago/HRE/1a_competentieboek_7nov2013.pdf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buiten, natuur, zonsondergang, zon&#10;&#10;Automatisch gegenereerde beschrijving">
            <a:extLst>
              <a:ext uri="{FF2B5EF4-FFF2-40B4-BE49-F238E27FC236}">
                <a16:creationId xmlns:a16="http://schemas.microsoft.com/office/drawing/2014/main" id="{F6E4FD73-C858-4AD3-9BB8-29F422CFD9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r="9192"/>
          <a:stretch/>
        </p:blipFill>
        <p:spPr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DAFE82-126A-4517-95D8-6F6489150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70" y="653143"/>
            <a:ext cx="6685942" cy="2991757"/>
          </a:xfrm>
        </p:spPr>
        <p:txBody>
          <a:bodyPr anchor="b">
            <a:normAutofit/>
          </a:bodyPr>
          <a:lstStyle/>
          <a:p>
            <a:br>
              <a:rPr lang="nl-BE" sz="4000" dirty="0"/>
            </a:br>
            <a:endParaRPr lang="nl-BE" sz="3700" dirty="0"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F140B3-9A80-4BDF-B52B-380A5613B7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2137" y="3308465"/>
            <a:ext cx="6296347" cy="219455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BE" sz="3600" dirty="0"/>
              <a:t>ABC-scan</a:t>
            </a:r>
            <a:endParaRPr lang="nl-BE" sz="21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l-BE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8"/>
    </mc:Choice>
    <mc:Fallback xmlns="">
      <p:transition spd="slow" advTm="81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B8FF1-D7A8-44BE-A744-8250C5508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Gedeelde verantwoordelijkheid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D6A89F-16B6-453A-A8C2-83894E287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Autonome motivatie: ABC: verantwoordelijkheid van werkgever en van werknemer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68831B4-AC02-4DC4-B7C3-F8A8BA88C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11719"/>
              </p:ext>
            </p:extLst>
          </p:nvPr>
        </p:nvGraphicFramePr>
        <p:xfrm>
          <a:off x="2588654" y="2674178"/>
          <a:ext cx="7880438" cy="3474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61772">
                  <a:extLst>
                    <a:ext uri="{9D8B030D-6E8A-4147-A177-3AD203B41FA5}">
                      <a16:colId xmlns:a16="http://schemas.microsoft.com/office/drawing/2014/main" val="30826085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649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27742874"/>
                    </a:ext>
                  </a:extLst>
                </a:gridCol>
              </a:tblGrid>
              <a:tr h="21607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Zelfmotivatie ABC</a:t>
                      </a:r>
                    </a:p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98529"/>
                  </a:ext>
                </a:extLst>
              </a:tr>
              <a:tr h="197518">
                <a:tc>
                  <a:txBody>
                    <a:bodyPr/>
                    <a:lstStyle/>
                    <a:p>
                      <a:r>
                        <a:rPr lang="nl-BE" b="1" dirty="0"/>
                        <a:t>Werkgever: </a:t>
                      </a:r>
                      <a:r>
                        <a:rPr lang="nl-BE" b="1" dirty="0" err="1"/>
                        <a:t>lg</a:t>
                      </a:r>
                      <a:r>
                        <a:rPr lang="nl-BE" b="1" dirty="0"/>
                        <a:t> en </a:t>
                      </a:r>
                      <a:r>
                        <a:rPr lang="nl-BE" b="1" dirty="0" err="1"/>
                        <a:t>hr</a:t>
                      </a:r>
                      <a:r>
                        <a:rPr lang="nl-BE" b="1" dirty="0"/>
                        <a:t>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Personeelslid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2890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/>
                        <a:t>   Beiden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49710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nl-BE" dirty="0"/>
                        <a:t>Afsprakenkader, Autoriteit, Aansturing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Autonomie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890761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Betrokkenheid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27415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r>
                        <a:rPr lang="nl-BE" dirty="0"/>
                        <a:t>Coachend leidinggeven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Competenties inzetten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53799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Communicatie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33667"/>
                  </a:ext>
                </a:extLst>
              </a:tr>
              <a:tr h="216072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09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5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FFDF6-473F-4DFE-B7E8-2168B07D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90152"/>
            <a:ext cx="11449050" cy="978794"/>
          </a:xfrm>
        </p:spPr>
        <p:txBody>
          <a:bodyPr/>
          <a:lstStyle/>
          <a:p>
            <a:r>
              <a:rPr lang="nl-BE" dirty="0"/>
              <a:t>Voorbeelden van acties (1)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BF7EAF-295E-4BD2-9B02-DEE837AA7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02277"/>
            <a:ext cx="11449050" cy="6058862"/>
          </a:xfrm>
        </p:spPr>
        <p:txBody>
          <a:bodyPr/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pPr marL="288000" lvl="1" indent="0">
              <a:buNone/>
            </a:pPr>
            <a:r>
              <a:rPr lang="nl-BE" sz="1800" dirty="0">
                <a:solidFill>
                  <a:schemeClr val="tx1"/>
                </a:solidFill>
              </a:rPr>
              <a:t>Resultaatgerichte samenwerking: </a:t>
            </a:r>
          </a:p>
          <a:p>
            <a:pPr marL="288000" lvl="1" indent="0">
              <a:buNone/>
            </a:pPr>
            <a:endParaRPr lang="nl-BE" sz="1800" dirty="0">
              <a:solidFill>
                <a:schemeClr val="tx1"/>
              </a:solidFill>
            </a:endParaRPr>
          </a:p>
          <a:p>
            <a:pPr lvl="1"/>
            <a:r>
              <a:rPr lang="nl-BE" sz="1400" dirty="0"/>
              <a:t>Rol van leidinggevenden expliciteren /ondersteunen. </a:t>
            </a:r>
          </a:p>
          <a:p>
            <a:pPr lvl="1"/>
            <a:r>
              <a:rPr lang="nl-BE" sz="1400" dirty="0">
                <a:solidFill>
                  <a:schemeClr val="tx1"/>
                </a:solidFill>
              </a:rPr>
              <a:t>Teamoverleg:  </a:t>
            </a:r>
          </a:p>
          <a:p>
            <a:pPr lvl="2"/>
            <a:r>
              <a:rPr lang="nl-BE" sz="1400" dirty="0"/>
              <a:t>Teamoverleg: review / preview: wat heeft iedereen gerealiseerd ? Wat staat op agenda voor komende week?</a:t>
            </a:r>
          </a:p>
          <a:p>
            <a:pPr lvl="2"/>
            <a:r>
              <a:rPr lang="nl-BE" sz="1400" dirty="0"/>
              <a:t>Scrum. </a:t>
            </a:r>
            <a:r>
              <a:rPr lang="nl-BE" sz="1400" dirty="0" err="1"/>
              <a:t>Standup</a:t>
            </a:r>
            <a:r>
              <a:rPr lang="nl-BE" sz="1400" dirty="0"/>
              <a:t>-meetings wekelijks. Dagelijkse opvolging</a:t>
            </a:r>
          </a:p>
          <a:p>
            <a:pPr lvl="2"/>
            <a:r>
              <a:rPr lang="nl-BE" sz="1400" dirty="0"/>
              <a:t>Projectleiders: projecttools en digitale tools gebruiken: planner; teams kanaal; </a:t>
            </a:r>
            <a:r>
              <a:rPr lang="nl-BE" sz="1400" dirty="0" err="1"/>
              <a:t>Sharepoint</a:t>
            </a:r>
            <a:r>
              <a:rPr lang="nl-BE" sz="1400" dirty="0"/>
              <a:t> …</a:t>
            </a:r>
          </a:p>
          <a:p>
            <a:pPr lvl="1"/>
            <a:r>
              <a:rPr lang="nl-BE" sz="1400" dirty="0"/>
              <a:t>PLOEG-afspraken: evaluatie 2020/planning 2021.  Hoe samenwerken ? </a:t>
            </a:r>
          </a:p>
          <a:p>
            <a:pPr lvl="1"/>
            <a:r>
              <a:rPr lang="nl-BE" sz="1400" dirty="0"/>
              <a:t>1-op-1 overleg</a:t>
            </a:r>
          </a:p>
          <a:p>
            <a:pPr lvl="1"/>
            <a:r>
              <a:rPr lang="nl-BE" sz="1400" dirty="0"/>
              <a:t>Bespreken bij planning werkjaar 2021 of bij aanvang van een nieuw project  </a:t>
            </a:r>
          </a:p>
          <a:p>
            <a:pPr lvl="1"/>
            <a:r>
              <a:rPr lang="nl-BE" sz="1400" dirty="0"/>
              <a:t>coronasafe team, dat alle info coördineert</a:t>
            </a:r>
          </a:p>
          <a:p>
            <a:pPr lvl="1"/>
            <a:r>
              <a:rPr lang="nl-BE" sz="1400" dirty="0"/>
              <a:t>wekelijks vrij vragenuurtje, waar leidend ambtenaren en </a:t>
            </a:r>
            <a:r>
              <a:rPr lang="nl-BE" sz="1400" dirty="0" err="1"/>
              <a:t>lg</a:t>
            </a:r>
            <a:r>
              <a:rPr lang="nl-BE" sz="1400" dirty="0"/>
              <a:t> op aanwezig zijn  </a:t>
            </a:r>
          </a:p>
          <a:p>
            <a:pPr lvl="1"/>
            <a:r>
              <a:rPr lang="nl-BE" sz="1400" dirty="0"/>
              <a:t>afspraken op basis van vertrouwen en openheid, </a:t>
            </a:r>
            <a:r>
              <a:rPr lang="nl-BE" sz="1400" dirty="0" err="1"/>
              <a:t>cfr</a:t>
            </a:r>
            <a:r>
              <a:rPr lang="nl-BE" sz="1400" dirty="0"/>
              <a:t>. PTOW-afsprakenkader / hybride werken</a:t>
            </a:r>
          </a:p>
          <a:p>
            <a:pPr lvl="1"/>
            <a:r>
              <a:rPr lang="nl-BE" sz="1400" dirty="0"/>
              <a:t>energiegevers en energievreters </a:t>
            </a:r>
            <a:r>
              <a:rPr lang="nl-BE" sz="1400" dirty="0" err="1"/>
              <a:t>i.f.v</a:t>
            </a:r>
            <a:r>
              <a:rPr lang="nl-BE" sz="1400" dirty="0"/>
              <a:t>. </a:t>
            </a:r>
            <a:r>
              <a:rPr lang="nl-BE" sz="1400" dirty="0" err="1"/>
              <a:t>Teamcrafting</a:t>
            </a:r>
            <a:r>
              <a:rPr lang="nl-BE" sz="1400" dirty="0"/>
              <a:t>: wie kan welke taken opnemen/overnemen ? </a:t>
            </a:r>
          </a:p>
          <a:p>
            <a:pPr marL="288000" lvl="1" indent="0">
              <a:buNone/>
            </a:pPr>
            <a:r>
              <a:rPr lang="nl-BE" sz="1400" dirty="0"/>
              <a:t>    </a:t>
            </a:r>
            <a:r>
              <a:rPr lang="nl-BE" sz="1400" dirty="0" err="1"/>
              <a:t>Cfr</a:t>
            </a:r>
            <a:r>
              <a:rPr lang="nl-BE" sz="1400" dirty="0"/>
              <a:t>. Sneeuwwitjesmodel (+ 7 helpers) = talentmanagement. Luc De Wulf</a:t>
            </a:r>
          </a:p>
          <a:p>
            <a:pPr lvl="1"/>
            <a:r>
              <a:rPr lang="nl-BE" sz="1400" dirty="0"/>
              <a:t>Bespreken: hoe vervang je de functies van een kantoor: 1. ingerichte werkplek; 2. contact met collega’s </a:t>
            </a:r>
          </a:p>
          <a:p>
            <a:pPr marL="288000" lvl="1" indent="0">
              <a:buNone/>
            </a:pPr>
            <a:r>
              <a:rPr lang="nl-BE" sz="1400" dirty="0"/>
              <a:t>                     3. structuur en routine in werkdag 4. doelgerichtheid: focus op werk</a:t>
            </a:r>
          </a:p>
          <a:p>
            <a:pPr lvl="1"/>
            <a:r>
              <a:rPr lang="nl-BE" sz="1400" dirty="0"/>
              <a:t>Agenda als samenwerkingstool: gebruiken; open zetten; hoe invullen ? Begin- en </a:t>
            </a:r>
            <a:r>
              <a:rPr lang="nl-BE" sz="1400" dirty="0" err="1"/>
              <a:t>einduur</a:t>
            </a:r>
            <a:r>
              <a:rPr lang="nl-BE" sz="1400" dirty="0"/>
              <a:t> (sequentiële samenwerking)</a:t>
            </a:r>
          </a:p>
          <a:p>
            <a:pPr lvl="1"/>
            <a:r>
              <a:rPr lang="nl-BE" sz="1400" dirty="0"/>
              <a:t>Lucht in de agenda brengen: overleg iets langer inplannen, 15 min. voorbereiding en 30 min. opvolging inplannen.</a:t>
            </a:r>
          </a:p>
          <a:p>
            <a:pPr lvl="1"/>
            <a:r>
              <a:rPr lang="nl-BE" sz="1400" dirty="0"/>
              <a:t>Bepalen waarvoor digitaal overleg al dan niet nodig is </a:t>
            </a:r>
          </a:p>
          <a:p>
            <a:pPr lvl="1"/>
            <a:r>
              <a:rPr lang="nl-BE" sz="1400" dirty="0"/>
              <a:t>Afspraken maken vooraf over teamoverleg: aanwezigheid, wanneer camera en micro aan, …</a:t>
            </a:r>
          </a:p>
          <a:p>
            <a:pPr lvl="1"/>
            <a:r>
              <a:rPr lang="nl-BE" sz="1400" dirty="0"/>
              <a:t>Aandacht voor mensgerichte aspecten in formele, resultaatgerichte samenwerking</a:t>
            </a:r>
          </a:p>
          <a:p>
            <a:pPr lvl="1"/>
            <a:endParaRPr lang="nl-BE" sz="1800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sz="1800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sz="2400" i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sz="2400" i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endParaRPr lang="nl-BE" sz="2400" i="1" dirty="0">
              <a:solidFill>
                <a:schemeClr val="tx1"/>
              </a:solidFill>
            </a:endParaRPr>
          </a:p>
          <a:p>
            <a:pPr marL="288000" lvl="1" indent="0">
              <a:buNone/>
            </a:pPr>
            <a:r>
              <a:rPr lang="nl-BE" sz="2400" i="1" dirty="0">
                <a:solidFill>
                  <a:schemeClr val="tx1"/>
                </a:solidFill>
              </a:rPr>
              <a:t>prioritaire actie(s) bepalen: welke actie(s) zullen het meest effect hebben ? </a:t>
            </a:r>
          </a:p>
          <a:p>
            <a:pPr marL="288000" lvl="1" indent="0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23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FFDF6-473F-4DFE-B7E8-2168B07D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90152"/>
            <a:ext cx="11449050" cy="978794"/>
          </a:xfrm>
        </p:spPr>
        <p:txBody>
          <a:bodyPr/>
          <a:lstStyle/>
          <a:p>
            <a:r>
              <a:rPr lang="nl-BE" dirty="0"/>
              <a:t>Voorbeelden van acties (2)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BF7EAF-295E-4BD2-9B02-DEE837AA7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502277"/>
            <a:ext cx="11449050" cy="6058862"/>
          </a:xfrm>
        </p:spPr>
        <p:txBody>
          <a:bodyPr/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r>
              <a:rPr lang="nl-BE" sz="1800" dirty="0"/>
              <a:t>Informele samenwerking:</a:t>
            </a:r>
          </a:p>
          <a:p>
            <a:pPr marL="0" indent="0">
              <a:buNone/>
            </a:pPr>
            <a:endParaRPr lang="nl-BE" sz="1800" dirty="0"/>
          </a:p>
          <a:p>
            <a:pPr lvl="1"/>
            <a:r>
              <a:rPr lang="nl-BE" sz="1800" dirty="0"/>
              <a:t>Checken aan welk soort informele contacten de teamleden behoefte hebben: via bevraging; vragen in het team of individueel. </a:t>
            </a:r>
          </a:p>
          <a:p>
            <a:pPr marL="0" indent="0">
              <a:buNone/>
            </a:pPr>
            <a:endParaRPr lang="nl-BE" sz="1800" dirty="0">
              <a:solidFill>
                <a:schemeClr val="tx1">
                  <a:lumMod val="50000"/>
                  <a:lumOff val="50000"/>
                </a:schemeClr>
              </a:solidFill>
              <a:latin typeface="FlandersArtSans-Regular" panose="00000500000000000000" pitchFamily="2" charset="0"/>
            </a:endParaRPr>
          </a:p>
          <a:p>
            <a:pPr lvl="1"/>
            <a:r>
              <a:rPr lang="nl-BE" sz="1800" dirty="0"/>
              <a:t>virtuele koffiepauzes (tip: met wisselend spelelement: quiz, uitdagingen), chat-babbelhoek, start-</a:t>
            </a:r>
            <a:r>
              <a:rPr lang="nl-BE" sz="1800" dirty="0" err="1"/>
              <a:t>to</a:t>
            </a:r>
            <a:r>
              <a:rPr lang="nl-BE" sz="1800" dirty="0"/>
              <a:t>-</a:t>
            </a:r>
            <a:r>
              <a:rPr lang="nl-BE" sz="1800" dirty="0" err="1"/>
              <a:t>work</a:t>
            </a:r>
            <a:r>
              <a:rPr lang="nl-BE" sz="1800" dirty="0"/>
              <a:t> maandag, </a:t>
            </a:r>
            <a:r>
              <a:rPr lang="nl-BE" sz="1800" dirty="0" err="1"/>
              <a:t>afterwork</a:t>
            </a:r>
            <a:r>
              <a:rPr lang="nl-BE" sz="1800" dirty="0"/>
              <a:t> vrijdag</a:t>
            </a:r>
          </a:p>
          <a:p>
            <a:pPr marL="288000" lvl="1" indent="0">
              <a:buNone/>
            </a:pPr>
            <a:endParaRPr lang="nl-BE" sz="1800" dirty="0"/>
          </a:p>
          <a:p>
            <a:pPr lvl="1"/>
            <a:r>
              <a:rPr lang="nl-BE" sz="1800" dirty="0"/>
              <a:t>whatsapp groep voor informele chat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bioritme bepalen (ochtend-, middag- of avondmens) en samenwerktijden afspreken</a:t>
            </a:r>
          </a:p>
          <a:p>
            <a:pPr marL="288000" lvl="1" indent="0">
              <a:buNone/>
            </a:pPr>
            <a:endParaRPr lang="nl-BE" sz="1800" dirty="0"/>
          </a:p>
          <a:p>
            <a:pPr lvl="1"/>
            <a:r>
              <a:rPr lang="nl-BE" sz="1800" dirty="0"/>
              <a:t>virtuele Tinder op entiteitsniveau, om het zicht te behouden op de organisatie en contact te leggen met wie dat ook wil</a:t>
            </a:r>
          </a:p>
          <a:p>
            <a:pPr marL="288000" lvl="1" indent="0">
              <a:buNone/>
            </a:pPr>
            <a:r>
              <a:rPr lang="nl-BE" sz="1800" dirty="0"/>
              <a:t>    Alternatief: overzicht van woonplaats. Safe ontmoeting met streekgenoten. </a:t>
            </a:r>
          </a:p>
          <a:p>
            <a:pPr marL="288000" lvl="1" indent="0">
              <a:buNone/>
            </a:pPr>
            <a:endParaRPr lang="nl-BE" sz="1800" dirty="0"/>
          </a:p>
          <a:p>
            <a:pPr lvl="1"/>
            <a:r>
              <a:rPr lang="nl-BE" sz="1800" dirty="0"/>
              <a:t>tip: informeel overleg te integreren in formeel overleg. Voor of na formeel overleg: hoe-is-het/hoe-was-het-rondje of incheckrondje. Door teamleden laten voorbereiden. 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telkens aan een ander teamlid vragen om het inchecken van het formeel overleg voor te bereiden. </a:t>
            </a:r>
          </a:p>
          <a:p>
            <a:pPr marL="288000" lvl="1" indent="0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sz="1800" dirty="0"/>
          </a:p>
          <a:p>
            <a:pPr marL="288000" lvl="1" indent="0">
              <a:buNone/>
            </a:pPr>
            <a:endParaRPr lang="nl-B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31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800392-BB0B-4047-ABD2-5F0D6E30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Acties verankeren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55BED3-0F0A-40F6-BB1A-47EC09D32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460665"/>
            <a:ext cx="11449050" cy="510047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Mogelijkheden, afhankelijk ook van gekozen acties: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Agenderen thema samenwerking (informeel, resultaatgericht) binnen een team op het volgende teamoverleg.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PLOEG: opnemen in:</a:t>
            </a:r>
          </a:p>
          <a:p>
            <a:pPr lvl="1"/>
            <a:r>
              <a:rPr lang="nl-BE" sz="1800" dirty="0"/>
              <a:t>resultaatgerichte doelstellingen</a:t>
            </a:r>
          </a:p>
          <a:p>
            <a:pPr lvl="1"/>
            <a:r>
              <a:rPr lang="nl-BE" sz="1800" dirty="0"/>
              <a:t>ontwikkelingsgerichte doelstellingen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als generieke doelstelling, op afdelingsniveau, teamniveau, functieniveau, individueel … </a:t>
            </a:r>
          </a:p>
          <a:p>
            <a:pPr lvl="1"/>
            <a:r>
              <a:rPr lang="nl-BE" sz="1800" dirty="0"/>
              <a:t>af te spreken op entiteitsniveau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Projectmatige aanpak: (structurele) samenwerking al dan niet opnemen in de projecten binnen het Jaaractieplan van de entiteit. 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l-BE" sz="2000" dirty="0"/>
              <a:t>Opnemen in het VTO beleidsplan (vorming, training, opleiding) van de entiteit.  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46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5BCED-DEDB-48B2-BDF0-780EF34D1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25302"/>
            <a:ext cx="11449050" cy="898025"/>
          </a:xfrm>
        </p:spPr>
        <p:txBody>
          <a:bodyPr/>
          <a:lstStyle/>
          <a:p>
            <a:r>
              <a:rPr lang="nl-BE" dirty="0"/>
              <a:t>Meer info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8A42A5-19BD-4A05-94B9-BA56A18123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3705" y="1094705"/>
            <a:ext cx="11449050" cy="4848248"/>
          </a:xfrm>
        </p:spPr>
        <p:txBody>
          <a:bodyPr/>
          <a:lstStyle/>
          <a:p>
            <a:pPr marL="0" indent="0">
              <a:buNone/>
            </a:pPr>
            <a:r>
              <a:rPr lang="nl-BE" sz="2000" dirty="0"/>
              <a:t>*Corona-pagina’s voor personeelsleden, leidinggevenden en HR: 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https://overheid.vlaanderen.be/coronavirus-informatie-personeel</a:t>
            </a:r>
            <a:endParaRPr lang="nl-BE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BE" sz="2000" dirty="0">
                <a:solidFill>
                  <a:srgbClr val="002060"/>
                </a:solidFill>
              </a:rPr>
              <a:t> </a:t>
            </a:r>
          </a:p>
          <a:p>
            <a:r>
              <a:rPr lang="nl-BE" sz="2000" dirty="0"/>
              <a:t>Digitaal samenwerken: </a:t>
            </a:r>
          </a:p>
          <a:p>
            <a:pPr marL="0" indent="0">
              <a:buNone/>
            </a:pPr>
            <a:r>
              <a:rPr lang="nl-BE" sz="2000" dirty="0">
                <a:hlinkClick r:id="rId3"/>
              </a:rPr>
              <a:t>https://overheid.vlaanderen.be/personeel/coronavirus-informatie-personeel/digitaal-samenwerken-zonder-stress</a:t>
            </a:r>
            <a:endParaRPr lang="nl-BE" sz="2000" dirty="0"/>
          </a:p>
          <a:p>
            <a:pPr marL="0" indent="0">
              <a:buNone/>
            </a:pPr>
            <a:r>
              <a:rPr lang="nl-BE" sz="2000" dirty="0"/>
              <a:t>     </a:t>
            </a:r>
          </a:p>
          <a:p>
            <a:r>
              <a:rPr lang="nl-BE" sz="2000" dirty="0"/>
              <a:t>Duurzaam aan de slag blijven: </a:t>
            </a:r>
            <a:r>
              <a:rPr lang="nl-BE" sz="2000" dirty="0">
                <a:hlinkClick r:id="rId4"/>
              </a:rPr>
              <a:t>https://overheid.vlaanderen.be/personeel/coronavirus-informatie-personeel/duurzaam-aan-de-slag-blijven-in-coronatijden</a:t>
            </a:r>
            <a:endParaRPr lang="nl-BE" sz="2000" dirty="0"/>
          </a:p>
          <a:p>
            <a:r>
              <a:rPr lang="nl-BE" sz="2000" dirty="0"/>
              <a:t>Loopbaan in eigen handen: </a:t>
            </a:r>
            <a:r>
              <a:rPr lang="nl-BE" sz="2000" dirty="0">
                <a:hlinkClick r:id="rId5"/>
              </a:rPr>
              <a:t>https://overheid.vlaanderen.be/personeel/loopbaan/loopbaan-in-eigen-handen</a:t>
            </a:r>
            <a:endParaRPr lang="nl-BE" sz="2000" dirty="0"/>
          </a:p>
          <a:p>
            <a:r>
              <a:rPr lang="nl-BE" sz="2000" dirty="0"/>
              <a:t>In dienst treden (</a:t>
            </a:r>
            <a:r>
              <a:rPr lang="nl-BE" sz="2000" dirty="0" err="1"/>
              <a:t>onboarding</a:t>
            </a:r>
            <a:r>
              <a:rPr lang="nl-BE" sz="2000" dirty="0"/>
              <a:t>) en uit dienst treden (</a:t>
            </a:r>
            <a:r>
              <a:rPr lang="nl-BE" sz="2000" dirty="0" err="1"/>
              <a:t>offboarding</a:t>
            </a:r>
            <a:r>
              <a:rPr lang="nl-BE" sz="2000" dirty="0"/>
              <a:t>): </a:t>
            </a:r>
          </a:p>
          <a:p>
            <a:pPr marL="0" indent="0">
              <a:buNone/>
            </a:pPr>
            <a:r>
              <a:rPr lang="nl-BE" sz="2000" dirty="0">
                <a:hlinkClick r:id="rId6"/>
              </a:rPr>
              <a:t>https://overheid.vlaanderen.be/personeel/maatregelen-coronavirus/onboardingstips-coronavirus-bij-werken-op-afstand</a:t>
            </a:r>
            <a:endParaRPr lang="nl-BE" sz="2000" dirty="0"/>
          </a:p>
          <a:p>
            <a:pPr marL="0" indent="0">
              <a:buNone/>
            </a:pPr>
            <a:r>
              <a:rPr lang="nl-BE" sz="2000" dirty="0">
                <a:hlinkClick r:id="rId7"/>
              </a:rPr>
              <a:t>https://overheid.vlaanderen.be/nieuws/uit-dienst-treden-in-tijden-van-corona</a:t>
            </a:r>
            <a:endParaRPr lang="nl-BE" sz="2000" dirty="0"/>
          </a:p>
          <a:p>
            <a:pPr marL="0" indent="0">
              <a:buNone/>
            </a:pPr>
            <a:r>
              <a:rPr lang="nl-BE" sz="2000" dirty="0"/>
              <a:t>* Talentmanagement: Luc De Wulf: Ik kies voor mijn talent. (Sneeuwwitjesmodel) </a:t>
            </a:r>
          </a:p>
          <a:p>
            <a:pPr marL="0" indent="0">
              <a:buNone/>
            </a:pPr>
            <a:r>
              <a:rPr lang="nl-BE" sz="2000" dirty="0"/>
              <a:t>*ABC van autonome motivatie: </a:t>
            </a:r>
          </a:p>
          <a:p>
            <a:pPr marL="0" indent="0">
              <a:buNone/>
            </a:pPr>
            <a:r>
              <a:rPr lang="nl-BE" sz="2000" dirty="0">
                <a:hlinkClick r:id="rId8"/>
              </a:rPr>
              <a:t>https://previdis.be/wp-content/uploads/2018/03/Kwaliteit-van-motivatie-bepaalt-tot-welke.pdf</a:t>
            </a:r>
            <a:endParaRPr lang="nl-BE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405631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DF076-106C-476A-873D-AACF9A31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Uitchecken</a:t>
            </a:r>
          </a:p>
        </p:txBody>
      </p:sp>
    </p:spTree>
    <p:extLst>
      <p:ext uri="{BB962C8B-B14F-4D97-AF65-F5344CB8AC3E}">
        <p14:creationId xmlns:p14="http://schemas.microsoft.com/office/powerpoint/2010/main" val="42674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DB029-74AB-481B-8A82-8B876A03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 sessie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6266FF-E0CD-4289-865B-A220C33479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Evaluatie van de sessie:</a:t>
            </a:r>
          </a:p>
          <a:p>
            <a:pPr marL="0" indent="0">
              <a:buNone/>
            </a:pPr>
            <a:r>
              <a:rPr lang="nl-BE" dirty="0"/>
              <a:t> - </a:t>
            </a:r>
            <a:r>
              <a:rPr lang="nl-BE" dirty="0" err="1"/>
              <a:t>powerpointpresentatie</a:t>
            </a:r>
            <a:r>
              <a:rPr lang="nl-BE" dirty="0"/>
              <a:t> wordt met mail doorgestuurd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-spontane evaluatie: 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i="1" dirty="0"/>
              <a:t>Wat neem je mee voor de formele en/ of informele samenwerking binnen je team / het bevorderen van de samenwerking binnen je entiteit ? </a:t>
            </a:r>
          </a:p>
          <a:p>
            <a:pPr marL="0" indent="0">
              <a:buNone/>
            </a:pPr>
            <a:r>
              <a:rPr lang="nl-BE" i="1" dirty="0"/>
              <a:t>      </a:t>
            </a:r>
          </a:p>
          <a:p>
            <a:pPr marL="0" indent="0">
              <a:buNone/>
            </a:pPr>
            <a:r>
              <a:rPr lang="nl-BE" dirty="0"/>
              <a:t>Nog vragen ?</a:t>
            </a:r>
            <a:r>
              <a:rPr lang="nl-BE" i="1" dirty="0"/>
              <a:t>   </a:t>
            </a:r>
          </a:p>
          <a:p>
            <a:pPr marL="0" indent="0">
              <a:buNone/>
            </a:pPr>
            <a:r>
              <a:rPr lang="nl-BE" i="1" dirty="0"/>
              <a:t> </a:t>
            </a:r>
            <a:r>
              <a:rPr lang="nl-BE" dirty="0"/>
              <a:t>Via chat, via mail of even blijven hangen in </a:t>
            </a:r>
            <a:r>
              <a:rPr lang="nl-BE" dirty="0" err="1"/>
              <a:t>hangout</a:t>
            </a:r>
            <a:r>
              <a:rPr lang="nl-BE" dirty="0"/>
              <a:t>-room.</a:t>
            </a:r>
            <a:endParaRPr lang="nl-BE" i="1" dirty="0"/>
          </a:p>
          <a:p>
            <a:pPr marL="0" indent="0">
              <a:buNone/>
            </a:pPr>
            <a:r>
              <a:rPr lang="nl-BE" sz="1800" i="1" dirty="0"/>
              <a:t>               </a:t>
            </a:r>
            <a:endParaRPr lang="nl-BE" sz="1800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.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6B7E785-E144-42DB-BD78-C5C893FD4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1380709">
            <a:off x="10150876" y="4816876"/>
            <a:ext cx="2041124" cy="20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0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FA583-0AE7-4B3B-B27E-E425E018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C163D-D9E0-491C-AA24-3F4DD0986B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>
              <a:latin typeface="FlandersArtSans-Bold"/>
            </a:endParaRPr>
          </a:p>
          <a:p>
            <a:endParaRPr lang="nl-BE" dirty="0">
              <a:latin typeface="FlandersArtSans-Bold"/>
            </a:endParaRPr>
          </a:p>
          <a:p>
            <a:pPr marL="0" indent="0" algn="ctr">
              <a:buNone/>
            </a:pPr>
            <a:r>
              <a:rPr lang="nl-BE" sz="4800">
                <a:latin typeface="FlandersArtSans-Bold"/>
              </a:rPr>
              <a:t>Dank voor </a:t>
            </a:r>
            <a:endParaRPr lang="nl-BE" sz="4800" dirty="0">
              <a:latin typeface="FlandersArtSans-Bold"/>
            </a:endParaRPr>
          </a:p>
          <a:p>
            <a:pPr marL="0" indent="0" algn="ctr">
              <a:buNone/>
            </a:pPr>
            <a:r>
              <a:rPr lang="nl-BE" sz="4800" dirty="0">
                <a:latin typeface="FlandersArtSans-Bold"/>
              </a:rPr>
              <a:t>de samenwerking !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54236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77C29E-3174-4A9C-A6C0-91FA2CAB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ABC-scan motivatie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A1B5F8-ECF6-4008-A311-4E51B02184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1475" y="1577529"/>
            <a:ext cx="11449050" cy="4619625"/>
          </a:xfrm>
        </p:spPr>
        <p:txBody>
          <a:bodyPr/>
          <a:lstStyle/>
          <a:p>
            <a:r>
              <a:rPr lang="nl-BE" b="1" dirty="0"/>
              <a:t>Doelstelling: </a:t>
            </a:r>
            <a:r>
              <a:rPr lang="nl-BE" dirty="0"/>
              <a:t>screening motivatie personeelsleden / hoe samenwerken?  </a:t>
            </a:r>
            <a:br>
              <a:rPr lang="nl-BE" dirty="0"/>
            </a:br>
            <a:endParaRPr lang="nl-BE" dirty="0"/>
          </a:p>
          <a:p>
            <a:r>
              <a:rPr lang="nl-BE" b="1" dirty="0"/>
              <a:t>Doelgroep: </a:t>
            </a:r>
            <a:r>
              <a:rPr lang="nl-BE" dirty="0"/>
              <a:t>leidinggevenden; leidinggevenden met hun team</a:t>
            </a:r>
            <a:br>
              <a:rPr lang="nl-BE" dirty="0"/>
            </a:br>
            <a:endParaRPr lang="nl-BE" b="1" dirty="0"/>
          </a:p>
          <a:p>
            <a:r>
              <a:rPr lang="nl-BE" b="1" dirty="0"/>
              <a:t>Format:</a:t>
            </a:r>
            <a:r>
              <a:rPr lang="nl-BE" dirty="0"/>
              <a:t> 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screening: </a:t>
            </a:r>
          </a:p>
          <a:p>
            <a:pPr marL="1033200" lvl="2" indent="-457200">
              <a:buFont typeface="+mj-lt"/>
              <a:buAutoNum type="alphaUcPeriod"/>
            </a:pPr>
            <a:r>
              <a:rPr lang="nl-BE" sz="1800" dirty="0"/>
              <a:t>Autonomie (wat, hoe, waar, wanneer)</a:t>
            </a:r>
          </a:p>
          <a:p>
            <a:pPr marL="1033200" lvl="2" indent="-457200">
              <a:buFont typeface="+mj-lt"/>
              <a:buAutoNum type="alphaUcPeriod"/>
            </a:pPr>
            <a:r>
              <a:rPr lang="nl-BE" sz="1800" dirty="0"/>
              <a:t>Betrokkenheid (team, entiteit, VO)</a:t>
            </a:r>
          </a:p>
          <a:p>
            <a:pPr marL="1033200" lvl="2" indent="-457200">
              <a:buFont typeface="+mj-lt"/>
              <a:buAutoNum type="alphaUcPeriod"/>
            </a:pPr>
            <a:r>
              <a:rPr lang="nl-BE" sz="1800" dirty="0"/>
              <a:t>Competenties</a:t>
            </a:r>
            <a:r>
              <a:rPr lang="nl-BE" dirty="0"/>
              <a:t> 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bepalen van prioritaire acties</a:t>
            </a:r>
          </a:p>
          <a:p>
            <a:pPr marL="745200" lvl="1" indent="-457200">
              <a:buFont typeface="+mj-lt"/>
              <a:buAutoNum type="arabicPeriod"/>
            </a:pPr>
            <a:r>
              <a:rPr lang="nl-BE" dirty="0"/>
              <a:t>verankering</a:t>
            </a:r>
            <a:br>
              <a:rPr lang="nl-BE" dirty="0"/>
            </a:br>
            <a:endParaRPr lang="nl-BE" b="1" dirty="0"/>
          </a:p>
          <a:p>
            <a:r>
              <a:rPr lang="nl-BE" b="1" dirty="0"/>
              <a:t>Ondersteuning: </a:t>
            </a:r>
            <a:r>
              <a:rPr lang="nl-BE" dirty="0" err="1"/>
              <a:t>powerpoint</a:t>
            </a:r>
            <a:r>
              <a:rPr lang="nl-BE" dirty="0"/>
              <a:t> beschikbaar, advies mogelijk; pilootproject mogelijk</a:t>
            </a:r>
          </a:p>
        </p:txBody>
      </p:sp>
    </p:spTree>
    <p:extLst>
      <p:ext uri="{BB962C8B-B14F-4D97-AF65-F5344CB8AC3E}">
        <p14:creationId xmlns:p14="http://schemas.microsoft.com/office/powerpoint/2010/main" val="60366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Autonome motivatie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Motivatie: </a:t>
            </a:r>
          </a:p>
          <a:p>
            <a:pPr marL="0" indent="0">
              <a:buNone/>
            </a:pPr>
            <a:r>
              <a:rPr lang="nl-BE" dirty="0"/>
              <a:t>Om resultaatgericht te kunnen samenwerken is het belangrijk dat alle collega’s gemotiveerd blijven. </a:t>
            </a:r>
          </a:p>
          <a:p>
            <a:pPr marL="0" indent="0">
              <a:buNone/>
            </a:pPr>
            <a:r>
              <a:rPr lang="nl-BE" dirty="0"/>
              <a:t>Het model van de autonome motivatie werkt met 3 elementen: ABC:</a:t>
            </a:r>
          </a:p>
          <a:p>
            <a:pPr marL="0" indent="0">
              <a:buNone/>
            </a:pPr>
            <a:endParaRPr lang="nl-BE" dirty="0"/>
          </a:p>
          <a:p>
            <a:pPr marL="288000" lvl="1" indent="0">
              <a:buNone/>
            </a:pPr>
            <a:r>
              <a:rPr lang="nl-BE" dirty="0"/>
              <a:t>A: Autonomie: </a:t>
            </a:r>
          </a:p>
          <a:p>
            <a:pPr marL="288000" lvl="1" indent="0">
              <a:buNone/>
            </a:pPr>
            <a:r>
              <a:rPr lang="nl-BE" dirty="0"/>
              <a:t>       </a:t>
            </a:r>
            <a:endParaRPr lang="nl-BE" i="1" dirty="0"/>
          </a:p>
          <a:p>
            <a:pPr marL="288000" lvl="1" indent="0">
              <a:buNone/>
            </a:pPr>
            <a:r>
              <a:rPr lang="nl-BE" dirty="0"/>
              <a:t>B: Betrokkenheid /verbondenheid:</a:t>
            </a:r>
          </a:p>
          <a:p>
            <a:pPr marL="288000" lvl="1" indent="0">
              <a:buNone/>
            </a:pPr>
            <a:r>
              <a:rPr lang="nl-BE" dirty="0"/>
              <a:t>        </a:t>
            </a:r>
            <a:endParaRPr lang="nl-BE" i="1" dirty="0"/>
          </a:p>
          <a:p>
            <a:pPr marL="288000" lvl="1" indent="0">
              <a:buNone/>
            </a:pPr>
            <a:r>
              <a:rPr lang="nl-BE" dirty="0"/>
              <a:t>C: Competenties: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/>
              <a:t>Aanpak: door op die 3 elementen in te gaan kun je nagaan hoe het zit het met jouw motivatie en met de motivatie van je medewerkers, en wat eventueel werkpunten zijn. </a:t>
            </a:r>
          </a:p>
        </p:txBody>
      </p:sp>
    </p:spTree>
    <p:extLst>
      <p:ext uri="{BB962C8B-B14F-4D97-AF65-F5344CB8AC3E}">
        <p14:creationId xmlns:p14="http://schemas.microsoft.com/office/powerpoint/2010/main" val="284217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Autonomie (zelf)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</a:t>
            </a:r>
            <a:r>
              <a:rPr lang="nl-BE" i="1" dirty="0"/>
              <a:t>Hoeveel vrijheid heb jij om je werk (wat, hoe, waar, wanneer…) </a:t>
            </a:r>
          </a:p>
          <a:p>
            <a:pPr marL="0" indent="0">
              <a:buNone/>
            </a:pPr>
            <a:r>
              <a:rPr lang="nl-BE" i="1" dirty="0"/>
              <a:t>       zelf te regelen 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   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30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Autonomie (team)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i="1" dirty="0"/>
              <a:t>Hoeveel vrijheid hebben je teamleden om hun werk (wat, hoe, waar, wanneer …) zelf te regelen ?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         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022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Betrokkenheid (zelf)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Hoe betrokken voel jij je momenteel bij de organisatie ? </a:t>
            </a:r>
          </a:p>
          <a:p>
            <a:pPr marL="0" indent="0">
              <a:buNone/>
            </a:pPr>
            <a:r>
              <a:rPr lang="nl-BE" i="1" dirty="0"/>
              <a:t>                         a) team</a:t>
            </a:r>
          </a:p>
          <a:p>
            <a:pPr marL="0" indent="0">
              <a:buNone/>
            </a:pPr>
            <a:r>
              <a:rPr lang="nl-BE" i="1" dirty="0"/>
              <a:t>                         b) entiteit</a:t>
            </a:r>
          </a:p>
          <a:p>
            <a:pPr marL="0" indent="0">
              <a:buNone/>
            </a:pPr>
            <a:r>
              <a:rPr lang="nl-BE" i="1" dirty="0"/>
              <a:t>                         c) Vlaamse overheid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/>
              <a:t>                  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SUGGESTIES ? </a:t>
            </a:r>
          </a:p>
          <a:p>
            <a:pPr marL="0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389253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Betrokkenheid (team)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Hoe betrokken voelen je teamleden zich momenteel bij de organisatie ? </a:t>
            </a:r>
          </a:p>
          <a:p>
            <a:pPr marL="0" indent="0">
              <a:buNone/>
            </a:pPr>
            <a:r>
              <a:rPr lang="nl-BE" i="1" dirty="0"/>
              <a:t>                         a) team</a:t>
            </a:r>
          </a:p>
          <a:p>
            <a:pPr marL="0" indent="0">
              <a:buNone/>
            </a:pPr>
            <a:r>
              <a:rPr lang="nl-BE" i="1" dirty="0"/>
              <a:t>                         b) entiteit</a:t>
            </a:r>
          </a:p>
          <a:p>
            <a:pPr marL="0" indent="0">
              <a:buNone/>
            </a:pPr>
            <a:r>
              <a:rPr lang="nl-BE" i="1" dirty="0"/>
              <a:t>                         c) Vlaamse overheid ?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/>
              <a:t>                  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SUGGESTIES ? </a:t>
            </a:r>
          </a:p>
          <a:p>
            <a:pPr marL="0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38805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Competenties (zelf)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In hoeverre kun jij je </a:t>
            </a:r>
            <a:r>
              <a:rPr lang="nl-BE" i="1" dirty="0">
                <a:hlinkClick r:id="rId2"/>
              </a:rPr>
              <a:t>competenties</a:t>
            </a:r>
            <a:r>
              <a:rPr lang="nl-BE" i="1" dirty="0"/>
              <a:t>/talenten inzetten in het werk dat </a:t>
            </a:r>
          </a:p>
          <a:p>
            <a:pPr marL="0" indent="0">
              <a:buNone/>
            </a:pPr>
            <a:r>
              <a:rPr lang="nl-BE" i="1" dirty="0"/>
              <a:t>je nu doet ?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			</a:t>
            </a:r>
            <a:r>
              <a:rPr lang="nl-BE" dirty="0"/>
              <a:t>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i="1" dirty="0"/>
          </a:p>
        </p:txBody>
      </p:sp>
    </p:spTree>
    <p:extLst>
      <p:ext uri="{BB962C8B-B14F-4D97-AF65-F5344CB8AC3E}">
        <p14:creationId xmlns:p14="http://schemas.microsoft.com/office/powerpoint/2010/main" val="18118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5BA35-8419-4DC3-844A-6FC8BA07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Competenties (team)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F23372-050D-48B8-8A00-D5393FE4E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1475" y="1519707"/>
            <a:ext cx="11449050" cy="5041431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i="1" dirty="0"/>
              <a:t>In hoeverre kunnen je medewerkers competenties/talenten inzetten in het werk dat ze nu doen ?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			</a:t>
            </a:r>
            <a:r>
              <a:rPr lang="nl-BE" dirty="0"/>
              <a:t>geef een score tussen 1 en 5: </a:t>
            </a:r>
          </a:p>
          <a:p>
            <a:pPr marL="0" indent="0">
              <a:buNone/>
            </a:pPr>
            <a:r>
              <a:rPr lang="nl-BE" dirty="0"/>
              <a:t>                              1: helemaal niet; 5: volledig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i="1" dirty="0"/>
              <a:t>SUGGESTIES ?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8056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Vlaanmse Overheid: AgO">
  <a:themeElements>
    <a:clrScheme name="Vlaanderen">
      <a:dk1>
        <a:srgbClr val="000000"/>
      </a:dk1>
      <a:lt1>
        <a:sysClr val="window" lastClr="FFFFFF"/>
      </a:lt1>
      <a:dk2>
        <a:srgbClr val="FFEB00"/>
      </a:dk2>
      <a:lt2>
        <a:srgbClr val="DDDDDD"/>
      </a:lt2>
      <a:accent1>
        <a:srgbClr val="FFEB00"/>
      </a:accent1>
      <a:accent2>
        <a:srgbClr val="A6B727"/>
      </a:accent2>
      <a:accent3>
        <a:srgbClr val="F69200"/>
      </a:accent3>
      <a:accent4>
        <a:srgbClr val="838383"/>
      </a:accent4>
      <a:accent5>
        <a:srgbClr val="41C3C0"/>
      </a:accent5>
      <a:accent6>
        <a:srgbClr val="DF5327"/>
      </a:accent6>
      <a:hlink>
        <a:srgbClr val="418AB3"/>
      </a:hlink>
      <a:folHlink>
        <a:srgbClr val="B2B2B2"/>
      </a:folHlink>
    </a:clrScheme>
    <a:fontScheme name="AgO">
      <a:majorFont>
        <a:latin typeface="Flanders Art Sans Bold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marL="0" marR="0" indent="-28800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Tx/>
          <a:buSzPct val="90000"/>
          <a:buFontTx/>
          <a:buBlip>
            <a:blip xmlns:r="http://schemas.openxmlformats.org/officeDocument/2006/relationships" r:embed="rId1"/>
          </a:buBlip>
          <a:tabLst/>
          <a:defRPr sz="2000" kern="1200" spc="0" baseline="0" dirty="0" smtClean="0">
            <a:solidFill>
              <a:schemeClr val="tx1"/>
            </a:solidFill>
            <a:latin typeface="FlandersArtSans-Regular" panose="00000500000000000000" pitchFamily="2" charset="0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Vlaanderen_Template  -  Alleen-lezen" id="{3BCC1C03-230E-4400-81C0-D644612E7C39}" vid="{1F59D517-A0DD-4AFB-A09A-859E337B2B4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d2e9c1-af6c-49d9-b771-31b8443c94d5">
      <UserInfo>
        <DisplayName>Meskens Shari</DisplayName>
        <AccountId>192</AccountId>
        <AccountType/>
      </UserInfo>
      <UserInfo>
        <DisplayName>De Meester Mieke</DisplayName>
        <AccountId>17</AccountId>
        <AccountType/>
      </UserInfo>
    </SharedWithUsers>
    <Soort_x0020_document xmlns="cfeb6d52-b347-4879-b8b6-b79ea7939d87" xsi:nil="true"/>
    <Titel xmlns="cfeb6d52-b347-4879-b8b6-b79ea7939d87" xsi:nil="true"/>
    <Soort_x0020_netwerk xmlns="cfeb6d52-b347-4879-b8b6-b79ea7939d87" xsi:nil="true"/>
    <Infonetwerk xmlns="cfeb6d52-b347-4879-b8b6-b79ea7939d8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1EE72F9CEC4489E90D9A40C5E2DCF" ma:contentTypeVersion="16" ma:contentTypeDescription="Een nieuw document maken." ma:contentTypeScope="" ma:versionID="b183487c91adfe048b50a3fe5e151e8c">
  <xsd:schema xmlns:xsd="http://www.w3.org/2001/XMLSchema" xmlns:xs="http://www.w3.org/2001/XMLSchema" xmlns:p="http://schemas.microsoft.com/office/2006/metadata/properties" xmlns:ns2="cfeb6d52-b347-4879-b8b6-b79ea7939d87" xmlns:ns3="77d2e9c1-af6c-49d9-b771-31b8443c94d5" xmlns:ns4="7df18802-3da7-468c-8026-4a10a95bf0bd" targetNamespace="http://schemas.microsoft.com/office/2006/metadata/properties" ma:root="true" ma:fieldsID="6f4d186b0c44ad233a82d30aa80114ee" ns2:_="" ns3:_="" ns4:_="">
    <xsd:import namespace="cfeb6d52-b347-4879-b8b6-b79ea7939d87"/>
    <xsd:import namespace="77d2e9c1-af6c-49d9-b771-31b8443c94d5"/>
    <xsd:import namespace="7df18802-3da7-468c-8026-4a10a95bf0bd"/>
    <xsd:element name="properties">
      <xsd:complexType>
        <xsd:sequence>
          <xsd:element name="documentManagement">
            <xsd:complexType>
              <xsd:all>
                <xsd:element ref="ns2:Infonetwerk" minOccurs="0"/>
                <xsd:element ref="ns2:Titel" minOccurs="0"/>
                <xsd:element ref="ns2:Soort_x0020_document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_dlc_DocId" minOccurs="0"/>
                <xsd:element ref="ns4:_dlc_DocIdUrl" minOccurs="0"/>
                <xsd:element ref="ns4:_dlc_DocIdPersistId" minOccurs="0"/>
                <xsd:element ref="ns2:Soort_x0020_netwerk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b6d52-b347-4879-b8b6-b79ea7939d87" elementFormDefault="qualified">
    <xsd:import namespace="http://schemas.microsoft.com/office/2006/documentManagement/types"/>
    <xsd:import namespace="http://schemas.microsoft.com/office/infopath/2007/PartnerControls"/>
    <xsd:element name="Infonetwerk" ma:index="8" nillable="true" ma:displayName="Datum" ma:format="DateOnly" ma:internalName="Infonetwerk">
      <xsd:simpleType>
        <xsd:restriction base="dms:DateTime"/>
      </xsd:simpleType>
    </xsd:element>
    <xsd:element name="Titel" ma:index="9" nillable="true" ma:displayName="Titel" ma:internalName="Titel">
      <xsd:simpleType>
        <xsd:restriction base="dms:Text">
          <xsd:maxLength value="255"/>
        </xsd:restriction>
      </xsd:simpleType>
    </xsd:element>
    <xsd:element name="Soort_x0020_document" ma:index="10" nillable="true" ma:displayName="Soort document" ma:format="Dropdown" ma:internalName="Soort_x0020_document">
      <xsd:simpleType>
        <xsd:union memberTypes="dms:Text">
          <xsd:simpleType>
            <xsd:restriction base="dms:Choice">
              <xsd:enumeration value="presentatie"/>
              <xsd:enumeration value="werkdocument"/>
            </xsd:restriction>
          </xsd:simpleType>
        </xsd:un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Soort_x0020_netwerk" ma:index="18" nillable="true" ma:displayName="Kanaal" ma:format="Dropdown" ma:internalName="Soort_x0020_netwerk">
      <xsd:simpleType>
        <xsd:restriction base="dms:Choice">
          <xsd:enumeration value="HRBP-netwerk"/>
          <xsd:enumeration value="HR-infonetwerk"/>
          <xsd:enumeration value="HR-nieuwsbrief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2e9c1-af6c-49d9-b771-31b8443c9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18802-3da7-468c-8026-4a10a95bf0b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6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Jaar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110EDA-8E6D-4D7D-BA15-4702DC492C6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A81C88C-3DD8-42D8-BD5C-D3BC433EF002}">
  <ds:schemaRefs>
    <ds:schemaRef ds:uri="7df18802-3da7-468c-8026-4a10a95bf0b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feb6d52-b347-4879-b8b6-b79ea7939d87"/>
    <ds:schemaRef ds:uri="http://www.w3.org/XML/1998/namespace"/>
    <ds:schemaRef ds:uri="http://purl.org/dc/elements/1.1/"/>
    <ds:schemaRef ds:uri="77d2e9c1-af6c-49d9-b771-31b8443c94d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062135-D150-4408-90D2-ECF06B6250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7F38DCD-9522-4893-A1FF-07C5B119D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b6d52-b347-4879-b8b6-b79ea7939d87"/>
    <ds:schemaRef ds:uri="77d2e9c1-af6c-49d9-b771-31b8443c94d5"/>
    <ds:schemaRef ds:uri="7df18802-3da7-468c-8026-4a10a95bf0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Vlaanderen_Template</Template>
  <TotalTime>3855</TotalTime>
  <Words>969</Words>
  <Application>Microsoft Office PowerPoint</Application>
  <PresentationFormat>Breedbeeld</PresentationFormat>
  <Paragraphs>206</Paragraphs>
  <Slides>17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Arial</vt:lpstr>
      <vt:lpstr>Flanders Art Sans Bold</vt:lpstr>
      <vt:lpstr>Calibri Light</vt:lpstr>
      <vt:lpstr>Flanders Art Sans</vt:lpstr>
      <vt:lpstr>Calibri</vt:lpstr>
      <vt:lpstr>FlandersArtSans-Regular</vt:lpstr>
      <vt:lpstr>FlandersArtSans-Bold</vt:lpstr>
      <vt:lpstr>Vlaanmse Overheid: AgO</vt:lpstr>
      <vt:lpstr> </vt:lpstr>
      <vt:lpstr>ABC-scan motivatie</vt:lpstr>
      <vt:lpstr>Autonome motivatie </vt:lpstr>
      <vt:lpstr>Autonomie (zelf)</vt:lpstr>
      <vt:lpstr>Autonomie (team)</vt:lpstr>
      <vt:lpstr>Betrokkenheid (zelf)</vt:lpstr>
      <vt:lpstr>Betrokkenheid (team)</vt:lpstr>
      <vt:lpstr>Competenties (zelf)</vt:lpstr>
      <vt:lpstr>Competenties (team)</vt:lpstr>
      <vt:lpstr>Gedeelde verantwoordelijkheid</vt:lpstr>
      <vt:lpstr>Voorbeelden van acties (1)</vt:lpstr>
      <vt:lpstr>Voorbeelden van acties (2)</vt:lpstr>
      <vt:lpstr>Acties verankeren</vt:lpstr>
      <vt:lpstr>Meer info</vt:lpstr>
      <vt:lpstr>Uitchecken</vt:lpstr>
      <vt:lpstr>Evaluatie sessie 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BY SMARTPRESENTATIONS</dc:subject>
  <dc:creator>Moonen Winnie</dc:creator>
  <cp:lastModifiedBy>De Keersmaecker Nena</cp:lastModifiedBy>
  <cp:revision>221</cp:revision>
  <cp:lastPrinted>2020-12-21T13:02:45Z</cp:lastPrinted>
  <dcterms:created xsi:type="dcterms:W3CDTF">2020-02-19T08:45:22Z</dcterms:created>
  <dcterms:modified xsi:type="dcterms:W3CDTF">2021-03-26T13:26:37Z</dcterms:modified>
  <cp:category>SMARTPRESENTATIONS.BE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0x010100A111EE72F9CEC4489E90D9A40C5E2DCF</vt:lpwstr>
  </property>
</Properties>
</file>