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6" r:id="rId2"/>
    <p:sldId id="270" r:id="rId3"/>
    <p:sldId id="271" r:id="rId4"/>
    <p:sldId id="273" r:id="rId5"/>
    <p:sldId id="274" r:id="rId6"/>
    <p:sldId id="275" r:id="rId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4" autoAdjust="0"/>
    <p:restoredTop sz="96092" autoAdjust="0"/>
  </p:normalViewPr>
  <p:slideViewPr>
    <p:cSldViewPr>
      <p:cViewPr>
        <p:scale>
          <a:sx n="60" d="100"/>
          <a:sy n="60" d="100"/>
        </p:scale>
        <p:origin x="-163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80870-376F-4CBD-96BA-2F6C20FFCD8D}" type="datetimeFigureOut">
              <a:rPr lang="nl-BE" smtClean="0"/>
              <a:t>25/09/2014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14AB5-91C6-4A25-82B6-14486DA8B1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402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/>
              <a:t>‹nr.›</a:t>
            </a:fld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60820"/>
            <a:ext cx="1728192" cy="79718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99592" y="2996952"/>
            <a:ext cx="7772400" cy="1163108"/>
          </a:xfrm>
        </p:spPr>
        <p:txBody>
          <a:bodyPr anchor="t">
            <a:normAutofit/>
          </a:bodyPr>
          <a:lstStyle>
            <a:lvl1pPr algn="ctr">
              <a:defRPr sz="2400" b="1" cap="all">
                <a:solidFill>
                  <a:srgbClr val="9C7B2C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899592" y="1484784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Flanders Art Sans Medium" pitchFamily="50" charset="0"/>
                <a:cs typeface="Flanders Art Sans Medium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546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80920" cy="1143000"/>
          </a:xfrm>
        </p:spPr>
        <p:txBody>
          <a:bodyPr>
            <a:normAutofit/>
          </a:bodyPr>
          <a:lstStyle>
            <a:lvl1pPr algn="l">
              <a:defRPr lang="nl-BE" sz="4400" b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6588224" y="6116851"/>
            <a:ext cx="3024336" cy="365125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594104" y="6356350"/>
            <a:ext cx="658416" cy="365125"/>
          </a:xfrm>
        </p:spPr>
        <p:txBody>
          <a:bodyPr/>
          <a:lstStyle>
            <a:lvl1pPr algn="r">
              <a:defRPr/>
            </a:lvl1pPr>
          </a:lstStyle>
          <a:p>
            <a:fld id="{BC6B4BAA-1BD4-4234-A33F-1FD32FDD5C24}" type="slidenum">
              <a:rPr lang="nl-BE" smtClean="0">
                <a:latin typeface="Arial Rounded MT Bold" panose="020F0704030504030204" pitchFamily="34" charset="0"/>
              </a:rPr>
              <a:pPr/>
              <a:t>‹nr.›</a:t>
            </a:fld>
            <a:endParaRPr lang="nl-BE" dirty="0">
              <a:latin typeface="Arial Rounded MT Bold" panose="020F070403050403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60820"/>
            <a:ext cx="1728192" cy="79718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58333" y="1718731"/>
            <a:ext cx="7834147" cy="4064001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buFont typeface="Arial"/>
              <a:buChar char="•"/>
              <a:defRPr sz="2400" b="1">
                <a:solidFill>
                  <a:schemeClr val="tx1"/>
                </a:solidFill>
              </a:defRPr>
            </a:lvl1pPr>
            <a:lvl2pPr>
              <a:buClr>
                <a:schemeClr val="bg2">
                  <a:lumMod val="50000"/>
                </a:schemeClr>
              </a:buClr>
              <a:buFont typeface="Arial"/>
              <a:buChar char="•"/>
              <a:defRPr sz="2100"/>
            </a:lvl2pPr>
            <a:lvl3pPr>
              <a:buClr>
                <a:schemeClr val="bg2">
                  <a:lumMod val="50000"/>
                </a:schemeClr>
              </a:buClr>
              <a:buFont typeface="Arial"/>
              <a:buChar char="•"/>
              <a:defRPr sz="1800"/>
            </a:lvl3pPr>
            <a:lvl4pPr>
              <a:buClr>
                <a:schemeClr val="bg2">
                  <a:lumMod val="50000"/>
                </a:schemeClr>
              </a:buClr>
              <a:buFont typeface="Arial"/>
              <a:buChar char="•"/>
              <a:defRPr sz="1500"/>
            </a:lvl4pPr>
            <a:lvl5pPr>
              <a:buFont typeface="Arial"/>
              <a:buChar char="•"/>
              <a:defRPr sz="12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204020"/>
            <a:ext cx="2016224" cy="5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22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/>
              <a:t>‹nr.›</a:t>
            </a:fld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60820"/>
            <a:ext cx="1728192" cy="7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2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5D23D-11B5-4AB3-9B03-C1BEB7F9EBC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3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Workshop 25/4 kennisdeling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4BAA-1BD4-4234-A33F-1FD32FDD5C24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40"/>
            <a:ext cx="9828584" cy="694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6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In het kader van een HR-beleidsplan</a:t>
            </a:r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3200" dirty="0" smtClean="0">
                <a:latin typeface="Flanders Art Sans Bold" pitchFamily="50" charset="0"/>
              </a:rPr>
              <a:t>Operationaliseren in processen &amp; projecten</a:t>
            </a:r>
            <a:endParaRPr lang="nl-BE" sz="3200" dirty="0">
              <a:latin typeface="Flanders Art Sans Bold" pitchFamily="50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193384"/>
            <a:ext cx="2304256" cy="583745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err="1" smtClean="0"/>
              <a:t>Toolbox</a:t>
            </a:r>
            <a:r>
              <a:rPr lang="nl-BE" dirty="0" smtClean="0"/>
              <a:t> HR-beleidsplan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36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Werksessie operationaliseren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>
                <a:latin typeface="Arial Rounded MT Bold" panose="020F0704030504030204" pitchFamily="34" charset="0"/>
              </a:rPr>
              <a:pPr/>
              <a:t>2</a:t>
            </a:fld>
            <a:endParaRPr lang="nl-BE" dirty="0">
              <a:latin typeface="Arial Rounded MT Bold" panose="020F0704030504030204" pitchFamily="34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Dit staat op de agenda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 smtClean="0"/>
              <a:t>Dit zijn de Strategische HR-doelstellingen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 smtClean="0"/>
              <a:t>Doorvertaling naar operationele doelstellingen</a:t>
            </a:r>
          </a:p>
          <a:p>
            <a:pPr marL="1314450" lvl="2" indent="-457200"/>
            <a:r>
              <a:rPr lang="nl-BE" dirty="0" smtClean="0"/>
              <a:t>Deze kloof zien we al</a:t>
            </a:r>
          </a:p>
          <a:p>
            <a:pPr marL="1314450" lvl="2" indent="-457200"/>
            <a:r>
              <a:rPr lang="nl-BE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dirty="0"/>
              <a:t>Bepaalde strategische doelstellingen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>
                <a:latin typeface="Arial Rounded MT Bold" panose="020F0704030504030204" pitchFamily="34" charset="0"/>
              </a:rPr>
              <a:pPr/>
              <a:t>3</a:t>
            </a:fld>
            <a:endParaRPr lang="nl-BE" dirty="0">
              <a:latin typeface="Arial Rounded MT Bold" panose="020F070403050403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itel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altLang="en-US" dirty="0"/>
              <a:t>Formuleren van operationele HR doelstellingen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B7B0F-1BDF-4EDE-8528-27E27F8CA79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nl-BE" dirty="0" smtClean="0">
                <a:ea typeface="+mn-ea"/>
              </a:rPr>
              <a:t>Formuleer per SD operationele doelstellingen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>
                <a:ea typeface="+mn-ea"/>
              </a:rPr>
              <a:t>eenduidig en zuiver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nl-BE" sz="1700" b="0" dirty="0" smtClean="0">
                <a:ea typeface="+mn-ea"/>
              </a:rPr>
              <a:t>geen </a:t>
            </a:r>
            <a:r>
              <a:rPr lang="nl-BE" sz="1700" b="0" dirty="0">
                <a:ea typeface="+mn-ea"/>
              </a:rPr>
              <a:t>verschillende doelstellingen in </a:t>
            </a:r>
            <a:r>
              <a:rPr lang="nl-BE" sz="1700" b="0" dirty="0" smtClean="0">
                <a:ea typeface="+mn-ea"/>
              </a:rPr>
              <a:t>1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>
                <a:ea typeface="+mn-ea"/>
              </a:rPr>
              <a:t>duidelijk </a:t>
            </a:r>
            <a:r>
              <a:rPr lang="nl-BE" sz="2000" dirty="0">
                <a:solidFill>
                  <a:srgbClr val="9C7B2C"/>
                </a:solidFill>
                <a:ea typeface="+mn-ea"/>
              </a:rPr>
              <a:t>(</a:t>
            </a:r>
            <a:r>
              <a:rPr lang="nl-BE" sz="2000" dirty="0" smtClean="0">
                <a:solidFill>
                  <a:srgbClr val="9C7B2C"/>
                </a:solidFill>
                <a:ea typeface="+mn-ea"/>
              </a:rPr>
              <a:t>werkwoord </a:t>
            </a:r>
            <a:r>
              <a:rPr lang="nl-BE" sz="2000" dirty="0">
                <a:solidFill>
                  <a:srgbClr val="9C7B2C"/>
                </a:solidFill>
                <a:ea typeface="+mn-ea"/>
              </a:rPr>
              <a:t>+ zelfstandig naamwoord)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>
                <a:ea typeface="+mn-ea"/>
              </a:rPr>
              <a:t>SMART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BE" i="1" dirty="0" smtClean="0">
              <a:ea typeface="+mn-ea"/>
            </a:endParaRPr>
          </a:p>
          <a:p>
            <a:pPr>
              <a:defRPr/>
            </a:pPr>
            <a:r>
              <a:rPr lang="nl-BE" dirty="0" smtClean="0">
                <a:ea typeface="+mn-ea"/>
              </a:rPr>
              <a:t>Formuleer per operationele doelstelling</a:t>
            </a:r>
            <a:endParaRPr lang="nl-BE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sz="2000" dirty="0" smtClean="0">
                <a:ea typeface="+mn-ea"/>
              </a:rPr>
              <a:t>Hoe je succes zal vaststellen? = WAT meten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l-BE" sz="2000" dirty="0" smtClean="0">
                <a:ea typeface="+mn-ea"/>
              </a:rPr>
              <a:t>Wanneer </a:t>
            </a:r>
            <a:r>
              <a:rPr lang="nl-BE" sz="2000" dirty="0">
                <a:ea typeface="+mn-ea"/>
              </a:rPr>
              <a:t>zal je succes vaststellen? = WANNEER meten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nl-BE" sz="2000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nl-BE" sz="2000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BE" b="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16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295D2-5F90-427B-98AE-EC158AC20C35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914400"/>
            <a:ext cx="7070725" cy="474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5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itel 5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8092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nl-BE" altLang="en-US" dirty="0"/>
              <a:t>Aan de </a:t>
            </a:r>
            <a:r>
              <a:rPr lang="nl-BE" altLang="en-US" dirty="0"/>
              <a:t>slag</a:t>
            </a:r>
            <a:r>
              <a:rPr lang="nl-BE" altLang="en-US" dirty="0"/>
              <a:t> met de resultaten van de werksessie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Ago Powerpoint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58590-A21E-42A4-80F4-EDA8AA2B438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536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l-BE" altLang="en-US" b="0" dirty="0">
                <a:latin typeface="Century Gothic" pitchFamily="34" charset="0"/>
                <a:cs typeface="Century Gothic" pitchFamily="34" charset="0"/>
              </a:rPr>
              <a:t>Verwerken werksessie vandaag tot overzicht van processen en projecten (Projectgroep)</a:t>
            </a:r>
          </a:p>
          <a:p>
            <a:pPr>
              <a:buFont typeface="Arial" charset="0"/>
              <a:buChar char="•"/>
            </a:pPr>
            <a:r>
              <a:rPr lang="nl-BE" altLang="en-US" b="0" dirty="0">
                <a:latin typeface="Century Gothic" pitchFamily="34" charset="0"/>
                <a:cs typeface="Century Gothic" pitchFamily="34" charset="0"/>
              </a:rPr>
              <a:t>Uitwerken meetindicatoren en kloofanalyse (Projectgroep)</a:t>
            </a:r>
          </a:p>
          <a:p>
            <a:pPr>
              <a:buFont typeface="Arial" charset="0"/>
              <a:buChar char="•"/>
            </a:pPr>
            <a:r>
              <a:rPr lang="nl-BE" altLang="en-US" b="0" dirty="0">
                <a:latin typeface="Century Gothic" pitchFamily="34" charset="0"/>
                <a:cs typeface="Century Gothic" pitchFamily="34" charset="0"/>
              </a:rPr>
              <a:t>Valideren van </a:t>
            </a:r>
            <a:r>
              <a:rPr lang="nl-BE" altLang="en-US" b="0" dirty="0" err="1">
                <a:latin typeface="Century Gothic" pitchFamily="34" charset="0"/>
                <a:cs typeface="Century Gothic" pitchFamily="34" charset="0"/>
              </a:rPr>
              <a:t>OD’s</a:t>
            </a:r>
            <a:r>
              <a:rPr lang="nl-BE" altLang="en-US" b="0" dirty="0">
                <a:latin typeface="Century Gothic" pitchFamily="34" charset="0"/>
                <a:cs typeface="Century Gothic" pitchFamily="34" charset="0"/>
              </a:rPr>
              <a:t> en indicatoren (stuurgroep)</a:t>
            </a:r>
          </a:p>
          <a:p>
            <a:pPr>
              <a:buFont typeface="Arial" charset="0"/>
              <a:buChar char="•"/>
            </a:pPr>
            <a:endParaRPr lang="nl-BE" altLang="en-US" b="0" dirty="0">
              <a:latin typeface="Century Gothic" pitchFamily="34" charset="0"/>
              <a:cs typeface="Century Gothic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BE" altLang="en-US" b="0" dirty="0" smtClean="0">
              <a:latin typeface="Century Gothic" pitchFamily="34" charset="0"/>
              <a:cs typeface="Century Gothic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BE" altLang="en-US" dirty="0" smtClean="0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pPr>
              <a:defRPr/>
            </a:pPr>
            <a:fld id="{015C3FA3-44AC-9849-A698-BEC99B8F72D5}" type="datetime1">
              <a:rPr lang="nl-NL"/>
              <a:pPr>
                <a:defRPr/>
              </a:pPr>
              <a:t>25-9-2014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Flanders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anders">
      <a:majorFont>
        <a:latin typeface="FlandersArtSans-Bold"/>
        <a:ea typeface=""/>
        <a:cs typeface=""/>
      </a:majorFont>
      <a:minorFont>
        <a:latin typeface="FlandersArtSans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Flanders</Template>
  <TotalTime>70</TotalTime>
  <Words>131</Words>
  <Application>Microsoft Office PowerPoint</Application>
  <PresentationFormat>Diavoorstelling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Powerpoint Flanders</vt:lpstr>
      <vt:lpstr>In het kader van een HR-beleidsplan</vt:lpstr>
      <vt:lpstr>Werksessie operationaliseren</vt:lpstr>
      <vt:lpstr>Bepaalde strategische doelstellingen</vt:lpstr>
      <vt:lpstr>Formuleren van operationele HR doelstellingen</vt:lpstr>
      <vt:lpstr>PowerPoint-presentatie</vt:lpstr>
      <vt:lpstr>Aan de slag met de resultaten van de werksessie</vt:lpstr>
    </vt:vector>
  </TitlesOfParts>
  <Company>Vlaamse Overheid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het kader van een HR-beleidsplan</dc:title>
  <dc:creator>Loose, Maxime</dc:creator>
  <cp:lastModifiedBy>Loose, Maxime</cp:lastModifiedBy>
  <cp:revision>10</cp:revision>
  <dcterms:created xsi:type="dcterms:W3CDTF">2014-09-24T19:50:30Z</dcterms:created>
  <dcterms:modified xsi:type="dcterms:W3CDTF">2014-09-25T07:53:55Z</dcterms:modified>
</cp:coreProperties>
</file>