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70" r:id="rId3"/>
    <p:sldId id="271" r:id="rId4"/>
    <p:sldId id="272" r:id="rId5"/>
    <p:sldId id="273" r:id="rId6"/>
    <p:sldId id="274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75" r:id="rId1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4" autoAdjust="0"/>
    <p:restoredTop sz="96092" autoAdjust="0"/>
  </p:normalViewPr>
  <p:slideViewPr>
    <p:cSldViewPr>
      <p:cViewPr>
        <p:scale>
          <a:sx n="60" d="100"/>
          <a:sy n="60" d="100"/>
        </p:scale>
        <p:origin x="-163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80870-376F-4CBD-96BA-2F6C20FFCD8D}" type="datetimeFigureOut">
              <a:rPr lang="nl-BE" smtClean="0"/>
              <a:t>25/09/2014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14AB5-91C6-4A25-82B6-14486DA8B1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402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Sjabloon voorzien,</a:t>
            </a:r>
            <a:r>
              <a:rPr lang="nl-BE" baseline="0" dirty="0" smtClean="0"/>
              <a:t> invullen in 2 groepen:</a:t>
            </a:r>
          </a:p>
          <a:p>
            <a:r>
              <a:rPr lang="nl-BE" baseline="0" dirty="0" smtClean="0"/>
              <a:t>	* afdelingshoofden + Luc</a:t>
            </a:r>
          </a:p>
          <a:p>
            <a:r>
              <a:rPr lang="nl-BE" baseline="0" dirty="0" smtClean="0"/>
              <a:t>	* Personeelsverantwoordelijkenresultaat,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aseline="0" dirty="0" smtClean="0"/>
              <a:t>We willen een zeer concreet en consensus in de groep</a:t>
            </a:r>
          </a:p>
          <a:p>
            <a:endParaRPr lang="nl-BE" baseline="0" dirty="0" smtClean="0"/>
          </a:p>
          <a:p>
            <a:r>
              <a:rPr lang="nl-BE" baseline="0" dirty="0" smtClean="0"/>
              <a:t>zouden dat nadien op één of andere manier handig beschikbaar moeten kunnen hebben voor de volgende oefening. Laten schrijven op flappen? Of zorgen dat we het ter plaatse kunnen printen?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3D48-4879-AD40-B2F3-AC36CA879F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37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smtClean="0"/>
              <a:t>Per grote blok herneem telkens uitdaging en formuleer impact ttz wat moet er dan gebeuren</a:t>
            </a:r>
          </a:p>
          <a:p>
            <a:pPr eaLnBrk="1" hangingPunct="1"/>
            <a:r>
              <a:rPr lang="nl-BE" smtClean="0"/>
              <a:t>Op deze oplijsting laten E/R scoren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401847-5CBD-4FAC-82E0-93E17F5C35B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Rechstereeks</a:t>
            </a:r>
            <a:r>
              <a:rPr lang="nl-BE" dirty="0" smtClean="0"/>
              <a:t> in Word-</a:t>
            </a:r>
            <a:r>
              <a:rPr lang="nl-BE" dirty="0" err="1" smtClean="0"/>
              <a:t>doc</a:t>
            </a:r>
            <a:r>
              <a:rPr lang="nl-BE" dirty="0" smtClean="0"/>
              <a:t> typen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3D48-4879-AD40-B2F3-AC36CA879F8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1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/>
              <a:t>‹nr.›</a:t>
            </a:fld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060820"/>
            <a:ext cx="1728192" cy="79718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99592" y="2996952"/>
            <a:ext cx="7772400" cy="1163108"/>
          </a:xfrm>
        </p:spPr>
        <p:txBody>
          <a:bodyPr anchor="t">
            <a:normAutofit/>
          </a:bodyPr>
          <a:lstStyle>
            <a:lvl1pPr algn="ctr">
              <a:defRPr sz="2400" b="1" cap="all">
                <a:solidFill>
                  <a:srgbClr val="9C7B2C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899592" y="1484784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Flanders Art Sans Medium" pitchFamily="50" charset="0"/>
                <a:cs typeface="Flanders Art Sans Medium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546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80920" cy="1143000"/>
          </a:xfrm>
        </p:spPr>
        <p:txBody>
          <a:bodyPr>
            <a:normAutofit/>
          </a:bodyPr>
          <a:lstStyle>
            <a:lvl1pPr algn="l">
              <a:defRPr lang="nl-BE" sz="4400" b="1" kern="1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6588224" y="6116851"/>
            <a:ext cx="3024336" cy="365125"/>
          </a:xfrm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594104" y="6356350"/>
            <a:ext cx="658416" cy="365125"/>
          </a:xfrm>
        </p:spPr>
        <p:txBody>
          <a:bodyPr/>
          <a:lstStyle>
            <a:lvl1pPr algn="r">
              <a:defRPr/>
            </a:lvl1pPr>
          </a:lstStyle>
          <a:p>
            <a:fld id="{BC6B4BAA-1BD4-4234-A33F-1FD32FDD5C24}" type="slidenum">
              <a:rPr lang="nl-BE" smtClean="0">
                <a:latin typeface="Arial Rounded MT Bold" panose="020F0704030504030204" pitchFamily="34" charset="0"/>
              </a:rPr>
              <a:pPr/>
              <a:t>‹nr.›</a:t>
            </a:fld>
            <a:endParaRPr lang="nl-BE" dirty="0">
              <a:latin typeface="Arial Rounded MT Bold" panose="020F070403050403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060820"/>
            <a:ext cx="1728192" cy="79718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58333" y="1718731"/>
            <a:ext cx="7834147" cy="4064001"/>
          </a:xfr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buFont typeface="Arial"/>
              <a:buChar char="•"/>
              <a:defRPr sz="2400" b="1">
                <a:solidFill>
                  <a:schemeClr val="tx1"/>
                </a:solidFill>
              </a:defRPr>
            </a:lvl1pPr>
            <a:lvl2pPr>
              <a:buClr>
                <a:schemeClr val="bg2">
                  <a:lumMod val="50000"/>
                </a:schemeClr>
              </a:buClr>
              <a:buFont typeface="Arial"/>
              <a:buChar char="•"/>
              <a:defRPr sz="2100"/>
            </a:lvl2pPr>
            <a:lvl3pPr>
              <a:buClr>
                <a:schemeClr val="bg2">
                  <a:lumMod val="50000"/>
                </a:schemeClr>
              </a:buClr>
              <a:buFont typeface="Arial"/>
              <a:buChar char="•"/>
              <a:defRPr sz="1800"/>
            </a:lvl3pPr>
            <a:lvl4pPr>
              <a:buClr>
                <a:schemeClr val="bg2">
                  <a:lumMod val="50000"/>
                </a:schemeClr>
              </a:buClr>
              <a:buFont typeface="Arial"/>
              <a:buChar char="•"/>
              <a:defRPr sz="1500"/>
            </a:lvl4pPr>
            <a:lvl5pPr>
              <a:buFont typeface="Arial"/>
              <a:buChar char="•"/>
              <a:defRPr sz="12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204020"/>
            <a:ext cx="2016224" cy="51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22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/>
              <a:t>‹nr.›</a:t>
            </a:fld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060820"/>
            <a:ext cx="1728192" cy="7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2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Workshop 25/4 kennisdeling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4BAA-1BD4-4234-A33F-1FD32FDD5C24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40"/>
            <a:ext cx="9828584" cy="694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6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chemeClr val="bg1">
                    <a:lumMod val="50000"/>
                  </a:schemeClr>
                </a:solidFill>
              </a:rPr>
              <a:t>In het kader van een HR-beleidsplan</a:t>
            </a:r>
            <a:endParaRPr lang="nl-B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3200" dirty="0" smtClean="0">
                <a:latin typeface="Flanders Art Sans Bold" pitchFamily="50" charset="0"/>
              </a:rPr>
              <a:t>Bepalen Strategische Doelstellingen HR</a:t>
            </a:r>
            <a:endParaRPr lang="nl-BE" sz="3200" dirty="0">
              <a:latin typeface="Flanders Art Sans Bold" pitchFamily="50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193384"/>
            <a:ext cx="2304256" cy="583745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err="1" smtClean="0"/>
              <a:t>Toolbox</a:t>
            </a:r>
            <a:r>
              <a:rPr lang="nl-BE" dirty="0" smtClean="0"/>
              <a:t> HR-beleidsplan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236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>
                <a:latin typeface="Arial Rounded MT Bold" pitchFamily="34" charset="0"/>
                <a:cs typeface="Arial Rounded MT Bold" pitchFamily="34" charset="0"/>
              </a:rPr>
              <a:t>Resultaten impactanalyse (2)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49BB099-69B9-4217-9021-8593A800D17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Group 41"/>
          <p:cNvGraphicFramePr>
            <a:graphicFrameLocks/>
          </p:cNvGraphicFramePr>
          <p:nvPr/>
        </p:nvGraphicFramePr>
        <p:xfrm>
          <a:off x="1139825" y="1635125"/>
          <a:ext cx="7458075" cy="4381588"/>
        </p:xfrm>
        <a:graphic>
          <a:graphicData uri="http://schemas.openxmlformats.org/drawingml/2006/table">
            <a:tbl>
              <a:tblPr/>
              <a:tblGrid>
                <a:gridCol w="2533805"/>
                <a:gridCol w="4924270"/>
              </a:tblGrid>
              <a:tr h="13676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Hoe medewerkers ontwikkeld worden</a:t>
                      </a: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nl-NL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nl-NL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nl-NL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nl-NL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nl-NL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nl-NL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nl-NL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7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Hoe prestaties beheerd worden</a:t>
                      </a:r>
                      <a:endParaRPr kumimoji="0" 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endParaRPr kumimoji="0" 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60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Hoe medewerkers beloond worden</a:t>
                      </a:r>
                      <a:endParaRPr kumimoji="0" 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9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HOE DOELSTELLINGEN FORMULEREN?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nl-BE" dirty="0"/>
              <a:t>Werk met volzinnen</a:t>
            </a:r>
          </a:p>
          <a:p>
            <a:pPr>
              <a:lnSpc>
                <a:spcPct val="80000"/>
              </a:lnSpc>
            </a:pPr>
            <a:r>
              <a:rPr lang="nl-BE" dirty="0"/>
              <a:t>Schrap overbodige en ambigue woorden</a:t>
            </a:r>
          </a:p>
          <a:p>
            <a:pPr>
              <a:lnSpc>
                <a:spcPct val="80000"/>
              </a:lnSpc>
            </a:pPr>
            <a:r>
              <a:rPr lang="nl-BE" dirty="0"/>
              <a:t>Biedt de formulering een duidelijk antwoord </a:t>
            </a:r>
            <a:r>
              <a:rPr lang="nl-BE" dirty="0" smtClean="0"/>
              <a:t>op: </a:t>
            </a:r>
            <a:endParaRPr lang="nl-BE" dirty="0"/>
          </a:p>
          <a:p>
            <a:pPr lvl="1">
              <a:lnSpc>
                <a:spcPct val="80000"/>
              </a:lnSpc>
            </a:pPr>
            <a:r>
              <a:rPr lang="nl-BE" sz="2000" dirty="0"/>
              <a:t>wat moet er veranderd worden?</a:t>
            </a:r>
          </a:p>
          <a:p>
            <a:pPr lvl="1">
              <a:lnSpc>
                <a:spcPct val="80000"/>
              </a:lnSpc>
            </a:pPr>
            <a:r>
              <a:rPr lang="nl-BE" sz="2000" dirty="0"/>
              <a:t>wat moet ik doen om dit te veranderen?  </a:t>
            </a:r>
          </a:p>
          <a:p>
            <a:pPr lvl="1">
              <a:lnSpc>
                <a:spcPct val="80000"/>
              </a:lnSpc>
            </a:pPr>
            <a:r>
              <a:rPr lang="nl-BE" sz="2000" dirty="0"/>
              <a:t>wat zie ik als het veranderd is?</a:t>
            </a:r>
          </a:p>
          <a:p>
            <a:pPr>
              <a:lnSpc>
                <a:spcPct val="80000"/>
              </a:lnSpc>
            </a:pPr>
            <a:r>
              <a:rPr lang="nl-BE" dirty="0"/>
              <a:t>Formuleer SMART</a:t>
            </a:r>
          </a:p>
          <a:p>
            <a:endParaRPr lang="nl-BE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15C3FA3-44AC-9849-A698-BEC99B8F72D5}" type="datetime1">
              <a:rPr lang="nl-NL" smtClean="0"/>
              <a:pPr/>
              <a:t>25-9-2014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SMART PRINCIPE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863" y="2241614"/>
            <a:ext cx="7834312" cy="301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4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VERSCHIL STRATEGISCHE VS OPERATIONELE DOELSTELLING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Een </a:t>
            </a:r>
            <a:r>
              <a:rPr lang="nl-BE" sz="2000" u="sng" dirty="0"/>
              <a:t>strategische doelstelling</a:t>
            </a:r>
            <a:r>
              <a:rPr lang="nl-BE" sz="2000" dirty="0"/>
              <a:t> heeft een impact van drie tot vijf jaar en is daardoor globaler (</a:t>
            </a:r>
            <a:r>
              <a:rPr lang="nl-BE" sz="2000" dirty="0" err="1"/>
              <a:t>overkoepelender</a:t>
            </a:r>
            <a:r>
              <a:rPr lang="nl-BE" sz="2000" dirty="0"/>
              <a:t>) geformuleerd</a:t>
            </a:r>
          </a:p>
          <a:p>
            <a:r>
              <a:rPr lang="nl-BE" sz="2000" dirty="0"/>
              <a:t>Een </a:t>
            </a:r>
            <a:r>
              <a:rPr lang="nl-BE" sz="2000" u="sng" dirty="0"/>
              <a:t>operationele doelstelling</a:t>
            </a:r>
            <a:r>
              <a:rPr lang="nl-BE" sz="2000" dirty="0"/>
              <a:t> heeft een impact van maximum 1 jaar en is concreet geformuleerd met een criterium in waaraan je duidelijk kan zien dat de doelstelling gerealiseerd is. </a:t>
            </a:r>
          </a:p>
          <a:p>
            <a:r>
              <a:rPr lang="nl-BE" sz="2000" dirty="0" err="1"/>
              <a:t>Vb</a:t>
            </a:r>
            <a:r>
              <a:rPr lang="nl-BE" sz="2000" dirty="0"/>
              <a:t> strategische doelstelling: </a:t>
            </a:r>
          </a:p>
          <a:p>
            <a:pPr lvl="1"/>
            <a:r>
              <a:rPr lang="nl-BE" sz="2000" dirty="0"/>
              <a:t>Verdubbeling van de personeelstevredenheid over de kwaliteit van leidinggeven (</a:t>
            </a:r>
            <a:r>
              <a:rPr lang="nl-BE" sz="2000" dirty="0" err="1"/>
              <a:t>tov</a:t>
            </a:r>
            <a:r>
              <a:rPr lang="nl-BE" sz="2000" dirty="0"/>
              <a:t> </a:t>
            </a:r>
            <a:r>
              <a:rPr lang="nl-BE" sz="2000" dirty="0" smtClean="0"/>
              <a:t>vorige meting) </a:t>
            </a:r>
            <a:r>
              <a:rPr lang="nl-BE" sz="2000" dirty="0"/>
              <a:t>ten laatste in </a:t>
            </a:r>
            <a:r>
              <a:rPr lang="nl-BE" sz="2000" dirty="0" smtClean="0"/>
              <a:t>jaar X</a:t>
            </a:r>
            <a:endParaRPr lang="nl-BE" sz="2000" dirty="0"/>
          </a:p>
          <a:p>
            <a:r>
              <a:rPr lang="nl-BE" sz="2000" dirty="0" err="1"/>
              <a:t>Vb</a:t>
            </a:r>
            <a:r>
              <a:rPr lang="nl-BE" sz="2000" dirty="0"/>
              <a:t> operationele doelstelling</a:t>
            </a:r>
          </a:p>
          <a:p>
            <a:pPr lvl="1"/>
            <a:r>
              <a:rPr lang="nl-BE" sz="2000" dirty="0"/>
              <a:t>Alle afdelingshoofden en teamhoofden hebben een individueel ontwikkelingsplan in </a:t>
            </a:r>
            <a:r>
              <a:rPr lang="nl-BE" sz="2000" dirty="0" smtClean="0"/>
              <a:t>jaar X</a:t>
            </a:r>
            <a:endParaRPr lang="nl-BE" sz="20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08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Dit zijn on ze strategische HR-doelstellingen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…</a:t>
            </a:r>
          </a:p>
          <a:p>
            <a:r>
              <a:rPr lang="nl-BE" dirty="0" smtClean="0"/>
              <a:t>…</a:t>
            </a:r>
          </a:p>
          <a:p>
            <a:r>
              <a:rPr lang="nl-BE" dirty="0" smtClean="0"/>
              <a:t>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95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Evaluatie en finaliseren doelstellingen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SMART geformuleerd?</a:t>
            </a:r>
          </a:p>
          <a:p>
            <a:r>
              <a:rPr lang="nl-BE" dirty="0" smtClean="0"/>
              <a:t>In lijn met HR kernuitdagingen en focus?</a:t>
            </a:r>
          </a:p>
          <a:p>
            <a:r>
              <a:rPr lang="nl-BE" dirty="0" smtClean="0"/>
              <a:t>VALIDATIE: ronde van de tafel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37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Kloofanalyse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>
                <a:latin typeface="Arial Rounded MT Bold" panose="020F0704030504030204" pitchFamily="34" charset="0"/>
              </a:rPr>
              <a:pPr/>
              <a:t>16</a:t>
            </a:fld>
            <a:endParaRPr lang="nl-BE" dirty="0">
              <a:latin typeface="Arial Rounded MT Bold" panose="020F070403050403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In kaart brengen wie wat vandaag doet op vlak van HR</a:t>
            </a:r>
          </a:p>
          <a:p>
            <a:pPr marL="914400" lvl="1" indent="-457200">
              <a:buFont typeface="+mj-lt"/>
              <a:buAutoNum type="alphaLcPeriod"/>
            </a:pPr>
            <a:r>
              <a:rPr lang="nl-BE" dirty="0"/>
              <a:t>Wat gebeurt </a:t>
            </a:r>
            <a:r>
              <a:rPr lang="nl-BE" dirty="0" err="1"/>
              <a:t>ivm</a:t>
            </a:r>
            <a:r>
              <a:rPr lang="nl-BE" dirty="0"/>
              <a:t> de verschillende HR-domeinen binnen de afdelingen?</a:t>
            </a:r>
          </a:p>
          <a:p>
            <a:pPr marL="914400" lvl="1" indent="-457200">
              <a:buFont typeface="+mj-lt"/>
              <a:buAutoNum type="alphaLcPeriod"/>
            </a:pPr>
            <a:r>
              <a:rPr lang="nl-BE" dirty="0"/>
              <a:t>Wie neemt welke HR-processen op, wie is er verantwoordelijk voor?</a:t>
            </a:r>
          </a:p>
          <a:p>
            <a:r>
              <a:rPr lang="nl-BE" dirty="0" smtClean="0"/>
              <a:t>Per strategische doelstelling:</a:t>
            </a:r>
            <a:endParaRPr lang="nl-BE" dirty="0"/>
          </a:p>
          <a:p>
            <a:pPr marL="914400" lvl="1" indent="-457200">
              <a:buFont typeface="+mj-lt"/>
              <a:buAutoNum type="alphaLcPeriod"/>
            </a:pPr>
            <a:r>
              <a:rPr lang="nl-BE" dirty="0"/>
              <a:t>Wat doen we al?</a:t>
            </a:r>
          </a:p>
          <a:p>
            <a:pPr marL="914400" lvl="1" indent="-457200">
              <a:buFont typeface="+mj-lt"/>
              <a:buAutoNum type="alphaLcPeriod"/>
            </a:pPr>
            <a:r>
              <a:rPr lang="nl-BE" dirty="0"/>
              <a:t>Wat zouden we nog meer moeten doen?</a:t>
            </a:r>
          </a:p>
          <a:p>
            <a:pPr marL="914400" lvl="1" indent="-457200">
              <a:buFont typeface="+mj-lt"/>
              <a:buAutoNum type="alphaLcPeriod"/>
            </a:pPr>
            <a:r>
              <a:rPr lang="nl-BE" dirty="0"/>
              <a:t>We doen we nog niet?</a:t>
            </a:r>
          </a:p>
          <a:p>
            <a:pPr marL="914400" lvl="1" indent="-457200">
              <a:buFont typeface="+mj-lt"/>
              <a:buAutoNum type="alphaLcPeriod"/>
            </a:pPr>
            <a:r>
              <a:rPr lang="nl-BE" dirty="0"/>
              <a:t>Wat zouden we minder moeten doen?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Werksessie Doelstellingen HR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>
                <a:latin typeface="Arial Rounded MT Bold" panose="020F0704030504030204" pitchFamily="34" charset="0"/>
              </a:rPr>
              <a:pPr/>
              <a:t>2</a:t>
            </a:fld>
            <a:endParaRPr lang="nl-BE" dirty="0">
              <a:latin typeface="Arial Rounded MT Bold" panose="020F0704030504030204" pitchFamily="34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Dit staat op de agenda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dirty="0"/>
              <a:t>Aftoetsen en valideren resultaten vorige </a:t>
            </a:r>
            <a:r>
              <a:rPr lang="nl-BE" dirty="0" smtClean="0"/>
              <a:t>stuurgroep</a:t>
            </a:r>
          </a:p>
          <a:p>
            <a:pPr lvl="2" indent="-285750"/>
            <a:r>
              <a:rPr lang="nl-BE" dirty="0" smtClean="0"/>
              <a:t>Bespreken resultaat vorige sessie &amp; valideren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dirty="0"/>
              <a:t>Bepalen van HR focus en HR rol</a:t>
            </a:r>
          </a:p>
          <a:p>
            <a:pPr marL="1314450" lvl="2" indent="-457200"/>
            <a:r>
              <a:rPr lang="nl-BE" dirty="0" smtClean="0"/>
              <a:t>Welke insteek verwachten van de HR-processen?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dirty="0" smtClean="0"/>
              <a:t>Impactanalyse </a:t>
            </a:r>
            <a:r>
              <a:rPr lang="nl-BE" dirty="0"/>
              <a:t>uitdagingen </a:t>
            </a:r>
            <a:r>
              <a:rPr lang="nl-BE" dirty="0" smtClean="0"/>
              <a:t>HR</a:t>
            </a:r>
          </a:p>
          <a:p>
            <a:pPr marL="1314450" lvl="2" indent="-457200"/>
            <a:r>
              <a:rPr lang="nl-BE" dirty="0" smtClean="0"/>
              <a:t>Hoe kunnen de verschillende HR-domeinen bij dragen aan de realisatie van de kernuitdagingen?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dirty="0" smtClean="0"/>
              <a:t>Bepalen </a:t>
            </a:r>
            <a:r>
              <a:rPr lang="nl-BE" dirty="0"/>
              <a:t>van strategische HR </a:t>
            </a:r>
            <a:r>
              <a:rPr lang="nl-BE" dirty="0" smtClean="0"/>
              <a:t>doelstellingen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BE" dirty="0" smtClean="0"/>
              <a:t>Uitwerken </a:t>
            </a:r>
            <a:r>
              <a:rPr lang="nl-BE" dirty="0"/>
              <a:t>van kloofanalyse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Kernuitdagingen voor HR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>
                <a:latin typeface="Arial Rounded MT Bold" panose="020F0704030504030204" pitchFamily="34" charset="0"/>
              </a:rPr>
              <a:pPr/>
              <a:t>3</a:t>
            </a:fld>
            <a:endParaRPr lang="nl-BE" dirty="0">
              <a:latin typeface="Arial Rounded MT Bold" panose="020F070403050403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Resultaat van de oefening:</a:t>
            </a:r>
          </a:p>
          <a:p>
            <a:pPr lvl="1"/>
            <a:r>
              <a:rPr lang="nl-BE" dirty="0" smtClean="0"/>
              <a:t>….</a:t>
            </a:r>
          </a:p>
          <a:p>
            <a:r>
              <a:rPr lang="nl-BE" dirty="0" smtClean="0"/>
              <a:t>Aftoetsen</a:t>
            </a:r>
          </a:p>
          <a:p>
            <a:pPr lvl="1"/>
            <a:r>
              <a:rPr lang="nl-BE" dirty="0" err="1"/>
              <a:t>Aftoetsing</a:t>
            </a:r>
            <a:r>
              <a:rPr lang="nl-BE" dirty="0"/>
              <a:t> met missie, visie, strategische doelstellingen, omgevingsanalyse:  geïntegreerd verhaal?</a:t>
            </a:r>
          </a:p>
          <a:p>
            <a:r>
              <a:rPr lang="nl-BE" dirty="0" smtClean="0"/>
              <a:t>Finaliseren</a:t>
            </a:r>
          </a:p>
          <a:p>
            <a:pPr lvl="1"/>
            <a:r>
              <a:rPr lang="nl-BE" dirty="0" smtClean="0"/>
              <a:t>In 1 document (A4) met de uitgeschreven HR-kernuitdagingen</a:t>
            </a:r>
          </a:p>
          <a:p>
            <a:pPr lvl="1"/>
            <a:r>
              <a:rPr lang="nl-BE" dirty="0" smtClean="0"/>
              <a:t>Te valideren door stuurgroep</a:t>
            </a:r>
          </a:p>
          <a:p>
            <a:pPr lvl="1"/>
            <a:r>
              <a:rPr lang="nl-BE" dirty="0" smtClean="0"/>
              <a:t>Basisdocument voor verdere opmaak HR-beleid</a:t>
            </a:r>
            <a:endParaRPr lang="nl-BE" dirty="0"/>
          </a:p>
          <a:p>
            <a:pPr lvl="1"/>
            <a:endParaRPr lang="nl-BE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rol van HR?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>
                <a:latin typeface="Arial Rounded MT Bold" panose="020F0704030504030204" pitchFamily="34" charset="0"/>
              </a:rPr>
              <a:pPr/>
              <a:t>4</a:t>
            </a:fld>
            <a:endParaRPr lang="nl-BE" dirty="0">
              <a:latin typeface="Arial Rounded MT Bold" panose="020F0704030504030204" pitchFamily="34" charset="0"/>
            </a:endParaRP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611561" y="1718731"/>
            <a:ext cx="4248472" cy="40640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dirty="0" smtClean="0"/>
              <a:t>Het model van Ulrich kan input bieden om te reflecteren over de rol van HR in de organisatie</a:t>
            </a:r>
          </a:p>
          <a:p>
            <a:r>
              <a:rPr lang="nl-BE" sz="2400" dirty="0" smtClean="0"/>
              <a:t>In 2012 kreeg het model een update naar zes rollen</a:t>
            </a:r>
          </a:p>
          <a:p>
            <a:r>
              <a:rPr lang="nl-BE" sz="2400" dirty="0" smtClean="0"/>
              <a:t>Mogelijke oefening: </a:t>
            </a:r>
          </a:p>
          <a:p>
            <a:endParaRPr lang="nl-BE" sz="2400" dirty="0" smtClean="0"/>
          </a:p>
          <a:p>
            <a:pPr lvl="1"/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166401" y="4581128"/>
            <a:ext cx="91450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BE" sz="2200" dirty="0"/>
              <a:t>Geef voor elke HR rol 2 scores (van 0 tot 5) op basis van de uitdagingen</a:t>
            </a:r>
          </a:p>
          <a:p>
            <a:pPr marL="1744663" lvl="3" indent="-465138">
              <a:buFont typeface="Arial" panose="020B0604020202020204" pitchFamily="34" charset="0"/>
              <a:buChar char="•"/>
            </a:pPr>
            <a:r>
              <a:rPr lang="nl-BE" sz="2200" dirty="0"/>
              <a:t>In welke mate zou HR deze rol moeten vervullen?</a:t>
            </a:r>
          </a:p>
          <a:p>
            <a:pPr marL="1744663" lvl="3" indent="-465138">
              <a:buFont typeface="Arial" panose="020B0604020202020204" pitchFamily="34" charset="0"/>
              <a:buChar char="•"/>
            </a:pPr>
            <a:r>
              <a:rPr lang="nl-BE" sz="2200" dirty="0"/>
              <a:t>In welke mate vervult HR deze rol nu binnen hun taken?</a:t>
            </a:r>
            <a:endParaRPr lang="nl-NL" sz="2200" dirty="0"/>
          </a:p>
          <a:p>
            <a:endParaRPr lang="en-US" dirty="0"/>
          </a:p>
        </p:txBody>
      </p:sp>
      <p:pic>
        <p:nvPicPr>
          <p:cNvPr id="1026" name="Picture 2" descr="Ulrich-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4283241" cy="413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9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De 6 rollen van Ulrich beschreven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/>
              <a:t>5</a:t>
            </a:fld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043608" y="1412776"/>
            <a:ext cx="7834147" cy="4064001"/>
          </a:xfrm>
        </p:spPr>
        <p:txBody>
          <a:bodyPr>
            <a:noAutofit/>
          </a:bodyPr>
          <a:lstStyle/>
          <a:p>
            <a:pPr fontAlgn="base"/>
            <a:r>
              <a:rPr lang="nl-BE" sz="1600" dirty="0" smtClean="0"/>
              <a:t>Strateeg</a:t>
            </a:r>
            <a:r>
              <a:rPr lang="nl-BE" sz="1600" dirty="0"/>
              <a:t> </a:t>
            </a:r>
            <a:r>
              <a:rPr lang="nl-BE" sz="1600" b="0" dirty="0"/>
              <a:t>: </a:t>
            </a:r>
            <a:endParaRPr lang="nl-BE" sz="1600" b="0" dirty="0" smtClean="0"/>
          </a:p>
          <a:p>
            <a:pPr lvl="1" fontAlgn="base"/>
            <a:r>
              <a:rPr lang="nl-BE" sz="1400" b="0" dirty="0" smtClean="0"/>
              <a:t>begrijpt </a:t>
            </a:r>
            <a:r>
              <a:rPr lang="nl-BE" sz="1400" b="0" dirty="0"/>
              <a:t>samenleving en business, en kan dit begrip vertalen naar </a:t>
            </a:r>
            <a:r>
              <a:rPr lang="nl-BE" sz="1400" b="0" dirty="0" err="1"/>
              <a:t>hr</a:t>
            </a:r>
            <a:r>
              <a:rPr lang="nl-BE" sz="1400" b="0" dirty="0"/>
              <a:t>-acties op vlak van talent, cultuur en leiderschap</a:t>
            </a:r>
            <a:r>
              <a:rPr lang="nl-BE" sz="1400" b="0" dirty="0" smtClean="0"/>
              <a:t>.</a:t>
            </a:r>
          </a:p>
          <a:p>
            <a:pPr fontAlgn="base"/>
            <a:r>
              <a:rPr lang="nl-BE" sz="1600" b="0" dirty="0" smtClean="0"/>
              <a:t> </a:t>
            </a:r>
            <a:r>
              <a:rPr lang="nl-BE" sz="1600" dirty="0" smtClean="0"/>
              <a:t>Geloofwaardige </a:t>
            </a:r>
            <a:r>
              <a:rPr lang="nl-BE" sz="1600" dirty="0"/>
              <a:t>adviseur</a:t>
            </a:r>
            <a:r>
              <a:rPr lang="nl-BE" sz="1600" b="0" dirty="0"/>
              <a:t>: </a:t>
            </a:r>
            <a:endParaRPr lang="nl-BE" sz="1600" b="0" dirty="0" smtClean="0"/>
          </a:p>
          <a:p>
            <a:pPr lvl="1" fontAlgn="base"/>
            <a:r>
              <a:rPr lang="nl-BE" sz="1400" b="0" dirty="0" smtClean="0"/>
              <a:t>bouwt </a:t>
            </a:r>
            <a:r>
              <a:rPr lang="nl-BE" sz="1400" b="0" dirty="0"/>
              <a:t>vanuit die geloofwaardigheid vertrouwensrelaties op en speelt een voortrekkersrol om de organisatie beter te doen presteren</a:t>
            </a:r>
            <a:r>
              <a:rPr lang="nl-BE" sz="1400" b="0" dirty="0" smtClean="0"/>
              <a:t>..</a:t>
            </a:r>
            <a:endParaRPr lang="nl-BE" sz="1400" b="0" dirty="0"/>
          </a:p>
          <a:p>
            <a:pPr fontAlgn="base"/>
            <a:r>
              <a:rPr lang="nl-BE" sz="1600" dirty="0"/>
              <a:t>Talentmanager</a:t>
            </a:r>
            <a:r>
              <a:rPr lang="nl-BE" sz="1600" b="0" dirty="0"/>
              <a:t>: </a:t>
            </a:r>
            <a:endParaRPr lang="nl-BE" sz="1600" b="0" dirty="0" smtClean="0"/>
          </a:p>
          <a:p>
            <a:pPr lvl="1" fontAlgn="base"/>
            <a:r>
              <a:rPr lang="nl-BE" sz="1400" b="0" dirty="0" smtClean="0"/>
              <a:t>definieert</a:t>
            </a:r>
            <a:r>
              <a:rPr lang="nl-BE" sz="1400" b="0" dirty="0"/>
              <a:t>, monitort en creëert de talenten en competenties binnen de organisatie die nodig zijn voor de slagkracht van de organisatie. </a:t>
            </a:r>
            <a:endParaRPr lang="nl-BE" sz="1400" b="0" dirty="0" smtClean="0"/>
          </a:p>
          <a:p>
            <a:pPr fontAlgn="base"/>
            <a:r>
              <a:rPr lang="nl-BE" sz="1600" dirty="0" smtClean="0"/>
              <a:t>Changemanager</a:t>
            </a:r>
            <a:r>
              <a:rPr lang="nl-BE" sz="1600" b="0" dirty="0"/>
              <a:t>: </a:t>
            </a:r>
            <a:endParaRPr lang="nl-BE" sz="1600" b="0" dirty="0" smtClean="0"/>
          </a:p>
          <a:p>
            <a:pPr lvl="1" fontAlgn="base"/>
            <a:r>
              <a:rPr lang="nl-BE" sz="1400" b="0" dirty="0" smtClean="0"/>
              <a:t>zet </a:t>
            </a:r>
            <a:r>
              <a:rPr lang="nl-BE" sz="1400" b="0" dirty="0"/>
              <a:t>en houdt veranderingen in gang en begeleidt de veranderingen op niveau van de organisatie en van het individu. </a:t>
            </a:r>
            <a:endParaRPr lang="nl-BE" sz="1400" b="0" dirty="0" smtClean="0"/>
          </a:p>
          <a:p>
            <a:pPr fontAlgn="base"/>
            <a:r>
              <a:rPr lang="nl-BE" sz="1600" dirty="0" smtClean="0"/>
              <a:t>Innoverend </a:t>
            </a:r>
            <a:r>
              <a:rPr lang="nl-BE" sz="1600" dirty="0"/>
              <a:t>operationeel uitvoerder</a:t>
            </a:r>
            <a:r>
              <a:rPr lang="nl-BE" sz="1600" b="0" dirty="0"/>
              <a:t>: </a:t>
            </a:r>
            <a:endParaRPr lang="nl-BE" sz="1600" b="0" dirty="0" smtClean="0"/>
          </a:p>
          <a:p>
            <a:pPr lvl="1" fontAlgn="base"/>
            <a:r>
              <a:rPr lang="nl-BE" sz="1400" dirty="0"/>
              <a:t>V</a:t>
            </a:r>
            <a:r>
              <a:rPr lang="nl-BE" sz="1400" b="0" dirty="0" smtClean="0"/>
              <a:t>indt </a:t>
            </a:r>
            <a:r>
              <a:rPr lang="nl-BE" sz="1400" b="0" dirty="0"/>
              <a:t>innovatieve oplossingen voor complexe organisatieproblemen, implementeert die ook, volgt op en meet de impact ervan. </a:t>
            </a:r>
          </a:p>
          <a:p>
            <a:pPr fontAlgn="base"/>
            <a:r>
              <a:rPr lang="nl-BE" sz="1600" dirty="0"/>
              <a:t>Voorstander van technologie</a:t>
            </a:r>
            <a:r>
              <a:rPr lang="nl-BE" sz="1600" b="0" dirty="0"/>
              <a:t>: </a:t>
            </a:r>
            <a:endParaRPr lang="nl-BE" sz="1600" b="0" dirty="0" smtClean="0"/>
          </a:p>
          <a:p>
            <a:pPr lvl="1" fontAlgn="base"/>
            <a:r>
              <a:rPr lang="nl-BE" sz="1400" b="0" dirty="0" smtClean="0"/>
              <a:t>gebruikt </a:t>
            </a:r>
            <a:r>
              <a:rPr lang="nl-BE" sz="1400" b="0" dirty="0"/>
              <a:t>technologie om efficiënter te werken, om kennis te delen en om medewerkers met elkaar te verbinden, en streeft naar acceptatie van nieuwe communicatiekanalen zoals sociale media. </a:t>
            </a:r>
            <a:endParaRPr lang="en-US" sz="1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93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Impactanalyse uitdagingen HR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BAA-1BD4-4234-A33F-1FD32FDD5C24}" type="slidenum">
              <a:rPr lang="nl-BE" smtClean="0">
                <a:latin typeface="Arial Rounded MT Bold" panose="020F0704030504030204" pitchFamily="34" charset="0"/>
              </a:rPr>
              <a:pPr/>
              <a:t>6</a:t>
            </a:fld>
            <a:endParaRPr lang="nl-BE" dirty="0">
              <a:latin typeface="Arial Rounded MT Bold" panose="020F0704030504030204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Doelstelling:</a:t>
            </a:r>
          </a:p>
          <a:p>
            <a:pPr lvl="1"/>
            <a:r>
              <a:rPr lang="nl-BE" dirty="0" smtClean="0"/>
              <a:t>De impact van de gevalideerde kernuitdagingen beschrijven op de verschillende HR-domeinen</a:t>
            </a:r>
          </a:p>
          <a:p>
            <a:pPr lvl="1"/>
            <a:r>
              <a:rPr lang="nl-BE" dirty="0" smtClean="0"/>
              <a:t>Beschrijven wat is er nodig op elk domein van de HR-cyclus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HR-domeinen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F65217C-34DC-43AE-AD81-FA7D49ABD3D2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53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660" y="1640667"/>
            <a:ext cx="6511583" cy="406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datum 2"/>
          <p:cNvSpPr>
            <a:spLocks noGrp="1"/>
          </p:cNvSpPr>
          <p:nvPr>
            <p:ph type="dt" sz="quarter" idx="4294967295"/>
          </p:nvPr>
        </p:nvSpPr>
        <p:spPr>
          <a:xfrm>
            <a:off x="0" y="6356350"/>
            <a:ext cx="1054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AC98B9-D07E-5D4E-8E2B-05E2DDFCD9EE}" type="datetime1">
              <a:rPr lang="nl-NL"/>
              <a:pPr>
                <a:defRPr/>
              </a:pPr>
              <a:t>25-9-2014</a:t>
            </a:fld>
            <a:endParaRPr lang="en-US"/>
          </a:p>
        </p:txBody>
      </p:sp>
      <p:grpSp>
        <p:nvGrpSpPr>
          <p:cNvPr id="15368" name="Group 4"/>
          <p:cNvGrpSpPr>
            <a:grpSpLocks/>
          </p:cNvGrpSpPr>
          <p:nvPr/>
        </p:nvGrpSpPr>
        <p:grpSpPr bwMode="auto">
          <a:xfrm>
            <a:off x="323528" y="1196752"/>
            <a:ext cx="8784097" cy="5400600"/>
            <a:chOff x="429" y="1434"/>
            <a:chExt cx="4824" cy="2676"/>
          </a:xfrm>
        </p:grpSpPr>
        <p:sp>
          <p:nvSpPr>
            <p:cNvPr id="15369" name="Line 5"/>
            <p:cNvSpPr>
              <a:spLocks noChangeShapeType="1"/>
            </p:cNvSpPr>
            <p:nvPr/>
          </p:nvSpPr>
          <p:spPr bwMode="auto">
            <a:xfrm>
              <a:off x="3015" y="2021"/>
              <a:ext cx="555" cy="1439"/>
            </a:xfrm>
            <a:prstGeom prst="line">
              <a:avLst/>
            </a:prstGeom>
            <a:noFill/>
            <a:ln w="25400">
              <a:solidFill>
                <a:srgbClr val="B768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9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5370" name="Line 6"/>
            <p:cNvSpPr>
              <a:spLocks noChangeShapeType="1"/>
            </p:cNvSpPr>
            <p:nvPr/>
          </p:nvSpPr>
          <p:spPr bwMode="auto">
            <a:xfrm flipH="1">
              <a:off x="1918" y="2051"/>
              <a:ext cx="608" cy="1434"/>
            </a:xfrm>
            <a:prstGeom prst="line">
              <a:avLst/>
            </a:prstGeom>
            <a:noFill/>
            <a:ln w="25400">
              <a:solidFill>
                <a:srgbClr val="B768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9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5371" name="Line 7"/>
            <p:cNvSpPr>
              <a:spLocks noChangeShapeType="1"/>
            </p:cNvSpPr>
            <p:nvPr/>
          </p:nvSpPr>
          <p:spPr bwMode="auto">
            <a:xfrm flipH="1">
              <a:off x="3870" y="2866"/>
              <a:ext cx="643" cy="654"/>
            </a:xfrm>
            <a:prstGeom prst="line">
              <a:avLst/>
            </a:prstGeom>
            <a:noFill/>
            <a:ln w="25400">
              <a:solidFill>
                <a:srgbClr val="B768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9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5372" name="Line 8"/>
            <p:cNvSpPr>
              <a:spLocks noChangeShapeType="1"/>
            </p:cNvSpPr>
            <p:nvPr/>
          </p:nvSpPr>
          <p:spPr bwMode="auto">
            <a:xfrm>
              <a:off x="1105" y="2881"/>
              <a:ext cx="535" cy="592"/>
            </a:xfrm>
            <a:prstGeom prst="line">
              <a:avLst/>
            </a:prstGeom>
            <a:noFill/>
            <a:ln w="25400">
              <a:solidFill>
                <a:srgbClr val="B768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9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5373" name="Line 9"/>
            <p:cNvSpPr>
              <a:spLocks noChangeShapeType="1"/>
            </p:cNvSpPr>
            <p:nvPr/>
          </p:nvSpPr>
          <p:spPr bwMode="auto">
            <a:xfrm>
              <a:off x="2348" y="3835"/>
              <a:ext cx="748" cy="0"/>
            </a:xfrm>
            <a:prstGeom prst="line">
              <a:avLst/>
            </a:prstGeom>
            <a:noFill/>
            <a:ln w="25400">
              <a:solidFill>
                <a:srgbClr val="B768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9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5374" name="Line 10"/>
            <p:cNvSpPr>
              <a:spLocks noChangeShapeType="1"/>
            </p:cNvSpPr>
            <p:nvPr/>
          </p:nvSpPr>
          <p:spPr bwMode="auto">
            <a:xfrm>
              <a:off x="1526" y="2640"/>
              <a:ext cx="2570" cy="0"/>
            </a:xfrm>
            <a:prstGeom prst="line">
              <a:avLst/>
            </a:prstGeom>
            <a:noFill/>
            <a:ln w="25400">
              <a:solidFill>
                <a:srgbClr val="B768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9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5375" name="Line 11"/>
            <p:cNvSpPr>
              <a:spLocks noChangeShapeType="1"/>
            </p:cNvSpPr>
            <p:nvPr/>
          </p:nvSpPr>
          <p:spPr bwMode="auto">
            <a:xfrm>
              <a:off x="1438" y="2771"/>
              <a:ext cx="1884" cy="789"/>
            </a:xfrm>
            <a:prstGeom prst="line">
              <a:avLst/>
            </a:prstGeom>
            <a:noFill/>
            <a:ln w="25400">
              <a:solidFill>
                <a:srgbClr val="B768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9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5376" name="Line 12"/>
            <p:cNvSpPr>
              <a:spLocks noChangeShapeType="1"/>
            </p:cNvSpPr>
            <p:nvPr/>
          </p:nvSpPr>
          <p:spPr bwMode="auto">
            <a:xfrm flipH="1">
              <a:off x="2144" y="2706"/>
              <a:ext cx="1998" cy="839"/>
            </a:xfrm>
            <a:prstGeom prst="line">
              <a:avLst/>
            </a:prstGeom>
            <a:noFill/>
            <a:ln w="25400">
              <a:solidFill>
                <a:srgbClr val="B768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9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5377" name="Line 13"/>
            <p:cNvSpPr>
              <a:spLocks noChangeShapeType="1"/>
            </p:cNvSpPr>
            <p:nvPr/>
          </p:nvSpPr>
          <p:spPr bwMode="auto">
            <a:xfrm flipH="1" flipV="1">
              <a:off x="3272" y="1701"/>
              <a:ext cx="1144" cy="579"/>
            </a:xfrm>
            <a:prstGeom prst="line">
              <a:avLst/>
            </a:prstGeom>
            <a:noFill/>
            <a:ln w="25400">
              <a:solidFill>
                <a:srgbClr val="B768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9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5378" name="Line 14"/>
            <p:cNvSpPr>
              <a:spLocks noChangeShapeType="1"/>
            </p:cNvSpPr>
            <p:nvPr/>
          </p:nvSpPr>
          <p:spPr bwMode="auto">
            <a:xfrm flipV="1">
              <a:off x="1134" y="1761"/>
              <a:ext cx="1077" cy="579"/>
            </a:xfrm>
            <a:prstGeom prst="line">
              <a:avLst/>
            </a:prstGeom>
            <a:noFill/>
            <a:ln w="25400">
              <a:solidFill>
                <a:srgbClr val="B768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9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 useBgFill="1">
          <p:nvSpPr>
            <p:cNvPr id="15379" name="Oval 15"/>
            <p:cNvSpPr>
              <a:spLocks noChangeArrowheads="1"/>
            </p:cNvSpPr>
            <p:nvPr/>
          </p:nvSpPr>
          <p:spPr bwMode="auto">
            <a:xfrm>
              <a:off x="2214" y="1434"/>
              <a:ext cx="1099" cy="624"/>
            </a:xfrm>
            <a:prstGeom prst="ellipse">
              <a:avLst/>
            </a:prstGeom>
            <a:ln w="25400">
              <a:solidFill>
                <a:srgbClr val="B7681D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1"/>
              </a:outerShdw>
            </a:effectLst>
          </p:spPr>
          <p:txBody>
            <a:bodyPr wrap="none" anchor="ctr"/>
            <a:lstStyle/>
            <a:p>
              <a:pPr algn="ctr"/>
              <a:endParaRPr lang="nl-BE" sz="2400">
                <a:latin typeface="Arial Narrow" pitchFamily="34" charset="0"/>
                <a:ea typeface="Geneva" pitchFamily="27" charset="-128"/>
              </a:endParaRPr>
            </a:p>
          </p:txBody>
        </p:sp>
        <p:sp useBgFill="1">
          <p:nvSpPr>
            <p:cNvPr id="15380" name="Oval 16"/>
            <p:cNvSpPr>
              <a:spLocks noChangeArrowheads="1"/>
            </p:cNvSpPr>
            <p:nvPr/>
          </p:nvSpPr>
          <p:spPr bwMode="auto">
            <a:xfrm>
              <a:off x="476" y="2264"/>
              <a:ext cx="1097" cy="624"/>
            </a:xfrm>
            <a:prstGeom prst="ellipse">
              <a:avLst/>
            </a:prstGeom>
            <a:ln w="25400">
              <a:solidFill>
                <a:srgbClr val="B7681D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1"/>
              </a:outerShdw>
            </a:effectLst>
          </p:spPr>
          <p:txBody>
            <a:bodyPr wrap="none" anchor="ctr"/>
            <a:lstStyle/>
            <a:p>
              <a:endParaRPr lang="nl-BE"/>
            </a:p>
          </p:txBody>
        </p:sp>
        <p:sp useBgFill="1">
          <p:nvSpPr>
            <p:cNvPr id="15381" name="Oval 17"/>
            <p:cNvSpPr>
              <a:spLocks noChangeArrowheads="1"/>
            </p:cNvSpPr>
            <p:nvPr/>
          </p:nvSpPr>
          <p:spPr bwMode="auto">
            <a:xfrm>
              <a:off x="4048" y="2201"/>
              <a:ext cx="1145" cy="705"/>
            </a:xfrm>
            <a:prstGeom prst="ellipse">
              <a:avLst/>
            </a:prstGeom>
            <a:ln w="25400">
              <a:solidFill>
                <a:srgbClr val="B7681D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1"/>
              </a:outerShdw>
            </a:effectLst>
          </p:spPr>
          <p:txBody>
            <a:bodyPr wrap="none" anchor="ctr"/>
            <a:lstStyle/>
            <a:p>
              <a:endParaRPr lang="nl-BE"/>
            </a:p>
          </p:txBody>
        </p:sp>
        <p:sp useBgFill="1">
          <p:nvSpPr>
            <p:cNvPr id="15382" name="Oval 18"/>
            <p:cNvSpPr>
              <a:spLocks noChangeArrowheads="1"/>
            </p:cNvSpPr>
            <p:nvPr/>
          </p:nvSpPr>
          <p:spPr bwMode="auto">
            <a:xfrm>
              <a:off x="1289" y="3486"/>
              <a:ext cx="1097" cy="624"/>
            </a:xfrm>
            <a:prstGeom prst="ellipse">
              <a:avLst/>
            </a:prstGeom>
            <a:ln w="25400">
              <a:solidFill>
                <a:srgbClr val="B7681D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1"/>
              </a:outerShdw>
            </a:effectLst>
          </p:spPr>
          <p:txBody>
            <a:bodyPr wrap="none" anchor="ctr"/>
            <a:lstStyle/>
            <a:p>
              <a:endParaRPr lang="nl-BE"/>
            </a:p>
          </p:txBody>
        </p:sp>
        <p:sp useBgFill="1">
          <p:nvSpPr>
            <p:cNvPr id="15383" name="Oval 19"/>
            <p:cNvSpPr>
              <a:spLocks noChangeArrowheads="1"/>
            </p:cNvSpPr>
            <p:nvPr/>
          </p:nvSpPr>
          <p:spPr bwMode="auto">
            <a:xfrm>
              <a:off x="3072" y="3459"/>
              <a:ext cx="1098" cy="624"/>
            </a:xfrm>
            <a:prstGeom prst="ellipse">
              <a:avLst/>
            </a:prstGeom>
            <a:ln w="25400">
              <a:solidFill>
                <a:srgbClr val="B7681D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1"/>
              </a:outerShdw>
            </a:effec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5384" name="Rectangle 20"/>
            <p:cNvSpPr>
              <a:spLocks noChangeArrowheads="1"/>
            </p:cNvSpPr>
            <p:nvPr/>
          </p:nvSpPr>
          <p:spPr bwMode="auto">
            <a:xfrm>
              <a:off x="2308" y="1555"/>
              <a:ext cx="90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99"/>
                    </a:outerShdw>
                  </a:effectLst>
                </a14:hiddenEffects>
              </a:ext>
            </a:extLst>
          </p:spPr>
          <p:txBody>
            <a:bodyPr wrap="none" lIns="82529" tIns="41265" rIns="82529" bIns="41265">
              <a:spAutoFit/>
            </a:bodyPr>
            <a:lstStyle/>
            <a:p>
              <a:pPr algn="ctr" defTabSz="617538"/>
              <a:r>
                <a:rPr lang="en-GB" sz="1600" b="1" dirty="0">
                  <a:latin typeface="Bookman Old Style" pitchFamily="18" charset="0"/>
                  <a:ea typeface="Geneva" pitchFamily="27" charset="-128"/>
                </a:rPr>
                <a:t>Hoe </a:t>
              </a:r>
              <a:r>
                <a:rPr lang="en-GB" sz="1600" b="1" dirty="0" err="1">
                  <a:latin typeface="Bookman Old Style" pitchFamily="18" charset="0"/>
                  <a:ea typeface="Geneva" pitchFamily="27" charset="-128"/>
                </a:rPr>
                <a:t>werk</a:t>
              </a:r>
              <a:endParaRPr lang="en-GB" sz="1600" b="1" dirty="0">
                <a:latin typeface="Bookman Old Style" pitchFamily="18" charset="0"/>
                <a:ea typeface="Geneva" pitchFamily="27" charset="-128"/>
              </a:endParaRPr>
            </a:p>
            <a:p>
              <a:pPr algn="ctr" defTabSz="617538"/>
              <a:r>
                <a:rPr lang="en-GB" sz="1600" b="1" dirty="0" err="1">
                  <a:latin typeface="Bookman Old Style" pitchFamily="18" charset="0"/>
                  <a:ea typeface="Geneva" pitchFamily="27" charset="-128"/>
                </a:rPr>
                <a:t>georganiseerd</a:t>
              </a:r>
              <a:r>
                <a:rPr lang="en-GB" sz="1600" b="1" dirty="0">
                  <a:latin typeface="Bookman Old Style" pitchFamily="18" charset="0"/>
                  <a:ea typeface="Geneva" pitchFamily="27" charset="-128"/>
                </a:rPr>
                <a:t/>
              </a:r>
              <a:br>
                <a:rPr lang="en-GB" sz="1600" b="1" dirty="0">
                  <a:latin typeface="Bookman Old Style" pitchFamily="18" charset="0"/>
                  <a:ea typeface="Geneva" pitchFamily="27" charset="-128"/>
                </a:rPr>
              </a:br>
              <a:r>
                <a:rPr lang="en-GB" sz="1600" b="1" dirty="0">
                  <a:latin typeface="Bookman Old Style" pitchFamily="18" charset="0"/>
                  <a:ea typeface="Geneva" pitchFamily="27" charset="-128"/>
                </a:rPr>
                <a:t> </a:t>
              </a:r>
              <a:r>
                <a:rPr lang="en-GB" sz="1600" b="1" dirty="0" err="1">
                  <a:latin typeface="Bookman Old Style" pitchFamily="18" charset="0"/>
                  <a:ea typeface="Geneva" pitchFamily="27" charset="-128"/>
                </a:rPr>
                <a:t>wordt</a:t>
              </a:r>
              <a:endParaRPr lang="en-GB" sz="1600" b="1" dirty="0">
                <a:latin typeface="Bookman Old Style" pitchFamily="18" charset="0"/>
                <a:ea typeface="Geneva" pitchFamily="27" charset="-128"/>
              </a:endParaRPr>
            </a:p>
          </p:txBody>
        </p:sp>
        <p:sp>
          <p:nvSpPr>
            <p:cNvPr id="15385" name="Rectangle 21"/>
            <p:cNvSpPr>
              <a:spLocks noChangeArrowheads="1"/>
            </p:cNvSpPr>
            <p:nvPr/>
          </p:nvSpPr>
          <p:spPr bwMode="auto">
            <a:xfrm>
              <a:off x="429" y="2433"/>
              <a:ext cx="121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99"/>
                    </a:outerShdw>
                  </a:effectLst>
                </a14:hiddenEffects>
              </a:ext>
            </a:extLst>
          </p:spPr>
          <p:txBody>
            <a:bodyPr wrap="none" lIns="82529" tIns="41265" rIns="82529" bIns="41265">
              <a:spAutoFit/>
            </a:bodyPr>
            <a:lstStyle/>
            <a:p>
              <a:pPr algn="ctr" defTabSz="617538"/>
              <a:r>
                <a:rPr lang="en-GB" sz="1600" b="1" dirty="0">
                  <a:latin typeface="Bookman Old Style" pitchFamily="18" charset="0"/>
                  <a:ea typeface="Geneva" pitchFamily="27" charset="-128"/>
                </a:rPr>
                <a:t>Hoe </a:t>
              </a:r>
              <a:r>
                <a:rPr lang="en-GB" sz="1600" b="1" dirty="0" err="1">
                  <a:latin typeface="Bookman Old Style" pitchFamily="18" charset="0"/>
                  <a:ea typeface="Geneva" pitchFamily="27" charset="-128"/>
                </a:rPr>
                <a:t>medewerkers</a:t>
              </a:r>
              <a:r>
                <a:rPr lang="en-GB" sz="1600" b="1" dirty="0">
                  <a:latin typeface="Bookman Old Style" pitchFamily="18" charset="0"/>
                  <a:ea typeface="Geneva" pitchFamily="27" charset="-128"/>
                </a:rPr>
                <a:t> </a:t>
              </a:r>
            </a:p>
            <a:p>
              <a:pPr algn="ctr" defTabSz="617538"/>
              <a:r>
                <a:rPr lang="en-GB" sz="1600" b="1" dirty="0" err="1">
                  <a:latin typeface="Bookman Old Style" pitchFamily="18" charset="0"/>
                  <a:ea typeface="Geneva" pitchFamily="27" charset="-128"/>
                </a:rPr>
                <a:t>beloond</a:t>
              </a:r>
              <a:r>
                <a:rPr lang="en-GB" sz="1600" b="1" dirty="0">
                  <a:latin typeface="Bookman Old Style" pitchFamily="18" charset="0"/>
                  <a:ea typeface="Geneva" pitchFamily="27" charset="-128"/>
                </a:rPr>
                <a:t> </a:t>
              </a:r>
              <a:br>
                <a:rPr lang="en-GB" sz="1600" b="1" dirty="0">
                  <a:latin typeface="Bookman Old Style" pitchFamily="18" charset="0"/>
                  <a:ea typeface="Geneva" pitchFamily="27" charset="-128"/>
                </a:rPr>
              </a:br>
              <a:r>
                <a:rPr lang="en-GB" sz="1600" b="1" dirty="0" err="1">
                  <a:latin typeface="Bookman Old Style" pitchFamily="18" charset="0"/>
                  <a:ea typeface="Geneva" pitchFamily="27" charset="-128"/>
                </a:rPr>
                <a:t>worden</a:t>
              </a:r>
              <a:endParaRPr lang="en-GB" sz="1600" b="1" dirty="0">
                <a:latin typeface="Bookman Old Style" pitchFamily="18" charset="0"/>
                <a:ea typeface="Geneva" pitchFamily="27" charset="-128"/>
              </a:endParaRPr>
            </a:p>
          </p:txBody>
        </p:sp>
        <p:sp>
          <p:nvSpPr>
            <p:cNvPr id="15386" name="Rectangle 22"/>
            <p:cNvSpPr>
              <a:spLocks noChangeArrowheads="1"/>
            </p:cNvSpPr>
            <p:nvPr/>
          </p:nvSpPr>
          <p:spPr bwMode="auto">
            <a:xfrm>
              <a:off x="4034" y="2396"/>
              <a:ext cx="121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99"/>
                    </a:outerShdw>
                  </a:effectLst>
                </a14:hiddenEffects>
              </a:ext>
            </a:extLst>
          </p:spPr>
          <p:txBody>
            <a:bodyPr wrap="none" lIns="82529" tIns="41265" rIns="82529" bIns="41265">
              <a:spAutoFit/>
            </a:bodyPr>
            <a:lstStyle/>
            <a:p>
              <a:pPr algn="ctr" defTabSz="617538"/>
              <a:r>
                <a:rPr lang="en-GB" sz="1600" b="1" dirty="0">
                  <a:latin typeface="Bookman Old Style" pitchFamily="18" charset="0"/>
                  <a:ea typeface="Geneva" pitchFamily="27" charset="-128"/>
                </a:rPr>
                <a:t>Hoe </a:t>
              </a:r>
              <a:r>
                <a:rPr lang="en-GB" sz="1600" b="1" dirty="0" err="1">
                  <a:latin typeface="Bookman Old Style" pitchFamily="18" charset="0"/>
                  <a:ea typeface="Geneva" pitchFamily="27" charset="-128"/>
                </a:rPr>
                <a:t>medewerkers</a:t>
              </a:r>
              <a:r>
                <a:rPr lang="en-GB" sz="1600" b="1" dirty="0">
                  <a:latin typeface="Bookman Old Style" pitchFamily="18" charset="0"/>
                  <a:ea typeface="Geneva" pitchFamily="27" charset="-128"/>
                </a:rPr>
                <a:t> </a:t>
              </a:r>
            </a:p>
            <a:p>
              <a:pPr algn="ctr" defTabSz="617538"/>
              <a:r>
                <a:rPr lang="en-GB" sz="1600" b="1" dirty="0" err="1">
                  <a:latin typeface="Bookman Old Style" pitchFamily="18" charset="0"/>
                  <a:ea typeface="Geneva" pitchFamily="27" charset="-128"/>
                </a:rPr>
                <a:t>geselecteerd</a:t>
              </a:r>
              <a:r>
                <a:rPr lang="en-GB" sz="1600" b="1" dirty="0">
                  <a:latin typeface="Bookman Old Style" pitchFamily="18" charset="0"/>
                  <a:ea typeface="Geneva" pitchFamily="27" charset="-128"/>
                </a:rPr>
                <a:t> </a:t>
              </a:r>
            </a:p>
            <a:p>
              <a:pPr algn="ctr" defTabSz="617538"/>
              <a:r>
                <a:rPr lang="en-GB" sz="1600" b="1" dirty="0" err="1">
                  <a:latin typeface="Bookman Old Style" pitchFamily="18" charset="0"/>
                  <a:ea typeface="Geneva" pitchFamily="27" charset="-128"/>
                </a:rPr>
                <a:t>worden</a:t>
              </a:r>
              <a:endParaRPr lang="en-GB" sz="1600" b="1" dirty="0">
                <a:latin typeface="Bookman Old Style" pitchFamily="18" charset="0"/>
                <a:ea typeface="Geneva" pitchFamily="27" charset="-128"/>
              </a:endParaRPr>
            </a:p>
          </p:txBody>
        </p:sp>
        <p:sp>
          <p:nvSpPr>
            <p:cNvPr id="15387" name="Rectangle 23"/>
            <p:cNvSpPr>
              <a:spLocks noChangeArrowheads="1"/>
            </p:cNvSpPr>
            <p:nvPr/>
          </p:nvSpPr>
          <p:spPr bwMode="auto">
            <a:xfrm>
              <a:off x="1347" y="3581"/>
              <a:ext cx="1020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99"/>
                    </a:outerShdw>
                  </a:effectLst>
                </a14:hiddenEffects>
              </a:ext>
            </a:extLst>
          </p:spPr>
          <p:txBody>
            <a:bodyPr wrap="none" lIns="82529" tIns="41265" rIns="82529" bIns="41265">
              <a:spAutoFit/>
            </a:bodyPr>
            <a:lstStyle/>
            <a:p>
              <a:pPr algn="ctr" defTabSz="617538"/>
              <a:r>
                <a:rPr lang="en-GB" sz="1600" b="1" dirty="0">
                  <a:latin typeface="Bookman Old Style" pitchFamily="18" charset="0"/>
                  <a:ea typeface="Geneva" pitchFamily="27" charset="-128"/>
                </a:rPr>
                <a:t>Hoe </a:t>
              </a:r>
              <a:r>
                <a:rPr lang="en-GB" sz="1600" b="1" dirty="0" err="1">
                  <a:latin typeface="Bookman Old Style" pitchFamily="18" charset="0"/>
                  <a:ea typeface="Geneva" pitchFamily="27" charset="-128"/>
                </a:rPr>
                <a:t>prestaties</a:t>
              </a:r>
              <a:r>
                <a:rPr lang="en-GB" sz="1600" b="1" dirty="0">
                  <a:latin typeface="Bookman Old Style" pitchFamily="18" charset="0"/>
                  <a:ea typeface="Geneva" pitchFamily="27" charset="-128"/>
                </a:rPr>
                <a:t> </a:t>
              </a:r>
            </a:p>
            <a:p>
              <a:pPr algn="ctr" defTabSz="617538"/>
              <a:r>
                <a:rPr lang="en-GB" sz="1600" b="1" dirty="0" err="1">
                  <a:latin typeface="Bookman Old Style" pitchFamily="18" charset="0"/>
                  <a:ea typeface="Geneva" pitchFamily="27" charset="-128"/>
                </a:rPr>
                <a:t>beheerd</a:t>
              </a:r>
              <a:r>
                <a:rPr lang="en-GB" sz="1600" b="1" dirty="0">
                  <a:latin typeface="Bookman Old Style" pitchFamily="18" charset="0"/>
                  <a:ea typeface="Geneva" pitchFamily="27" charset="-128"/>
                </a:rPr>
                <a:t> </a:t>
              </a:r>
              <a:br>
                <a:rPr lang="en-GB" sz="1600" b="1" dirty="0">
                  <a:latin typeface="Bookman Old Style" pitchFamily="18" charset="0"/>
                  <a:ea typeface="Geneva" pitchFamily="27" charset="-128"/>
                </a:rPr>
              </a:br>
              <a:r>
                <a:rPr lang="en-GB" sz="1600" b="1" dirty="0" err="1">
                  <a:latin typeface="Bookman Old Style" pitchFamily="18" charset="0"/>
                  <a:ea typeface="Geneva" pitchFamily="27" charset="-128"/>
                </a:rPr>
                <a:t>worden</a:t>
              </a:r>
              <a:endParaRPr lang="en-GB" sz="1600" b="1" dirty="0">
                <a:latin typeface="Bookman Old Style" pitchFamily="18" charset="0"/>
                <a:ea typeface="Geneva" pitchFamily="27" charset="-128"/>
              </a:endParaRPr>
            </a:p>
          </p:txBody>
        </p:sp>
        <p:sp>
          <p:nvSpPr>
            <p:cNvPr id="15388" name="Rectangle 24"/>
            <p:cNvSpPr>
              <a:spLocks noChangeArrowheads="1"/>
            </p:cNvSpPr>
            <p:nvPr/>
          </p:nvSpPr>
          <p:spPr bwMode="auto">
            <a:xfrm>
              <a:off x="3039" y="3644"/>
              <a:ext cx="1219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99"/>
                    </a:outerShdw>
                  </a:effectLst>
                </a14:hiddenEffects>
              </a:ext>
            </a:extLst>
          </p:spPr>
          <p:txBody>
            <a:bodyPr wrap="none" lIns="82529" tIns="41265" rIns="82529" bIns="41265">
              <a:spAutoFit/>
            </a:bodyPr>
            <a:lstStyle/>
            <a:p>
              <a:pPr algn="ctr" defTabSz="617538"/>
              <a:r>
                <a:rPr lang="en-GB" sz="1600" b="1" dirty="0">
                  <a:latin typeface="Bookman Old Style" pitchFamily="18" charset="0"/>
                  <a:ea typeface="Geneva" pitchFamily="27" charset="-128"/>
                </a:rPr>
                <a:t>Hoe </a:t>
              </a:r>
              <a:r>
                <a:rPr lang="en-GB" sz="1600" b="1" dirty="0" err="1">
                  <a:latin typeface="Bookman Old Style" pitchFamily="18" charset="0"/>
                  <a:ea typeface="Geneva" pitchFamily="27" charset="-128"/>
                </a:rPr>
                <a:t>medewerkers</a:t>
              </a:r>
              <a:r>
                <a:rPr lang="en-GB" sz="1600" b="1" dirty="0">
                  <a:latin typeface="Bookman Old Style" pitchFamily="18" charset="0"/>
                  <a:ea typeface="Geneva" pitchFamily="27" charset="-128"/>
                </a:rPr>
                <a:t> </a:t>
              </a:r>
              <a:br>
                <a:rPr lang="en-GB" sz="1600" b="1" dirty="0">
                  <a:latin typeface="Bookman Old Style" pitchFamily="18" charset="0"/>
                  <a:ea typeface="Geneva" pitchFamily="27" charset="-128"/>
                </a:rPr>
              </a:br>
              <a:r>
                <a:rPr lang="en-GB" sz="1600" b="1" dirty="0" err="1">
                  <a:latin typeface="Bookman Old Style" pitchFamily="18" charset="0"/>
                  <a:ea typeface="Geneva" pitchFamily="27" charset="-128"/>
                </a:rPr>
                <a:t>ontwikkeld</a:t>
              </a:r>
              <a:r>
                <a:rPr lang="en-GB" sz="1600" b="1" dirty="0">
                  <a:latin typeface="Bookman Old Style" pitchFamily="18" charset="0"/>
                  <a:ea typeface="Geneva" pitchFamily="27" charset="-128"/>
                </a:rPr>
                <a:t> </a:t>
              </a:r>
              <a:br>
                <a:rPr lang="en-GB" sz="1600" b="1" dirty="0">
                  <a:latin typeface="Bookman Old Style" pitchFamily="18" charset="0"/>
                  <a:ea typeface="Geneva" pitchFamily="27" charset="-128"/>
                </a:rPr>
              </a:br>
              <a:r>
                <a:rPr lang="en-GB" sz="1600" b="1" dirty="0" err="1">
                  <a:latin typeface="Bookman Old Style" pitchFamily="18" charset="0"/>
                  <a:ea typeface="Geneva" pitchFamily="27" charset="-128"/>
                </a:rPr>
                <a:t>worden</a:t>
              </a:r>
              <a:endParaRPr lang="en-GB" sz="1600" b="1" dirty="0">
                <a:latin typeface="Bookman Old Style" pitchFamily="18" charset="0"/>
                <a:ea typeface="Geneva" pitchFamily="27" charset="-128"/>
              </a:endParaRPr>
            </a:p>
          </p:txBody>
        </p:sp>
        <p:sp>
          <p:nvSpPr>
            <p:cNvPr id="15389" name="Rectangle 25"/>
            <p:cNvSpPr>
              <a:spLocks noChangeArrowheads="1"/>
            </p:cNvSpPr>
            <p:nvPr/>
          </p:nvSpPr>
          <p:spPr bwMode="auto">
            <a:xfrm>
              <a:off x="2678" y="2729"/>
              <a:ext cx="10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99"/>
                    </a:outerShdw>
                  </a:effectLst>
                </a14:hiddenEffects>
              </a:ext>
            </a:extLst>
          </p:spPr>
          <p:txBody>
            <a:bodyPr wrap="none" lIns="82529" tIns="41265" rIns="82529" bIns="41265">
              <a:spAutoFit/>
            </a:bodyPr>
            <a:lstStyle/>
            <a:p>
              <a:pPr algn="ctr" defTabSz="617538"/>
              <a:endParaRPr lang="en-GB" sz="1100" b="1">
                <a:solidFill>
                  <a:srgbClr val="009998"/>
                </a:solidFill>
                <a:latin typeface="Bookman Old Style" pitchFamily="18" charset="0"/>
                <a:ea typeface="Geneva" pitchFamily="27" charset="-128"/>
              </a:endParaRPr>
            </a:p>
          </p:txBody>
        </p:sp>
        <p:sp useBgFill="1">
          <p:nvSpPr>
            <p:cNvPr id="15390" name="Oval 26"/>
            <p:cNvSpPr>
              <a:spLocks noChangeArrowheads="1"/>
            </p:cNvSpPr>
            <p:nvPr/>
          </p:nvSpPr>
          <p:spPr bwMode="auto">
            <a:xfrm>
              <a:off x="2200" y="2568"/>
              <a:ext cx="1099" cy="624"/>
            </a:xfrm>
            <a:prstGeom prst="ellipse">
              <a:avLst/>
            </a:prstGeom>
            <a:ln w="25400">
              <a:solidFill>
                <a:srgbClr val="B7681D"/>
              </a:solidFill>
              <a:round/>
              <a:headEnd/>
              <a:tailEnd/>
            </a:ln>
            <a:effectLst>
              <a:outerShdw dist="107763" dir="2700000" algn="ctr" rotWithShape="0">
                <a:schemeClr val="accent1"/>
              </a:outerShdw>
            </a:effectLst>
          </p:spPr>
          <p:txBody>
            <a:bodyPr wrap="none" anchor="ctr"/>
            <a:lstStyle/>
            <a:p>
              <a:pPr algn="ctr"/>
              <a:endParaRPr lang="nl-BE" sz="2400">
                <a:latin typeface="Arial Narrow" pitchFamily="34" charset="0"/>
                <a:ea typeface="Geneva" pitchFamily="27" charset="-128"/>
              </a:endParaRPr>
            </a:p>
          </p:txBody>
        </p:sp>
        <p:sp>
          <p:nvSpPr>
            <p:cNvPr id="15391" name="Rectangle 27"/>
            <p:cNvSpPr>
              <a:spLocks noChangeArrowheads="1"/>
            </p:cNvSpPr>
            <p:nvPr/>
          </p:nvSpPr>
          <p:spPr bwMode="auto">
            <a:xfrm>
              <a:off x="2247" y="2716"/>
              <a:ext cx="965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3399"/>
                    </a:outerShdw>
                  </a:effectLst>
                </a14:hiddenEffects>
              </a:ext>
            </a:extLst>
          </p:spPr>
          <p:txBody>
            <a:bodyPr wrap="none" lIns="82529" tIns="41265" rIns="82529" bIns="41265">
              <a:spAutoFit/>
            </a:bodyPr>
            <a:lstStyle/>
            <a:p>
              <a:pPr algn="ctr" defTabSz="617538"/>
              <a:r>
                <a:rPr lang="en-GB" sz="1600" b="1" dirty="0" err="1">
                  <a:latin typeface="Bookman Old Style" pitchFamily="18" charset="0"/>
                  <a:ea typeface="Geneva" pitchFamily="27" charset="-128"/>
                </a:rPr>
                <a:t>Functies</a:t>
              </a:r>
              <a:r>
                <a:rPr lang="en-GB" sz="1600" b="1" dirty="0">
                  <a:latin typeface="Bookman Old Style" pitchFamily="18" charset="0"/>
                  <a:ea typeface="Geneva" pitchFamily="27" charset="-128"/>
                </a:rPr>
                <a:t> &amp;</a:t>
              </a:r>
            </a:p>
            <a:p>
              <a:pPr algn="ctr" defTabSz="617538"/>
              <a:r>
                <a:rPr lang="en-GB" sz="1600" b="1" dirty="0">
                  <a:latin typeface="Bookman Old Style" pitchFamily="18" charset="0"/>
                  <a:ea typeface="Geneva" pitchFamily="27" charset="-128"/>
                </a:rPr>
                <a:t> </a:t>
              </a:r>
              <a:r>
                <a:rPr lang="en-GB" sz="1600" b="1" dirty="0" err="1">
                  <a:latin typeface="Bookman Old Style" pitchFamily="18" charset="0"/>
                  <a:ea typeface="Geneva" pitchFamily="27" charset="-128"/>
                </a:rPr>
                <a:t>competenties</a:t>
              </a:r>
              <a:endParaRPr lang="en-GB" sz="1600" b="1" dirty="0">
                <a:latin typeface="Bookman Old Style" pitchFamily="18" charset="0"/>
                <a:ea typeface="Geneva" pitchFamily="2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7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Een voorbeeld van impactanalyse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Ago Powerpoint</a:t>
            </a: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CE58-114F-A548-8604-E6BAB18F15F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757311"/>
              </p:ext>
            </p:extLst>
          </p:nvPr>
        </p:nvGraphicFramePr>
        <p:xfrm>
          <a:off x="434652" y="1340768"/>
          <a:ext cx="8601844" cy="5636368"/>
        </p:xfrm>
        <a:graphic>
          <a:graphicData uri="http://schemas.openxmlformats.org/drawingml/2006/table">
            <a:tbl>
              <a:tblPr/>
              <a:tblGrid>
                <a:gridCol w="2481164"/>
                <a:gridCol w="6120680"/>
              </a:tblGrid>
              <a:tr h="295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Domein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Impact kernuitdagingen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83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Hoe werk georganiseerd wordt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bepalen wie de leidinggevenden zijn (wie stuurt aan op resultaten? Plaats en rol van </a:t>
                      </a:r>
                      <a:r>
                        <a:rPr kumimoji="0" lang="nl-N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lg</a:t>
                      </a: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Organisatiestructuur en processen afstemmen op strategie</a:t>
                      </a:r>
                      <a:endParaRPr kumimoji="0" 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Zorgen voor een gezond evenwicht tussen bottom-up en top-down werking </a:t>
                      </a:r>
                      <a:r>
                        <a:rPr kumimoji="0" lang="nl-N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ikv</a:t>
                      </a: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ontwikkeling innovatieve cultuur (participatief management nastreven)</a:t>
                      </a:r>
                      <a:endParaRPr kumimoji="0" 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Duidelijke en transparante waarden en cultuur definiëren voor de organisatie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83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Hoe medewerkers geselecteerd worden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Juiste profiel kennen </a:t>
                      </a:r>
                      <a:r>
                        <a:rPr kumimoji="0" lang="nl-N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ifv</a:t>
                      </a: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effectieve opdrachten (bepalen van gewenste functieprofielen en resultaatsgebieden) </a:t>
                      </a: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selecteren afstemmen op functieprofiel en resultaatsgebieden </a:t>
                      </a:r>
                      <a:endParaRPr kumimoji="0" 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Focussen op kwaliteit </a:t>
                      </a:r>
                      <a:r>
                        <a:rPr kumimoji="0" lang="nl-N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ipv</a:t>
                      </a: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kwantiteit bij rekrutering (juiste profielen binnen halen)</a:t>
                      </a:r>
                      <a:endParaRPr kumimoji="0" 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Testen op gedrags- en </a:t>
                      </a:r>
                      <a:r>
                        <a:rPr kumimoji="0" lang="nl-N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waardegebonden</a:t>
                      </a: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competenties (ook waarden van de organisatie)</a:t>
                      </a:r>
                      <a:endParaRPr kumimoji="0" 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Selectievaststellingen delen (communiceren over deelstructuren heen)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6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Hoe medewerkers ontwikkeld worden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interne selectie, mobiliteit, rotatie stimuleren</a:t>
                      </a:r>
                      <a:endParaRPr kumimoji="0" 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maatopleidingen versterken (specialisatie – intern opleidingen geven, eigen expertise meer aanwenden)</a:t>
                      </a:r>
                      <a:endParaRPr kumimoji="0" 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opzetten van strategisch ontwikkelplan (oog hebben voor doorgroeifuncties)</a:t>
                      </a:r>
                      <a:endParaRPr kumimoji="0" 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beheren van kennis (kennis delen, kennis beheren, opzetten van kennismanagementsysteem)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83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Hoe prestaties beheerd worden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Tool om prestaties te meten ter beschikking stellen</a:t>
                      </a:r>
                      <a:endParaRPr kumimoji="0" lang="nl-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Prestaties bij verschillende samenwerkingsvormen beheren (departementale projectwerking, tijdelijke werkgroepen </a:t>
                      </a: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systeem ontwikkelen om dit te evalueren)</a:t>
                      </a:r>
                      <a:endParaRPr kumimoji="0" lang="nl-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Coachend leidinggeven stimuleren</a:t>
                      </a:r>
                      <a:endParaRPr kumimoji="0" lang="nl-N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Doorvertalen van organisatiedoelstellingen naar individuele doelstellingen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83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Hoe medewerkers beloond worden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Mogelijkheden personeelsstatuut (</a:t>
                      </a:r>
                      <a:r>
                        <a:rPr kumimoji="0" lang="nl-N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mbt</a:t>
                      </a: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doorgroeimogelijkheden en verloning) maximaal bekijken en benutten</a:t>
                      </a:r>
                      <a:endParaRPr kumimoji="0" 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Aanvullende stimulansen (naast doorgroeimogelijkheden en verloning) verkennen en uitwerken</a:t>
                      </a:r>
                      <a:endParaRPr kumimoji="0" 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Transparant en eenduidig beloningsbeleid uitwerken</a:t>
                      </a:r>
                      <a:endParaRPr kumimoji="0" 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Focussen op teambeloningen (samenwerkingscultuur stimuleren)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00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>
                <a:latin typeface="Arial Rounded MT Bold" pitchFamily="34" charset="0"/>
                <a:cs typeface="Arial Rounded MT Bold" pitchFamily="34" charset="0"/>
              </a:rPr>
              <a:t>Resultaten impactanalyse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645FAEB-1489-46BA-9DAF-227C67B51E13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8" name="Tijdelijke aanduiding voor afbeelding 7"/>
          <p:cNvGraphicFramePr>
            <a:graphicFrameLocks noGrp="1"/>
          </p:cNvGraphicFramePr>
          <p:nvPr>
            <p:ph idx="1"/>
          </p:nvPr>
        </p:nvGraphicFramePr>
        <p:xfrm>
          <a:off x="1058863" y="1719263"/>
          <a:ext cx="7834312" cy="4125913"/>
        </p:xfrm>
        <a:graphic>
          <a:graphicData uri="http://schemas.openxmlformats.org/drawingml/2006/table">
            <a:tbl>
              <a:tblPr/>
              <a:tblGrid>
                <a:gridCol w="2280574"/>
                <a:gridCol w="5553738"/>
              </a:tblGrid>
              <a:tr h="360380">
                <a:tc>
                  <a:txBody>
                    <a:bodyPr/>
                    <a:lstStyle/>
                    <a:p>
                      <a:pPr marL="363538" marR="0" lvl="0" indent="-363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DOMEIN HR-CYCLUS</a:t>
                      </a: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2104" marR="9210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3538" marR="0" lvl="0" indent="-363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IMPACT KERNUITDAGINGEN</a:t>
                      </a: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2104" marR="9210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6336">
                <a:tc>
                  <a:txBody>
                    <a:bodyPr/>
                    <a:lstStyle/>
                    <a:p>
                      <a:pPr marL="363538" marR="0" lvl="0" indent="-363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Hoe werk georganiseerd wordt</a:t>
                      </a: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2104" marR="9210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3538" marR="0" lvl="0" indent="-363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endParaRPr kumimoji="0" 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endParaRPr>
                    </a:p>
                    <a:p>
                      <a:pPr marL="363538" marR="0" lvl="0" indent="-363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endParaRPr kumimoji="0" 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endParaRPr kumimoji="0" 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marL="92104" marR="9210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9197">
                <a:tc>
                  <a:txBody>
                    <a:bodyPr/>
                    <a:lstStyle/>
                    <a:p>
                      <a:pPr marL="363538" marR="0" lvl="0" indent="-363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Hoe medewerkers geselecteerd worden</a:t>
                      </a: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L="92104" marR="9210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3538" marR="0" lvl="0" indent="-363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457200" algn="l"/>
                        </a:tabLst>
                      </a:pPr>
                      <a:endParaRPr kumimoji="0" 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r>
                        <a:rPr kumimoji="0" lang="nl-N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457200" algn="l"/>
                        </a:tabLst>
                      </a:pPr>
                      <a:endParaRPr kumimoji="0" lang="nl-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Wingdings" pitchFamily="2" charset="2"/>
                      </a:endParaRPr>
                    </a:p>
                  </a:txBody>
                  <a:tcPr marL="92104" marR="92104"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1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Flanders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anders">
      <a:majorFont>
        <a:latin typeface="FlandersArtSans-Bold"/>
        <a:ea typeface=""/>
        <a:cs typeface=""/>
      </a:majorFont>
      <a:minorFont>
        <a:latin typeface="FlandersArtSans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Flanders</Template>
  <TotalTime>61</TotalTime>
  <Words>855</Words>
  <Application>Microsoft Office PowerPoint</Application>
  <PresentationFormat>Diavoorstelling (4:3)</PresentationFormat>
  <Paragraphs>202</Paragraphs>
  <Slides>16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Powerpoint Flanders</vt:lpstr>
      <vt:lpstr>In het kader van een HR-beleidsplan</vt:lpstr>
      <vt:lpstr>Werksessie Doelstellingen HR</vt:lpstr>
      <vt:lpstr>De Kernuitdagingen voor HR</vt:lpstr>
      <vt:lpstr>De rol van HR?</vt:lpstr>
      <vt:lpstr>De 6 rollen van Ulrich beschreven</vt:lpstr>
      <vt:lpstr>Impactanalyse uitdagingen HR</vt:lpstr>
      <vt:lpstr>De HR-domeinen</vt:lpstr>
      <vt:lpstr>Een voorbeeld van impactanalyse</vt:lpstr>
      <vt:lpstr>Resultaten impactanalyse</vt:lpstr>
      <vt:lpstr>Resultaten impactanalyse (2)</vt:lpstr>
      <vt:lpstr>HOE DOELSTELLINGEN FORMULEREN?</vt:lpstr>
      <vt:lpstr>HET SMART PRINCIPE</vt:lpstr>
      <vt:lpstr>VERSCHIL STRATEGISCHE VS OPERATIONELE DOELSTELLING</vt:lpstr>
      <vt:lpstr>Dit zijn on ze strategische HR-doelstellingen</vt:lpstr>
      <vt:lpstr>Evaluatie en finaliseren doelstellingen</vt:lpstr>
      <vt:lpstr>Kloofanalyse</vt:lpstr>
    </vt:vector>
  </TitlesOfParts>
  <Company>Vlaamse Overheid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het kader van een HR-beleidsplan</dc:title>
  <dc:creator>Loose, Maxime</dc:creator>
  <cp:lastModifiedBy>Loose, Maxime</cp:lastModifiedBy>
  <cp:revision>9</cp:revision>
  <dcterms:created xsi:type="dcterms:W3CDTF">2014-09-24T19:50:30Z</dcterms:created>
  <dcterms:modified xsi:type="dcterms:W3CDTF">2014-09-25T07:55:52Z</dcterms:modified>
</cp:coreProperties>
</file>