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66" r:id="rId2"/>
    <p:sldId id="269" r:id="rId3"/>
    <p:sldId id="270" r:id="rId4"/>
    <p:sldId id="271" r:id="rId5"/>
    <p:sldId id="272" r:id="rId6"/>
    <p:sldId id="321" r:id="rId7"/>
    <p:sldId id="273" r:id="rId8"/>
    <p:sldId id="274" r:id="rId9"/>
    <p:sldId id="296" r:id="rId10"/>
    <p:sldId id="297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10" r:id="rId42"/>
    <p:sldId id="311" r:id="rId43"/>
    <p:sldId id="312" r:id="rId44"/>
    <p:sldId id="315" r:id="rId45"/>
    <p:sldId id="313" r:id="rId46"/>
    <p:sldId id="314" r:id="rId47"/>
    <p:sldId id="316" r:id="rId48"/>
    <p:sldId id="317" r:id="rId49"/>
    <p:sldId id="318" r:id="rId50"/>
    <p:sldId id="320" r:id="rId51"/>
    <p:sldId id="322" r:id="rId5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33"/>
    <a:srgbClr val="33CC33"/>
    <a:srgbClr val="66FF33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4" autoAdjust="0"/>
    <p:restoredTop sz="82593" autoAdjust="0"/>
  </p:normalViewPr>
  <p:slideViewPr>
    <p:cSldViewPr>
      <p:cViewPr>
        <p:scale>
          <a:sx n="60" d="100"/>
          <a:sy n="60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513487-4992-4C29-AEB3-BF065852590B}" type="doc">
      <dgm:prSet loTypeId="urn:microsoft.com/office/officeart/2005/8/layout/chevron1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B16AF35-0BB1-4179-9AC4-FF08D32DA1CB}">
      <dgm:prSet phldrT="[Tekst]" custT="1"/>
      <dgm:spPr/>
      <dgm:t>
        <a:bodyPr/>
        <a:lstStyle/>
        <a:p>
          <a:r>
            <a:rPr lang="en-US" sz="2000" dirty="0" err="1"/>
            <a:t>Opstart</a:t>
          </a:r>
          <a:endParaRPr lang="en-US" sz="2000" dirty="0"/>
        </a:p>
      </dgm:t>
    </dgm:pt>
    <dgm:pt modelId="{A5092890-F2A9-4E99-AA3A-7AAF27CD8371}" type="parTrans" cxnId="{6E4BAFFF-96F0-4EAD-AC9B-C41A983D474C}">
      <dgm:prSet/>
      <dgm:spPr/>
      <dgm:t>
        <a:bodyPr/>
        <a:lstStyle/>
        <a:p>
          <a:endParaRPr lang="en-US"/>
        </a:p>
      </dgm:t>
    </dgm:pt>
    <dgm:pt modelId="{ECDFB308-8AA3-47FF-8A82-36D887CC1729}" type="sibTrans" cxnId="{6E4BAFFF-96F0-4EAD-AC9B-C41A983D474C}">
      <dgm:prSet/>
      <dgm:spPr/>
      <dgm:t>
        <a:bodyPr/>
        <a:lstStyle/>
        <a:p>
          <a:endParaRPr lang="en-US"/>
        </a:p>
      </dgm:t>
    </dgm:pt>
    <dgm:pt modelId="{648986CC-962D-43F5-9FC7-5CB95F18BA7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dirty="0" err="1"/>
            <a:t>Bepalen</a:t>
          </a:r>
          <a:r>
            <a:rPr lang="en-US" sz="2000" dirty="0"/>
            <a:t> </a:t>
          </a:r>
          <a:r>
            <a:rPr lang="en-US" sz="2000" dirty="0" err="1" smtClean="0"/>
            <a:t>kernuit-dagingen</a:t>
          </a:r>
          <a:endParaRPr lang="en-US" sz="2000" dirty="0"/>
        </a:p>
      </dgm:t>
    </dgm:pt>
    <dgm:pt modelId="{6700BA40-D9C4-475C-8B01-7B28E5DB9669}" type="parTrans" cxnId="{5040E5E3-D3A2-4E7F-A15F-EDB255214018}">
      <dgm:prSet/>
      <dgm:spPr/>
      <dgm:t>
        <a:bodyPr/>
        <a:lstStyle/>
        <a:p>
          <a:endParaRPr lang="en-US"/>
        </a:p>
      </dgm:t>
    </dgm:pt>
    <dgm:pt modelId="{6C3C5CF8-EFC4-4D2E-BFEE-9F0A4613C680}" type="sibTrans" cxnId="{5040E5E3-D3A2-4E7F-A15F-EDB255214018}">
      <dgm:prSet/>
      <dgm:spPr/>
      <dgm:t>
        <a:bodyPr/>
        <a:lstStyle/>
        <a:p>
          <a:endParaRPr lang="en-US"/>
        </a:p>
      </dgm:t>
    </dgm:pt>
    <dgm:pt modelId="{13154769-D8F3-406E-8ECF-3247C8DE6788}">
      <dgm:prSet phldrT="[Tekst]" custT="1"/>
      <dgm:spPr/>
      <dgm:t>
        <a:bodyPr/>
        <a:lstStyle/>
        <a:p>
          <a:r>
            <a:rPr lang="en-US" sz="2000" dirty="0" err="1"/>
            <a:t>Bepalen</a:t>
          </a:r>
          <a:r>
            <a:rPr lang="en-US" sz="2000" dirty="0"/>
            <a:t> </a:t>
          </a:r>
          <a:r>
            <a:rPr lang="en-US" sz="2000" dirty="0" err="1" smtClean="0"/>
            <a:t>doel-stellingen</a:t>
          </a:r>
          <a:endParaRPr lang="en-US" sz="2000" dirty="0"/>
        </a:p>
      </dgm:t>
    </dgm:pt>
    <dgm:pt modelId="{0AD53BAB-53B4-4840-B255-4BFA46FC5D2F}" type="parTrans" cxnId="{333AE55E-82E2-4EE9-8FE2-754FF551FFE5}">
      <dgm:prSet/>
      <dgm:spPr/>
      <dgm:t>
        <a:bodyPr/>
        <a:lstStyle/>
        <a:p>
          <a:endParaRPr lang="en-US"/>
        </a:p>
      </dgm:t>
    </dgm:pt>
    <dgm:pt modelId="{E563683D-51FA-498F-A1E9-FB941DC4E9EE}" type="sibTrans" cxnId="{333AE55E-82E2-4EE9-8FE2-754FF551FFE5}">
      <dgm:prSet/>
      <dgm:spPr/>
      <dgm:t>
        <a:bodyPr/>
        <a:lstStyle/>
        <a:p>
          <a:endParaRPr lang="en-US"/>
        </a:p>
      </dgm:t>
    </dgm:pt>
    <dgm:pt modelId="{AAA8B0C1-B28B-48AD-ACC6-8F275DFA567B}">
      <dgm:prSet phldrT="[Tekst]" custT="1"/>
      <dgm:spPr/>
      <dgm:t>
        <a:bodyPr/>
        <a:lstStyle/>
        <a:p>
          <a:r>
            <a:rPr lang="en-US" sz="2000" dirty="0" err="1"/>
            <a:t>Operationaliseren</a:t>
          </a:r>
          <a:endParaRPr lang="en-US" sz="2000" dirty="0"/>
        </a:p>
      </dgm:t>
    </dgm:pt>
    <dgm:pt modelId="{F92F5F8A-29FF-4C1A-B760-D81EC43E4521}" type="parTrans" cxnId="{5F34E939-503D-4E0C-950D-2526A1AB8E65}">
      <dgm:prSet/>
      <dgm:spPr/>
      <dgm:t>
        <a:bodyPr/>
        <a:lstStyle/>
        <a:p>
          <a:endParaRPr lang="en-US"/>
        </a:p>
      </dgm:t>
    </dgm:pt>
    <dgm:pt modelId="{DCD7E0C7-FCEB-441E-8E9B-4FEE4FED943B}" type="sibTrans" cxnId="{5F34E939-503D-4E0C-950D-2526A1AB8E65}">
      <dgm:prSet/>
      <dgm:spPr/>
      <dgm:t>
        <a:bodyPr/>
        <a:lstStyle/>
        <a:p>
          <a:endParaRPr lang="en-US"/>
        </a:p>
      </dgm:t>
    </dgm:pt>
    <dgm:pt modelId="{64D69249-9325-4CB8-994E-2899206B3EA0}">
      <dgm:prSet phldrT="[Tekst]" custT="1"/>
      <dgm:spPr/>
      <dgm:t>
        <a:bodyPr/>
        <a:lstStyle/>
        <a:p>
          <a:r>
            <a:rPr lang="en-US" sz="2000" dirty="0" err="1"/>
            <a:t>Opvolgen</a:t>
          </a:r>
          <a:r>
            <a:rPr lang="en-US" sz="2000" dirty="0"/>
            <a:t> &amp; </a:t>
          </a:r>
          <a:r>
            <a:rPr lang="en-US" sz="2000" i="1" dirty="0" err="1"/>
            <a:t>bijsturen</a:t>
          </a:r>
          <a:endParaRPr lang="en-US" sz="2000" i="1" dirty="0"/>
        </a:p>
      </dgm:t>
    </dgm:pt>
    <dgm:pt modelId="{5388D346-3401-4A01-BC19-43C49223BE00}" type="parTrans" cxnId="{CD64D678-4656-4B70-84ED-40E3EA15B75D}">
      <dgm:prSet/>
      <dgm:spPr/>
      <dgm:t>
        <a:bodyPr/>
        <a:lstStyle/>
        <a:p>
          <a:endParaRPr lang="en-US"/>
        </a:p>
      </dgm:t>
    </dgm:pt>
    <dgm:pt modelId="{F16CB8A6-8F04-478A-B248-0B188A4B8720}" type="sibTrans" cxnId="{CD64D678-4656-4B70-84ED-40E3EA15B75D}">
      <dgm:prSet/>
      <dgm:spPr/>
      <dgm:t>
        <a:bodyPr/>
        <a:lstStyle/>
        <a:p>
          <a:endParaRPr lang="en-US"/>
        </a:p>
      </dgm:t>
    </dgm:pt>
    <dgm:pt modelId="{546E002F-D4BB-44CE-B151-2507CBA3AB4E}" type="pres">
      <dgm:prSet presAssocID="{A3513487-4992-4C29-AEB3-BF06585259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7B5E7C-0A13-4D1E-A7EC-F8DBA14FFE90}" type="pres">
      <dgm:prSet presAssocID="{6B16AF35-0BB1-4179-9AC4-FF08D32DA1C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4A1F4-13D4-4ED6-A18D-1981EC73521B}" type="pres">
      <dgm:prSet presAssocID="{ECDFB308-8AA3-47FF-8A82-36D887CC1729}" presName="parTxOnlySpace" presStyleCnt="0"/>
      <dgm:spPr/>
      <dgm:t>
        <a:bodyPr/>
        <a:lstStyle/>
        <a:p>
          <a:endParaRPr lang="en-US"/>
        </a:p>
      </dgm:t>
    </dgm:pt>
    <dgm:pt modelId="{BD43679C-844D-417C-A13A-D5F0FF30B66B}" type="pres">
      <dgm:prSet presAssocID="{648986CC-962D-43F5-9FC7-5CB95F18BA7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FF023-AB7F-4671-8278-71FCD6D3FFDD}" type="pres">
      <dgm:prSet presAssocID="{6C3C5CF8-EFC4-4D2E-BFEE-9F0A4613C680}" presName="parTxOnlySpace" presStyleCnt="0"/>
      <dgm:spPr/>
      <dgm:t>
        <a:bodyPr/>
        <a:lstStyle/>
        <a:p>
          <a:endParaRPr lang="en-US"/>
        </a:p>
      </dgm:t>
    </dgm:pt>
    <dgm:pt modelId="{C436A3B9-4DDB-4791-A87A-139E1F9A375C}" type="pres">
      <dgm:prSet presAssocID="{13154769-D8F3-406E-8ECF-3247C8DE678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EB92A-7A39-432E-BB88-815520EBA2C4}" type="pres">
      <dgm:prSet presAssocID="{E563683D-51FA-498F-A1E9-FB941DC4E9EE}" presName="parTxOnlySpace" presStyleCnt="0"/>
      <dgm:spPr/>
      <dgm:t>
        <a:bodyPr/>
        <a:lstStyle/>
        <a:p>
          <a:endParaRPr lang="en-US"/>
        </a:p>
      </dgm:t>
    </dgm:pt>
    <dgm:pt modelId="{62C4A99B-44D4-4BC8-9C6C-B1C4B2369D31}" type="pres">
      <dgm:prSet presAssocID="{AAA8B0C1-B28B-48AD-ACC6-8F275DFA567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68C07-FD64-4D0A-B946-CFEDE3675B86}" type="pres">
      <dgm:prSet presAssocID="{DCD7E0C7-FCEB-441E-8E9B-4FEE4FED943B}" presName="parTxOnlySpace" presStyleCnt="0"/>
      <dgm:spPr/>
      <dgm:t>
        <a:bodyPr/>
        <a:lstStyle/>
        <a:p>
          <a:endParaRPr lang="en-US"/>
        </a:p>
      </dgm:t>
    </dgm:pt>
    <dgm:pt modelId="{C9AF7F25-17B6-4AD0-9C07-2203B65FCC24}" type="pres">
      <dgm:prSet presAssocID="{64D69249-9325-4CB8-994E-2899206B3EA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64D678-4656-4B70-84ED-40E3EA15B75D}" srcId="{A3513487-4992-4C29-AEB3-BF065852590B}" destId="{64D69249-9325-4CB8-994E-2899206B3EA0}" srcOrd="4" destOrd="0" parTransId="{5388D346-3401-4A01-BC19-43C49223BE00}" sibTransId="{F16CB8A6-8F04-478A-B248-0B188A4B8720}"/>
    <dgm:cxn modelId="{2CAED223-9CB5-4BA4-90E0-05EAB627D8D0}" type="presOf" srcId="{64D69249-9325-4CB8-994E-2899206B3EA0}" destId="{C9AF7F25-17B6-4AD0-9C07-2203B65FCC24}" srcOrd="0" destOrd="0" presId="urn:microsoft.com/office/officeart/2005/8/layout/chevron1"/>
    <dgm:cxn modelId="{6DD474D7-EB38-4278-A918-453344E886D2}" type="presOf" srcId="{648986CC-962D-43F5-9FC7-5CB95F18BA78}" destId="{BD43679C-844D-417C-A13A-D5F0FF30B66B}" srcOrd="0" destOrd="0" presId="urn:microsoft.com/office/officeart/2005/8/layout/chevron1"/>
    <dgm:cxn modelId="{F6EBA54E-48EC-479A-980B-D6EE00B55BB0}" type="presOf" srcId="{AAA8B0C1-B28B-48AD-ACC6-8F275DFA567B}" destId="{62C4A99B-44D4-4BC8-9C6C-B1C4B2369D31}" srcOrd="0" destOrd="0" presId="urn:microsoft.com/office/officeart/2005/8/layout/chevron1"/>
    <dgm:cxn modelId="{6E4BAFFF-96F0-4EAD-AC9B-C41A983D474C}" srcId="{A3513487-4992-4C29-AEB3-BF065852590B}" destId="{6B16AF35-0BB1-4179-9AC4-FF08D32DA1CB}" srcOrd="0" destOrd="0" parTransId="{A5092890-F2A9-4E99-AA3A-7AAF27CD8371}" sibTransId="{ECDFB308-8AA3-47FF-8A82-36D887CC1729}"/>
    <dgm:cxn modelId="{333AE55E-82E2-4EE9-8FE2-754FF551FFE5}" srcId="{A3513487-4992-4C29-AEB3-BF065852590B}" destId="{13154769-D8F3-406E-8ECF-3247C8DE6788}" srcOrd="2" destOrd="0" parTransId="{0AD53BAB-53B4-4840-B255-4BFA46FC5D2F}" sibTransId="{E563683D-51FA-498F-A1E9-FB941DC4E9EE}"/>
    <dgm:cxn modelId="{5F34E939-503D-4E0C-950D-2526A1AB8E65}" srcId="{A3513487-4992-4C29-AEB3-BF065852590B}" destId="{AAA8B0C1-B28B-48AD-ACC6-8F275DFA567B}" srcOrd="3" destOrd="0" parTransId="{F92F5F8A-29FF-4C1A-B760-D81EC43E4521}" sibTransId="{DCD7E0C7-FCEB-441E-8E9B-4FEE4FED943B}"/>
    <dgm:cxn modelId="{5040E5E3-D3A2-4E7F-A15F-EDB255214018}" srcId="{A3513487-4992-4C29-AEB3-BF065852590B}" destId="{648986CC-962D-43F5-9FC7-5CB95F18BA78}" srcOrd="1" destOrd="0" parTransId="{6700BA40-D9C4-475C-8B01-7B28E5DB9669}" sibTransId="{6C3C5CF8-EFC4-4D2E-BFEE-9F0A4613C680}"/>
    <dgm:cxn modelId="{35227DE5-3652-4143-9C91-6473183C8477}" type="presOf" srcId="{13154769-D8F3-406E-8ECF-3247C8DE6788}" destId="{C436A3B9-4DDB-4791-A87A-139E1F9A375C}" srcOrd="0" destOrd="0" presId="urn:microsoft.com/office/officeart/2005/8/layout/chevron1"/>
    <dgm:cxn modelId="{0FBED21F-0979-4569-8342-6AF399C55EF1}" type="presOf" srcId="{A3513487-4992-4C29-AEB3-BF065852590B}" destId="{546E002F-D4BB-44CE-B151-2507CBA3AB4E}" srcOrd="0" destOrd="0" presId="urn:microsoft.com/office/officeart/2005/8/layout/chevron1"/>
    <dgm:cxn modelId="{3CBFEA86-0141-423A-895F-9C92A94FDBBB}" type="presOf" srcId="{6B16AF35-0BB1-4179-9AC4-FF08D32DA1CB}" destId="{DB7B5E7C-0A13-4D1E-A7EC-F8DBA14FFE90}" srcOrd="0" destOrd="0" presId="urn:microsoft.com/office/officeart/2005/8/layout/chevron1"/>
    <dgm:cxn modelId="{9F673FEA-A666-4B10-B3DD-62C7E374DB6D}" type="presParOf" srcId="{546E002F-D4BB-44CE-B151-2507CBA3AB4E}" destId="{DB7B5E7C-0A13-4D1E-A7EC-F8DBA14FFE90}" srcOrd="0" destOrd="0" presId="urn:microsoft.com/office/officeart/2005/8/layout/chevron1"/>
    <dgm:cxn modelId="{DC2EEABD-C8EC-4058-8C20-50D8D03E2BA9}" type="presParOf" srcId="{546E002F-D4BB-44CE-B151-2507CBA3AB4E}" destId="{A2A4A1F4-13D4-4ED6-A18D-1981EC73521B}" srcOrd="1" destOrd="0" presId="urn:microsoft.com/office/officeart/2005/8/layout/chevron1"/>
    <dgm:cxn modelId="{3B06AADB-91FD-46A4-9D6C-1289956D57DE}" type="presParOf" srcId="{546E002F-D4BB-44CE-B151-2507CBA3AB4E}" destId="{BD43679C-844D-417C-A13A-D5F0FF30B66B}" srcOrd="2" destOrd="0" presId="urn:microsoft.com/office/officeart/2005/8/layout/chevron1"/>
    <dgm:cxn modelId="{2B0FCB77-0320-477F-9F45-32A52528F168}" type="presParOf" srcId="{546E002F-D4BB-44CE-B151-2507CBA3AB4E}" destId="{189FF023-AB7F-4671-8278-71FCD6D3FFDD}" srcOrd="3" destOrd="0" presId="urn:microsoft.com/office/officeart/2005/8/layout/chevron1"/>
    <dgm:cxn modelId="{B1AC0BFF-CA98-47EC-AEF5-8CC8CC87BFDD}" type="presParOf" srcId="{546E002F-D4BB-44CE-B151-2507CBA3AB4E}" destId="{C436A3B9-4DDB-4791-A87A-139E1F9A375C}" srcOrd="4" destOrd="0" presId="urn:microsoft.com/office/officeart/2005/8/layout/chevron1"/>
    <dgm:cxn modelId="{9DA5DA0C-C735-44EB-82BE-E354B517F1F0}" type="presParOf" srcId="{546E002F-D4BB-44CE-B151-2507CBA3AB4E}" destId="{77AEB92A-7A39-432E-BB88-815520EBA2C4}" srcOrd="5" destOrd="0" presId="urn:microsoft.com/office/officeart/2005/8/layout/chevron1"/>
    <dgm:cxn modelId="{DCFB52FA-DE6A-4E3F-9A38-3D1D3253DA36}" type="presParOf" srcId="{546E002F-D4BB-44CE-B151-2507CBA3AB4E}" destId="{62C4A99B-44D4-4BC8-9C6C-B1C4B2369D31}" srcOrd="6" destOrd="0" presId="urn:microsoft.com/office/officeart/2005/8/layout/chevron1"/>
    <dgm:cxn modelId="{54B22654-6B5D-4771-8E38-8E0749C3E3DA}" type="presParOf" srcId="{546E002F-D4BB-44CE-B151-2507CBA3AB4E}" destId="{DB168C07-FD64-4D0A-B946-CFEDE3675B86}" srcOrd="7" destOrd="0" presId="urn:microsoft.com/office/officeart/2005/8/layout/chevron1"/>
    <dgm:cxn modelId="{6BDC8334-A877-4902-9E1C-54E69F62AB51}" type="presParOf" srcId="{546E002F-D4BB-44CE-B151-2507CBA3AB4E}" destId="{C9AF7F25-17B6-4AD0-9C07-2203B65FCC2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5079E8-598B-469C-857A-3CCB8998A837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4DCD0471-6E52-462F-9255-B284C9A47FD0}">
      <dgm:prSet phldrT="[Tekst]"/>
      <dgm:spPr/>
      <dgm:t>
        <a:bodyPr/>
        <a:lstStyle/>
        <a:p>
          <a:r>
            <a:rPr lang="nl-BE" dirty="0" smtClean="0"/>
            <a:t>Demografisch</a:t>
          </a:r>
          <a:endParaRPr lang="nl-BE" dirty="0"/>
        </a:p>
      </dgm:t>
    </dgm:pt>
    <dgm:pt modelId="{08AE9F5F-D9EC-4670-8066-60CAC2225B13}" type="parTrans" cxnId="{ADBF0C3B-4718-4569-8134-D27D6229BC0A}">
      <dgm:prSet/>
      <dgm:spPr/>
      <dgm:t>
        <a:bodyPr/>
        <a:lstStyle/>
        <a:p>
          <a:endParaRPr lang="nl-BE"/>
        </a:p>
      </dgm:t>
    </dgm:pt>
    <dgm:pt modelId="{A0D4310A-8512-47C5-A59F-F8F97CEB65F7}" type="sibTrans" cxnId="{ADBF0C3B-4718-4569-8134-D27D6229BC0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nl-BE"/>
        </a:p>
      </dgm:t>
    </dgm:pt>
    <dgm:pt modelId="{C1A213DA-6515-4848-836F-06B5EBD22474}">
      <dgm:prSet phldrT="[Tekst]"/>
      <dgm:spPr/>
      <dgm:t>
        <a:bodyPr/>
        <a:lstStyle/>
        <a:p>
          <a:r>
            <a:rPr lang="nl-BE" dirty="0" smtClean="0"/>
            <a:t>Economisch</a:t>
          </a:r>
          <a:endParaRPr lang="nl-BE" dirty="0"/>
        </a:p>
      </dgm:t>
    </dgm:pt>
    <dgm:pt modelId="{A246B097-A637-4C68-B9E0-2C4D3F54C310}" type="parTrans" cxnId="{E008E92D-A08A-4276-AEB1-C3DFFABF4F7B}">
      <dgm:prSet/>
      <dgm:spPr/>
      <dgm:t>
        <a:bodyPr/>
        <a:lstStyle/>
        <a:p>
          <a:endParaRPr lang="nl-BE"/>
        </a:p>
      </dgm:t>
    </dgm:pt>
    <dgm:pt modelId="{FA401E3D-0705-4D10-9563-5C7965F7614C}" type="sibTrans" cxnId="{E008E92D-A08A-4276-AEB1-C3DFFABF4F7B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nl-BE"/>
        </a:p>
      </dgm:t>
    </dgm:pt>
    <dgm:pt modelId="{68C7B751-554B-455B-B120-08E21BE079DA}">
      <dgm:prSet phldrT="[Tekst]"/>
      <dgm:spPr/>
      <dgm:t>
        <a:bodyPr/>
        <a:lstStyle/>
        <a:p>
          <a:r>
            <a:rPr lang="nl-BE" dirty="0" smtClean="0"/>
            <a:t>Cultureel</a:t>
          </a:r>
          <a:endParaRPr lang="nl-BE" dirty="0"/>
        </a:p>
      </dgm:t>
    </dgm:pt>
    <dgm:pt modelId="{B5D73BB5-C91C-4A55-82EF-86D06A384D56}" type="parTrans" cxnId="{CB15CED4-198B-498A-B574-17927462F060}">
      <dgm:prSet/>
      <dgm:spPr/>
      <dgm:t>
        <a:bodyPr/>
        <a:lstStyle/>
        <a:p>
          <a:endParaRPr lang="nl-BE"/>
        </a:p>
      </dgm:t>
    </dgm:pt>
    <dgm:pt modelId="{72FA4850-C8DD-416F-9560-0DF4E6A86AEC}" type="sibTrans" cxnId="{CB15CED4-198B-498A-B574-17927462F060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nl-BE"/>
        </a:p>
      </dgm:t>
    </dgm:pt>
    <dgm:pt modelId="{D60C2935-0186-4D7B-B516-E95B42AE0D27}">
      <dgm:prSet phldrT="[Tekst]"/>
      <dgm:spPr/>
      <dgm:t>
        <a:bodyPr/>
        <a:lstStyle/>
        <a:p>
          <a:r>
            <a:rPr lang="nl-BE" dirty="0" smtClean="0"/>
            <a:t>Ecologisch</a:t>
          </a:r>
          <a:endParaRPr lang="nl-BE" dirty="0"/>
        </a:p>
      </dgm:t>
    </dgm:pt>
    <dgm:pt modelId="{51330F58-CDB9-4B99-AB34-6C56C267F846}" type="parTrans" cxnId="{31F96505-58D3-43E2-B262-DA40E7A31A96}">
      <dgm:prSet/>
      <dgm:spPr/>
      <dgm:t>
        <a:bodyPr/>
        <a:lstStyle/>
        <a:p>
          <a:endParaRPr lang="nl-BE"/>
        </a:p>
      </dgm:t>
    </dgm:pt>
    <dgm:pt modelId="{9FE4654A-A692-4A44-90ED-70B0671C9F25}" type="sibTrans" cxnId="{31F96505-58D3-43E2-B262-DA40E7A31A96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nl-BE"/>
        </a:p>
      </dgm:t>
    </dgm:pt>
    <dgm:pt modelId="{C60DBE4A-AA13-49E4-A1F9-0F94EC805C58}">
      <dgm:prSet phldrT="[Tekst]"/>
      <dgm:spPr/>
      <dgm:t>
        <a:bodyPr/>
        <a:lstStyle/>
        <a:p>
          <a:r>
            <a:rPr lang="nl-BE" dirty="0" smtClean="0"/>
            <a:t>Politiek</a:t>
          </a:r>
          <a:endParaRPr lang="nl-BE" dirty="0"/>
        </a:p>
      </dgm:t>
    </dgm:pt>
    <dgm:pt modelId="{41327937-CE82-4BA8-B268-829DA07C834D}" type="parTrans" cxnId="{C2EFBB47-5CC6-46C2-BAA7-0F5B3954CF71}">
      <dgm:prSet/>
      <dgm:spPr/>
      <dgm:t>
        <a:bodyPr/>
        <a:lstStyle/>
        <a:p>
          <a:endParaRPr lang="nl-BE"/>
        </a:p>
      </dgm:t>
    </dgm:pt>
    <dgm:pt modelId="{7A95C112-B55B-45F0-9D0A-2FBF95BA249B}" type="sibTrans" cxnId="{C2EFBB47-5CC6-46C2-BAA7-0F5B3954CF71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nl-BE"/>
        </a:p>
      </dgm:t>
    </dgm:pt>
    <dgm:pt modelId="{D43B46EE-31D4-43D5-9537-7FF8FF1EB650}">
      <dgm:prSet phldrT="[Tekst]"/>
      <dgm:spPr/>
      <dgm:t>
        <a:bodyPr/>
        <a:lstStyle/>
        <a:p>
          <a:r>
            <a:rPr lang="nl-BE" dirty="0" smtClean="0"/>
            <a:t>Technologisch</a:t>
          </a:r>
          <a:endParaRPr lang="nl-BE" dirty="0"/>
        </a:p>
      </dgm:t>
    </dgm:pt>
    <dgm:pt modelId="{ED12DA9A-7A6D-4042-A1A7-B769F2251D0D}" type="parTrans" cxnId="{3CD66050-5E2B-4954-90EA-9B545350000C}">
      <dgm:prSet/>
      <dgm:spPr/>
      <dgm:t>
        <a:bodyPr/>
        <a:lstStyle/>
        <a:p>
          <a:endParaRPr lang="nl-BE"/>
        </a:p>
      </dgm:t>
    </dgm:pt>
    <dgm:pt modelId="{2EF603B6-6375-4940-AB2C-8D3A1FA3538F}" type="sibTrans" cxnId="{3CD66050-5E2B-4954-90EA-9B545350000C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nl-BE"/>
        </a:p>
      </dgm:t>
    </dgm:pt>
    <dgm:pt modelId="{F39F5631-6FA0-4657-AE55-6EEB1D3ABED7}" type="pres">
      <dgm:prSet presAssocID="{895079E8-598B-469C-857A-3CCB8998A837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nl-BE"/>
        </a:p>
      </dgm:t>
    </dgm:pt>
    <dgm:pt modelId="{E56D7251-0B11-4AF4-B5BE-33F5E2FDCCA3}" type="pres">
      <dgm:prSet presAssocID="{4DCD0471-6E52-462F-9255-B284C9A47FD0}" presName="text1" presStyleCnt="0"/>
      <dgm:spPr/>
    </dgm:pt>
    <dgm:pt modelId="{8964853F-6355-44AA-B96E-1313A2C46F17}" type="pres">
      <dgm:prSet presAssocID="{4DCD0471-6E52-462F-9255-B284C9A47FD0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3BA8052-B4FE-493E-8F76-DAC019B75012}" type="pres">
      <dgm:prSet presAssocID="{4DCD0471-6E52-462F-9255-B284C9A47FD0}" presName="textaccent1" presStyleCnt="0"/>
      <dgm:spPr/>
    </dgm:pt>
    <dgm:pt modelId="{A704A86E-672D-4200-A6BE-18BA867503FE}" type="pres">
      <dgm:prSet presAssocID="{4DCD0471-6E52-462F-9255-B284C9A47FD0}" presName="accentRepeatNode" presStyleLbl="solidAlignAcc1" presStyleIdx="0" presStyleCnt="12"/>
      <dgm:spPr/>
    </dgm:pt>
    <dgm:pt modelId="{1DFF942D-9003-4C18-A5BD-ABEA998C8056}" type="pres">
      <dgm:prSet presAssocID="{A0D4310A-8512-47C5-A59F-F8F97CEB65F7}" presName="image1" presStyleCnt="0"/>
      <dgm:spPr/>
    </dgm:pt>
    <dgm:pt modelId="{2914DA7F-4F84-4120-83CE-C174D1C6CA5D}" type="pres">
      <dgm:prSet presAssocID="{A0D4310A-8512-47C5-A59F-F8F97CEB65F7}" presName="imageRepeatNode" presStyleLbl="alignAcc1" presStyleIdx="0" presStyleCnt="6"/>
      <dgm:spPr/>
      <dgm:t>
        <a:bodyPr/>
        <a:lstStyle/>
        <a:p>
          <a:endParaRPr lang="nl-BE"/>
        </a:p>
      </dgm:t>
    </dgm:pt>
    <dgm:pt modelId="{866624AB-B967-4268-812A-0BAFAADDB8EA}" type="pres">
      <dgm:prSet presAssocID="{A0D4310A-8512-47C5-A59F-F8F97CEB65F7}" presName="imageaccent1" presStyleCnt="0"/>
      <dgm:spPr/>
    </dgm:pt>
    <dgm:pt modelId="{26C43230-1D33-4C46-8C14-D0396BB89433}" type="pres">
      <dgm:prSet presAssocID="{A0D4310A-8512-47C5-A59F-F8F97CEB65F7}" presName="accentRepeatNode" presStyleLbl="solidAlignAcc1" presStyleIdx="1" presStyleCnt="12"/>
      <dgm:spPr/>
    </dgm:pt>
    <dgm:pt modelId="{6B3A99A9-46BF-4A51-BC55-1AD969D4C4E2}" type="pres">
      <dgm:prSet presAssocID="{C1A213DA-6515-4848-836F-06B5EBD22474}" presName="text2" presStyleCnt="0"/>
      <dgm:spPr/>
    </dgm:pt>
    <dgm:pt modelId="{58B6AC62-9DCF-46DC-BDA8-E0CA1D09401D}" type="pres">
      <dgm:prSet presAssocID="{C1A213DA-6515-4848-836F-06B5EBD22474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362406E-0410-47FD-A466-6C6A67346BF9}" type="pres">
      <dgm:prSet presAssocID="{C1A213DA-6515-4848-836F-06B5EBD22474}" presName="textaccent2" presStyleCnt="0"/>
      <dgm:spPr/>
    </dgm:pt>
    <dgm:pt modelId="{69E026C1-0017-4791-96A8-839C5F53AC9C}" type="pres">
      <dgm:prSet presAssocID="{C1A213DA-6515-4848-836F-06B5EBD22474}" presName="accentRepeatNode" presStyleLbl="solidAlignAcc1" presStyleIdx="2" presStyleCnt="12"/>
      <dgm:spPr/>
    </dgm:pt>
    <dgm:pt modelId="{2895A4A8-C82E-469A-B54E-D72BFA7E2BC6}" type="pres">
      <dgm:prSet presAssocID="{FA401E3D-0705-4D10-9563-5C7965F7614C}" presName="image2" presStyleCnt="0"/>
      <dgm:spPr/>
    </dgm:pt>
    <dgm:pt modelId="{0E301902-CEBE-47E8-B476-6C9B36949BA1}" type="pres">
      <dgm:prSet presAssocID="{FA401E3D-0705-4D10-9563-5C7965F7614C}" presName="imageRepeatNode" presStyleLbl="alignAcc1" presStyleIdx="1" presStyleCnt="6"/>
      <dgm:spPr/>
      <dgm:t>
        <a:bodyPr/>
        <a:lstStyle/>
        <a:p>
          <a:endParaRPr lang="nl-BE"/>
        </a:p>
      </dgm:t>
    </dgm:pt>
    <dgm:pt modelId="{9D55B851-F1E8-474A-8F76-B340E9E3376C}" type="pres">
      <dgm:prSet presAssocID="{FA401E3D-0705-4D10-9563-5C7965F7614C}" presName="imageaccent2" presStyleCnt="0"/>
      <dgm:spPr/>
    </dgm:pt>
    <dgm:pt modelId="{E3D78712-AFD6-4EAE-BB5D-D7B337F55177}" type="pres">
      <dgm:prSet presAssocID="{FA401E3D-0705-4D10-9563-5C7965F7614C}" presName="accentRepeatNode" presStyleLbl="solidAlignAcc1" presStyleIdx="3" presStyleCnt="12"/>
      <dgm:spPr/>
    </dgm:pt>
    <dgm:pt modelId="{D2EDBF58-47D0-4B81-9909-4758FBF2285E}" type="pres">
      <dgm:prSet presAssocID="{68C7B751-554B-455B-B120-08E21BE079DA}" presName="text3" presStyleCnt="0"/>
      <dgm:spPr/>
    </dgm:pt>
    <dgm:pt modelId="{92C37E37-BE98-4B5B-9861-3FBDFB3BCB9C}" type="pres">
      <dgm:prSet presAssocID="{68C7B751-554B-455B-B120-08E21BE079DA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3B1EA65-E04F-4422-BBBD-1580F58F3A01}" type="pres">
      <dgm:prSet presAssocID="{68C7B751-554B-455B-B120-08E21BE079DA}" presName="textaccent3" presStyleCnt="0"/>
      <dgm:spPr/>
    </dgm:pt>
    <dgm:pt modelId="{44ECF9AB-926D-4234-A306-BB1A6EACCD1B}" type="pres">
      <dgm:prSet presAssocID="{68C7B751-554B-455B-B120-08E21BE079DA}" presName="accentRepeatNode" presStyleLbl="solidAlignAcc1" presStyleIdx="4" presStyleCnt="12"/>
      <dgm:spPr/>
    </dgm:pt>
    <dgm:pt modelId="{D857F91F-9B0C-474D-A37A-35BF7F5DF8BB}" type="pres">
      <dgm:prSet presAssocID="{72FA4850-C8DD-416F-9560-0DF4E6A86AEC}" presName="image3" presStyleCnt="0"/>
      <dgm:spPr/>
    </dgm:pt>
    <dgm:pt modelId="{165F310E-D409-435A-92D3-854D6FE7C595}" type="pres">
      <dgm:prSet presAssocID="{72FA4850-C8DD-416F-9560-0DF4E6A86AEC}" presName="imageRepeatNode" presStyleLbl="alignAcc1" presStyleIdx="2" presStyleCnt="6"/>
      <dgm:spPr/>
      <dgm:t>
        <a:bodyPr/>
        <a:lstStyle/>
        <a:p>
          <a:endParaRPr lang="nl-BE"/>
        </a:p>
      </dgm:t>
    </dgm:pt>
    <dgm:pt modelId="{858A4D5F-207C-4852-BE0A-DDB23D0579BB}" type="pres">
      <dgm:prSet presAssocID="{72FA4850-C8DD-416F-9560-0DF4E6A86AEC}" presName="imageaccent3" presStyleCnt="0"/>
      <dgm:spPr/>
    </dgm:pt>
    <dgm:pt modelId="{B3F4674F-5BC0-40C0-B347-91EA918E2C27}" type="pres">
      <dgm:prSet presAssocID="{72FA4850-C8DD-416F-9560-0DF4E6A86AEC}" presName="accentRepeatNode" presStyleLbl="solidAlignAcc1" presStyleIdx="5" presStyleCnt="12"/>
      <dgm:spPr/>
    </dgm:pt>
    <dgm:pt modelId="{7B043FDC-3498-4507-ABC9-D380ED86792E}" type="pres">
      <dgm:prSet presAssocID="{D60C2935-0186-4D7B-B516-E95B42AE0D27}" presName="text4" presStyleCnt="0"/>
      <dgm:spPr/>
    </dgm:pt>
    <dgm:pt modelId="{8E9AD73D-CD3C-4FBC-A843-08754723EDF1}" type="pres">
      <dgm:prSet presAssocID="{D60C2935-0186-4D7B-B516-E95B42AE0D27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F49283E-0781-4BDB-9EC6-F3C8A679B30B}" type="pres">
      <dgm:prSet presAssocID="{D60C2935-0186-4D7B-B516-E95B42AE0D27}" presName="textaccent4" presStyleCnt="0"/>
      <dgm:spPr/>
    </dgm:pt>
    <dgm:pt modelId="{21E368D6-899B-454C-A594-BA24505164D4}" type="pres">
      <dgm:prSet presAssocID="{D60C2935-0186-4D7B-B516-E95B42AE0D27}" presName="accentRepeatNode" presStyleLbl="solidAlignAcc1" presStyleIdx="6" presStyleCnt="12"/>
      <dgm:spPr/>
    </dgm:pt>
    <dgm:pt modelId="{9EDF0551-D0E1-4536-A491-0151E6E06D4C}" type="pres">
      <dgm:prSet presAssocID="{9FE4654A-A692-4A44-90ED-70B0671C9F25}" presName="image4" presStyleCnt="0"/>
      <dgm:spPr/>
    </dgm:pt>
    <dgm:pt modelId="{DCE15B66-A813-4E1D-88FC-DD3A6807C3A6}" type="pres">
      <dgm:prSet presAssocID="{9FE4654A-A692-4A44-90ED-70B0671C9F25}" presName="imageRepeatNode" presStyleLbl="alignAcc1" presStyleIdx="3" presStyleCnt="6"/>
      <dgm:spPr/>
      <dgm:t>
        <a:bodyPr/>
        <a:lstStyle/>
        <a:p>
          <a:endParaRPr lang="nl-BE"/>
        </a:p>
      </dgm:t>
    </dgm:pt>
    <dgm:pt modelId="{CD7E2925-8CCE-486C-8730-0D5C2219F088}" type="pres">
      <dgm:prSet presAssocID="{9FE4654A-A692-4A44-90ED-70B0671C9F25}" presName="imageaccent4" presStyleCnt="0"/>
      <dgm:spPr/>
    </dgm:pt>
    <dgm:pt modelId="{A02BEB88-81BB-4E81-A145-E44C2BDBD038}" type="pres">
      <dgm:prSet presAssocID="{9FE4654A-A692-4A44-90ED-70B0671C9F25}" presName="accentRepeatNode" presStyleLbl="solidAlignAcc1" presStyleIdx="7" presStyleCnt="12"/>
      <dgm:spPr/>
    </dgm:pt>
    <dgm:pt modelId="{E816DCAA-08B3-4E2B-AD72-18994EBE84C8}" type="pres">
      <dgm:prSet presAssocID="{C60DBE4A-AA13-49E4-A1F9-0F94EC805C58}" presName="text5" presStyleCnt="0"/>
      <dgm:spPr/>
    </dgm:pt>
    <dgm:pt modelId="{CDFA1E59-DA20-4454-A369-792183301298}" type="pres">
      <dgm:prSet presAssocID="{C60DBE4A-AA13-49E4-A1F9-0F94EC805C58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4C65078-5BED-40C7-ADB7-91A8DE7D4167}" type="pres">
      <dgm:prSet presAssocID="{C60DBE4A-AA13-49E4-A1F9-0F94EC805C58}" presName="textaccent5" presStyleCnt="0"/>
      <dgm:spPr/>
    </dgm:pt>
    <dgm:pt modelId="{A35CFE8A-1316-44B1-BFEC-BEB28AEA658C}" type="pres">
      <dgm:prSet presAssocID="{C60DBE4A-AA13-49E4-A1F9-0F94EC805C58}" presName="accentRepeatNode" presStyleLbl="solidAlignAcc1" presStyleIdx="8" presStyleCnt="12"/>
      <dgm:spPr/>
    </dgm:pt>
    <dgm:pt modelId="{BD76FFA3-D53F-4326-AB86-EA31BD56A079}" type="pres">
      <dgm:prSet presAssocID="{7A95C112-B55B-45F0-9D0A-2FBF95BA249B}" presName="image5" presStyleCnt="0"/>
      <dgm:spPr/>
    </dgm:pt>
    <dgm:pt modelId="{433AA167-193C-496A-9C21-BFF73B2D30FE}" type="pres">
      <dgm:prSet presAssocID="{7A95C112-B55B-45F0-9D0A-2FBF95BA249B}" presName="imageRepeatNode" presStyleLbl="alignAcc1" presStyleIdx="4" presStyleCnt="6"/>
      <dgm:spPr/>
      <dgm:t>
        <a:bodyPr/>
        <a:lstStyle/>
        <a:p>
          <a:endParaRPr lang="nl-BE"/>
        </a:p>
      </dgm:t>
    </dgm:pt>
    <dgm:pt modelId="{3917ADA0-CF34-4AC9-A6C4-0F1EEE411D84}" type="pres">
      <dgm:prSet presAssocID="{7A95C112-B55B-45F0-9D0A-2FBF95BA249B}" presName="imageaccent5" presStyleCnt="0"/>
      <dgm:spPr/>
    </dgm:pt>
    <dgm:pt modelId="{50879C8D-62BC-495E-A0A1-0F4C9D204A75}" type="pres">
      <dgm:prSet presAssocID="{7A95C112-B55B-45F0-9D0A-2FBF95BA249B}" presName="accentRepeatNode" presStyleLbl="solidAlignAcc1" presStyleIdx="9" presStyleCnt="12"/>
      <dgm:spPr/>
    </dgm:pt>
    <dgm:pt modelId="{5A989A8B-AEF7-4FAA-A31B-4FD4F623D8DE}" type="pres">
      <dgm:prSet presAssocID="{D43B46EE-31D4-43D5-9537-7FF8FF1EB650}" presName="text6" presStyleCnt="0"/>
      <dgm:spPr/>
    </dgm:pt>
    <dgm:pt modelId="{0240934B-CF9C-40F9-AF89-820C363A093C}" type="pres">
      <dgm:prSet presAssocID="{D43B46EE-31D4-43D5-9537-7FF8FF1EB650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1617138-11CF-424F-A661-1D817B9BDD38}" type="pres">
      <dgm:prSet presAssocID="{D43B46EE-31D4-43D5-9537-7FF8FF1EB650}" presName="textaccent6" presStyleCnt="0"/>
      <dgm:spPr/>
    </dgm:pt>
    <dgm:pt modelId="{069A83A0-7896-425E-9316-A078DDE63A50}" type="pres">
      <dgm:prSet presAssocID="{D43B46EE-31D4-43D5-9537-7FF8FF1EB650}" presName="accentRepeatNode" presStyleLbl="solidAlignAcc1" presStyleIdx="10" presStyleCnt="12"/>
      <dgm:spPr/>
    </dgm:pt>
    <dgm:pt modelId="{20CF3521-041A-429B-AD43-BEA7C9F200B4}" type="pres">
      <dgm:prSet presAssocID="{2EF603B6-6375-4940-AB2C-8D3A1FA3538F}" presName="image6" presStyleCnt="0"/>
      <dgm:spPr/>
    </dgm:pt>
    <dgm:pt modelId="{3F2DFF7C-4F3D-40DF-A202-9025CBC8E16A}" type="pres">
      <dgm:prSet presAssocID="{2EF603B6-6375-4940-AB2C-8D3A1FA3538F}" presName="imageRepeatNode" presStyleLbl="alignAcc1" presStyleIdx="5" presStyleCnt="6"/>
      <dgm:spPr/>
      <dgm:t>
        <a:bodyPr/>
        <a:lstStyle/>
        <a:p>
          <a:endParaRPr lang="nl-BE"/>
        </a:p>
      </dgm:t>
    </dgm:pt>
    <dgm:pt modelId="{4EA2F3F1-C88D-42EA-96FA-E2D76D5EC85D}" type="pres">
      <dgm:prSet presAssocID="{2EF603B6-6375-4940-AB2C-8D3A1FA3538F}" presName="imageaccent6" presStyleCnt="0"/>
      <dgm:spPr/>
    </dgm:pt>
    <dgm:pt modelId="{4EA32605-7FC9-46A2-A054-295E9A141D8E}" type="pres">
      <dgm:prSet presAssocID="{2EF603B6-6375-4940-AB2C-8D3A1FA3538F}" presName="accentRepeatNode" presStyleLbl="solidAlignAcc1" presStyleIdx="11" presStyleCnt="12"/>
      <dgm:spPr/>
    </dgm:pt>
  </dgm:ptLst>
  <dgm:cxnLst>
    <dgm:cxn modelId="{70091AAA-0E32-44AD-9D42-ED3777B09F99}" type="presOf" srcId="{7A95C112-B55B-45F0-9D0A-2FBF95BA249B}" destId="{433AA167-193C-496A-9C21-BFF73B2D30FE}" srcOrd="0" destOrd="0" presId="urn:microsoft.com/office/officeart/2008/layout/HexagonCluster"/>
    <dgm:cxn modelId="{C799669E-6CC9-4841-8697-2F2547DB80ED}" type="presOf" srcId="{9FE4654A-A692-4A44-90ED-70B0671C9F25}" destId="{DCE15B66-A813-4E1D-88FC-DD3A6807C3A6}" srcOrd="0" destOrd="0" presId="urn:microsoft.com/office/officeart/2008/layout/HexagonCluster"/>
    <dgm:cxn modelId="{E008E92D-A08A-4276-AEB1-C3DFFABF4F7B}" srcId="{895079E8-598B-469C-857A-3CCB8998A837}" destId="{C1A213DA-6515-4848-836F-06B5EBD22474}" srcOrd="1" destOrd="0" parTransId="{A246B097-A637-4C68-B9E0-2C4D3F54C310}" sibTransId="{FA401E3D-0705-4D10-9563-5C7965F7614C}"/>
    <dgm:cxn modelId="{1EF690D4-5C84-48F4-B347-EE81CB5EC5A2}" type="presOf" srcId="{C60DBE4A-AA13-49E4-A1F9-0F94EC805C58}" destId="{CDFA1E59-DA20-4454-A369-792183301298}" srcOrd="0" destOrd="0" presId="urn:microsoft.com/office/officeart/2008/layout/HexagonCluster"/>
    <dgm:cxn modelId="{5FC1565A-3EC8-4602-A23A-1F1010990EC5}" type="presOf" srcId="{A0D4310A-8512-47C5-A59F-F8F97CEB65F7}" destId="{2914DA7F-4F84-4120-83CE-C174D1C6CA5D}" srcOrd="0" destOrd="0" presId="urn:microsoft.com/office/officeart/2008/layout/HexagonCluster"/>
    <dgm:cxn modelId="{84D28118-0C8C-42D2-8897-6AC88FCC2A8B}" type="presOf" srcId="{895079E8-598B-469C-857A-3CCB8998A837}" destId="{F39F5631-6FA0-4657-AE55-6EEB1D3ABED7}" srcOrd="0" destOrd="0" presId="urn:microsoft.com/office/officeart/2008/layout/HexagonCluster"/>
    <dgm:cxn modelId="{A61AC2D8-5FCB-4E1E-A2DF-D58B0DB9E400}" type="presOf" srcId="{D43B46EE-31D4-43D5-9537-7FF8FF1EB650}" destId="{0240934B-CF9C-40F9-AF89-820C363A093C}" srcOrd="0" destOrd="0" presId="urn:microsoft.com/office/officeart/2008/layout/HexagonCluster"/>
    <dgm:cxn modelId="{549CE9D3-B611-44F2-808C-7686B336F6CC}" type="presOf" srcId="{D60C2935-0186-4D7B-B516-E95B42AE0D27}" destId="{8E9AD73D-CD3C-4FBC-A843-08754723EDF1}" srcOrd="0" destOrd="0" presId="urn:microsoft.com/office/officeart/2008/layout/HexagonCluster"/>
    <dgm:cxn modelId="{3CD66050-5E2B-4954-90EA-9B545350000C}" srcId="{895079E8-598B-469C-857A-3CCB8998A837}" destId="{D43B46EE-31D4-43D5-9537-7FF8FF1EB650}" srcOrd="5" destOrd="0" parTransId="{ED12DA9A-7A6D-4042-A1A7-B769F2251D0D}" sibTransId="{2EF603B6-6375-4940-AB2C-8D3A1FA3538F}"/>
    <dgm:cxn modelId="{8703B560-02FB-4A73-96EB-A97FBF822324}" type="presOf" srcId="{C1A213DA-6515-4848-836F-06B5EBD22474}" destId="{58B6AC62-9DCF-46DC-BDA8-E0CA1D09401D}" srcOrd="0" destOrd="0" presId="urn:microsoft.com/office/officeart/2008/layout/HexagonCluster"/>
    <dgm:cxn modelId="{CB15CED4-198B-498A-B574-17927462F060}" srcId="{895079E8-598B-469C-857A-3CCB8998A837}" destId="{68C7B751-554B-455B-B120-08E21BE079DA}" srcOrd="2" destOrd="0" parTransId="{B5D73BB5-C91C-4A55-82EF-86D06A384D56}" sibTransId="{72FA4850-C8DD-416F-9560-0DF4E6A86AEC}"/>
    <dgm:cxn modelId="{ADBF0C3B-4718-4569-8134-D27D6229BC0A}" srcId="{895079E8-598B-469C-857A-3CCB8998A837}" destId="{4DCD0471-6E52-462F-9255-B284C9A47FD0}" srcOrd="0" destOrd="0" parTransId="{08AE9F5F-D9EC-4670-8066-60CAC2225B13}" sibTransId="{A0D4310A-8512-47C5-A59F-F8F97CEB65F7}"/>
    <dgm:cxn modelId="{31A4D260-EBB7-47D6-9E61-13F20CFA8A9A}" type="presOf" srcId="{4DCD0471-6E52-462F-9255-B284C9A47FD0}" destId="{8964853F-6355-44AA-B96E-1313A2C46F17}" srcOrd="0" destOrd="0" presId="urn:microsoft.com/office/officeart/2008/layout/HexagonCluster"/>
    <dgm:cxn modelId="{D7D350FE-209D-4C8A-B34D-C47B2EA63D29}" type="presOf" srcId="{2EF603B6-6375-4940-AB2C-8D3A1FA3538F}" destId="{3F2DFF7C-4F3D-40DF-A202-9025CBC8E16A}" srcOrd="0" destOrd="0" presId="urn:microsoft.com/office/officeart/2008/layout/HexagonCluster"/>
    <dgm:cxn modelId="{C33696E8-6CF6-4D6F-B6E9-CD31F72B6307}" type="presOf" srcId="{72FA4850-C8DD-416F-9560-0DF4E6A86AEC}" destId="{165F310E-D409-435A-92D3-854D6FE7C595}" srcOrd="0" destOrd="0" presId="urn:microsoft.com/office/officeart/2008/layout/HexagonCluster"/>
    <dgm:cxn modelId="{128060F9-1C6D-428D-8115-F7CA84D53C9D}" type="presOf" srcId="{FA401E3D-0705-4D10-9563-5C7965F7614C}" destId="{0E301902-CEBE-47E8-B476-6C9B36949BA1}" srcOrd="0" destOrd="0" presId="urn:microsoft.com/office/officeart/2008/layout/HexagonCluster"/>
    <dgm:cxn modelId="{31F96505-58D3-43E2-B262-DA40E7A31A96}" srcId="{895079E8-598B-469C-857A-3CCB8998A837}" destId="{D60C2935-0186-4D7B-B516-E95B42AE0D27}" srcOrd="3" destOrd="0" parTransId="{51330F58-CDB9-4B99-AB34-6C56C267F846}" sibTransId="{9FE4654A-A692-4A44-90ED-70B0671C9F25}"/>
    <dgm:cxn modelId="{6AB0B3A9-846D-477B-88AC-F1F1E4BEF417}" type="presOf" srcId="{68C7B751-554B-455B-B120-08E21BE079DA}" destId="{92C37E37-BE98-4B5B-9861-3FBDFB3BCB9C}" srcOrd="0" destOrd="0" presId="urn:microsoft.com/office/officeart/2008/layout/HexagonCluster"/>
    <dgm:cxn modelId="{C2EFBB47-5CC6-46C2-BAA7-0F5B3954CF71}" srcId="{895079E8-598B-469C-857A-3CCB8998A837}" destId="{C60DBE4A-AA13-49E4-A1F9-0F94EC805C58}" srcOrd="4" destOrd="0" parTransId="{41327937-CE82-4BA8-B268-829DA07C834D}" sibTransId="{7A95C112-B55B-45F0-9D0A-2FBF95BA249B}"/>
    <dgm:cxn modelId="{9A9D7AB0-FC0A-40E8-90E1-75B6256131A4}" type="presParOf" srcId="{F39F5631-6FA0-4657-AE55-6EEB1D3ABED7}" destId="{E56D7251-0B11-4AF4-B5BE-33F5E2FDCCA3}" srcOrd="0" destOrd="0" presId="urn:microsoft.com/office/officeart/2008/layout/HexagonCluster"/>
    <dgm:cxn modelId="{BA131AEE-F200-4F0C-809A-0CAA23DBA337}" type="presParOf" srcId="{E56D7251-0B11-4AF4-B5BE-33F5E2FDCCA3}" destId="{8964853F-6355-44AA-B96E-1313A2C46F17}" srcOrd="0" destOrd="0" presId="urn:microsoft.com/office/officeart/2008/layout/HexagonCluster"/>
    <dgm:cxn modelId="{FBEDC573-91B3-4B53-A3E0-412741C4574B}" type="presParOf" srcId="{F39F5631-6FA0-4657-AE55-6EEB1D3ABED7}" destId="{03BA8052-B4FE-493E-8F76-DAC019B75012}" srcOrd="1" destOrd="0" presId="urn:microsoft.com/office/officeart/2008/layout/HexagonCluster"/>
    <dgm:cxn modelId="{BA9C3FC7-A99A-47A4-B23E-8EE41B9408D4}" type="presParOf" srcId="{03BA8052-B4FE-493E-8F76-DAC019B75012}" destId="{A704A86E-672D-4200-A6BE-18BA867503FE}" srcOrd="0" destOrd="0" presId="urn:microsoft.com/office/officeart/2008/layout/HexagonCluster"/>
    <dgm:cxn modelId="{50FDF620-CB12-43F0-A9E9-F7356879BC7F}" type="presParOf" srcId="{F39F5631-6FA0-4657-AE55-6EEB1D3ABED7}" destId="{1DFF942D-9003-4C18-A5BD-ABEA998C8056}" srcOrd="2" destOrd="0" presId="urn:microsoft.com/office/officeart/2008/layout/HexagonCluster"/>
    <dgm:cxn modelId="{891609B8-A6C1-4F76-939D-7FC0222CDB3B}" type="presParOf" srcId="{1DFF942D-9003-4C18-A5BD-ABEA998C8056}" destId="{2914DA7F-4F84-4120-83CE-C174D1C6CA5D}" srcOrd="0" destOrd="0" presId="urn:microsoft.com/office/officeart/2008/layout/HexagonCluster"/>
    <dgm:cxn modelId="{11D54956-2445-4844-9976-C40D37B7F7A9}" type="presParOf" srcId="{F39F5631-6FA0-4657-AE55-6EEB1D3ABED7}" destId="{866624AB-B967-4268-812A-0BAFAADDB8EA}" srcOrd="3" destOrd="0" presId="urn:microsoft.com/office/officeart/2008/layout/HexagonCluster"/>
    <dgm:cxn modelId="{E8CA7FEE-3F58-4892-B340-11D6BB34D050}" type="presParOf" srcId="{866624AB-B967-4268-812A-0BAFAADDB8EA}" destId="{26C43230-1D33-4C46-8C14-D0396BB89433}" srcOrd="0" destOrd="0" presId="urn:microsoft.com/office/officeart/2008/layout/HexagonCluster"/>
    <dgm:cxn modelId="{13462A2C-349D-4732-850D-4FDD90DA4F48}" type="presParOf" srcId="{F39F5631-6FA0-4657-AE55-6EEB1D3ABED7}" destId="{6B3A99A9-46BF-4A51-BC55-1AD969D4C4E2}" srcOrd="4" destOrd="0" presId="urn:microsoft.com/office/officeart/2008/layout/HexagonCluster"/>
    <dgm:cxn modelId="{3497AE73-72C6-415B-BBFD-AD4D3DBE9C14}" type="presParOf" srcId="{6B3A99A9-46BF-4A51-BC55-1AD969D4C4E2}" destId="{58B6AC62-9DCF-46DC-BDA8-E0CA1D09401D}" srcOrd="0" destOrd="0" presId="urn:microsoft.com/office/officeart/2008/layout/HexagonCluster"/>
    <dgm:cxn modelId="{02AD94B4-914D-4BD6-A6B6-D0A296DA46C5}" type="presParOf" srcId="{F39F5631-6FA0-4657-AE55-6EEB1D3ABED7}" destId="{4362406E-0410-47FD-A466-6C6A67346BF9}" srcOrd="5" destOrd="0" presId="urn:microsoft.com/office/officeart/2008/layout/HexagonCluster"/>
    <dgm:cxn modelId="{A5A9066A-CBF4-4889-AC48-1B93DFB052D2}" type="presParOf" srcId="{4362406E-0410-47FD-A466-6C6A67346BF9}" destId="{69E026C1-0017-4791-96A8-839C5F53AC9C}" srcOrd="0" destOrd="0" presId="urn:microsoft.com/office/officeart/2008/layout/HexagonCluster"/>
    <dgm:cxn modelId="{CDFBF76A-A444-4D23-811D-52E865D762E3}" type="presParOf" srcId="{F39F5631-6FA0-4657-AE55-6EEB1D3ABED7}" destId="{2895A4A8-C82E-469A-B54E-D72BFA7E2BC6}" srcOrd="6" destOrd="0" presId="urn:microsoft.com/office/officeart/2008/layout/HexagonCluster"/>
    <dgm:cxn modelId="{7FF20E34-78A3-4E94-B7C1-DD69A5EBA38C}" type="presParOf" srcId="{2895A4A8-C82E-469A-B54E-D72BFA7E2BC6}" destId="{0E301902-CEBE-47E8-B476-6C9B36949BA1}" srcOrd="0" destOrd="0" presId="urn:microsoft.com/office/officeart/2008/layout/HexagonCluster"/>
    <dgm:cxn modelId="{6720D2AA-6596-4B49-BBEE-CD8BB00824F8}" type="presParOf" srcId="{F39F5631-6FA0-4657-AE55-6EEB1D3ABED7}" destId="{9D55B851-F1E8-474A-8F76-B340E9E3376C}" srcOrd="7" destOrd="0" presId="urn:microsoft.com/office/officeart/2008/layout/HexagonCluster"/>
    <dgm:cxn modelId="{03EB8142-2EEC-4FD6-B7D2-E8A9F4E8E940}" type="presParOf" srcId="{9D55B851-F1E8-474A-8F76-B340E9E3376C}" destId="{E3D78712-AFD6-4EAE-BB5D-D7B337F55177}" srcOrd="0" destOrd="0" presId="urn:microsoft.com/office/officeart/2008/layout/HexagonCluster"/>
    <dgm:cxn modelId="{199A0567-C63E-4513-9E72-2B7246970D9E}" type="presParOf" srcId="{F39F5631-6FA0-4657-AE55-6EEB1D3ABED7}" destId="{D2EDBF58-47D0-4B81-9909-4758FBF2285E}" srcOrd="8" destOrd="0" presId="urn:microsoft.com/office/officeart/2008/layout/HexagonCluster"/>
    <dgm:cxn modelId="{8DFBC25C-D082-4940-ACB3-09E352CBE080}" type="presParOf" srcId="{D2EDBF58-47D0-4B81-9909-4758FBF2285E}" destId="{92C37E37-BE98-4B5B-9861-3FBDFB3BCB9C}" srcOrd="0" destOrd="0" presId="urn:microsoft.com/office/officeart/2008/layout/HexagonCluster"/>
    <dgm:cxn modelId="{081E08B5-B5C0-41B3-BA2D-A75A126388A9}" type="presParOf" srcId="{F39F5631-6FA0-4657-AE55-6EEB1D3ABED7}" destId="{C3B1EA65-E04F-4422-BBBD-1580F58F3A01}" srcOrd="9" destOrd="0" presId="urn:microsoft.com/office/officeart/2008/layout/HexagonCluster"/>
    <dgm:cxn modelId="{769F06CE-51EE-4F06-9373-300C91060753}" type="presParOf" srcId="{C3B1EA65-E04F-4422-BBBD-1580F58F3A01}" destId="{44ECF9AB-926D-4234-A306-BB1A6EACCD1B}" srcOrd="0" destOrd="0" presId="urn:microsoft.com/office/officeart/2008/layout/HexagonCluster"/>
    <dgm:cxn modelId="{2709809F-B50C-443B-A1C6-2D0A2D5EA19B}" type="presParOf" srcId="{F39F5631-6FA0-4657-AE55-6EEB1D3ABED7}" destId="{D857F91F-9B0C-474D-A37A-35BF7F5DF8BB}" srcOrd="10" destOrd="0" presId="urn:microsoft.com/office/officeart/2008/layout/HexagonCluster"/>
    <dgm:cxn modelId="{540ED219-C601-4DC6-BFD2-3D37135A9B98}" type="presParOf" srcId="{D857F91F-9B0C-474D-A37A-35BF7F5DF8BB}" destId="{165F310E-D409-435A-92D3-854D6FE7C595}" srcOrd="0" destOrd="0" presId="urn:microsoft.com/office/officeart/2008/layout/HexagonCluster"/>
    <dgm:cxn modelId="{70366F96-CECD-430D-BA67-937DE5397E5F}" type="presParOf" srcId="{F39F5631-6FA0-4657-AE55-6EEB1D3ABED7}" destId="{858A4D5F-207C-4852-BE0A-DDB23D0579BB}" srcOrd="11" destOrd="0" presId="urn:microsoft.com/office/officeart/2008/layout/HexagonCluster"/>
    <dgm:cxn modelId="{196D472A-FFF3-40CC-A983-9D0B5E1B4AA5}" type="presParOf" srcId="{858A4D5F-207C-4852-BE0A-DDB23D0579BB}" destId="{B3F4674F-5BC0-40C0-B347-91EA918E2C27}" srcOrd="0" destOrd="0" presId="urn:microsoft.com/office/officeart/2008/layout/HexagonCluster"/>
    <dgm:cxn modelId="{F87A2724-DBF0-4D70-B2D1-94EDF88E444E}" type="presParOf" srcId="{F39F5631-6FA0-4657-AE55-6EEB1D3ABED7}" destId="{7B043FDC-3498-4507-ABC9-D380ED86792E}" srcOrd="12" destOrd="0" presId="urn:microsoft.com/office/officeart/2008/layout/HexagonCluster"/>
    <dgm:cxn modelId="{CEFC79DA-2912-4ACA-8216-E334DB00E0B4}" type="presParOf" srcId="{7B043FDC-3498-4507-ABC9-D380ED86792E}" destId="{8E9AD73D-CD3C-4FBC-A843-08754723EDF1}" srcOrd="0" destOrd="0" presId="urn:microsoft.com/office/officeart/2008/layout/HexagonCluster"/>
    <dgm:cxn modelId="{048BCD9B-5CB1-4743-8596-597C258B919B}" type="presParOf" srcId="{F39F5631-6FA0-4657-AE55-6EEB1D3ABED7}" destId="{5F49283E-0781-4BDB-9EC6-F3C8A679B30B}" srcOrd="13" destOrd="0" presId="urn:microsoft.com/office/officeart/2008/layout/HexagonCluster"/>
    <dgm:cxn modelId="{B3C04826-A3B3-457B-BADC-B3B42D4B7868}" type="presParOf" srcId="{5F49283E-0781-4BDB-9EC6-F3C8A679B30B}" destId="{21E368D6-899B-454C-A594-BA24505164D4}" srcOrd="0" destOrd="0" presId="urn:microsoft.com/office/officeart/2008/layout/HexagonCluster"/>
    <dgm:cxn modelId="{20058F55-D665-4731-8224-E90CBE1D0A1B}" type="presParOf" srcId="{F39F5631-6FA0-4657-AE55-6EEB1D3ABED7}" destId="{9EDF0551-D0E1-4536-A491-0151E6E06D4C}" srcOrd="14" destOrd="0" presId="urn:microsoft.com/office/officeart/2008/layout/HexagonCluster"/>
    <dgm:cxn modelId="{A8C9DA3A-379F-429D-A450-AD8D92ECEE7C}" type="presParOf" srcId="{9EDF0551-D0E1-4536-A491-0151E6E06D4C}" destId="{DCE15B66-A813-4E1D-88FC-DD3A6807C3A6}" srcOrd="0" destOrd="0" presId="urn:microsoft.com/office/officeart/2008/layout/HexagonCluster"/>
    <dgm:cxn modelId="{3E10C218-8677-4AEF-A914-A70FBE442430}" type="presParOf" srcId="{F39F5631-6FA0-4657-AE55-6EEB1D3ABED7}" destId="{CD7E2925-8CCE-486C-8730-0D5C2219F088}" srcOrd="15" destOrd="0" presId="urn:microsoft.com/office/officeart/2008/layout/HexagonCluster"/>
    <dgm:cxn modelId="{57E33B68-2DF0-4488-B568-1091EBF6DFD6}" type="presParOf" srcId="{CD7E2925-8CCE-486C-8730-0D5C2219F088}" destId="{A02BEB88-81BB-4E81-A145-E44C2BDBD038}" srcOrd="0" destOrd="0" presId="urn:microsoft.com/office/officeart/2008/layout/HexagonCluster"/>
    <dgm:cxn modelId="{1B666065-7029-47DD-8A68-06FF23F7293B}" type="presParOf" srcId="{F39F5631-6FA0-4657-AE55-6EEB1D3ABED7}" destId="{E816DCAA-08B3-4E2B-AD72-18994EBE84C8}" srcOrd="16" destOrd="0" presId="urn:microsoft.com/office/officeart/2008/layout/HexagonCluster"/>
    <dgm:cxn modelId="{C11F25F3-E2B8-4994-8890-7F14E1041CCC}" type="presParOf" srcId="{E816DCAA-08B3-4E2B-AD72-18994EBE84C8}" destId="{CDFA1E59-DA20-4454-A369-792183301298}" srcOrd="0" destOrd="0" presId="urn:microsoft.com/office/officeart/2008/layout/HexagonCluster"/>
    <dgm:cxn modelId="{9D8A00CA-2471-4180-8365-917633B350D5}" type="presParOf" srcId="{F39F5631-6FA0-4657-AE55-6EEB1D3ABED7}" destId="{74C65078-5BED-40C7-ADB7-91A8DE7D4167}" srcOrd="17" destOrd="0" presId="urn:microsoft.com/office/officeart/2008/layout/HexagonCluster"/>
    <dgm:cxn modelId="{CC7222CE-6BDA-4B89-B99A-5B217079EA4F}" type="presParOf" srcId="{74C65078-5BED-40C7-ADB7-91A8DE7D4167}" destId="{A35CFE8A-1316-44B1-BFEC-BEB28AEA658C}" srcOrd="0" destOrd="0" presId="urn:microsoft.com/office/officeart/2008/layout/HexagonCluster"/>
    <dgm:cxn modelId="{8D1AD1DB-73FB-4424-A3FB-419A6F50EB89}" type="presParOf" srcId="{F39F5631-6FA0-4657-AE55-6EEB1D3ABED7}" destId="{BD76FFA3-D53F-4326-AB86-EA31BD56A079}" srcOrd="18" destOrd="0" presId="urn:microsoft.com/office/officeart/2008/layout/HexagonCluster"/>
    <dgm:cxn modelId="{D9438580-9A9A-4A0A-8E20-587D57A4F2DC}" type="presParOf" srcId="{BD76FFA3-D53F-4326-AB86-EA31BD56A079}" destId="{433AA167-193C-496A-9C21-BFF73B2D30FE}" srcOrd="0" destOrd="0" presId="urn:microsoft.com/office/officeart/2008/layout/HexagonCluster"/>
    <dgm:cxn modelId="{537C9F3E-D039-4221-A59C-E1E35E7E89CE}" type="presParOf" srcId="{F39F5631-6FA0-4657-AE55-6EEB1D3ABED7}" destId="{3917ADA0-CF34-4AC9-A6C4-0F1EEE411D84}" srcOrd="19" destOrd="0" presId="urn:microsoft.com/office/officeart/2008/layout/HexagonCluster"/>
    <dgm:cxn modelId="{215E2D32-09F4-4129-8F1B-FDDDCAB839EA}" type="presParOf" srcId="{3917ADA0-CF34-4AC9-A6C4-0F1EEE411D84}" destId="{50879C8D-62BC-495E-A0A1-0F4C9D204A75}" srcOrd="0" destOrd="0" presId="urn:microsoft.com/office/officeart/2008/layout/HexagonCluster"/>
    <dgm:cxn modelId="{9DB413D9-19CA-4E5A-97CE-C8E84821F16C}" type="presParOf" srcId="{F39F5631-6FA0-4657-AE55-6EEB1D3ABED7}" destId="{5A989A8B-AEF7-4FAA-A31B-4FD4F623D8DE}" srcOrd="20" destOrd="0" presId="urn:microsoft.com/office/officeart/2008/layout/HexagonCluster"/>
    <dgm:cxn modelId="{8705E649-5868-4E4F-A120-5DAB453AAEBA}" type="presParOf" srcId="{5A989A8B-AEF7-4FAA-A31B-4FD4F623D8DE}" destId="{0240934B-CF9C-40F9-AF89-820C363A093C}" srcOrd="0" destOrd="0" presId="urn:microsoft.com/office/officeart/2008/layout/HexagonCluster"/>
    <dgm:cxn modelId="{3FECC785-DCE8-4CE3-A484-DE4C45F1D281}" type="presParOf" srcId="{F39F5631-6FA0-4657-AE55-6EEB1D3ABED7}" destId="{E1617138-11CF-424F-A661-1D817B9BDD38}" srcOrd="21" destOrd="0" presId="urn:microsoft.com/office/officeart/2008/layout/HexagonCluster"/>
    <dgm:cxn modelId="{BC885A79-504D-49A8-A586-DDB3369F7331}" type="presParOf" srcId="{E1617138-11CF-424F-A661-1D817B9BDD38}" destId="{069A83A0-7896-425E-9316-A078DDE63A50}" srcOrd="0" destOrd="0" presId="urn:microsoft.com/office/officeart/2008/layout/HexagonCluster"/>
    <dgm:cxn modelId="{916E1EAD-1E20-4CF9-82ED-E0E2053E1105}" type="presParOf" srcId="{F39F5631-6FA0-4657-AE55-6EEB1D3ABED7}" destId="{20CF3521-041A-429B-AD43-BEA7C9F200B4}" srcOrd="22" destOrd="0" presId="urn:microsoft.com/office/officeart/2008/layout/HexagonCluster"/>
    <dgm:cxn modelId="{A25BD96D-E6A0-4C60-A6EF-FAE9B4B42F80}" type="presParOf" srcId="{20CF3521-041A-429B-AD43-BEA7C9F200B4}" destId="{3F2DFF7C-4F3D-40DF-A202-9025CBC8E16A}" srcOrd="0" destOrd="0" presId="urn:microsoft.com/office/officeart/2008/layout/HexagonCluster"/>
    <dgm:cxn modelId="{024C2995-E5FE-432A-A68B-E79FC0A1E2D8}" type="presParOf" srcId="{F39F5631-6FA0-4657-AE55-6EEB1D3ABED7}" destId="{4EA2F3F1-C88D-42EA-96FA-E2D76D5EC85D}" srcOrd="23" destOrd="0" presId="urn:microsoft.com/office/officeart/2008/layout/HexagonCluster"/>
    <dgm:cxn modelId="{1AE9DA58-D2CB-4F17-969E-C0989BDE7116}" type="presParOf" srcId="{4EA2F3F1-C88D-42EA-96FA-E2D76D5EC85D}" destId="{4EA32605-7FC9-46A2-A054-295E9A141D8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513487-4992-4C29-AEB3-BF065852590B}" type="doc">
      <dgm:prSet loTypeId="urn:microsoft.com/office/officeart/2005/8/layout/chevron1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B16AF35-0BB1-4179-9AC4-FF08D32DA1CB}">
      <dgm:prSet phldrT="[Tekst]" custT="1"/>
      <dgm:spPr/>
      <dgm:t>
        <a:bodyPr/>
        <a:lstStyle/>
        <a:p>
          <a:r>
            <a:rPr lang="en-US" sz="2000" dirty="0" err="1"/>
            <a:t>Opstart</a:t>
          </a:r>
          <a:endParaRPr lang="en-US" sz="2000" dirty="0"/>
        </a:p>
      </dgm:t>
    </dgm:pt>
    <dgm:pt modelId="{A5092890-F2A9-4E99-AA3A-7AAF27CD8371}" type="parTrans" cxnId="{6E4BAFFF-96F0-4EAD-AC9B-C41A983D474C}">
      <dgm:prSet/>
      <dgm:spPr/>
      <dgm:t>
        <a:bodyPr/>
        <a:lstStyle/>
        <a:p>
          <a:endParaRPr lang="en-US"/>
        </a:p>
      </dgm:t>
    </dgm:pt>
    <dgm:pt modelId="{ECDFB308-8AA3-47FF-8A82-36D887CC1729}" type="sibTrans" cxnId="{6E4BAFFF-96F0-4EAD-AC9B-C41A983D474C}">
      <dgm:prSet/>
      <dgm:spPr/>
      <dgm:t>
        <a:bodyPr/>
        <a:lstStyle/>
        <a:p>
          <a:endParaRPr lang="en-US"/>
        </a:p>
      </dgm:t>
    </dgm:pt>
    <dgm:pt modelId="{648986CC-962D-43F5-9FC7-5CB95F18BA78}">
      <dgm:prSet phldrT="[Tekst]" custT="1"/>
      <dgm:spPr/>
      <dgm:t>
        <a:bodyPr/>
        <a:lstStyle/>
        <a:p>
          <a:r>
            <a:rPr lang="en-US" sz="2000" dirty="0" err="1"/>
            <a:t>Bepalen</a:t>
          </a:r>
          <a:r>
            <a:rPr lang="en-US" sz="2000" dirty="0"/>
            <a:t> </a:t>
          </a:r>
          <a:r>
            <a:rPr lang="en-US" sz="2000" dirty="0" err="1" smtClean="0"/>
            <a:t>kernuitdagingen</a:t>
          </a:r>
          <a:endParaRPr lang="en-US" sz="2000" dirty="0"/>
        </a:p>
      </dgm:t>
    </dgm:pt>
    <dgm:pt modelId="{6700BA40-D9C4-475C-8B01-7B28E5DB9669}" type="parTrans" cxnId="{5040E5E3-D3A2-4E7F-A15F-EDB255214018}">
      <dgm:prSet/>
      <dgm:spPr/>
      <dgm:t>
        <a:bodyPr/>
        <a:lstStyle/>
        <a:p>
          <a:endParaRPr lang="en-US"/>
        </a:p>
      </dgm:t>
    </dgm:pt>
    <dgm:pt modelId="{6C3C5CF8-EFC4-4D2E-BFEE-9F0A4613C680}" type="sibTrans" cxnId="{5040E5E3-D3A2-4E7F-A15F-EDB255214018}">
      <dgm:prSet/>
      <dgm:spPr/>
      <dgm:t>
        <a:bodyPr/>
        <a:lstStyle/>
        <a:p>
          <a:endParaRPr lang="en-US"/>
        </a:p>
      </dgm:t>
    </dgm:pt>
    <dgm:pt modelId="{13154769-D8F3-406E-8ECF-3247C8DE6788}">
      <dgm:prSet phldrT="[Tekst]" custT="1"/>
      <dgm:spPr/>
      <dgm:t>
        <a:bodyPr/>
        <a:lstStyle/>
        <a:p>
          <a:r>
            <a:rPr lang="en-US" sz="2000" dirty="0" err="1"/>
            <a:t>Bepalen</a:t>
          </a:r>
          <a:r>
            <a:rPr lang="en-US" sz="2000" dirty="0"/>
            <a:t> </a:t>
          </a:r>
          <a:r>
            <a:rPr lang="en-US" sz="2000" dirty="0" err="1"/>
            <a:t>doelstellingen</a:t>
          </a:r>
          <a:endParaRPr lang="en-US" sz="2000" dirty="0"/>
        </a:p>
      </dgm:t>
    </dgm:pt>
    <dgm:pt modelId="{0AD53BAB-53B4-4840-B255-4BFA46FC5D2F}" type="parTrans" cxnId="{333AE55E-82E2-4EE9-8FE2-754FF551FFE5}">
      <dgm:prSet/>
      <dgm:spPr/>
      <dgm:t>
        <a:bodyPr/>
        <a:lstStyle/>
        <a:p>
          <a:endParaRPr lang="en-US"/>
        </a:p>
      </dgm:t>
    </dgm:pt>
    <dgm:pt modelId="{E563683D-51FA-498F-A1E9-FB941DC4E9EE}" type="sibTrans" cxnId="{333AE55E-82E2-4EE9-8FE2-754FF551FFE5}">
      <dgm:prSet/>
      <dgm:spPr/>
      <dgm:t>
        <a:bodyPr/>
        <a:lstStyle/>
        <a:p>
          <a:endParaRPr lang="en-US"/>
        </a:p>
      </dgm:t>
    </dgm:pt>
    <dgm:pt modelId="{AAA8B0C1-B28B-48AD-ACC6-8F275DFA567B}">
      <dgm:prSet phldrT="[Tekst]" custT="1"/>
      <dgm:spPr/>
      <dgm:t>
        <a:bodyPr/>
        <a:lstStyle/>
        <a:p>
          <a:r>
            <a:rPr lang="en-US" sz="2000" dirty="0" err="1"/>
            <a:t>Operationaliseren</a:t>
          </a:r>
          <a:endParaRPr lang="en-US" sz="2000" dirty="0"/>
        </a:p>
      </dgm:t>
    </dgm:pt>
    <dgm:pt modelId="{F92F5F8A-29FF-4C1A-B760-D81EC43E4521}" type="parTrans" cxnId="{5F34E939-503D-4E0C-950D-2526A1AB8E65}">
      <dgm:prSet/>
      <dgm:spPr/>
      <dgm:t>
        <a:bodyPr/>
        <a:lstStyle/>
        <a:p>
          <a:endParaRPr lang="en-US"/>
        </a:p>
      </dgm:t>
    </dgm:pt>
    <dgm:pt modelId="{DCD7E0C7-FCEB-441E-8E9B-4FEE4FED943B}" type="sibTrans" cxnId="{5F34E939-503D-4E0C-950D-2526A1AB8E65}">
      <dgm:prSet/>
      <dgm:spPr/>
      <dgm:t>
        <a:bodyPr/>
        <a:lstStyle/>
        <a:p>
          <a:endParaRPr lang="en-US"/>
        </a:p>
      </dgm:t>
    </dgm:pt>
    <dgm:pt modelId="{64D69249-9325-4CB8-994E-2899206B3EA0}">
      <dgm:prSet phldrT="[Tekst]" custT="1"/>
      <dgm:spPr/>
      <dgm:t>
        <a:bodyPr/>
        <a:lstStyle/>
        <a:p>
          <a:r>
            <a:rPr lang="en-US" sz="2000" dirty="0" err="1"/>
            <a:t>Opvolgen</a:t>
          </a:r>
          <a:r>
            <a:rPr lang="en-US" sz="2000" dirty="0"/>
            <a:t> &amp; </a:t>
          </a:r>
          <a:r>
            <a:rPr lang="en-US" sz="2000" i="1" dirty="0" err="1"/>
            <a:t>bijsturen</a:t>
          </a:r>
          <a:endParaRPr lang="en-US" sz="2000" i="1" dirty="0"/>
        </a:p>
      </dgm:t>
    </dgm:pt>
    <dgm:pt modelId="{5388D346-3401-4A01-BC19-43C49223BE00}" type="parTrans" cxnId="{CD64D678-4656-4B70-84ED-40E3EA15B75D}">
      <dgm:prSet/>
      <dgm:spPr/>
      <dgm:t>
        <a:bodyPr/>
        <a:lstStyle/>
        <a:p>
          <a:endParaRPr lang="en-US"/>
        </a:p>
      </dgm:t>
    </dgm:pt>
    <dgm:pt modelId="{F16CB8A6-8F04-478A-B248-0B188A4B8720}" type="sibTrans" cxnId="{CD64D678-4656-4B70-84ED-40E3EA15B75D}">
      <dgm:prSet/>
      <dgm:spPr/>
      <dgm:t>
        <a:bodyPr/>
        <a:lstStyle/>
        <a:p>
          <a:endParaRPr lang="en-US"/>
        </a:p>
      </dgm:t>
    </dgm:pt>
    <dgm:pt modelId="{546E002F-D4BB-44CE-B151-2507CBA3AB4E}" type="pres">
      <dgm:prSet presAssocID="{A3513487-4992-4C29-AEB3-BF06585259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7B5E7C-0A13-4D1E-A7EC-F8DBA14FFE90}" type="pres">
      <dgm:prSet presAssocID="{6B16AF35-0BB1-4179-9AC4-FF08D32DA1C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4A1F4-13D4-4ED6-A18D-1981EC73521B}" type="pres">
      <dgm:prSet presAssocID="{ECDFB308-8AA3-47FF-8A82-36D887CC1729}" presName="parTxOnlySpace" presStyleCnt="0"/>
      <dgm:spPr/>
      <dgm:t>
        <a:bodyPr/>
        <a:lstStyle/>
        <a:p>
          <a:endParaRPr lang="en-US"/>
        </a:p>
      </dgm:t>
    </dgm:pt>
    <dgm:pt modelId="{BD43679C-844D-417C-A13A-D5F0FF30B66B}" type="pres">
      <dgm:prSet presAssocID="{648986CC-962D-43F5-9FC7-5CB95F18BA7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FF023-AB7F-4671-8278-71FCD6D3FFDD}" type="pres">
      <dgm:prSet presAssocID="{6C3C5CF8-EFC4-4D2E-BFEE-9F0A4613C680}" presName="parTxOnlySpace" presStyleCnt="0"/>
      <dgm:spPr/>
      <dgm:t>
        <a:bodyPr/>
        <a:lstStyle/>
        <a:p>
          <a:endParaRPr lang="en-US"/>
        </a:p>
      </dgm:t>
    </dgm:pt>
    <dgm:pt modelId="{C436A3B9-4DDB-4791-A87A-139E1F9A375C}" type="pres">
      <dgm:prSet presAssocID="{13154769-D8F3-406E-8ECF-3247C8DE678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EB92A-7A39-432E-BB88-815520EBA2C4}" type="pres">
      <dgm:prSet presAssocID="{E563683D-51FA-498F-A1E9-FB941DC4E9EE}" presName="parTxOnlySpace" presStyleCnt="0"/>
      <dgm:spPr/>
      <dgm:t>
        <a:bodyPr/>
        <a:lstStyle/>
        <a:p>
          <a:endParaRPr lang="en-US"/>
        </a:p>
      </dgm:t>
    </dgm:pt>
    <dgm:pt modelId="{62C4A99B-44D4-4BC8-9C6C-B1C4B2369D31}" type="pres">
      <dgm:prSet presAssocID="{AAA8B0C1-B28B-48AD-ACC6-8F275DFA567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68C07-FD64-4D0A-B946-CFEDE3675B86}" type="pres">
      <dgm:prSet presAssocID="{DCD7E0C7-FCEB-441E-8E9B-4FEE4FED943B}" presName="parTxOnlySpace" presStyleCnt="0"/>
      <dgm:spPr/>
      <dgm:t>
        <a:bodyPr/>
        <a:lstStyle/>
        <a:p>
          <a:endParaRPr lang="en-US"/>
        </a:p>
      </dgm:t>
    </dgm:pt>
    <dgm:pt modelId="{C9AF7F25-17B6-4AD0-9C07-2203B65FCC24}" type="pres">
      <dgm:prSet presAssocID="{64D69249-9325-4CB8-994E-2899206B3EA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64D678-4656-4B70-84ED-40E3EA15B75D}" srcId="{A3513487-4992-4C29-AEB3-BF065852590B}" destId="{64D69249-9325-4CB8-994E-2899206B3EA0}" srcOrd="4" destOrd="0" parTransId="{5388D346-3401-4A01-BC19-43C49223BE00}" sibTransId="{F16CB8A6-8F04-478A-B248-0B188A4B8720}"/>
    <dgm:cxn modelId="{4D3AC230-31F5-4898-8B47-BB8D56D206F1}" type="presOf" srcId="{6B16AF35-0BB1-4179-9AC4-FF08D32DA1CB}" destId="{DB7B5E7C-0A13-4D1E-A7EC-F8DBA14FFE90}" srcOrd="0" destOrd="0" presId="urn:microsoft.com/office/officeart/2005/8/layout/chevron1"/>
    <dgm:cxn modelId="{C03053BE-6B66-4810-BDEA-22CC900949D9}" type="presOf" srcId="{648986CC-962D-43F5-9FC7-5CB95F18BA78}" destId="{BD43679C-844D-417C-A13A-D5F0FF30B66B}" srcOrd="0" destOrd="0" presId="urn:microsoft.com/office/officeart/2005/8/layout/chevron1"/>
    <dgm:cxn modelId="{6E4BAFFF-96F0-4EAD-AC9B-C41A983D474C}" srcId="{A3513487-4992-4C29-AEB3-BF065852590B}" destId="{6B16AF35-0BB1-4179-9AC4-FF08D32DA1CB}" srcOrd="0" destOrd="0" parTransId="{A5092890-F2A9-4E99-AA3A-7AAF27CD8371}" sibTransId="{ECDFB308-8AA3-47FF-8A82-36D887CC1729}"/>
    <dgm:cxn modelId="{A46405A3-1E85-445D-9205-B5A8195B3493}" type="presOf" srcId="{A3513487-4992-4C29-AEB3-BF065852590B}" destId="{546E002F-D4BB-44CE-B151-2507CBA3AB4E}" srcOrd="0" destOrd="0" presId="urn:microsoft.com/office/officeart/2005/8/layout/chevron1"/>
    <dgm:cxn modelId="{333AE55E-82E2-4EE9-8FE2-754FF551FFE5}" srcId="{A3513487-4992-4C29-AEB3-BF065852590B}" destId="{13154769-D8F3-406E-8ECF-3247C8DE6788}" srcOrd="2" destOrd="0" parTransId="{0AD53BAB-53B4-4840-B255-4BFA46FC5D2F}" sibTransId="{E563683D-51FA-498F-A1E9-FB941DC4E9EE}"/>
    <dgm:cxn modelId="{CA922710-3824-41C8-92D1-A3769C376C4A}" type="presOf" srcId="{AAA8B0C1-B28B-48AD-ACC6-8F275DFA567B}" destId="{62C4A99B-44D4-4BC8-9C6C-B1C4B2369D31}" srcOrd="0" destOrd="0" presId="urn:microsoft.com/office/officeart/2005/8/layout/chevron1"/>
    <dgm:cxn modelId="{5F34E939-503D-4E0C-950D-2526A1AB8E65}" srcId="{A3513487-4992-4C29-AEB3-BF065852590B}" destId="{AAA8B0C1-B28B-48AD-ACC6-8F275DFA567B}" srcOrd="3" destOrd="0" parTransId="{F92F5F8A-29FF-4C1A-B760-D81EC43E4521}" sibTransId="{DCD7E0C7-FCEB-441E-8E9B-4FEE4FED943B}"/>
    <dgm:cxn modelId="{5040E5E3-D3A2-4E7F-A15F-EDB255214018}" srcId="{A3513487-4992-4C29-AEB3-BF065852590B}" destId="{648986CC-962D-43F5-9FC7-5CB95F18BA78}" srcOrd="1" destOrd="0" parTransId="{6700BA40-D9C4-475C-8B01-7B28E5DB9669}" sibTransId="{6C3C5CF8-EFC4-4D2E-BFEE-9F0A4613C680}"/>
    <dgm:cxn modelId="{66DBA3AA-FAF0-42D3-A50D-125D3DB7491B}" type="presOf" srcId="{13154769-D8F3-406E-8ECF-3247C8DE6788}" destId="{C436A3B9-4DDB-4791-A87A-139E1F9A375C}" srcOrd="0" destOrd="0" presId="urn:microsoft.com/office/officeart/2005/8/layout/chevron1"/>
    <dgm:cxn modelId="{27FCA15B-1CEC-4C86-88DB-8292BAFADBEA}" type="presOf" srcId="{64D69249-9325-4CB8-994E-2899206B3EA0}" destId="{C9AF7F25-17B6-4AD0-9C07-2203B65FCC24}" srcOrd="0" destOrd="0" presId="urn:microsoft.com/office/officeart/2005/8/layout/chevron1"/>
    <dgm:cxn modelId="{48F80D0A-C048-47DD-BA52-C9D6E325C90C}" type="presParOf" srcId="{546E002F-D4BB-44CE-B151-2507CBA3AB4E}" destId="{DB7B5E7C-0A13-4D1E-A7EC-F8DBA14FFE90}" srcOrd="0" destOrd="0" presId="urn:microsoft.com/office/officeart/2005/8/layout/chevron1"/>
    <dgm:cxn modelId="{B11251D0-4720-4DA2-A0BC-E4644DEC3BBC}" type="presParOf" srcId="{546E002F-D4BB-44CE-B151-2507CBA3AB4E}" destId="{A2A4A1F4-13D4-4ED6-A18D-1981EC73521B}" srcOrd="1" destOrd="0" presId="urn:microsoft.com/office/officeart/2005/8/layout/chevron1"/>
    <dgm:cxn modelId="{1D8A8745-0B0F-47D0-B27D-9E1C1D834AE8}" type="presParOf" srcId="{546E002F-D4BB-44CE-B151-2507CBA3AB4E}" destId="{BD43679C-844D-417C-A13A-D5F0FF30B66B}" srcOrd="2" destOrd="0" presId="urn:microsoft.com/office/officeart/2005/8/layout/chevron1"/>
    <dgm:cxn modelId="{28E82A10-7663-4F75-85C5-5F30103D46F5}" type="presParOf" srcId="{546E002F-D4BB-44CE-B151-2507CBA3AB4E}" destId="{189FF023-AB7F-4671-8278-71FCD6D3FFDD}" srcOrd="3" destOrd="0" presId="urn:microsoft.com/office/officeart/2005/8/layout/chevron1"/>
    <dgm:cxn modelId="{CF004154-7321-4EFE-8950-00A02B4B1868}" type="presParOf" srcId="{546E002F-D4BB-44CE-B151-2507CBA3AB4E}" destId="{C436A3B9-4DDB-4791-A87A-139E1F9A375C}" srcOrd="4" destOrd="0" presId="urn:microsoft.com/office/officeart/2005/8/layout/chevron1"/>
    <dgm:cxn modelId="{92ACC156-72A3-43C7-B322-1A3412025D37}" type="presParOf" srcId="{546E002F-D4BB-44CE-B151-2507CBA3AB4E}" destId="{77AEB92A-7A39-432E-BB88-815520EBA2C4}" srcOrd="5" destOrd="0" presId="urn:microsoft.com/office/officeart/2005/8/layout/chevron1"/>
    <dgm:cxn modelId="{9894CD17-111F-4FBB-8A69-C7691C8D0D76}" type="presParOf" srcId="{546E002F-D4BB-44CE-B151-2507CBA3AB4E}" destId="{62C4A99B-44D4-4BC8-9C6C-B1C4B2369D31}" srcOrd="6" destOrd="0" presId="urn:microsoft.com/office/officeart/2005/8/layout/chevron1"/>
    <dgm:cxn modelId="{112BDB73-CEF6-4869-BD58-410FBC6CB804}" type="presParOf" srcId="{546E002F-D4BB-44CE-B151-2507CBA3AB4E}" destId="{DB168C07-FD64-4D0A-B946-CFEDE3675B86}" srcOrd="7" destOrd="0" presId="urn:microsoft.com/office/officeart/2005/8/layout/chevron1"/>
    <dgm:cxn modelId="{ED71C064-57CF-45B5-9DE3-557D9740A2A0}" type="presParOf" srcId="{546E002F-D4BB-44CE-B151-2507CBA3AB4E}" destId="{C9AF7F25-17B6-4AD0-9C07-2203B65FCC2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B5E7C-0A13-4D1E-A7EC-F8DBA14FFE90}">
      <dsp:nvSpPr>
        <dsp:cNvPr id="0" name=""/>
        <dsp:cNvSpPr/>
      </dsp:nvSpPr>
      <dsp:spPr>
        <a:xfrm>
          <a:off x="2232" y="610740"/>
          <a:ext cx="1986855" cy="7947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Opstart</a:t>
          </a:r>
          <a:endParaRPr lang="en-US" sz="2000" kern="1200" dirty="0"/>
        </a:p>
      </dsp:txBody>
      <dsp:txXfrm>
        <a:off x="399603" y="610740"/>
        <a:ext cx="1192113" cy="794742"/>
      </dsp:txXfrm>
    </dsp:sp>
    <dsp:sp modelId="{BD43679C-844D-417C-A13A-D5F0FF30B66B}">
      <dsp:nvSpPr>
        <dsp:cNvPr id="0" name=""/>
        <dsp:cNvSpPr/>
      </dsp:nvSpPr>
      <dsp:spPr>
        <a:xfrm>
          <a:off x="1790402" y="610740"/>
          <a:ext cx="1986855" cy="794742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Bepalen</a:t>
          </a:r>
          <a:r>
            <a:rPr lang="en-US" sz="2000" kern="1200" dirty="0"/>
            <a:t> </a:t>
          </a:r>
          <a:r>
            <a:rPr lang="en-US" sz="2000" kern="1200" dirty="0" err="1" smtClean="0"/>
            <a:t>kernuit-dagingen</a:t>
          </a:r>
          <a:endParaRPr lang="en-US" sz="2000" kern="1200" dirty="0"/>
        </a:p>
      </dsp:txBody>
      <dsp:txXfrm>
        <a:off x="2187773" y="610740"/>
        <a:ext cx="1192113" cy="794742"/>
      </dsp:txXfrm>
    </dsp:sp>
    <dsp:sp modelId="{C436A3B9-4DDB-4791-A87A-139E1F9A375C}">
      <dsp:nvSpPr>
        <dsp:cNvPr id="0" name=""/>
        <dsp:cNvSpPr/>
      </dsp:nvSpPr>
      <dsp:spPr>
        <a:xfrm>
          <a:off x="3578572" y="610740"/>
          <a:ext cx="1986855" cy="7947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Bepalen</a:t>
          </a:r>
          <a:r>
            <a:rPr lang="en-US" sz="2000" kern="1200" dirty="0"/>
            <a:t> </a:t>
          </a:r>
          <a:r>
            <a:rPr lang="en-US" sz="2000" kern="1200" dirty="0" err="1" smtClean="0"/>
            <a:t>doel-stellingen</a:t>
          </a:r>
          <a:endParaRPr lang="en-US" sz="2000" kern="1200" dirty="0"/>
        </a:p>
      </dsp:txBody>
      <dsp:txXfrm>
        <a:off x="3975943" y="610740"/>
        <a:ext cx="1192113" cy="794742"/>
      </dsp:txXfrm>
    </dsp:sp>
    <dsp:sp modelId="{62C4A99B-44D4-4BC8-9C6C-B1C4B2369D31}">
      <dsp:nvSpPr>
        <dsp:cNvPr id="0" name=""/>
        <dsp:cNvSpPr/>
      </dsp:nvSpPr>
      <dsp:spPr>
        <a:xfrm>
          <a:off x="5366742" y="610740"/>
          <a:ext cx="1986855" cy="7947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Operationaliseren</a:t>
          </a:r>
          <a:endParaRPr lang="en-US" sz="2000" kern="1200" dirty="0"/>
        </a:p>
      </dsp:txBody>
      <dsp:txXfrm>
        <a:off x="5764113" y="610740"/>
        <a:ext cx="1192113" cy="794742"/>
      </dsp:txXfrm>
    </dsp:sp>
    <dsp:sp modelId="{C9AF7F25-17B6-4AD0-9C07-2203B65FCC24}">
      <dsp:nvSpPr>
        <dsp:cNvPr id="0" name=""/>
        <dsp:cNvSpPr/>
      </dsp:nvSpPr>
      <dsp:spPr>
        <a:xfrm>
          <a:off x="7154912" y="610740"/>
          <a:ext cx="1986855" cy="7947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Opvolgen</a:t>
          </a:r>
          <a:r>
            <a:rPr lang="en-US" sz="2000" kern="1200" dirty="0"/>
            <a:t> &amp; </a:t>
          </a:r>
          <a:r>
            <a:rPr lang="en-US" sz="2000" i="1" kern="1200" dirty="0" err="1"/>
            <a:t>bijsturen</a:t>
          </a:r>
          <a:endParaRPr lang="en-US" sz="2000" i="1" kern="1200" dirty="0"/>
        </a:p>
      </dsp:txBody>
      <dsp:txXfrm>
        <a:off x="7552283" y="610740"/>
        <a:ext cx="1192113" cy="794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4853F-6355-44AA-B96E-1313A2C46F17}">
      <dsp:nvSpPr>
        <dsp:cNvPr id="0" name=""/>
        <dsp:cNvSpPr/>
      </dsp:nvSpPr>
      <dsp:spPr>
        <a:xfrm>
          <a:off x="1633047" y="2326275"/>
          <a:ext cx="1630718" cy="14002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Demografisch</a:t>
          </a:r>
          <a:endParaRPr lang="nl-BE" sz="1400" kern="1200" dirty="0"/>
        </a:p>
      </dsp:txBody>
      <dsp:txXfrm>
        <a:off x="1885630" y="2543164"/>
        <a:ext cx="1125552" cy="966495"/>
      </dsp:txXfrm>
    </dsp:sp>
    <dsp:sp modelId="{A704A86E-672D-4200-A6BE-18BA867503FE}">
      <dsp:nvSpPr>
        <dsp:cNvPr id="0" name=""/>
        <dsp:cNvSpPr/>
      </dsp:nvSpPr>
      <dsp:spPr>
        <a:xfrm>
          <a:off x="1671956" y="2952475"/>
          <a:ext cx="190221" cy="1641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4DA7F-4F84-4120-83CE-C174D1C6CA5D}">
      <dsp:nvSpPr>
        <dsp:cNvPr id="0" name=""/>
        <dsp:cNvSpPr/>
      </dsp:nvSpPr>
      <dsp:spPr>
        <a:xfrm>
          <a:off x="229730" y="1552202"/>
          <a:ext cx="1630718" cy="14002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43230-1D33-4C46-8C14-D0396BB89433}">
      <dsp:nvSpPr>
        <dsp:cNvPr id="0" name=""/>
        <dsp:cNvSpPr/>
      </dsp:nvSpPr>
      <dsp:spPr>
        <a:xfrm>
          <a:off x="1346850" y="2766734"/>
          <a:ext cx="190221" cy="1641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6AC62-9DCF-46DC-BDA8-E0CA1D09401D}">
      <dsp:nvSpPr>
        <dsp:cNvPr id="0" name=""/>
        <dsp:cNvSpPr/>
      </dsp:nvSpPr>
      <dsp:spPr>
        <a:xfrm>
          <a:off x="3036364" y="1548145"/>
          <a:ext cx="1630718" cy="14002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Economisch</a:t>
          </a:r>
          <a:endParaRPr lang="nl-BE" sz="1400" kern="1200" dirty="0"/>
        </a:p>
      </dsp:txBody>
      <dsp:txXfrm>
        <a:off x="3288947" y="1765034"/>
        <a:ext cx="1125552" cy="966495"/>
      </dsp:txXfrm>
    </dsp:sp>
    <dsp:sp modelId="{69E026C1-0017-4791-96A8-839C5F53AC9C}">
      <dsp:nvSpPr>
        <dsp:cNvPr id="0" name=""/>
        <dsp:cNvSpPr/>
      </dsp:nvSpPr>
      <dsp:spPr>
        <a:xfrm>
          <a:off x="4158672" y="2759070"/>
          <a:ext cx="190221" cy="1641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01902-CEBE-47E8-B476-6C9B36949BA1}">
      <dsp:nvSpPr>
        <dsp:cNvPr id="0" name=""/>
        <dsp:cNvSpPr/>
      </dsp:nvSpPr>
      <dsp:spPr>
        <a:xfrm>
          <a:off x="4438816" y="2323570"/>
          <a:ext cx="1630718" cy="14002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78712-AFD6-4EAE-BB5D-D7B337F55177}">
      <dsp:nvSpPr>
        <dsp:cNvPr id="0" name=""/>
        <dsp:cNvSpPr/>
      </dsp:nvSpPr>
      <dsp:spPr>
        <a:xfrm>
          <a:off x="4478590" y="2946615"/>
          <a:ext cx="190221" cy="1641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37E37-BE98-4B5B-9861-3FBDFB3BCB9C}">
      <dsp:nvSpPr>
        <dsp:cNvPr id="0" name=""/>
        <dsp:cNvSpPr/>
      </dsp:nvSpPr>
      <dsp:spPr>
        <a:xfrm>
          <a:off x="1633047" y="778580"/>
          <a:ext cx="1630718" cy="14002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Cultureel</a:t>
          </a:r>
          <a:endParaRPr lang="nl-BE" sz="1400" kern="1200" dirty="0"/>
        </a:p>
      </dsp:txBody>
      <dsp:txXfrm>
        <a:off x="1885630" y="995469"/>
        <a:ext cx="1125552" cy="966495"/>
      </dsp:txXfrm>
    </dsp:sp>
    <dsp:sp modelId="{44ECF9AB-926D-4234-A306-BB1A6EACCD1B}">
      <dsp:nvSpPr>
        <dsp:cNvPr id="0" name=""/>
        <dsp:cNvSpPr/>
      </dsp:nvSpPr>
      <dsp:spPr>
        <a:xfrm>
          <a:off x="2750167" y="805179"/>
          <a:ext cx="190221" cy="1641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F310E-D409-435A-92D3-854D6FE7C595}">
      <dsp:nvSpPr>
        <dsp:cNvPr id="0" name=""/>
        <dsp:cNvSpPr/>
      </dsp:nvSpPr>
      <dsp:spPr>
        <a:xfrm>
          <a:off x="3036364" y="0"/>
          <a:ext cx="1630718" cy="14002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4674F-5BC0-40C0-B347-91EA918E2C27}">
      <dsp:nvSpPr>
        <dsp:cNvPr id="0" name=""/>
        <dsp:cNvSpPr/>
      </dsp:nvSpPr>
      <dsp:spPr>
        <a:xfrm>
          <a:off x="3082190" y="620340"/>
          <a:ext cx="190221" cy="1641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AD73D-CD3C-4FBC-A843-08754723EDF1}">
      <dsp:nvSpPr>
        <dsp:cNvPr id="0" name=""/>
        <dsp:cNvSpPr/>
      </dsp:nvSpPr>
      <dsp:spPr>
        <a:xfrm>
          <a:off x="4438816" y="775425"/>
          <a:ext cx="1630718" cy="14002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Ecologisch</a:t>
          </a:r>
          <a:endParaRPr lang="nl-BE" sz="1400" kern="1200" dirty="0"/>
        </a:p>
      </dsp:txBody>
      <dsp:txXfrm>
        <a:off x="4691399" y="992314"/>
        <a:ext cx="1125552" cy="966495"/>
      </dsp:txXfrm>
    </dsp:sp>
    <dsp:sp modelId="{21E368D6-899B-454C-A594-BA24505164D4}">
      <dsp:nvSpPr>
        <dsp:cNvPr id="0" name=""/>
        <dsp:cNvSpPr/>
      </dsp:nvSpPr>
      <dsp:spPr>
        <a:xfrm>
          <a:off x="5849915" y="1395765"/>
          <a:ext cx="190221" cy="1641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15B66-A813-4E1D-88FC-DD3A6807C3A6}">
      <dsp:nvSpPr>
        <dsp:cNvPr id="0" name=""/>
        <dsp:cNvSpPr/>
      </dsp:nvSpPr>
      <dsp:spPr>
        <a:xfrm>
          <a:off x="5842134" y="1562571"/>
          <a:ext cx="1630718" cy="14002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BEB88-81BB-4E81-A145-E44C2BDBD038}">
      <dsp:nvSpPr>
        <dsp:cNvPr id="0" name=""/>
        <dsp:cNvSpPr/>
      </dsp:nvSpPr>
      <dsp:spPr>
        <a:xfrm>
          <a:off x="6160323" y="1587817"/>
          <a:ext cx="190221" cy="1641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A1E59-DA20-4454-A369-792183301298}">
      <dsp:nvSpPr>
        <dsp:cNvPr id="0" name=""/>
        <dsp:cNvSpPr/>
      </dsp:nvSpPr>
      <dsp:spPr>
        <a:xfrm>
          <a:off x="5842134" y="14877"/>
          <a:ext cx="1630718" cy="14002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Politiek</a:t>
          </a:r>
          <a:endParaRPr lang="nl-BE" sz="1400" kern="1200" dirty="0"/>
        </a:p>
      </dsp:txBody>
      <dsp:txXfrm>
        <a:off x="6094717" y="231766"/>
        <a:ext cx="1125552" cy="966495"/>
      </dsp:txXfrm>
    </dsp:sp>
    <dsp:sp modelId="{A35CFE8A-1316-44B1-BFEC-BEB28AEA658C}">
      <dsp:nvSpPr>
        <dsp:cNvPr id="0" name=""/>
        <dsp:cNvSpPr/>
      </dsp:nvSpPr>
      <dsp:spPr>
        <a:xfrm>
          <a:off x="7253233" y="642430"/>
          <a:ext cx="190221" cy="1641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AA167-193C-496A-9C21-BFF73B2D30FE}">
      <dsp:nvSpPr>
        <dsp:cNvPr id="0" name=""/>
        <dsp:cNvSpPr/>
      </dsp:nvSpPr>
      <dsp:spPr>
        <a:xfrm>
          <a:off x="7245451" y="796163"/>
          <a:ext cx="1630718" cy="14002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79C8D-62BC-495E-A0A1-0F4C9D204A75}">
      <dsp:nvSpPr>
        <dsp:cNvPr id="0" name=""/>
        <dsp:cNvSpPr/>
      </dsp:nvSpPr>
      <dsp:spPr>
        <a:xfrm>
          <a:off x="7570557" y="827270"/>
          <a:ext cx="190221" cy="1641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0934B-CF9C-40F9-AF89-820C363A093C}">
      <dsp:nvSpPr>
        <dsp:cNvPr id="0" name=""/>
        <dsp:cNvSpPr/>
      </dsp:nvSpPr>
      <dsp:spPr>
        <a:xfrm>
          <a:off x="7245451" y="2341603"/>
          <a:ext cx="1630718" cy="14002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Technologisch</a:t>
          </a:r>
          <a:endParaRPr lang="nl-BE" sz="1400" kern="1200" dirty="0"/>
        </a:p>
      </dsp:txBody>
      <dsp:txXfrm>
        <a:off x="7498034" y="2558492"/>
        <a:ext cx="1125552" cy="966495"/>
      </dsp:txXfrm>
    </dsp:sp>
    <dsp:sp modelId="{069A83A0-7896-425E-9316-A078DDE63A50}">
      <dsp:nvSpPr>
        <dsp:cNvPr id="0" name=""/>
        <dsp:cNvSpPr/>
      </dsp:nvSpPr>
      <dsp:spPr>
        <a:xfrm>
          <a:off x="7568828" y="3567856"/>
          <a:ext cx="190221" cy="1641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DFF7C-4F3D-40DF-A202-9025CBC8E16A}">
      <dsp:nvSpPr>
        <dsp:cNvPr id="0" name=""/>
        <dsp:cNvSpPr/>
      </dsp:nvSpPr>
      <dsp:spPr>
        <a:xfrm>
          <a:off x="5842134" y="3108011"/>
          <a:ext cx="1630718" cy="14002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32605-7FC9-46A2-A054-295E9A141D8E}">
      <dsp:nvSpPr>
        <dsp:cNvPr id="0" name=""/>
        <dsp:cNvSpPr/>
      </dsp:nvSpPr>
      <dsp:spPr>
        <a:xfrm>
          <a:off x="7266202" y="3722490"/>
          <a:ext cx="190221" cy="1641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80870-376F-4CBD-96BA-2F6C20FFCD8D}" type="datetimeFigureOut">
              <a:rPr lang="nl-BE" smtClean="0"/>
              <a:t>25/09/2014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14AB5-91C6-4A25-82B6-14486DA8B1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402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ania.com/nl/kanalen/geld-werk/detail/hoe-employee-engagement-gebruiken-voor-betere-bedrijfsresultaten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com/sites/meghancasserly/2013/01/02/the-top-five-reasons-employees-will-quit-in-2013/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Brazilië, Rusland, India en China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3D48-4879-AD40-B2F3-AC36CA879F8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2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Autonomie van individu stijgt</a:t>
            </a:r>
          </a:p>
          <a:p>
            <a:pPr lvl="1"/>
            <a:r>
              <a:rPr lang="nl-BE" dirty="0" smtClean="0"/>
              <a:t>Ten koste van impact traditionele instituties en rollenpatronen</a:t>
            </a:r>
          </a:p>
          <a:p>
            <a:r>
              <a:rPr lang="nl-BE" dirty="0" smtClean="0"/>
              <a:t>Meer aanvaarding van ‘andere’ relatie- en samenlevingskeuzes</a:t>
            </a:r>
          </a:p>
          <a:p>
            <a:pPr lvl="1"/>
            <a:r>
              <a:rPr lang="nl-BE" dirty="0" smtClean="0"/>
              <a:t>Ongehuwd samenwonen</a:t>
            </a:r>
          </a:p>
          <a:p>
            <a:pPr lvl="1"/>
            <a:r>
              <a:rPr lang="nl-BE" dirty="0" err="1" smtClean="0"/>
              <a:t>Holebi</a:t>
            </a:r>
            <a:endParaRPr lang="nl-BE" dirty="0" smtClean="0"/>
          </a:p>
          <a:p>
            <a:pPr lvl="1"/>
            <a:r>
              <a:rPr lang="nl-BE" dirty="0" smtClean="0"/>
              <a:t>Maar ook minder definitieve keuzes (o.a. toename #echtscheidingen)</a:t>
            </a:r>
          </a:p>
          <a:p>
            <a:r>
              <a:rPr lang="nl-BE" dirty="0" smtClean="0"/>
              <a:t>Andere wijzen van sociaal netwerken</a:t>
            </a:r>
          </a:p>
          <a:p>
            <a:pPr lvl="1"/>
            <a:r>
              <a:rPr lang="nl-BE" dirty="0" smtClean="0"/>
              <a:t>Familie blijft belangrijk, maar toename van zelfgekozen relaties</a:t>
            </a:r>
          </a:p>
          <a:p>
            <a:pPr lvl="1"/>
            <a:r>
              <a:rPr lang="nl-BE" dirty="0" smtClean="0"/>
              <a:t>Impact sociale media</a:t>
            </a:r>
          </a:p>
          <a:p>
            <a:r>
              <a:rPr lang="nl-BE" dirty="0" smtClean="0"/>
              <a:t>Een ander verenigingsleven</a:t>
            </a:r>
          </a:p>
          <a:p>
            <a:r>
              <a:rPr lang="nl-BE" dirty="0" smtClean="0"/>
              <a:t>Gedaalde impact van religie</a:t>
            </a:r>
          </a:p>
          <a:p>
            <a:r>
              <a:rPr lang="nl-BE" dirty="0" smtClean="0"/>
              <a:t>Evolutie relatie met overheid</a:t>
            </a:r>
          </a:p>
          <a:p>
            <a:pPr lvl="1"/>
            <a:r>
              <a:rPr lang="nl-BE" dirty="0" smtClean="0"/>
              <a:t>Van burger als klant (jaren 90)</a:t>
            </a:r>
          </a:p>
          <a:p>
            <a:pPr lvl="1"/>
            <a:r>
              <a:rPr lang="nl-BE" dirty="0" smtClean="0"/>
              <a:t>Naar burger als betrokken partner</a:t>
            </a:r>
          </a:p>
          <a:p>
            <a:pPr lvl="1"/>
            <a:r>
              <a:rPr lang="nl-BE" dirty="0" smtClean="0"/>
              <a:t>Mondige burger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3D48-4879-AD40-B2F3-AC36CA879F8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2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3D48-4879-AD40-B2F3-AC36CA879F8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81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Alternatief:</a:t>
            </a:r>
          </a:p>
          <a:p>
            <a:r>
              <a:rPr lang="nl-BE" dirty="0" smtClean="0"/>
              <a:t>http://vimeo.com/15488784</a:t>
            </a:r>
          </a:p>
          <a:p>
            <a:r>
              <a:rPr lang="nl-BE" dirty="0" smtClean="0"/>
              <a:t>Nog korter alternatief: </a:t>
            </a:r>
            <a:r>
              <a:rPr lang="nl-BE" dirty="0" smtClean="0">
                <a:hlinkClick r:id="rId3"/>
              </a:rPr>
              <a:t>http://www.explania.com/nl/kanalen/geld-werk/detail/hoe-employee-engagement-gebruiken-voor-betere-bedrijfsresultaten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3D48-4879-AD40-B2F3-AC36CA879F8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(*Amerikaanse cijfers van CEB</a:t>
            </a:r>
            <a:r>
              <a:rPr lang="nl-BE" baseline="0" dirty="0" smtClean="0"/>
              <a:t> via </a:t>
            </a:r>
            <a:r>
              <a:rPr lang="nl-BE" dirty="0" smtClean="0">
                <a:hlinkClick r:id="rId3"/>
              </a:rPr>
              <a:t>http://www.forbes.com/sites/</a:t>
            </a:r>
            <a:r>
              <a:rPr lang="nl-BE" dirty="0" err="1" smtClean="0">
                <a:hlinkClick r:id="rId3"/>
              </a:rPr>
              <a:t>meghancasserly</a:t>
            </a:r>
            <a:r>
              <a:rPr lang="nl-BE" dirty="0" smtClean="0">
                <a:hlinkClick r:id="rId3"/>
              </a:rPr>
              <a:t>/2013/01/02/the-top-five-reasons-employees-will-quit-in-2013/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3D48-4879-AD40-B2F3-AC36CA879F8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10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/>
              <a:t>‹nr.›</a:t>
            </a:fld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060820"/>
            <a:ext cx="1728192" cy="79718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99592" y="2996952"/>
            <a:ext cx="7772400" cy="1163108"/>
          </a:xfrm>
        </p:spPr>
        <p:txBody>
          <a:bodyPr anchor="t">
            <a:normAutofit/>
          </a:bodyPr>
          <a:lstStyle>
            <a:lvl1pPr algn="ctr">
              <a:defRPr sz="2400" b="1" cap="all">
                <a:solidFill>
                  <a:srgbClr val="9C7B2C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899592" y="1484784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Flanders Art Sans Medium" pitchFamily="50" charset="0"/>
                <a:cs typeface="Flanders Art Sans Medium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546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80920" cy="1143000"/>
          </a:xfrm>
        </p:spPr>
        <p:txBody>
          <a:bodyPr>
            <a:normAutofit/>
          </a:bodyPr>
          <a:lstStyle>
            <a:lvl1pPr algn="l">
              <a:defRPr lang="nl-BE" sz="4400" b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6588224" y="6116851"/>
            <a:ext cx="3024336" cy="365125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594104" y="6356350"/>
            <a:ext cx="658416" cy="365125"/>
          </a:xfrm>
        </p:spPr>
        <p:txBody>
          <a:bodyPr/>
          <a:lstStyle>
            <a:lvl1pPr algn="r">
              <a:defRPr/>
            </a:lvl1pPr>
          </a:lstStyle>
          <a:p>
            <a:fld id="{BC6B4BAA-1BD4-4234-A33F-1FD32FDD5C24}" type="slidenum">
              <a:rPr lang="nl-BE" smtClean="0">
                <a:latin typeface="Arial Rounded MT Bold" panose="020F0704030504030204" pitchFamily="34" charset="0"/>
              </a:rPr>
              <a:pPr/>
              <a:t>‹nr.›</a:t>
            </a:fld>
            <a:endParaRPr lang="nl-BE" dirty="0">
              <a:latin typeface="Arial Rounded MT Bold" panose="020F070403050403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060820"/>
            <a:ext cx="1728192" cy="79718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58333" y="1718731"/>
            <a:ext cx="7834147" cy="4064001"/>
          </a:xfr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buFont typeface="Arial"/>
              <a:buChar char="•"/>
              <a:defRPr sz="2400" b="1">
                <a:solidFill>
                  <a:schemeClr val="tx1"/>
                </a:solidFill>
              </a:defRPr>
            </a:lvl1pPr>
            <a:lvl2pPr>
              <a:buClr>
                <a:schemeClr val="bg2">
                  <a:lumMod val="50000"/>
                </a:schemeClr>
              </a:buClr>
              <a:buFont typeface="Arial"/>
              <a:buChar char="•"/>
              <a:defRPr sz="2100"/>
            </a:lvl2pPr>
            <a:lvl3pPr>
              <a:buClr>
                <a:schemeClr val="bg2">
                  <a:lumMod val="50000"/>
                </a:schemeClr>
              </a:buClr>
              <a:buFont typeface="Arial"/>
              <a:buChar char="•"/>
              <a:defRPr sz="1800"/>
            </a:lvl3pPr>
            <a:lvl4pPr>
              <a:buClr>
                <a:schemeClr val="bg2">
                  <a:lumMod val="50000"/>
                </a:schemeClr>
              </a:buClr>
              <a:buFont typeface="Arial"/>
              <a:buChar char="•"/>
              <a:defRPr sz="1500"/>
            </a:lvl4pPr>
            <a:lvl5pPr>
              <a:buFont typeface="Arial"/>
              <a:buChar char="•"/>
              <a:defRPr sz="12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204020"/>
            <a:ext cx="2016224" cy="51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22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/>
              <a:t>‹nr.›</a:t>
            </a:fld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060820"/>
            <a:ext cx="1728192" cy="7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2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25-9-2014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21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570498" y="0"/>
            <a:ext cx="1286751" cy="770467"/>
          </a:xfrm>
          <a:prstGeom prst="roundRect">
            <a:avLst>
              <a:gd name="adj" fmla="val 10029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857249" y="770467"/>
            <a:ext cx="1286751" cy="770467"/>
          </a:xfrm>
          <a:prstGeom prst="roundRect">
            <a:avLst>
              <a:gd name="adj" fmla="val 10029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333" y="1718731"/>
            <a:ext cx="7526869" cy="4064001"/>
          </a:xfrm>
        </p:spPr>
        <p:txBody>
          <a:bodyPr/>
          <a:lstStyle>
            <a:lvl1pPr>
              <a:buFont typeface="Arial"/>
              <a:buChar char="•"/>
              <a:defRPr sz="2400" b="1">
                <a:solidFill>
                  <a:srgbClr val="9C7B2C"/>
                </a:solidFill>
              </a:defRPr>
            </a:lvl1pPr>
            <a:lvl2pPr>
              <a:buFont typeface="Arial"/>
              <a:buChar char="•"/>
              <a:defRPr sz="2100"/>
            </a:lvl2pPr>
            <a:lvl3pPr>
              <a:buFont typeface="Arial"/>
              <a:buChar char="•"/>
              <a:defRPr sz="1800"/>
            </a:lvl3pPr>
            <a:lvl4pPr>
              <a:buFont typeface="Arial"/>
              <a:buChar char="•"/>
              <a:defRPr sz="1500"/>
            </a:lvl4pPr>
            <a:lvl5pPr>
              <a:buFont typeface="Arial"/>
              <a:buChar char="•"/>
              <a:defRPr sz="12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6570498" y="770467"/>
            <a:ext cx="1286751" cy="770467"/>
          </a:xfrm>
          <a:prstGeom prst="roundRect">
            <a:avLst>
              <a:gd name="adj" fmla="val 10029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5283383" y="0"/>
            <a:ext cx="1286751" cy="770467"/>
          </a:xfrm>
          <a:prstGeom prst="roundRect">
            <a:avLst>
              <a:gd name="adj" fmla="val 10029"/>
            </a:avLst>
          </a:prstGeom>
          <a:solidFill>
            <a:srgbClr val="E9E8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6248400" cy="77046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2608" y="63498"/>
            <a:ext cx="5918192" cy="630769"/>
          </a:xfrm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r>
              <a:rPr lang="en-US" dirty="0" smtClean="0"/>
              <a:t>         </a:t>
            </a:r>
            <a:endParaRPr lang="en-US" dirty="0"/>
          </a:p>
        </p:txBody>
      </p:sp>
      <p:sp>
        <p:nvSpPr>
          <p:cNvPr id="19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5994401" y="6163732"/>
            <a:ext cx="1371600" cy="732368"/>
          </a:xfrm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1896" y="6284086"/>
            <a:ext cx="912815" cy="438438"/>
          </a:xfrm>
          <a:prstGeom prst="rect">
            <a:avLst/>
          </a:prstGeom>
        </p:spPr>
      </p:pic>
      <p:pic>
        <p:nvPicPr>
          <p:cNvPr id="18" name="Picture 2" descr="ahovos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6189132"/>
            <a:ext cx="804863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58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6189132"/>
            <a:ext cx="9144000" cy="6688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78B3-1A72-114A-A8AC-1BA134B5F968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5418665"/>
            <a:ext cx="1286751" cy="770467"/>
          </a:xfrm>
          <a:prstGeom prst="roundRect">
            <a:avLst>
              <a:gd name="adj" fmla="val 10029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1286751" y="4648198"/>
            <a:ext cx="1286751" cy="770467"/>
          </a:xfrm>
          <a:prstGeom prst="roundRect">
            <a:avLst>
              <a:gd name="adj" fmla="val 1002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2573502" y="4648198"/>
            <a:ext cx="1286751" cy="770467"/>
          </a:xfrm>
          <a:prstGeom prst="roundRect">
            <a:avLst>
              <a:gd name="adj" fmla="val 10029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2573502" y="5418665"/>
            <a:ext cx="1286751" cy="770467"/>
          </a:xfrm>
          <a:prstGeom prst="roundRect">
            <a:avLst>
              <a:gd name="adj" fmla="val 10029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3860253" y="5418665"/>
            <a:ext cx="1286751" cy="770467"/>
          </a:xfrm>
          <a:prstGeom prst="roundRect">
            <a:avLst>
              <a:gd name="adj" fmla="val 1002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4826"/>
            <a:ext cx="7772400" cy="1163108"/>
          </a:xfrm>
        </p:spPr>
        <p:txBody>
          <a:bodyPr anchor="t">
            <a:normAutofit/>
          </a:bodyPr>
          <a:lstStyle>
            <a:lvl1pPr algn="ctr">
              <a:defRPr sz="2400" b="1" cap="all">
                <a:solidFill>
                  <a:srgbClr val="9C7B2C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44638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5994401" y="6163732"/>
            <a:ext cx="1371600" cy="732368"/>
          </a:xfrm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1896" y="6284086"/>
            <a:ext cx="912815" cy="438438"/>
          </a:xfrm>
          <a:prstGeom prst="rect">
            <a:avLst/>
          </a:prstGeom>
        </p:spPr>
      </p:pic>
      <p:pic>
        <p:nvPicPr>
          <p:cNvPr id="2050" name="Picture 2" descr="ahovos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6189132"/>
            <a:ext cx="804863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81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Workshop 25/4 kennisdeling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4BAA-1BD4-4234-A33F-1FD32FDD5C24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40"/>
            <a:ext cx="9828584" cy="694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6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dan_pink_on_motivatio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uurszaken.be/zesde-staatshervorming" TargetMode="External"/><Relationship Id="rId2" Type="http://schemas.openxmlformats.org/officeDocument/2006/relationships/hyperlink" Target="http://www.bestuurszaken.be/regeerakkoord-2014-201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estuurszaken.be/hr-beleid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In het kader van een HR-beleidsplan</a:t>
            </a:r>
            <a:endParaRPr lang="nl-B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3200" dirty="0" smtClean="0">
                <a:latin typeface="Flanders Art Sans Bold" pitchFamily="50" charset="0"/>
              </a:rPr>
              <a:t>Bepalen kernuitdagingen</a:t>
            </a:r>
            <a:endParaRPr lang="nl-BE" sz="3200" dirty="0">
              <a:latin typeface="Flanders Art Sans Bold" pitchFamily="50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193384"/>
            <a:ext cx="2304256" cy="583745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err="1" smtClean="0"/>
              <a:t>Toolbox</a:t>
            </a:r>
            <a:r>
              <a:rPr lang="nl-BE" dirty="0" smtClean="0"/>
              <a:t> HR-beleidsplan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236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Vlaanderen 6 invalshoeken</a:t>
            </a:r>
            <a:endParaRPr lang="en-US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Tijdelijke aanduiding voor afbeelding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038958"/>
              </p:ext>
            </p:extLst>
          </p:nvPr>
        </p:nvGraphicFramePr>
        <p:xfrm>
          <a:off x="0" y="1578616"/>
          <a:ext cx="9105900" cy="4508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94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Vergrijzing &amp; verzilvering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2030:</a:t>
            </a:r>
          </a:p>
          <a:p>
            <a:pPr lvl="1"/>
            <a:r>
              <a:rPr lang="nl-BE" dirty="0" smtClean="0"/>
              <a:t>24% van de Vlaamse Bevolking 65+ = vergrijzing</a:t>
            </a:r>
          </a:p>
          <a:p>
            <a:pPr lvl="2"/>
            <a:r>
              <a:rPr lang="nl-BE" dirty="0" smtClean="0"/>
              <a:t>Nu 19%</a:t>
            </a:r>
          </a:p>
          <a:p>
            <a:pPr lvl="2"/>
            <a:r>
              <a:rPr lang="nl-BE" dirty="0" smtClean="0"/>
              <a:t>Vlaanderen vergrijst sterker dan de andere regio’s in België</a:t>
            </a:r>
          </a:p>
          <a:p>
            <a:pPr lvl="2"/>
            <a:r>
              <a:rPr lang="nl-BE" dirty="0" smtClean="0"/>
              <a:t>Tegen 2030 Vlaanderen in de middenmoot Europa</a:t>
            </a:r>
          </a:p>
          <a:p>
            <a:pPr lvl="1"/>
            <a:r>
              <a:rPr lang="nl-BE" dirty="0" smtClean="0"/>
              <a:t>Ook het aandeel 80+ stijgt =verzilvering</a:t>
            </a:r>
          </a:p>
          <a:p>
            <a:pPr lvl="1"/>
            <a:r>
              <a:rPr lang="nl-BE" dirty="0"/>
              <a:t>Aandeel -15 jarigen stagneert op 17% = </a:t>
            </a:r>
            <a:r>
              <a:rPr lang="nl-BE" dirty="0" smtClean="0"/>
              <a:t>ontgroening</a:t>
            </a:r>
          </a:p>
          <a:p>
            <a:pPr marL="857250" lvl="1" indent="-342900"/>
            <a:r>
              <a:rPr lang="nl-BE" dirty="0" smtClean="0"/>
              <a:t>Nieuwe generatie ouderen=	</a:t>
            </a:r>
          </a:p>
          <a:p>
            <a:pPr marL="1257300" lvl="2" indent="-342900"/>
            <a:r>
              <a:rPr lang="nl-BE" dirty="0" smtClean="0"/>
              <a:t>Zorgbehoeften stijgen</a:t>
            </a:r>
          </a:p>
          <a:p>
            <a:pPr marL="1257300" lvl="2" indent="-342900"/>
            <a:r>
              <a:rPr lang="nl-BE" dirty="0" smtClean="0"/>
              <a:t>Maar ook economische &amp; politieke doelgroep</a:t>
            </a:r>
          </a:p>
          <a:p>
            <a:pPr marL="1257300" lvl="2" indent="-342900"/>
            <a:r>
              <a:rPr lang="nl-BE" dirty="0" smtClean="0"/>
              <a:t>Langer actief</a:t>
            </a:r>
            <a:endParaRPr lang="nl-BE" dirty="0"/>
          </a:p>
          <a:p>
            <a:pPr lvl="1"/>
            <a:endParaRPr lang="nl-BE" dirty="0" smtClean="0"/>
          </a:p>
          <a:p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9" name="Zeshoek 8"/>
          <p:cNvSpPr/>
          <p:nvPr/>
        </p:nvSpPr>
        <p:spPr>
          <a:xfrm>
            <a:off x="7396326" y="836712"/>
            <a:ext cx="1747674" cy="1519642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474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 &amp; uit op de arbeidsmarkt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# 15-24 jarigen &lt; # 55-64 jarigen</a:t>
            </a:r>
          </a:p>
          <a:p>
            <a:r>
              <a:rPr lang="nl-BE" dirty="0"/>
              <a:t>Dus potentiële instroom &lt; uitstroom</a:t>
            </a:r>
          </a:p>
          <a:p>
            <a:pPr lvl="1"/>
            <a:r>
              <a:rPr lang="nl-BE" dirty="0" smtClean="0"/>
              <a:t>Reeds sinds 2007</a:t>
            </a:r>
          </a:p>
          <a:p>
            <a:pPr lvl="2"/>
            <a:r>
              <a:rPr lang="nl-BE" dirty="0" smtClean="0"/>
              <a:t>Verwacht dat het verschil nog toeneemt tot 2025</a:t>
            </a:r>
          </a:p>
          <a:p>
            <a:r>
              <a:rPr lang="nl-BE" dirty="0" smtClean="0"/>
              <a:t>Bevolking op arbeidsleeftijd (15-64 jaar)</a:t>
            </a:r>
          </a:p>
          <a:p>
            <a:pPr lvl="1"/>
            <a:r>
              <a:rPr lang="nl-BE" dirty="0" smtClean="0"/>
              <a:t>Neemt in absolute aantallen toe</a:t>
            </a:r>
          </a:p>
          <a:p>
            <a:pPr lvl="1"/>
            <a:r>
              <a:rPr lang="nl-BE" dirty="0" smtClean="0"/>
              <a:t>Maar trager in verhouding met totale bevolking</a:t>
            </a:r>
          </a:p>
          <a:p>
            <a:pPr lvl="1"/>
            <a:r>
              <a:rPr lang="nl-BE" dirty="0" smtClean="0"/>
              <a:t>Veroudert in zijn geheel </a:t>
            </a:r>
          </a:p>
          <a:p>
            <a:pPr lvl="2"/>
            <a:r>
              <a:rPr lang="nl-BE" dirty="0" smtClean="0"/>
              <a:t>Gemiddelde leeftijd stijgt</a:t>
            </a:r>
          </a:p>
          <a:p>
            <a:pPr lvl="2"/>
            <a:r>
              <a:rPr lang="nl-BE" dirty="0" smtClean="0"/>
              <a:t>Aandeel ‘ouderen op arbeidsleeftijd’ &gt; ‘jongeren op arbeidsleeftijd’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8" name="Zeshoek 7"/>
          <p:cNvSpPr/>
          <p:nvPr/>
        </p:nvSpPr>
        <p:spPr>
          <a:xfrm>
            <a:off x="6933062" y="1261286"/>
            <a:ext cx="1747674" cy="1519642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589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Kleinere huishoudens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Verwachte toename van 1 en 2 persoonshuishoudens</a:t>
            </a:r>
          </a:p>
          <a:p>
            <a:pPr lvl="1"/>
            <a:r>
              <a:rPr lang="nl-BE" dirty="0" smtClean="0"/>
              <a:t>Meer alleenstaanden (op oudere leeftijd)</a:t>
            </a:r>
          </a:p>
          <a:p>
            <a:r>
              <a:rPr lang="nl-BE" dirty="0" smtClean="0"/>
              <a:t>Verwachte toename eenoudergezinnen of nieuw-samengestelde gezinnen</a:t>
            </a:r>
          </a:p>
          <a:p>
            <a:pPr lvl="1"/>
            <a:r>
              <a:rPr lang="nl-BE" dirty="0" smtClean="0"/>
              <a:t>2008:</a:t>
            </a:r>
          </a:p>
          <a:p>
            <a:pPr lvl="2"/>
            <a:r>
              <a:rPr lang="nl-BE" dirty="0" smtClean="0"/>
              <a:t>83% van kinderen samen met een (ouder)paar</a:t>
            </a:r>
          </a:p>
          <a:p>
            <a:pPr lvl="2"/>
            <a:r>
              <a:rPr lang="nl-BE" dirty="0" smtClean="0"/>
              <a:t>14% alleenstaande ouder</a:t>
            </a:r>
          </a:p>
          <a:p>
            <a:r>
              <a:rPr lang="nl-BE" dirty="0" smtClean="0"/>
              <a:t>Heeft mogelijk impact op </a:t>
            </a:r>
          </a:p>
          <a:p>
            <a:pPr lvl="1"/>
            <a:r>
              <a:rPr lang="nl-BE" dirty="0" smtClean="0"/>
              <a:t>financiële situatie van gezinnen, </a:t>
            </a:r>
          </a:p>
          <a:p>
            <a:pPr lvl="1"/>
            <a:r>
              <a:rPr lang="nl-BE" dirty="0" smtClean="0"/>
              <a:t>draagkracht van gezinsleden</a:t>
            </a:r>
          </a:p>
          <a:p>
            <a:pPr lvl="1"/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8" name="Zeshoek 7"/>
          <p:cNvSpPr/>
          <p:nvPr/>
        </p:nvSpPr>
        <p:spPr>
          <a:xfrm>
            <a:off x="6876256" y="181166"/>
            <a:ext cx="1747674" cy="1519642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943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Een kleurijker beeld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De bevolking in Vlaanderen ‘verkleurt’ verder</a:t>
            </a:r>
          </a:p>
          <a:p>
            <a:pPr lvl="1"/>
            <a:r>
              <a:rPr lang="nl-BE" dirty="0" smtClean="0"/>
              <a:t>Zal meer nationaliteiten bevatten</a:t>
            </a:r>
          </a:p>
          <a:p>
            <a:pPr lvl="1"/>
            <a:r>
              <a:rPr lang="nl-BE" dirty="0" smtClean="0"/>
              <a:t>Verwacht toename in groei tot 2015, daarna vertraagt de groei</a:t>
            </a:r>
          </a:p>
          <a:p>
            <a:r>
              <a:rPr lang="nl-BE" dirty="0" smtClean="0"/>
              <a:t>In 2011: 15% van de bevolking van ‘vreemde herkomst’ </a:t>
            </a:r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8" name="Zeshoek 7"/>
          <p:cNvSpPr/>
          <p:nvPr/>
        </p:nvSpPr>
        <p:spPr>
          <a:xfrm>
            <a:off x="6933062" y="0"/>
            <a:ext cx="1747674" cy="1519642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299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Dynamische steden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Centrumsteden blijven groeien, met een eigen dynamiek</a:t>
            </a:r>
          </a:p>
          <a:p>
            <a:pPr lvl="1"/>
            <a:r>
              <a:rPr lang="nl-BE" dirty="0" smtClean="0"/>
              <a:t>Meer jonge gezinnen en jong volwassenen </a:t>
            </a:r>
          </a:p>
          <a:p>
            <a:pPr lvl="2"/>
            <a:r>
              <a:rPr lang="nl-BE" dirty="0" smtClean="0"/>
              <a:t>Maar blijven niet steeds, vaak een transitzone.</a:t>
            </a:r>
          </a:p>
          <a:p>
            <a:pPr lvl="2"/>
            <a:r>
              <a:rPr lang="nl-BE" dirty="0" smtClean="0"/>
              <a:t>Vooral sterkere socio-economische profielen verlaten de stad</a:t>
            </a:r>
          </a:p>
          <a:p>
            <a:pPr lvl="1"/>
            <a:r>
              <a:rPr lang="nl-BE" dirty="0" smtClean="0"/>
              <a:t>Sterkere verkleuring</a:t>
            </a:r>
          </a:p>
          <a:p>
            <a:pPr lvl="1"/>
            <a:r>
              <a:rPr lang="nl-BE" dirty="0" smtClean="0"/>
              <a:t>Sterk veranderingsritme, stelt veerkracht van de steden op de proef </a:t>
            </a:r>
          </a:p>
          <a:p>
            <a:pPr lvl="2"/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8" name="Zeshoek 7"/>
          <p:cNvSpPr/>
          <p:nvPr/>
        </p:nvSpPr>
        <p:spPr>
          <a:xfrm>
            <a:off x="6933062" y="0"/>
            <a:ext cx="1747674" cy="1519642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976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Gedaald aanbod van arbeid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smtClean="0"/>
              <a:t>Actieve beroepsbevolking</a:t>
            </a:r>
          </a:p>
          <a:p>
            <a:pPr lvl="1"/>
            <a:r>
              <a:rPr lang="nl-BE" dirty="0" smtClean="0"/>
              <a:t>Stijgende tot 2020, daarna dalende aantallen</a:t>
            </a:r>
          </a:p>
          <a:p>
            <a:pPr lvl="1"/>
            <a:r>
              <a:rPr lang="nl-BE" dirty="0" smtClean="0"/>
              <a:t>Verwacht toename activiteit van</a:t>
            </a:r>
          </a:p>
          <a:p>
            <a:pPr lvl="2"/>
            <a:r>
              <a:rPr lang="nl-BE" dirty="0" smtClean="0"/>
              <a:t>Vrouwen tussen 25-49 jaar</a:t>
            </a:r>
          </a:p>
          <a:p>
            <a:pPr lvl="2"/>
            <a:r>
              <a:rPr lang="nl-BE" dirty="0" smtClean="0"/>
              <a:t>Mannen &amp; vrouwen tussen 50 -64 jaar</a:t>
            </a:r>
          </a:p>
          <a:p>
            <a:r>
              <a:rPr lang="nl-BE" dirty="0" smtClean="0"/>
              <a:t>Toenemende vraag naar arbeid</a:t>
            </a:r>
          </a:p>
          <a:p>
            <a:pPr marL="0" indent="0">
              <a:buNone/>
            </a:pPr>
            <a:r>
              <a:rPr lang="nl-BE" dirty="0" smtClean="0"/>
              <a:t>=&gt; Werkloosheid kan dalen</a:t>
            </a:r>
          </a:p>
          <a:p>
            <a:pPr lvl="1"/>
            <a:r>
              <a:rPr lang="nl-BE" dirty="0" smtClean="0"/>
              <a:t>Als goede afstemming tussen vraag &amp; aanbod</a:t>
            </a:r>
          </a:p>
          <a:p>
            <a:pPr lvl="2"/>
            <a:r>
              <a:rPr lang="nl-BE" dirty="0" smtClean="0"/>
              <a:t>Vorming, bijscholing &amp; begeleiding (</a:t>
            </a:r>
            <a:r>
              <a:rPr lang="nl-BE" dirty="0" err="1" smtClean="0"/>
              <a:t>cfr</a:t>
            </a:r>
            <a:r>
              <a:rPr lang="nl-BE" dirty="0" smtClean="0"/>
              <a:t>. knelpuntberoepen)</a:t>
            </a:r>
          </a:p>
          <a:p>
            <a:pPr lvl="1"/>
            <a:r>
              <a:rPr lang="nl-BE" dirty="0" smtClean="0"/>
              <a:t>Opportuniteiten voor kansengroepen</a:t>
            </a:r>
          </a:p>
          <a:p>
            <a:pPr lvl="1"/>
            <a:r>
              <a:rPr lang="nl-BE" dirty="0" smtClean="0"/>
              <a:t>Aandacht voor werkbaarheid &amp; nieuwe werkvormen</a:t>
            </a:r>
            <a:r>
              <a:rPr lang="nl-BE" dirty="0"/>
              <a:t>	</a:t>
            </a:r>
            <a:endParaRPr lang="nl-BE" dirty="0" smtClean="0"/>
          </a:p>
          <a:p>
            <a:pPr lvl="2"/>
            <a:r>
              <a:rPr lang="nl-BE" dirty="0" smtClean="0"/>
              <a:t>Werk-privé balans</a:t>
            </a:r>
          </a:p>
          <a:p>
            <a:pPr lvl="2"/>
            <a:r>
              <a:rPr lang="nl-BE" dirty="0" smtClean="0"/>
              <a:t>Welbevinden op het werk</a:t>
            </a:r>
          </a:p>
          <a:p>
            <a:pPr lvl="2"/>
            <a:r>
              <a:rPr lang="nl-BE" dirty="0" smtClean="0"/>
              <a:t>Leermogelijkheden op het werk</a:t>
            </a:r>
          </a:p>
          <a:p>
            <a:pPr lvl="2"/>
            <a:r>
              <a:rPr lang="nl-BE" dirty="0" smtClean="0"/>
              <a:t>Uitdaging: psychische vermoeidheid</a:t>
            </a:r>
          </a:p>
          <a:p>
            <a:pPr lvl="1"/>
            <a:endParaRPr lang="nl-BE" dirty="0" smtClean="0"/>
          </a:p>
          <a:p>
            <a:pPr lvl="2"/>
            <a:endParaRPr lang="nl-BE" dirty="0" smtClean="0"/>
          </a:p>
          <a:p>
            <a:pPr lvl="2"/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8" name="Zeshoek 7"/>
          <p:cNvSpPr/>
          <p:nvPr/>
        </p:nvSpPr>
        <p:spPr>
          <a:xfrm>
            <a:off x="6954484" y="1274933"/>
            <a:ext cx="1752788" cy="150599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934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Bouwen aan een welvaartstaat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Vlaamse overheidsfinanciën zijn structureel gezond</a:t>
            </a:r>
          </a:p>
          <a:p>
            <a:r>
              <a:rPr lang="nl-BE" dirty="0" smtClean="0"/>
              <a:t>Algemene verwachting: in stand houden welvaartstaat wordt bemoeilijkt</a:t>
            </a:r>
          </a:p>
          <a:p>
            <a:pPr lvl="1"/>
            <a:r>
              <a:rPr lang="nl-BE" dirty="0" smtClean="0"/>
              <a:t>Financieel &amp; economische crisis</a:t>
            </a:r>
          </a:p>
          <a:p>
            <a:pPr lvl="1"/>
            <a:r>
              <a:rPr lang="nl-BE" dirty="0" smtClean="0"/>
              <a:t>Verwachte meerkosten vergrijzing</a:t>
            </a:r>
          </a:p>
          <a:p>
            <a:pPr lvl="1"/>
            <a:r>
              <a:rPr lang="nl-BE" dirty="0" smtClean="0"/>
              <a:t>(Perceptie) van moeilijkheden </a:t>
            </a:r>
            <a:r>
              <a:rPr lang="nl-BE" dirty="0" err="1" smtClean="0"/>
              <a:t>ivm</a:t>
            </a:r>
            <a:r>
              <a:rPr lang="nl-BE" dirty="0" smtClean="0"/>
              <a:t> overheidsfinanciën</a:t>
            </a:r>
          </a:p>
          <a:p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8" name="Zeshoek 7"/>
          <p:cNvSpPr/>
          <p:nvPr/>
        </p:nvSpPr>
        <p:spPr>
          <a:xfrm>
            <a:off x="6876256" y="4155253"/>
            <a:ext cx="1752788" cy="150599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016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Belang van de industrie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Blijft een belangrijke component van de economie</a:t>
            </a:r>
          </a:p>
          <a:p>
            <a:pPr lvl="1"/>
            <a:r>
              <a:rPr lang="nl-BE" dirty="0" smtClean="0"/>
              <a:t>Onderzoek (kennis blijft hier)</a:t>
            </a:r>
          </a:p>
          <a:p>
            <a:pPr lvl="1"/>
            <a:r>
              <a:rPr lang="nl-BE" dirty="0" smtClean="0"/>
              <a:t>Dienstencomponent</a:t>
            </a:r>
          </a:p>
          <a:p>
            <a:pPr lvl="1"/>
            <a:r>
              <a:rPr lang="nl-BE" dirty="0" smtClean="0"/>
              <a:t>…</a:t>
            </a:r>
          </a:p>
          <a:p>
            <a:r>
              <a:rPr lang="nl-BE" dirty="0" smtClean="0"/>
              <a:t>Wijze waarop verandert mogelijk</a:t>
            </a:r>
            <a:endParaRPr lang="nl-BE" dirty="0"/>
          </a:p>
          <a:p>
            <a:pPr lvl="1"/>
            <a:r>
              <a:rPr lang="nl-BE" dirty="0" smtClean="0"/>
              <a:t>Meer kleinere eenheden</a:t>
            </a:r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8" name="Zeshoek 7"/>
          <p:cNvSpPr/>
          <p:nvPr/>
        </p:nvSpPr>
        <p:spPr>
          <a:xfrm>
            <a:off x="6954484" y="0"/>
            <a:ext cx="1752788" cy="150599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004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Vertraging Vlaamse productiviteit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Grenzen aan de </a:t>
            </a:r>
            <a:r>
              <a:rPr lang="nl-BE" dirty="0" smtClean="0"/>
              <a:t>productiviteitsgroei in Vlaanderen</a:t>
            </a:r>
          </a:p>
          <a:p>
            <a:pPr lvl="1"/>
            <a:r>
              <a:rPr lang="nl-BE" dirty="0" smtClean="0"/>
              <a:t>Productiviteit &amp; werkgelegenheid= motor economische groei</a:t>
            </a:r>
          </a:p>
          <a:p>
            <a:pPr lvl="1"/>
            <a:r>
              <a:rPr lang="nl-BE" dirty="0" smtClean="0"/>
              <a:t>Crisis! -&gt; verwachte productiviteitsgroei eerder laag</a:t>
            </a:r>
          </a:p>
          <a:p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8" name="Zeshoek 7"/>
          <p:cNvSpPr/>
          <p:nvPr/>
        </p:nvSpPr>
        <p:spPr>
          <a:xfrm>
            <a:off x="6954484" y="3507181"/>
            <a:ext cx="1752788" cy="150599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851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Werksessie kernuitdagingen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err="1" smtClean="0"/>
              <a:t>Toolbox</a:t>
            </a:r>
            <a:r>
              <a:rPr lang="nl-BE" dirty="0" smtClean="0"/>
              <a:t> HR-beleidsplan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>
                <a:latin typeface="Arial Rounded MT Bold" panose="020F0704030504030204" pitchFamily="34" charset="0"/>
              </a:rPr>
              <a:pPr/>
              <a:t>2</a:t>
            </a:fld>
            <a:endParaRPr lang="nl-BE" dirty="0">
              <a:latin typeface="Arial Rounded MT Bold" panose="020F070403050403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Dit staat op de agenda:</a:t>
            </a:r>
          </a:p>
          <a:p>
            <a:pPr lvl="1"/>
            <a:r>
              <a:rPr lang="nl-BE" dirty="0" smtClean="0"/>
              <a:t>HR-beleidsplan: wat, waarom en stand van zaken</a:t>
            </a:r>
          </a:p>
          <a:p>
            <a:pPr lvl="2"/>
            <a:r>
              <a:rPr lang="nl-BE" dirty="0" smtClean="0"/>
              <a:t>Kort presenteren inhoud projectplan, projectteam,…</a:t>
            </a:r>
          </a:p>
          <a:p>
            <a:pPr lvl="1"/>
            <a:r>
              <a:rPr lang="nl-BE" dirty="0" smtClean="0"/>
              <a:t>Omgevingsanalyse</a:t>
            </a:r>
          </a:p>
          <a:p>
            <a:pPr lvl="2"/>
            <a:r>
              <a:rPr lang="nl-BE" dirty="0" smtClean="0"/>
              <a:t>Wat is de huidige context, wat verandert er,…</a:t>
            </a:r>
          </a:p>
          <a:p>
            <a:pPr lvl="1"/>
            <a:r>
              <a:rPr lang="nl-BE" dirty="0" smtClean="0"/>
              <a:t>Bepalen kernuitdagingen organisatie</a:t>
            </a:r>
          </a:p>
          <a:p>
            <a:pPr lvl="2"/>
            <a:r>
              <a:rPr lang="nl-BE" dirty="0" smtClean="0"/>
              <a:t>Wat zijn belangrijke risico’s en uitdagingen in die omgeving?</a:t>
            </a:r>
          </a:p>
          <a:p>
            <a:pPr lvl="1"/>
            <a:r>
              <a:rPr lang="nl-BE" dirty="0" smtClean="0"/>
              <a:t>Bepalen Kernuitdagingen HR</a:t>
            </a:r>
          </a:p>
          <a:p>
            <a:pPr lvl="2"/>
            <a:r>
              <a:rPr lang="nl-BE" dirty="0" smtClean="0"/>
              <a:t>Hoe gaan we om met die uitdagingen en wat verwachten we van HR?</a:t>
            </a:r>
          </a:p>
          <a:p>
            <a:pPr lvl="1"/>
            <a:r>
              <a:rPr lang="nl-BE" dirty="0" smtClean="0"/>
              <a:t>Volgende stappen</a:t>
            </a:r>
          </a:p>
          <a:p>
            <a:pPr lvl="2"/>
            <a:r>
              <a:rPr lang="nl-BE" dirty="0" smtClean="0"/>
              <a:t>Kort presenteren volgende projectstappen</a:t>
            </a:r>
          </a:p>
        </p:txBody>
      </p:sp>
    </p:spTree>
    <p:extLst>
      <p:ext uri="{BB962C8B-B14F-4D97-AF65-F5344CB8AC3E}">
        <p14:creationId xmlns:p14="http://schemas.microsoft.com/office/powerpoint/2010/main" val="4248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Groei in de wereldhandel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Buitenlandse handel neemt toe</a:t>
            </a:r>
          </a:p>
          <a:p>
            <a:r>
              <a:rPr lang="nl-BE" dirty="0" smtClean="0"/>
              <a:t>Verschuiving van EU naar Azië</a:t>
            </a:r>
          </a:p>
          <a:p>
            <a:pPr lvl="1"/>
            <a:r>
              <a:rPr lang="nl-BE" dirty="0" smtClean="0"/>
              <a:t>Azië wordt belangrijkste exporteur</a:t>
            </a:r>
          </a:p>
          <a:p>
            <a:pPr lvl="1"/>
            <a:r>
              <a:rPr lang="nl-BE" dirty="0" smtClean="0"/>
              <a:t>Vlaamse export relatief minder naar EU 15, relatief meer naar BRIC</a:t>
            </a:r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8" name="Zeshoek 7"/>
          <p:cNvSpPr/>
          <p:nvPr/>
        </p:nvSpPr>
        <p:spPr>
          <a:xfrm>
            <a:off x="6954484" y="914893"/>
            <a:ext cx="1752788" cy="150599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93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Individualisering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Autonomie van individu stijgt</a:t>
            </a:r>
          </a:p>
          <a:p>
            <a:r>
              <a:rPr lang="nl-BE" dirty="0" smtClean="0"/>
              <a:t>Meer aanvaarding van ‘andere’ relatie- en samenlevingskeuzes</a:t>
            </a:r>
          </a:p>
          <a:p>
            <a:r>
              <a:rPr lang="nl-BE" dirty="0" smtClean="0"/>
              <a:t>Andere wijzen van sociaal netwerken</a:t>
            </a:r>
          </a:p>
          <a:p>
            <a:r>
              <a:rPr lang="nl-BE" dirty="0" smtClean="0"/>
              <a:t>Een ander verenigingsleven</a:t>
            </a:r>
          </a:p>
          <a:p>
            <a:r>
              <a:rPr lang="nl-BE" dirty="0" smtClean="0"/>
              <a:t>Gedaalde impact van religie</a:t>
            </a:r>
          </a:p>
          <a:p>
            <a:r>
              <a:rPr lang="nl-BE" dirty="0" smtClean="0"/>
              <a:t>Evolutie relatie met overheid</a:t>
            </a:r>
          </a:p>
          <a:p>
            <a:pPr lvl="1"/>
            <a:r>
              <a:rPr lang="nl-BE" dirty="0" smtClean="0"/>
              <a:t>Van burger als klant (jaren 90)</a:t>
            </a:r>
          </a:p>
          <a:p>
            <a:pPr lvl="1"/>
            <a:r>
              <a:rPr lang="nl-BE" dirty="0" smtClean="0"/>
              <a:t>Naar burger als betrokken partner</a:t>
            </a:r>
          </a:p>
          <a:p>
            <a:pPr lvl="1"/>
            <a:r>
              <a:rPr lang="nl-BE" dirty="0" smtClean="0"/>
              <a:t>Mondige burger</a:t>
            </a:r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8" name="Zeshoek 7"/>
          <p:cNvSpPr/>
          <p:nvPr/>
        </p:nvSpPr>
        <p:spPr>
          <a:xfrm>
            <a:off x="6954483" y="3411"/>
            <a:ext cx="1780083" cy="1538786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324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Inkomen &amp; armoede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Vlaanderen doet het  relatief goed op gebied van armoede &amp; welvaart</a:t>
            </a:r>
          </a:p>
          <a:p>
            <a:pPr lvl="1"/>
            <a:r>
              <a:rPr lang="nl-BE" dirty="0" smtClean="0"/>
              <a:t>Gemiddelde inkomen relatief hoog</a:t>
            </a:r>
          </a:p>
          <a:p>
            <a:pPr lvl="1"/>
            <a:r>
              <a:rPr lang="nl-BE" dirty="0" smtClean="0"/>
              <a:t>Armoederisico relatief laag</a:t>
            </a:r>
          </a:p>
          <a:p>
            <a:pPr lvl="2"/>
            <a:r>
              <a:rPr lang="nl-BE" dirty="0" smtClean="0"/>
              <a:t>Risicogroepen: ouderen, alleenstaanden &amp; eenoudergezinnen</a:t>
            </a:r>
          </a:p>
          <a:p>
            <a:pPr lvl="2"/>
            <a:r>
              <a:rPr lang="nl-BE" dirty="0" smtClean="0"/>
              <a:t>En ook laagopgeleiden &amp; personen van vreemde herkomst</a:t>
            </a:r>
          </a:p>
          <a:p>
            <a:r>
              <a:rPr lang="nl-BE" dirty="0" smtClean="0"/>
              <a:t>Relatief goed stand gehouden tijdens crisis</a:t>
            </a:r>
          </a:p>
          <a:p>
            <a:r>
              <a:rPr lang="nl-BE" dirty="0" smtClean="0"/>
              <a:t>Verwachting: beperkte afname aandeel mensen in armoede</a:t>
            </a:r>
          </a:p>
          <a:p>
            <a:r>
              <a:rPr lang="nl-BE" dirty="0" smtClean="0"/>
              <a:t>Opleidingsgraad bevolking neemt toe</a:t>
            </a:r>
          </a:p>
          <a:p>
            <a:pPr lvl="1"/>
            <a:r>
              <a:rPr lang="nl-BE" dirty="0" smtClean="0"/>
              <a:t>Zal wellicht nog toenemen</a:t>
            </a:r>
          </a:p>
          <a:p>
            <a:pPr lvl="1"/>
            <a:r>
              <a:rPr lang="nl-BE" dirty="0" smtClean="0"/>
              <a:t>Maar nog steeds grote groep jongeren die zonder diploma  het onderwijs verlaat</a:t>
            </a:r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8" name="Zeshoek 7"/>
          <p:cNvSpPr/>
          <p:nvPr/>
        </p:nvSpPr>
        <p:spPr>
          <a:xfrm>
            <a:off x="6954483" y="3411"/>
            <a:ext cx="1780083" cy="1538786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348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Kansengroepen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Arbeidsdeelname</a:t>
            </a:r>
          </a:p>
          <a:p>
            <a:pPr lvl="1"/>
            <a:r>
              <a:rPr lang="nl-BE" dirty="0" smtClean="0"/>
              <a:t>Concentratie tussen 25 en 49 jaar</a:t>
            </a:r>
          </a:p>
          <a:p>
            <a:pPr lvl="2"/>
            <a:r>
              <a:rPr lang="nl-BE" dirty="0" smtClean="0"/>
              <a:t>Samengedrukte loopbanen</a:t>
            </a:r>
          </a:p>
          <a:p>
            <a:pPr lvl="2"/>
            <a:r>
              <a:rPr lang="nl-BE" dirty="0" smtClean="0"/>
              <a:t>Deelname van vrouwen is stijgende</a:t>
            </a:r>
          </a:p>
          <a:p>
            <a:pPr lvl="1"/>
            <a:r>
              <a:rPr lang="nl-BE" dirty="0" smtClean="0"/>
              <a:t>Beperkte deelname van </a:t>
            </a:r>
          </a:p>
          <a:p>
            <a:pPr lvl="2"/>
            <a:r>
              <a:rPr lang="nl-BE" dirty="0" smtClean="0"/>
              <a:t>Ouderen</a:t>
            </a:r>
          </a:p>
          <a:p>
            <a:pPr lvl="3"/>
            <a:r>
              <a:rPr lang="nl-BE" dirty="0" smtClean="0"/>
              <a:t>Deelname stijgende</a:t>
            </a:r>
          </a:p>
          <a:p>
            <a:pPr lvl="2"/>
            <a:r>
              <a:rPr lang="nl-BE" dirty="0" smtClean="0"/>
              <a:t>Niet-Eu burgers en ‘vreemdelingen’</a:t>
            </a:r>
          </a:p>
          <a:p>
            <a:pPr lvl="3"/>
            <a:r>
              <a:rPr lang="nl-BE" dirty="0" smtClean="0"/>
              <a:t>Deelname licht dalend</a:t>
            </a:r>
          </a:p>
          <a:p>
            <a:pPr lvl="2"/>
            <a:r>
              <a:rPr lang="nl-BE" dirty="0" smtClean="0"/>
              <a:t>Personen met een handicap</a:t>
            </a:r>
          </a:p>
          <a:p>
            <a:pPr lvl="3"/>
            <a:r>
              <a:rPr lang="nl-BE" dirty="0"/>
              <a:t>Deelname licht dalend</a:t>
            </a:r>
          </a:p>
          <a:p>
            <a:pPr lvl="2"/>
            <a:r>
              <a:rPr lang="nl-BE" dirty="0" smtClean="0"/>
              <a:t>Laaggeschoolden</a:t>
            </a:r>
          </a:p>
          <a:p>
            <a:pPr lvl="3"/>
            <a:r>
              <a:rPr lang="nl-BE" dirty="0" smtClean="0"/>
              <a:t>Stagnatie</a:t>
            </a:r>
          </a:p>
          <a:p>
            <a:pPr lvl="3"/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8" name="Zeshoek 7"/>
          <p:cNvSpPr/>
          <p:nvPr/>
        </p:nvSpPr>
        <p:spPr>
          <a:xfrm>
            <a:off x="6954483" y="3411"/>
            <a:ext cx="1780083" cy="1538786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774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Ecologische ontwikkelingen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smtClean="0"/>
              <a:t>Opwarming &amp; verandering</a:t>
            </a:r>
          </a:p>
          <a:p>
            <a:pPr lvl="1"/>
            <a:r>
              <a:rPr lang="nl-BE" dirty="0" smtClean="0"/>
              <a:t>Warmer, minder regen, meer extreem weer</a:t>
            </a:r>
          </a:p>
          <a:p>
            <a:pPr lvl="1"/>
            <a:r>
              <a:rPr lang="nl-BE" dirty="0" smtClean="0"/>
              <a:t>Meer overstromingen, maar ook meer droogte</a:t>
            </a:r>
          </a:p>
          <a:p>
            <a:pPr lvl="1"/>
            <a:r>
              <a:rPr lang="nl-BE" dirty="0" smtClean="0"/>
              <a:t>Verschuivende energievraag</a:t>
            </a:r>
          </a:p>
          <a:p>
            <a:pPr lvl="1"/>
            <a:r>
              <a:rPr lang="nl-BE" dirty="0" smtClean="0"/>
              <a:t>…</a:t>
            </a:r>
          </a:p>
          <a:p>
            <a:r>
              <a:rPr lang="nl-BE" dirty="0" smtClean="0"/>
              <a:t>Toegenomen belang van water en de zorg ervoor</a:t>
            </a:r>
          </a:p>
          <a:p>
            <a:r>
              <a:rPr lang="nl-BE" dirty="0" smtClean="0"/>
              <a:t>Toename consumptie, toename gebruik hulpbronnen</a:t>
            </a:r>
          </a:p>
          <a:p>
            <a:pPr lvl="1"/>
            <a:r>
              <a:rPr lang="nl-BE" dirty="0" smtClean="0"/>
              <a:t>Zoeken naar alternatieven (</a:t>
            </a:r>
            <a:r>
              <a:rPr lang="nl-BE" dirty="0" err="1" smtClean="0"/>
              <a:t>cradle</a:t>
            </a:r>
            <a:r>
              <a:rPr lang="nl-BE" dirty="0" smtClean="0"/>
              <a:t> 2 </a:t>
            </a:r>
            <a:r>
              <a:rPr lang="nl-BE" dirty="0" err="1" smtClean="0"/>
              <a:t>cradle</a:t>
            </a:r>
            <a:r>
              <a:rPr lang="nl-BE" dirty="0" smtClean="0"/>
              <a:t>, </a:t>
            </a:r>
            <a:r>
              <a:rPr lang="nl-BE" dirty="0" err="1" smtClean="0"/>
              <a:t>upcycling</a:t>
            </a:r>
            <a:r>
              <a:rPr lang="nl-BE" dirty="0" smtClean="0"/>
              <a:t>, hernieuwbare energie…)</a:t>
            </a:r>
          </a:p>
          <a:p>
            <a:r>
              <a:rPr lang="nl-BE" dirty="0" smtClean="0"/>
              <a:t>Op weg naar een </a:t>
            </a:r>
            <a:r>
              <a:rPr lang="nl-BE" dirty="0" err="1" smtClean="0"/>
              <a:t>metropolitaan</a:t>
            </a:r>
            <a:r>
              <a:rPr lang="nl-BE" dirty="0" smtClean="0"/>
              <a:t> Vlaanderen</a:t>
            </a:r>
          </a:p>
          <a:p>
            <a:pPr lvl="1"/>
            <a:r>
              <a:rPr lang="nl-BE" dirty="0" smtClean="0"/>
              <a:t>Toegenomen belang van steden</a:t>
            </a:r>
          </a:p>
          <a:p>
            <a:pPr lvl="1"/>
            <a:r>
              <a:rPr lang="nl-BE" dirty="0" smtClean="0"/>
              <a:t>Hogere urbanisatiegraad</a:t>
            </a:r>
          </a:p>
          <a:p>
            <a:pPr lvl="1"/>
            <a:r>
              <a:rPr lang="nl-BE" dirty="0" smtClean="0"/>
              <a:t>Toegenomen aandacht voor duurzame mobiliteit</a:t>
            </a:r>
          </a:p>
          <a:p>
            <a:pPr lvl="1"/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8" name="Zeshoek 7"/>
          <p:cNvSpPr/>
          <p:nvPr/>
        </p:nvSpPr>
        <p:spPr>
          <a:xfrm>
            <a:off x="7001302" y="1238731"/>
            <a:ext cx="1734026" cy="154219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955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Verschuivende machtsverhoudingen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Globalisering en regionalisering</a:t>
            </a:r>
          </a:p>
          <a:p>
            <a:pPr lvl="1"/>
            <a:r>
              <a:rPr lang="nl-BE" dirty="0" smtClean="0"/>
              <a:t>Beleidsruimte voor Vlaanderen neemt toe</a:t>
            </a:r>
          </a:p>
          <a:p>
            <a:pPr lvl="2"/>
            <a:r>
              <a:rPr lang="nl-BE" dirty="0" smtClean="0"/>
              <a:t>Toenemende bevoegdheden</a:t>
            </a:r>
          </a:p>
          <a:p>
            <a:pPr lvl="2"/>
            <a:r>
              <a:rPr lang="nl-BE" dirty="0" smtClean="0"/>
              <a:t>Groeiende impact in/op Europa</a:t>
            </a:r>
          </a:p>
          <a:p>
            <a:pPr lvl="1"/>
            <a:r>
              <a:rPr lang="nl-BE" dirty="0" smtClean="0"/>
              <a:t>Beleidsruimte voor Vlaanderen neemt af</a:t>
            </a:r>
          </a:p>
          <a:p>
            <a:pPr lvl="2"/>
            <a:r>
              <a:rPr lang="nl-BE" dirty="0" smtClean="0"/>
              <a:t>Druk van Europa op Vlaamse regelgeving</a:t>
            </a:r>
          </a:p>
          <a:p>
            <a:pPr lvl="2"/>
            <a:r>
              <a:rPr lang="nl-BE" dirty="0" smtClean="0"/>
              <a:t>Toegenomen impact lokale overheden en lokale samenwerkingsverbanden </a:t>
            </a:r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8" name="Zeshoek 7"/>
          <p:cNvSpPr/>
          <p:nvPr/>
        </p:nvSpPr>
        <p:spPr>
          <a:xfrm>
            <a:off x="6960359" y="-4741"/>
            <a:ext cx="1761321" cy="155584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607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relatie met de burger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Mondiger &amp; kritischer</a:t>
            </a:r>
          </a:p>
          <a:p>
            <a:pPr lvl="1"/>
            <a:r>
              <a:rPr lang="nl-BE" dirty="0" smtClean="0"/>
              <a:t>Wil meer betrokken worden</a:t>
            </a:r>
          </a:p>
          <a:p>
            <a:pPr lvl="1"/>
            <a:r>
              <a:rPr lang="nl-BE" dirty="0" smtClean="0"/>
              <a:t>Rechtstreekse burgerparticipatie</a:t>
            </a:r>
          </a:p>
          <a:p>
            <a:pPr lvl="2"/>
            <a:r>
              <a:rPr lang="nl-BE" dirty="0" smtClean="0"/>
              <a:t>Organiseren, mobiliseren, meer ad hoc &amp; actiegericht</a:t>
            </a:r>
          </a:p>
          <a:p>
            <a:r>
              <a:rPr lang="nl-BE" dirty="0" smtClean="0"/>
              <a:t>Verlies van vertrouwen in overheid</a:t>
            </a:r>
          </a:p>
          <a:p>
            <a:pPr lvl="1"/>
            <a:r>
              <a:rPr lang="nl-BE" dirty="0" smtClean="0"/>
              <a:t>Valt in Vlaanderen mee</a:t>
            </a:r>
          </a:p>
          <a:p>
            <a:r>
              <a:rPr lang="nl-BE" dirty="0" smtClean="0"/>
              <a:t>Moeilijke zoektocht naar gepaste participatieprocessen</a:t>
            </a:r>
          </a:p>
          <a:p>
            <a:pPr lvl="1"/>
            <a:r>
              <a:rPr lang="nl-BE" dirty="0" smtClean="0"/>
              <a:t>Van klant naar stakeholder</a:t>
            </a:r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8" name="Zeshoek 7"/>
          <p:cNvSpPr/>
          <p:nvPr/>
        </p:nvSpPr>
        <p:spPr>
          <a:xfrm>
            <a:off x="6960359" y="865043"/>
            <a:ext cx="1761321" cy="155584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020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Een hervormende overheid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Streven naar een slagkrachtige overheid</a:t>
            </a:r>
          </a:p>
          <a:p>
            <a:pPr lvl="1"/>
            <a:r>
              <a:rPr lang="nl-BE" dirty="0" smtClean="0"/>
              <a:t>Streven naar een positief imago</a:t>
            </a:r>
          </a:p>
          <a:p>
            <a:pPr lvl="1"/>
            <a:r>
              <a:rPr lang="nl-BE" dirty="0" smtClean="0"/>
              <a:t>Streven naar een steviger draagvlak</a:t>
            </a:r>
          </a:p>
          <a:p>
            <a:pPr lvl="1"/>
            <a:r>
              <a:rPr lang="nl-BE" dirty="0" smtClean="0"/>
              <a:t>Meer met minder</a:t>
            </a:r>
          </a:p>
          <a:p>
            <a:pPr lvl="1"/>
            <a:r>
              <a:rPr lang="nl-BE" dirty="0" smtClean="0"/>
              <a:t>Modern HR-Beleid</a:t>
            </a:r>
          </a:p>
          <a:p>
            <a:pPr lvl="1"/>
            <a:r>
              <a:rPr lang="nl-BE" dirty="0" smtClean="0"/>
              <a:t>Interne staatshervorming</a:t>
            </a:r>
          </a:p>
          <a:p>
            <a:pPr lvl="2"/>
            <a:r>
              <a:rPr lang="nl-BE" dirty="0" smtClean="0"/>
              <a:t>Overheid dichter bij bevolking (subsidiariteit)</a:t>
            </a:r>
          </a:p>
          <a:p>
            <a:pPr lvl="2"/>
            <a:r>
              <a:rPr lang="nl-BE" dirty="0" smtClean="0"/>
              <a:t>Gemeenten versterken</a:t>
            </a:r>
          </a:p>
          <a:p>
            <a:pPr lvl="2"/>
            <a:r>
              <a:rPr lang="nl-BE" dirty="0" smtClean="0"/>
              <a:t>Performante processen en minder niveaus</a:t>
            </a:r>
          </a:p>
          <a:p>
            <a:pPr lvl="1"/>
            <a:r>
              <a:rPr lang="nl-BE" dirty="0" smtClean="0"/>
              <a:t>Verwacht: meer samenwerking tussen departementen, agentschappen en andere organisaties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8" name="Zeshoek 7"/>
          <p:cNvSpPr/>
          <p:nvPr/>
        </p:nvSpPr>
        <p:spPr>
          <a:xfrm>
            <a:off x="6960359" y="1225083"/>
            <a:ext cx="1761321" cy="155584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278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Technologische ontwikkelingen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Gerichte investeringen in O&amp;O kansen voor duurzame groei</a:t>
            </a:r>
          </a:p>
          <a:p>
            <a:r>
              <a:rPr lang="nl-BE" dirty="0" smtClean="0"/>
              <a:t>Internet 3.0</a:t>
            </a:r>
          </a:p>
          <a:p>
            <a:pPr lvl="1"/>
            <a:r>
              <a:rPr lang="nl-BE" dirty="0" smtClean="0"/>
              <a:t>Toename gebruik internet &amp; </a:t>
            </a:r>
            <a:r>
              <a:rPr lang="nl-BE" dirty="0" err="1" smtClean="0"/>
              <a:t>smartphones</a:t>
            </a:r>
            <a:endParaRPr lang="nl-BE" dirty="0" smtClean="0"/>
          </a:p>
          <a:p>
            <a:pPr lvl="2"/>
            <a:r>
              <a:rPr lang="nl-BE" dirty="0" smtClean="0"/>
              <a:t>Maar niet door iedereen</a:t>
            </a:r>
          </a:p>
          <a:p>
            <a:pPr lvl="1"/>
            <a:r>
              <a:rPr lang="nl-BE" dirty="0" smtClean="0"/>
              <a:t>Impact op alle levensdomeinen</a:t>
            </a:r>
          </a:p>
          <a:p>
            <a:pPr lvl="1"/>
            <a:r>
              <a:rPr lang="nl-BE" dirty="0" smtClean="0"/>
              <a:t>Betrokkenheid gebruikers bij ontwikkeling innovaties en diensten</a:t>
            </a:r>
          </a:p>
          <a:p>
            <a:pPr lvl="1"/>
            <a:r>
              <a:rPr lang="nl-BE" dirty="0" smtClean="0"/>
              <a:t>E-</a:t>
            </a:r>
            <a:r>
              <a:rPr lang="nl-BE" dirty="0" err="1" smtClean="0"/>
              <a:t>government</a:t>
            </a:r>
            <a:endParaRPr lang="nl-BE" dirty="0" smtClean="0"/>
          </a:p>
          <a:p>
            <a:pPr lvl="1"/>
            <a:r>
              <a:rPr lang="nl-BE" dirty="0" smtClean="0"/>
              <a:t>…Moeilijk voorspelbaar</a:t>
            </a:r>
          </a:p>
          <a:p>
            <a:pPr lvl="1"/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8" name="Zeshoek 7"/>
          <p:cNvSpPr/>
          <p:nvPr/>
        </p:nvSpPr>
        <p:spPr>
          <a:xfrm>
            <a:off x="6928782" y="2246843"/>
            <a:ext cx="1747674" cy="154219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2200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2050" name="Picture 2" descr="http://freesamples.me.uk/wp-content/uploads/2013/01/post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1922"/>
            <a:ext cx="10756232" cy="71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7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HR-beleidsplan: </a:t>
            </a:r>
            <a:r>
              <a:rPr lang="nl-BE" dirty="0" smtClean="0"/>
              <a:t>wat</a:t>
            </a:r>
            <a:r>
              <a:rPr lang="nl-BE" dirty="0"/>
              <a:t/>
            </a:r>
            <a:br>
              <a:rPr lang="nl-BE" dirty="0"/>
            </a:b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>
                <a:latin typeface="Arial Rounded MT Bold" panose="020F0704030504030204" pitchFamily="34" charset="0"/>
              </a:rPr>
              <a:pPr/>
              <a:t>3</a:t>
            </a:fld>
            <a:endParaRPr lang="nl-BE" dirty="0">
              <a:latin typeface="Arial Rounded MT Bold" panose="020F070403050403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Audit Vlaanderen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Doordachte beleidskeuzes op vlak van HR</a:t>
            </a:r>
          </a:p>
          <a:p>
            <a:r>
              <a:rPr lang="nl-BE" dirty="0" smtClean="0"/>
              <a:t>Inzet van HR focussen op realisatie organisatiedoelstellingen</a:t>
            </a:r>
            <a:endParaRPr lang="nl-BE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8352928" cy="17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6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Enkele Trends in HR-land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pic>
        <p:nvPicPr>
          <p:cNvPr id="5122" name="Picture 2" descr="D:\Gebruikersgegevens\loosema\Documents\Mijn afbeeldingen\HRN-Europe-H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72" y="3521477"/>
            <a:ext cx="2227428" cy="260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 rot="570205">
            <a:off x="4139952" y="620688"/>
            <a:ext cx="5112568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Volgende samenvatting is mogelijk te uitgebreid voor een werksessie. Best op maat maken en updaten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HR is een proces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HR is geen functie</a:t>
            </a:r>
          </a:p>
          <a:p>
            <a:pPr lvl="1"/>
            <a:r>
              <a:rPr lang="nl-BE" dirty="0" smtClean="0"/>
              <a:t>Maar een organisatieproces:</a:t>
            </a:r>
          </a:p>
          <a:p>
            <a:pPr lvl="2"/>
            <a:r>
              <a:rPr lang="nl-BE" dirty="0" smtClean="0"/>
              <a:t>Dus een verantwoordelijkheid van de organisatie </a:t>
            </a:r>
          </a:p>
          <a:p>
            <a:pPr lvl="2"/>
            <a:r>
              <a:rPr lang="nl-BE" dirty="0" smtClean="0"/>
              <a:t>HR-functie faciliteert/bewaakt dat proces</a:t>
            </a:r>
            <a:endParaRPr lang="nl-BE" dirty="0"/>
          </a:p>
          <a:p>
            <a:pPr lvl="1"/>
            <a:r>
              <a:rPr lang="nl-BE" dirty="0" smtClean="0"/>
              <a:t>Doel van het proces is:</a:t>
            </a:r>
          </a:p>
          <a:p>
            <a:pPr lvl="2"/>
            <a:r>
              <a:rPr lang="nl-BE" dirty="0" smtClean="0"/>
              <a:t>De organisatiedoelstellingen helpen te realiseren</a:t>
            </a:r>
          </a:p>
          <a:p>
            <a:pPr lvl="2"/>
            <a:r>
              <a:rPr lang="nl-BE" dirty="0" smtClean="0"/>
              <a:t>(net zoals marketing, IT en financiële processen,…)</a:t>
            </a:r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AA778B3-1A72-114A-A8AC-1BA134B5F968}" type="datetime1">
              <a:rPr lang="nl-NL" smtClean="0"/>
              <a:pPr/>
              <a:t>25-9-2014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Enkele Evoluties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Denken als een econoom?</a:t>
            </a:r>
          </a:p>
          <a:p>
            <a:r>
              <a:rPr lang="nl-BE" dirty="0" smtClean="0"/>
              <a:t>De open talentmarkt?</a:t>
            </a:r>
          </a:p>
          <a:p>
            <a:r>
              <a:rPr lang="nl-BE" dirty="0" smtClean="0"/>
              <a:t>Werkbaar werk?</a:t>
            </a:r>
          </a:p>
          <a:p>
            <a:pPr lvl="1"/>
            <a:r>
              <a:rPr lang="nl-BE" dirty="0" smtClean="0"/>
              <a:t>Betrokkenheid</a:t>
            </a:r>
          </a:p>
          <a:p>
            <a:pPr lvl="1"/>
            <a:r>
              <a:rPr lang="nl-BE" dirty="0" smtClean="0"/>
              <a:t>Het nieuwe werken</a:t>
            </a:r>
          </a:p>
          <a:p>
            <a:r>
              <a:rPr lang="nl-BE" dirty="0" smtClean="0"/>
              <a:t>Nieuw leiderschap?</a:t>
            </a:r>
          </a:p>
          <a:p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Denken als een econoom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‘Hoe schaarse bronnen optimaal inzetten?’</a:t>
            </a:r>
          </a:p>
          <a:p>
            <a:pPr lvl="1"/>
            <a:r>
              <a:rPr lang="nl-BE" dirty="0" smtClean="0"/>
              <a:t>Bron= mensen, talenten, werkkracht…</a:t>
            </a:r>
          </a:p>
          <a:p>
            <a:pPr lvl="1"/>
            <a:r>
              <a:rPr lang="nl-BE" dirty="0" smtClean="0"/>
              <a:t>Optimaal= gemotiveerd, betrokken,…</a:t>
            </a:r>
          </a:p>
          <a:p>
            <a:r>
              <a:rPr lang="nl-BE" dirty="0" smtClean="0"/>
              <a:t>Het betekent ook dat HR zich meer moet verantwoorden</a:t>
            </a:r>
          </a:p>
          <a:p>
            <a:pPr lvl="1"/>
            <a:r>
              <a:rPr lang="nl-BE" dirty="0" smtClean="0"/>
              <a:t>Dragen de gemaakte keuzes bij tot de strategie van de organisatie?</a:t>
            </a:r>
          </a:p>
          <a:p>
            <a:pPr lvl="1"/>
            <a:r>
              <a:rPr lang="nl-BE" dirty="0" smtClean="0"/>
              <a:t>Kan je dat aantonen, onderbouwen?</a:t>
            </a:r>
          </a:p>
          <a:p>
            <a:pPr lvl="2"/>
            <a:r>
              <a:rPr lang="nl-BE" dirty="0" smtClean="0"/>
              <a:t>HR-</a:t>
            </a:r>
            <a:r>
              <a:rPr lang="nl-BE" dirty="0" err="1" smtClean="0"/>
              <a:t>analytics</a:t>
            </a:r>
            <a:endParaRPr lang="nl-BE" dirty="0" smtClean="0"/>
          </a:p>
          <a:p>
            <a:pPr lvl="2"/>
            <a:r>
              <a:rPr lang="nl-BE" dirty="0" err="1" smtClean="0"/>
              <a:t>Evidence</a:t>
            </a:r>
            <a:r>
              <a:rPr lang="nl-BE" dirty="0" smtClean="0"/>
              <a:t> </a:t>
            </a:r>
            <a:r>
              <a:rPr lang="nl-BE" dirty="0" err="1"/>
              <a:t>B</a:t>
            </a:r>
            <a:r>
              <a:rPr lang="nl-BE" dirty="0" err="1" smtClean="0"/>
              <a:t>ased</a:t>
            </a:r>
            <a:r>
              <a:rPr lang="nl-BE" dirty="0" smtClean="0"/>
              <a:t> Management</a:t>
            </a:r>
          </a:p>
          <a:p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open talentenmarkt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Organisaties ervaren een veranderende omgeving</a:t>
            </a:r>
          </a:p>
          <a:p>
            <a:pPr lvl="1"/>
            <a:r>
              <a:rPr lang="nl-BE" dirty="0" smtClean="0"/>
              <a:t>En hebben nood aan de juiste vaardigheden</a:t>
            </a:r>
          </a:p>
          <a:p>
            <a:pPr lvl="1"/>
            <a:r>
              <a:rPr lang="nl-BE" dirty="0" smtClean="0"/>
              <a:t>Die flexibel, soepel op het juiste moment kunnen ingezet worden</a:t>
            </a:r>
          </a:p>
          <a:p>
            <a:r>
              <a:rPr lang="nl-BE" dirty="0" smtClean="0"/>
              <a:t>De talentenmarkt</a:t>
            </a:r>
          </a:p>
          <a:p>
            <a:pPr lvl="1"/>
            <a:r>
              <a:rPr lang="nl-BE" dirty="0" smtClean="0"/>
              <a:t>Nieuwe verhouding tussen organisaties en degenen die de vaardigheden bezitten</a:t>
            </a:r>
          </a:p>
          <a:p>
            <a:pPr lvl="1"/>
            <a:r>
              <a:rPr lang="nl-BE" dirty="0" smtClean="0"/>
              <a:t>Flexibele inzetbaarheid wordt belangrijker </a:t>
            </a:r>
          </a:p>
          <a:p>
            <a:pPr lvl="2"/>
            <a:r>
              <a:rPr lang="nl-BE" dirty="0" smtClean="0"/>
              <a:t>Interne &amp; externe mobiliteit, projectmatig werken, flexibele organisatiestructuren,….</a:t>
            </a:r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Betrokkenheid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Meer en meer nadruk op betrokkenheid…</a:t>
            </a:r>
          </a:p>
          <a:p>
            <a:r>
              <a:rPr lang="nl-BE" dirty="0" smtClean="0"/>
              <a:t>…vereist een andere manier van organiseren</a:t>
            </a:r>
          </a:p>
          <a:p>
            <a:r>
              <a:rPr lang="nl-BE" dirty="0" smtClean="0">
                <a:hlinkClick r:id="rId3"/>
              </a:rPr>
              <a:t>'Drive, De verrassende waarheid over wat ons motiveert'</a:t>
            </a:r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Werkbaar werk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Top 5 </a:t>
            </a:r>
            <a:r>
              <a:rPr lang="en-US" dirty="0" err="1"/>
              <a:t>dingen</a:t>
            </a:r>
            <a:r>
              <a:rPr lang="en-US" dirty="0"/>
              <a:t> die men in 2013 </a:t>
            </a:r>
            <a:r>
              <a:rPr lang="en-US" dirty="0" err="1"/>
              <a:t>zoekt</a:t>
            </a:r>
            <a:r>
              <a:rPr lang="en-US" dirty="0"/>
              <a:t>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smtClean="0"/>
              <a:t>job</a:t>
            </a:r>
            <a:r>
              <a:rPr lang="en-US" b="0" dirty="0" smtClean="0"/>
              <a:t>: </a:t>
            </a:r>
          </a:p>
          <a:p>
            <a:pPr lvl="1" fontAlgn="base"/>
            <a:r>
              <a:rPr lang="en-US" dirty="0" err="1" smtClean="0"/>
              <a:t>Stabiliteit</a:t>
            </a:r>
            <a:endParaRPr lang="en-US" dirty="0" smtClean="0"/>
          </a:p>
          <a:p>
            <a:pPr lvl="1" fontAlgn="base"/>
            <a:r>
              <a:rPr lang="en-US" b="0" dirty="0" err="1" smtClean="0"/>
              <a:t>Compensatie</a:t>
            </a:r>
            <a:r>
              <a:rPr lang="en-US" b="0" dirty="0" smtClean="0"/>
              <a:t> </a:t>
            </a:r>
          </a:p>
          <a:p>
            <a:pPr lvl="1" fontAlgn="base"/>
            <a:r>
              <a:rPr lang="en-US" b="0" dirty="0" smtClean="0"/>
              <a:t>Respect</a:t>
            </a:r>
          </a:p>
          <a:p>
            <a:pPr lvl="1" fontAlgn="base"/>
            <a:r>
              <a:rPr lang="en-US" b="0" dirty="0" err="1" smtClean="0"/>
              <a:t>Gezondheidsvoordelen</a:t>
            </a:r>
            <a:endParaRPr lang="en-US" b="0" dirty="0" smtClean="0"/>
          </a:p>
          <a:p>
            <a:pPr lvl="1" fontAlgn="base"/>
            <a:r>
              <a:rPr lang="en-US" b="0" dirty="0" smtClean="0"/>
              <a:t>Work-Life </a:t>
            </a:r>
            <a:r>
              <a:rPr lang="en-US" b="0" dirty="0"/>
              <a:t>Balance</a:t>
            </a:r>
          </a:p>
          <a:p>
            <a:r>
              <a:rPr lang="nl-BE" dirty="0" smtClean="0"/>
              <a:t>Het nieuwe werken</a:t>
            </a:r>
          </a:p>
          <a:p>
            <a:pPr lvl="1"/>
            <a:r>
              <a:rPr lang="nl-BE" dirty="0" smtClean="0"/>
              <a:t>Innovatieve arbeidsorganisatie</a:t>
            </a:r>
          </a:p>
          <a:p>
            <a:pPr lvl="1"/>
            <a:r>
              <a:rPr lang="nl-BE" dirty="0" smtClean="0"/>
              <a:t>Plaats- en tijdsonafhankelijk werken</a:t>
            </a:r>
          </a:p>
          <a:p>
            <a:pPr lvl="1"/>
            <a:r>
              <a:rPr lang="nl-BE" dirty="0" smtClean="0"/>
              <a:t>…</a:t>
            </a:r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pic>
        <p:nvPicPr>
          <p:cNvPr id="8" name="Tijdelijke aanduiding voor afbeelding 7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4" b="11824"/>
          <a:stretch>
            <a:fillRect/>
          </a:stretch>
        </p:blipFill>
        <p:spPr>
          <a:xfrm>
            <a:off x="5076056" y="2276872"/>
            <a:ext cx="4243387" cy="2265362"/>
          </a:xfrm>
        </p:spPr>
      </p:pic>
    </p:spTree>
    <p:extLst>
      <p:ext uri="{BB962C8B-B14F-4D97-AF65-F5344CB8AC3E}">
        <p14:creationId xmlns:p14="http://schemas.microsoft.com/office/powerpoint/2010/main" val="4393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Nieuw leiderschap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Van autoriteit naar leider</a:t>
            </a:r>
          </a:p>
          <a:p>
            <a:pPr lvl="1"/>
            <a:r>
              <a:rPr lang="nl-BE" dirty="0" smtClean="0"/>
              <a:t>Die inspireert en stuurt</a:t>
            </a:r>
          </a:p>
          <a:p>
            <a:pPr lvl="1"/>
            <a:r>
              <a:rPr lang="nl-BE" dirty="0" smtClean="0"/>
              <a:t>Die authentiek is</a:t>
            </a:r>
          </a:p>
          <a:p>
            <a:pPr lvl="1"/>
            <a:r>
              <a:rPr lang="nl-BE" dirty="0" smtClean="0"/>
              <a:t>Vertrouwen en respect</a:t>
            </a:r>
          </a:p>
          <a:p>
            <a:pPr lvl="1"/>
            <a:r>
              <a:rPr lang="nl-BE" dirty="0" smtClean="0"/>
              <a:t>….</a:t>
            </a:r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11" y="1814763"/>
            <a:ext cx="2988860" cy="39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2050" name="Picture 2" descr="http://freesamples.me.uk/wp-content/uploads/2013/01/post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1922"/>
            <a:ext cx="10756232" cy="71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4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Evoluties in de Vlaamse overheid</a:t>
            </a:r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hthoek 8"/>
          <p:cNvSpPr/>
          <p:nvPr/>
        </p:nvSpPr>
        <p:spPr>
          <a:xfrm rot="570205">
            <a:off x="4139952" y="620688"/>
            <a:ext cx="5112568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Best op maat maken en updaten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communicatie.vlaanderen.be/nlapps/data/docattachments/Vlaanderen_Verbeelding%20wer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009" y="4432141"/>
            <a:ext cx="5060479" cy="216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2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HR-beleidsplan: waarom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>
                <a:latin typeface="Arial Rounded MT Bold" panose="020F0704030504030204" pitchFamily="34" charset="0"/>
              </a:rPr>
              <a:pPr/>
              <a:t>4</a:t>
            </a:fld>
            <a:endParaRPr lang="nl-BE" dirty="0">
              <a:latin typeface="Arial Rounded MT Bold" panose="020F070403050403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/>
              <a:t>Transparant en consistent omgaan met menselijk kapitaal</a:t>
            </a:r>
            <a:endParaRPr lang="en-US" sz="2000" dirty="0"/>
          </a:p>
          <a:p>
            <a:pPr lvl="0"/>
            <a:r>
              <a:rPr lang="nl-BE" dirty="0"/>
              <a:t>Tijd en middelen effectief inzetten</a:t>
            </a:r>
            <a:endParaRPr lang="en-US" sz="2000" dirty="0"/>
          </a:p>
          <a:p>
            <a:pPr lvl="0"/>
            <a:r>
              <a:rPr lang="nl-BE" dirty="0"/>
              <a:t>HR-activiteit aligneren op organisatiedoelstellingen</a:t>
            </a:r>
            <a:endParaRPr lang="en-US" sz="2000" dirty="0"/>
          </a:p>
          <a:p>
            <a:pPr lvl="0"/>
            <a:r>
              <a:rPr lang="nl-BE" dirty="0"/>
              <a:t>Bestaande HR-activiteiten onder de loep:</a:t>
            </a:r>
            <a:endParaRPr lang="en-US" sz="2000" dirty="0"/>
          </a:p>
          <a:p>
            <a:pPr lvl="1"/>
            <a:r>
              <a:rPr lang="nl-BE" sz="2400" dirty="0"/>
              <a:t>Prioriteiten bepalen, integreren, schrappen of aanvullen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Belangrijke evoluties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>
                <a:latin typeface="Arial Rounded MT Bold" panose="020F0704030504030204" pitchFamily="34" charset="0"/>
              </a:rPr>
              <a:pPr/>
              <a:t>40</a:t>
            </a:fld>
            <a:endParaRPr lang="nl-BE" dirty="0">
              <a:latin typeface="Arial Rounded MT Bold" panose="020F070403050403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smtClean="0">
                <a:hlinkClick r:id="rId2"/>
              </a:rPr>
              <a:t>Regeerakkoord</a:t>
            </a:r>
            <a:endParaRPr lang="nl-BE" dirty="0" smtClean="0"/>
          </a:p>
          <a:p>
            <a:pPr lvl="1"/>
            <a:r>
              <a:rPr lang="nl-BE" dirty="0" smtClean="0"/>
              <a:t>Reorganisatie Vlaamse administratie</a:t>
            </a:r>
          </a:p>
          <a:p>
            <a:pPr lvl="1"/>
            <a:r>
              <a:rPr lang="nl-BE" dirty="0" smtClean="0"/>
              <a:t>Kerntakendebat</a:t>
            </a:r>
          </a:p>
          <a:p>
            <a:pPr lvl="1"/>
            <a:r>
              <a:rPr lang="nl-BE" dirty="0"/>
              <a:t>Reductie MOD/MOF</a:t>
            </a:r>
          </a:p>
          <a:p>
            <a:pPr lvl="1"/>
            <a:r>
              <a:rPr lang="nl-BE" dirty="0"/>
              <a:t>Meer met minder</a:t>
            </a:r>
          </a:p>
          <a:p>
            <a:pPr lvl="1"/>
            <a:r>
              <a:rPr lang="nl-BE" dirty="0" smtClean="0"/>
              <a:t>Interne staatshervorming</a:t>
            </a:r>
          </a:p>
          <a:p>
            <a:pPr lvl="1"/>
            <a:r>
              <a:rPr lang="nl-BE" dirty="0" smtClean="0"/>
              <a:t>…</a:t>
            </a:r>
            <a:endParaRPr lang="en-US" dirty="0"/>
          </a:p>
          <a:p>
            <a:r>
              <a:rPr lang="nl-BE" dirty="0" smtClean="0">
                <a:hlinkClick r:id="rId3"/>
              </a:rPr>
              <a:t>Uitvoering zesde staatshervorming</a:t>
            </a:r>
            <a:endParaRPr lang="nl-BE" dirty="0" smtClean="0"/>
          </a:p>
          <a:p>
            <a:r>
              <a:rPr lang="nl-BE" dirty="0" smtClean="0">
                <a:hlinkClick r:id="rId4"/>
              </a:rPr>
              <a:t>Modern HR-beleid</a:t>
            </a:r>
            <a:endParaRPr lang="nl-BE" dirty="0" smtClean="0"/>
          </a:p>
          <a:p>
            <a:pPr lvl="1"/>
            <a:r>
              <a:rPr lang="nl-BE" dirty="0" smtClean="0"/>
              <a:t>Leiderschap</a:t>
            </a:r>
          </a:p>
          <a:p>
            <a:pPr lvl="1"/>
            <a:r>
              <a:rPr lang="nl-BE" dirty="0" smtClean="0"/>
              <a:t>De waarden</a:t>
            </a:r>
          </a:p>
          <a:p>
            <a:pPr lvl="1"/>
            <a:r>
              <a:rPr lang="nl-BE" dirty="0" smtClean="0"/>
              <a:t>Het nieuwe werken</a:t>
            </a:r>
          </a:p>
          <a:p>
            <a:pPr lvl="1"/>
            <a:r>
              <a:rPr lang="nl-BE" dirty="0" smtClean="0"/>
              <a:t>…</a:t>
            </a:r>
          </a:p>
          <a:p>
            <a:r>
              <a:rPr lang="nl-BE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768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2050" name="Picture 2" descr="http://freesamples.me.uk/wp-content/uploads/2013/01/post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1922"/>
            <a:ext cx="10756232" cy="71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Analyse van de eigen organisatie</a:t>
            </a:r>
            <a:endParaRPr lang="en-US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3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Bronnen voor de analyse van de eigen organisatie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>
                <a:latin typeface="Arial Rounded MT Bold" panose="020F0704030504030204" pitchFamily="34" charset="0"/>
              </a:rPr>
              <a:pPr/>
              <a:t>43</a:t>
            </a:fld>
            <a:endParaRPr lang="nl-BE" dirty="0">
              <a:latin typeface="Arial Rounded MT Bold" panose="020F070403050403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Missie</a:t>
            </a:r>
          </a:p>
          <a:p>
            <a:r>
              <a:rPr lang="nl-BE" dirty="0" smtClean="0"/>
              <a:t>Visie</a:t>
            </a:r>
          </a:p>
          <a:p>
            <a:r>
              <a:rPr lang="nl-BE" dirty="0" smtClean="0"/>
              <a:t>Strategische doelstellingen</a:t>
            </a:r>
          </a:p>
          <a:p>
            <a:r>
              <a:rPr lang="nl-BE" dirty="0" smtClean="0"/>
              <a:t>Organisatiedata:</a:t>
            </a:r>
          </a:p>
          <a:p>
            <a:pPr lvl="1"/>
            <a:r>
              <a:rPr lang="nl-BE" dirty="0" smtClean="0"/>
              <a:t>Demografische personeelsgegevens</a:t>
            </a:r>
          </a:p>
          <a:p>
            <a:pPr lvl="2"/>
            <a:r>
              <a:rPr lang="nl-BE" dirty="0" smtClean="0"/>
              <a:t>(leeftijd, niveau, man/vrouw,…)</a:t>
            </a:r>
          </a:p>
          <a:p>
            <a:pPr lvl="1"/>
            <a:r>
              <a:rPr lang="nl-BE" dirty="0" smtClean="0"/>
              <a:t>Personeelsverloop</a:t>
            </a:r>
          </a:p>
          <a:p>
            <a:pPr lvl="1"/>
            <a:r>
              <a:rPr lang="nl-BE" dirty="0" smtClean="0"/>
              <a:t>Ziekteverzuim</a:t>
            </a:r>
          </a:p>
          <a:p>
            <a:pPr lvl="1"/>
            <a:r>
              <a:rPr lang="nl-BE" dirty="0" smtClean="0"/>
              <a:t>Personeelspeiling</a:t>
            </a:r>
          </a:p>
          <a:p>
            <a:pPr lvl="1"/>
            <a:r>
              <a:rPr lang="nl-BE" dirty="0" err="1" smtClean="0"/>
              <a:t>Bue</a:t>
            </a:r>
            <a:endParaRPr lang="nl-BE" dirty="0" smtClean="0"/>
          </a:p>
          <a:p>
            <a:pPr lvl="1"/>
            <a:r>
              <a:rPr lang="nl-BE" dirty="0" smtClean="0"/>
              <a:t>Klantentevredenheid</a:t>
            </a:r>
          </a:p>
          <a:p>
            <a:pPr lvl="1"/>
            <a:r>
              <a:rPr lang="nl-BE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Maak een </a:t>
            </a:r>
            <a:r>
              <a:rPr lang="nl-BE" dirty="0" err="1" smtClean="0"/>
              <a:t>Swot</a:t>
            </a:r>
            <a:r>
              <a:rPr lang="nl-BE" dirty="0" smtClean="0"/>
              <a:t> van de eigen organisatie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>
                <a:latin typeface="Arial Rounded MT Bold" panose="020F0704030504030204" pitchFamily="34" charset="0"/>
              </a:rPr>
              <a:pPr/>
              <a:t>44</a:t>
            </a:fld>
            <a:endParaRPr lang="nl-BE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431231"/>
            <a:ext cx="6107988" cy="45900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1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2050" name="Picture 2" descr="http://freesamples.me.uk/wp-content/uploads/2013/01/post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1922"/>
            <a:ext cx="10756232" cy="71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Bepalen kernuitdagingen</a:t>
            </a:r>
            <a:endParaRPr lang="en-US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BE" dirty="0" smtClean="0"/>
              <a:t>Clusteren uitdagingen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smtClean="0"/>
              <a:t>Kernuitdagingen bepalen:</a:t>
            </a:r>
          </a:p>
          <a:p>
            <a:pPr marL="857250" lvl="1" indent="-457200"/>
            <a:r>
              <a:rPr lang="nl-BE" dirty="0" smtClean="0"/>
              <a:t>Wat zijn de grootste uitdagingen?</a:t>
            </a:r>
          </a:p>
          <a:p>
            <a:pPr marL="1257300" lvl="2" indent="-457200"/>
            <a:r>
              <a:rPr lang="nl-BE" dirty="0" smtClean="0"/>
              <a:t>Rationele benadering</a:t>
            </a:r>
          </a:p>
          <a:p>
            <a:pPr marL="1257300" lvl="2" indent="-457200"/>
            <a:r>
              <a:rPr lang="nl-BE" dirty="0" smtClean="0"/>
              <a:t>Emotionele benadering</a:t>
            </a:r>
          </a:p>
          <a:p>
            <a:pPr marL="1257300" lvl="2" indent="-457200"/>
            <a:r>
              <a:rPr lang="nl-BE" dirty="0" smtClean="0"/>
              <a:t>Kiezen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Kernuitdagingen- rationeel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Rationele benadering:</a:t>
            </a:r>
          </a:p>
          <a:p>
            <a:pPr marL="514350" indent="-457200">
              <a:buFont typeface="+mj-lt"/>
              <a:buAutoNum type="alphaLcParenR"/>
            </a:pPr>
            <a:r>
              <a:rPr lang="nl-BE" dirty="0" smtClean="0"/>
              <a:t>De kans dat AHOVOS deze uitdaging zal ervaren is: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dirty="0" smtClean="0"/>
              <a:t>Onwaarschijnlijk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dirty="0" smtClean="0"/>
              <a:t>Weinig waarschijnlijk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dirty="0" smtClean="0"/>
              <a:t>Waarschijnlijk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dirty="0" smtClean="0"/>
              <a:t>Erg waarschijnlijk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dirty="0" smtClean="0"/>
              <a:t>Zo goed als zeker</a:t>
            </a:r>
          </a:p>
          <a:p>
            <a:pPr marL="514350" indent="-457200">
              <a:buFont typeface="+mj-lt"/>
              <a:buAutoNum type="alphaLcParenR"/>
            </a:pPr>
            <a:r>
              <a:rPr lang="nl-BE" dirty="0" smtClean="0"/>
              <a:t>De impact van deze uitdaging voor </a:t>
            </a:r>
            <a:r>
              <a:rPr lang="nl-BE" dirty="0" err="1" smtClean="0"/>
              <a:t>Ahovos</a:t>
            </a:r>
            <a:r>
              <a:rPr lang="nl-BE" dirty="0" smtClean="0"/>
              <a:t> bedraagt , op een schaal van 1(heel klein) tot 10 (erg groot):</a:t>
            </a:r>
          </a:p>
          <a:p>
            <a:pPr marL="457200" lvl="1" indent="0">
              <a:buNone/>
            </a:pPr>
            <a:endParaRPr lang="nl-BE" dirty="0" smtClean="0"/>
          </a:p>
          <a:p>
            <a:pPr marL="914400" lvl="1" indent="-457200">
              <a:buFont typeface="+mj-lt"/>
              <a:buAutoNum type="arabicPeriod"/>
            </a:pPr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AA778B3-1A72-114A-A8AC-1BA134B5F968}" type="datetime1">
              <a:rPr lang="nl-NL" smtClean="0"/>
              <a:pPr/>
              <a:t>25-9-2014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Kernuitdagingen - emotioneel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nl-BE" dirty="0" smtClean="0"/>
              <a:t>Als we deze uitdaging als een opportuniteit beoordelen dan geven we volgende score:</a:t>
            </a:r>
          </a:p>
          <a:p>
            <a:pPr marL="400050" lvl="1" indent="0">
              <a:buNone/>
            </a:pPr>
            <a:r>
              <a:rPr lang="nl-BE" dirty="0" smtClean="0"/>
              <a:t>Op een schaal van 1 (helemaal geen opportuniteit) tot 10 (fantastische opportuniteit)</a:t>
            </a:r>
          </a:p>
          <a:p>
            <a:pPr marL="457200" indent="-457200">
              <a:buFont typeface="+mj-lt"/>
              <a:buAutoNum type="alphaLcParenR"/>
            </a:pPr>
            <a:r>
              <a:rPr lang="nl-BE" dirty="0"/>
              <a:t>Als we deze uitdaging als een </a:t>
            </a:r>
            <a:r>
              <a:rPr lang="nl-BE" dirty="0" smtClean="0"/>
              <a:t>bedreiging beoordelen </a:t>
            </a:r>
            <a:r>
              <a:rPr lang="nl-BE" dirty="0"/>
              <a:t>dan geven we volgende score:</a:t>
            </a:r>
          </a:p>
          <a:p>
            <a:pPr marL="400050" lvl="1" indent="0">
              <a:buNone/>
            </a:pPr>
            <a:r>
              <a:rPr lang="nl-BE" dirty="0"/>
              <a:t>Op een schaal van 1 (helemaal geen </a:t>
            </a:r>
            <a:r>
              <a:rPr lang="nl-BE" dirty="0" smtClean="0"/>
              <a:t>bedreiging) </a:t>
            </a:r>
            <a:r>
              <a:rPr lang="nl-BE" dirty="0"/>
              <a:t>tot 10 </a:t>
            </a:r>
            <a:r>
              <a:rPr lang="nl-BE" dirty="0" smtClean="0"/>
              <a:t>(Erg grote bedreiging)</a:t>
            </a:r>
          </a:p>
          <a:p>
            <a:pPr marL="457200" lvl="1" indent="-457200">
              <a:buFont typeface="+mj-lt"/>
              <a:buAutoNum type="alphaLcParenR" startAt="3"/>
            </a:pPr>
            <a:r>
              <a:rPr lang="nl-BE" sz="2400" b="1" dirty="0"/>
              <a:t>Wij willen aan deze uitdaging werken</a:t>
            </a:r>
            <a:r>
              <a:rPr lang="nl-BE" sz="2400" b="1" dirty="0" smtClean="0">
                <a:solidFill>
                  <a:srgbClr val="9C7B2C"/>
                </a:solidFill>
              </a:rPr>
              <a:t>:</a:t>
            </a:r>
          </a:p>
          <a:p>
            <a:pPr marL="400050" lvl="1" indent="0">
              <a:buNone/>
            </a:pPr>
            <a:r>
              <a:rPr lang="nl-BE" sz="2400" b="1" dirty="0">
                <a:solidFill>
                  <a:srgbClr val="9C7B2C"/>
                </a:solidFill>
              </a:rPr>
              <a:t>	</a:t>
            </a:r>
            <a:r>
              <a:rPr lang="nl-BE" dirty="0"/>
              <a:t>Op een schaal van 1 (helemaal niet) tot 10 (erg graag)</a:t>
            </a:r>
          </a:p>
          <a:p>
            <a:pPr marL="400050" lvl="1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400050" lvl="1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Vastleggen kernuitdagingen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Bespreken resultaten</a:t>
            </a:r>
          </a:p>
          <a:p>
            <a:pPr lvl="1"/>
            <a:r>
              <a:rPr lang="nl-BE" dirty="0" smtClean="0"/>
              <a:t>Wat vinden we van de top-5</a:t>
            </a:r>
          </a:p>
          <a:p>
            <a:pPr lvl="1"/>
            <a:r>
              <a:rPr lang="nl-BE" dirty="0" smtClean="0"/>
              <a:t>Zijn dit de belangrijkste uitdagingen voor AHOVOS?</a:t>
            </a:r>
          </a:p>
          <a:p>
            <a:pPr lvl="2"/>
            <a:r>
              <a:rPr lang="nl-BE" dirty="0" smtClean="0"/>
              <a:t>Kunnen we het daar allemaal over eens zijn?</a:t>
            </a:r>
          </a:p>
          <a:p>
            <a:pPr lvl="1"/>
            <a:r>
              <a:rPr lang="nl-BE" dirty="0" smtClean="0"/>
              <a:t>Merken we vandaag reeds impact van die uitdagingen?</a:t>
            </a:r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HR-beleidsplan: stand van zaken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z="1100" smtClean="0">
                <a:latin typeface="Arial Rounded MT Bold" panose="020F0704030504030204" pitchFamily="34" charset="0"/>
              </a:rPr>
              <a:pPr/>
              <a:t>5</a:t>
            </a:fld>
            <a:endParaRPr lang="nl-BE" sz="11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015516"/>
              </p:ext>
            </p:extLst>
          </p:nvPr>
        </p:nvGraphicFramePr>
        <p:xfrm>
          <a:off x="0" y="764704"/>
          <a:ext cx="914400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fgeronde rechthoek 6"/>
          <p:cNvSpPr/>
          <p:nvPr/>
        </p:nvSpPr>
        <p:spPr>
          <a:xfrm>
            <a:off x="0" y="2420888"/>
            <a:ext cx="1763688" cy="34563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dirty="0" smtClean="0"/>
              <a:t>Projectplan</a:t>
            </a:r>
          </a:p>
          <a:p>
            <a:endParaRPr lang="nl-BE" dirty="0" smtClean="0"/>
          </a:p>
          <a:p>
            <a:r>
              <a:rPr lang="nl-BE" dirty="0" err="1" smtClean="0"/>
              <a:t>Project-structuur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Communicatie</a:t>
            </a:r>
          </a:p>
          <a:p>
            <a:endParaRPr lang="en-US" dirty="0"/>
          </a:p>
        </p:txBody>
      </p:sp>
      <p:sp>
        <p:nvSpPr>
          <p:cNvPr id="8" name="Afgeronde rechthoek 7"/>
          <p:cNvSpPr/>
          <p:nvPr/>
        </p:nvSpPr>
        <p:spPr>
          <a:xfrm>
            <a:off x="1763688" y="2447406"/>
            <a:ext cx="1800200" cy="34563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dirty="0" smtClean="0"/>
              <a:t>Analyse organisatie &amp; omgeving</a:t>
            </a:r>
          </a:p>
          <a:p>
            <a:endParaRPr lang="nl-BE" dirty="0"/>
          </a:p>
          <a:p>
            <a:r>
              <a:rPr lang="nl-BE" dirty="0" smtClean="0"/>
              <a:t>Kern- uitdagingen</a:t>
            </a:r>
          </a:p>
          <a:p>
            <a:r>
              <a:rPr lang="nl-BE" dirty="0" smtClean="0"/>
              <a:t>In kaart </a:t>
            </a:r>
            <a:endParaRPr lang="en-US" dirty="0"/>
          </a:p>
        </p:txBody>
      </p:sp>
      <p:sp>
        <p:nvSpPr>
          <p:cNvPr id="9" name="Afgeronde rechthoek 8"/>
          <p:cNvSpPr/>
          <p:nvPr/>
        </p:nvSpPr>
        <p:spPr>
          <a:xfrm>
            <a:off x="3563888" y="2420888"/>
            <a:ext cx="1800200" cy="34563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dirty="0" smtClean="0"/>
              <a:t>Bepalen HR- focus</a:t>
            </a:r>
          </a:p>
          <a:p>
            <a:endParaRPr lang="nl-BE" dirty="0"/>
          </a:p>
          <a:p>
            <a:r>
              <a:rPr lang="nl-BE" dirty="0" smtClean="0"/>
              <a:t>Strategische doelstellingen HR</a:t>
            </a:r>
          </a:p>
          <a:p>
            <a:endParaRPr lang="nl-BE" dirty="0"/>
          </a:p>
          <a:p>
            <a:r>
              <a:rPr lang="nl-BE" dirty="0" smtClean="0"/>
              <a:t>Kloof- analyse</a:t>
            </a:r>
            <a:endParaRPr lang="en-US" dirty="0"/>
          </a:p>
        </p:txBody>
      </p:sp>
      <p:sp>
        <p:nvSpPr>
          <p:cNvPr id="10" name="Afgeronde rechthoek 9"/>
          <p:cNvSpPr/>
          <p:nvPr/>
        </p:nvSpPr>
        <p:spPr>
          <a:xfrm>
            <a:off x="5364088" y="2428892"/>
            <a:ext cx="1800200" cy="34563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dirty="0" smtClean="0"/>
              <a:t>Bepalen projecten &amp; processen</a:t>
            </a:r>
          </a:p>
          <a:p>
            <a:endParaRPr lang="nl-BE" dirty="0"/>
          </a:p>
          <a:p>
            <a:r>
              <a:rPr lang="nl-BE" dirty="0" smtClean="0"/>
              <a:t>Indicatoren &amp; verantwoordelijken</a:t>
            </a:r>
          </a:p>
          <a:p>
            <a:endParaRPr lang="nl-BE" dirty="0"/>
          </a:p>
          <a:p>
            <a:r>
              <a:rPr lang="nl-BE" dirty="0" smtClean="0"/>
              <a:t>Communicatie</a:t>
            </a:r>
            <a:endParaRPr lang="en-US" dirty="0"/>
          </a:p>
        </p:txBody>
      </p:sp>
      <p:sp>
        <p:nvSpPr>
          <p:cNvPr id="11" name="Afgeronde rechthoek 10"/>
          <p:cNvSpPr/>
          <p:nvPr/>
        </p:nvSpPr>
        <p:spPr>
          <a:xfrm>
            <a:off x="7164288" y="2420888"/>
            <a:ext cx="1728192" cy="34563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dirty="0" smtClean="0"/>
              <a:t>Opmaak eindrapport</a:t>
            </a:r>
          </a:p>
          <a:p>
            <a:endParaRPr lang="nl-BE" dirty="0"/>
          </a:p>
          <a:p>
            <a:r>
              <a:rPr lang="nl-BE" dirty="0" smtClean="0"/>
              <a:t>Opvolgen &amp; bijsturen</a:t>
            </a:r>
            <a:endParaRPr lang="en-US" dirty="0"/>
          </a:p>
        </p:txBody>
      </p:sp>
      <p:sp>
        <p:nvSpPr>
          <p:cNvPr id="12" name="Tekstvak 11"/>
          <p:cNvSpPr txBox="1"/>
          <p:nvPr/>
        </p:nvSpPr>
        <p:spPr>
          <a:xfrm>
            <a:off x="-108520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BE" altLang="en-US" dirty="0" smtClean="0">
                <a:latin typeface="Arial Rounded MT Bold" pitchFamily="34" charset="0"/>
                <a:cs typeface="Arial Rounded MT Bold" pitchFamily="34" charset="0"/>
              </a:rPr>
              <a:t>Bepalen Kernuitdagingen HR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Ago Powerpoint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1C9D456-C9AB-4564-95EC-7E8E39BA70CC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>
                <a:ea typeface="+mn-ea"/>
              </a:rPr>
              <a:t>Met de </a:t>
            </a:r>
            <a:r>
              <a:rPr lang="nl-BE" dirty="0" smtClean="0">
                <a:ea typeface="+mn-ea"/>
              </a:rPr>
              <a:t>kernuitdagingen voor onze organisatie en de sterktes </a:t>
            </a:r>
            <a:r>
              <a:rPr lang="nl-BE" dirty="0">
                <a:ea typeface="+mn-ea"/>
              </a:rPr>
              <a:t>en zwaktes van de organisatie in het </a:t>
            </a:r>
            <a:r>
              <a:rPr lang="nl-BE" dirty="0" smtClean="0">
                <a:ea typeface="+mn-ea"/>
              </a:rPr>
              <a:t>achterhoofd:</a:t>
            </a:r>
            <a:endParaRPr lang="nl-BE" dirty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nl-BE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BE" dirty="0">
                <a:ea typeface="+mn-ea"/>
              </a:rPr>
              <a:t>Wat is er nodig op vlak van HR om de omslag voor onze organisatie succesvol te realiseren?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nl-BE" sz="800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b="1" dirty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</a:rPr>
              <a:t>Formuleer activiteiten </a:t>
            </a:r>
            <a:r>
              <a:rPr lang="nl-BE" dirty="0">
                <a:ea typeface="+mn-ea"/>
              </a:rPr>
              <a:t>in een zin door een Zelfstandig naamwoord + Werkwoord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b="1" dirty="0">
                <a:solidFill>
                  <a:schemeClr val="tx1">
                    <a:lumMod val="60000"/>
                    <a:lumOff val="40000"/>
                  </a:schemeClr>
                </a:solidFill>
                <a:ea typeface="+mn-ea"/>
              </a:rPr>
              <a:t>Formuleer waarom </a:t>
            </a:r>
            <a:r>
              <a:rPr lang="nl-BE" dirty="0">
                <a:ea typeface="+mn-ea"/>
              </a:rPr>
              <a:t>dit HR-beleid bijdraagt dat de omslag succesvol wordt gerealiseerd (argumentatie)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BE" dirty="0">
              <a:ea typeface="+mn-ea"/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quarter" idx="4294967295"/>
          </p:nvPr>
        </p:nvSpPr>
        <p:spPr>
          <a:xfrm>
            <a:off x="0" y="6356350"/>
            <a:ext cx="1054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5C3FA3-44AC-9849-A698-BEC99B8F72D5}" type="datetime1">
              <a:rPr lang="nl-NL"/>
              <a:pPr>
                <a:defRPr/>
              </a:pPr>
              <a:t>25-9-2014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HR-beleidsplan: stand van zaken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sz="3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z="3600" smtClean="0">
                <a:latin typeface="Arial Rounded MT Bold" panose="020F0704030504030204" pitchFamily="34" charset="0"/>
              </a:rPr>
              <a:pPr/>
              <a:t>51</a:t>
            </a:fld>
            <a:endParaRPr lang="nl-BE" sz="36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406556"/>
              </p:ext>
            </p:extLst>
          </p:nvPr>
        </p:nvGraphicFramePr>
        <p:xfrm>
          <a:off x="0" y="764704"/>
          <a:ext cx="914400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fgeronde rechthoek 6"/>
          <p:cNvSpPr/>
          <p:nvPr/>
        </p:nvSpPr>
        <p:spPr>
          <a:xfrm>
            <a:off x="0" y="2420888"/>
            <a:ext cx="1763688" cy="34563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dirty="0" smtClean="0"/>
              <a:t>Projectplan</a:t>
            </a:r>
          </a:p>
          <a:p>
            <a:endParaRPr lang="nl-BE" dirty="0" smtClean="0"/>
          </a:p>
          <a:p>
            <a:r>
              <a:rPr lang="nl-BE" dirty="0" err="1" smtClean="0"/>
              <a:t>Project-structuur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Communicatie</a:t>
            </a:r>
          </a:p>
          <a:p>
            <a:endParaRPr lang="en-US" dirty="0"/>
          </a:p>
        </p:txBody>
      </p:sp>
      <p:sp>
        <p:nvSpPr>
          <p:cNvPr id="8" name="Afgeronde rechthoek 7"/>
          <p:cNvSpPr/>
          <p:nvPr/>
        </p:nvSpPr>
        <p:spPr>
          <a:xfrm>
            <a:off x="1763688" y="2447406"/>
            <a:ext cx="1800200" cy="34563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dirty="0" smtClean="0"/>
              <a:t>Analyse organisatie &amp; omgeving</a:t>
            </a:r>
          </a:p>
          <a:p>
            <a:endParaRPr lang="nl-BE" dirty="0"/>
          </a:p>
          <a:p>
            <a:r>
              <a:rPr lang="nl-BE" dirty="0" smtClean="0"/>
              <a:t>Kern- uitdagingen</a:t>
            </a:r>
          </a:p>
          <a:p>
            <a:r>
              <a:rPr lang="nl-BE" dirty="0" smtClean="0"/>
              <a:t>In kaart </a:t>
            </a:r>
            <a:endParaRPr lang="en-US" dirty="0"/>
          </a:p>
        </p:txBody>
      </p:sp>
      <p:sp>
        <p:nvSpPr>
          <p:cNvPr id="9" name="Afgeronde rechthoek 8"/>
          <p:cNvSpPr/>
          <p:nvPr/>
        </p:nvSpPr>
        <p:spPr>
          <a:xfrm>
            <a:off x="3563888" y="2420888"/>
            <a:ext cx="1800200" cy="34563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dirty="0" smtClean="0"/>
              <a:t>Bepalen HR- focus</a:t>
            </a:r>
          </a:p>
          <a:p>
            <a:endParaRPr lang="nl-BE" dirty="0"/>
          </a:p>
          <a:p>
            <a:r>
              <a:rPr lang="nl-BE" dirty="0" smtClean="0"/>
              <a:t>Strategische doelstellingen HR</a:t>
            </a:r>
          </a:p>
          <a:p>
            <a:endParaRPr lang="nl-BE" dirty="0"/>
          </a:p>
          <a:p>
            <a:r>
              <a:rPr lang="nl-BE" dirty="0" smtClean="0"/>
              <a:t>Kloof- analyse</a:t>
            </a:r>
            <a:endParaRPr lang="en-US" dirty="0"/>
          </a:p>
        </p:txBody>
      </p:sp>
      <p:sp>
        <p:nvSpPr>
          <p:cNvPr id="10" name="Afgeronde rechthoek 9"/>
          <p:cNvSpPr/>
          <p:nvPr/>
        </p:nvSpPr>
        <p:spPr>
          <a:xfrm>
            <a:off x="5364088" y="2428892"/>
            <a:ext cx="1800200" cy="34563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dirty="0" smtClean="0"/>
              <a:t>Bepalen projecten &amp; processen</a:t>
            </a:r>
          </a:p>
          <a:p>
            <a:endParaRPr lang="nl-BE" dirty="0"/>
          </a:p>
          <a:p>
            <a:r>
              <a:rPr lang="nl-BE" dirty="0" smtClean="0"/>
              <a:t>Indicatoren &amp; verantwoordelijken</a:t>
            </a:r>
          </a:p>
          <a:p>
            <a:endParaRPr lang="nl-BE" dirty="0"/>
          </a:p>
          <a:p>
            <a:r>
              <a:rPr lang="nl-BE" dirty="0" smtClean="0"/>
              <a:t>Communicatie</a:t>
            </a:r>
            <a:endParaRPr lang="en-US" dirty="0"/>
          </a:p>
        </p:txBody>
      </p:sp>
      <p:sp>
        <p:nvSpPr>
          <p:cNvPr id="11" name="Afgeronde rechthoek 10"/>
          <p:cNvSpPr/>
          <p:nvPr/>
        </p:nvSpPr>
        <p:spPr>
          <a:xfrm>
            <a:off x="7164288" y="2420888"/>
            <a:ext cx="1728192" cy="34563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dirty="0" smtClean="0"/>
              <a:t>Opmaak eindrapport</a:t>
            </a:r>
          </a:p>
          <a:p>
            <a:endParaRPr lang="nl-BE" dirty="0"/>
          </a:p>
          <a:p>
            <a:r>
              <a:rPr lang="nl-BE" dirty="0" smtClean="0"/>
              <a:t>Opvolgen &amp; bijsturen</a:t>
            </a:r>
            <a:endParaRPr lang="en-US" dirty="0"/>
          </a:p>
        </p:txBody>
      </p:sp>
      <p:sp>
        <p:nvSpPr>
          <p:cNvPr id="12" name="Tekstvak 11"/>
          <p:cNvSpPr txBox="1"/>
          <p:nvPr/>
        </p:nvSpPr>
        <p:spPr>
          <a:xfrm>
            <a:off x="-108520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7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Bepalen kernuitdagingen HR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>
                <a:latin typeface="Arial Rounded MT Bold" panose="020F0704030504030204" pitchFamily="34" charset="0"/>
              </a:rPr>
              <a:pPr/>
              <a:t>6</a:t>
            </a:fld>
            <a:endParaRPr lang="nl-BE" dirty="0">
              <a:latin typeface="Arial Rounded MT Bold" panose="020F070403050403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BE" dirty="0" smtClean="0"/>
              <a:t>Analyse van de omgeving</a:t>
            </a:r>
          </a:p>
          <a:p>
            <a:pPr marL="857250" lvl="1" indent="-457200"/>
            <a:r>
              <a:rPr lang="nl-BE" dirty="0" smtClean="0"/>
              <a:t>Op verschillende </a:t>
            </a:r>
            <a:r>
              <a:rPr lang="nl-BE" dirty="0" err="1" smtClean="0"/>
              <a:t>niveau’s</a:t>
            </a:r>
            <a:endParaRPr lang="nl-BE" dirty="0" smtClean="0"/>
          </a:p>
          <a:p>
            <a:pPr marL="857250" lvl="1" indent="-457200"/>
            <a:r>
              <a:rPr lang="nl-BE" dirty="0" smtClean="0"/>
              <a:t>De presentatie bevat daarvoor wat insteken</a:t>
            </a:r>
          </a:p>
          <a:p>
            <a:pPr marL="857250" lvl="1" indent="-457200"/>
            <a:r>
              <a:rPr lang="nl-BE" dirty="0" smtClean="0"/>
              <a:t>Doelstelling </a:t>
            </a:r>
            <a:r>
              <a:rPr lang="nl-BE" dirty="0" err="1" smtClean="0"/>
              <a:t>oplijsten</a:t>
            </a:r>
            <a:r>
              <a:rPr lang="nl-BE" dirty="0" smtClean="0"/>
              <a:t> uitdagingen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smtClean="0"/>
              <a:t>Bepalen kernuitdagingen voor de organisatie</a:t>
            </a:r>
          </a:p>
          <a:p>
            <a:pPr marL="857250" lvl="1" indent="-457200"/>
            <a:r>
              <a:rPr lang="nl-BE" dirty="0" smtClean="0"/>
              <a:t>Deze presentatie stelt een paar methodieken voor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smtClean="0"/>
              <a:t>Bepalen kernuitdagingen voor HR</a:t>
            </a:r>
          </a:p>
          <a:p>
            <a:pPr marL="857250" lvl="1" indent="-457200"/>
            <a:r>
              <a:rPr lang="nl-BE" dirty="0" smtClean="0"/>
              <a:t>Gegeven de kernuitdagingen voor de organisatie welke bijdrage/impact verwachten we van HR</a:t>
            </a:r>
          </a:p>
          <a:p>
            <a:pPr marL="85725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5260248" cy="3500457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>
                <a:latin typeface="Arial Rounded MT Bold" panose="020F0704030504030204" pitchFamily="34" charset="0"/>
              </a:rPr>
              <a:pPr/>
              <a:t>7</a:t>
            </a:fld>
            <a:endParaRPr lang="nl-BE" dirty="0">
              <a:latin typeface="Arial Rounded MT Bold" panose="020F07040305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Omgevingsanalyse</a:t>
            </a:r>
            <a:endParaRPr lang="en-US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Een aantal insteken voor 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reesamples.me.uk/wp-content/uploads/2013/01/post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242" y="4725144"/>
            <a:ext cx="2058236" cy="137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Doelstelling </a:t>
            </a:r>
            <a:r>
              <a:rPr lang="nl-BE" dirty="0" err="1"/>
              <a:t>omgevingsanalayse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>
                <a:latin typeface="Arial Rounded MT Bold" panose="020F0704030504030204" pitchFamily="34" charset="0"/>
              </a:rPr>
              <a:pPr/>
              <a:t>8</a:t>
            </a:fld>
            <a:endParaRPr lang="nl-BE" dirty="0">
              <a:latin typeface="Arial Rounded MT Bold" panose="020F070403050403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Oplijsten</a:t>
            </a:r>
            <a:r>
              <a:rPr lang="nl-BE" dirty="0"/>
              <a:t> van uitdagingen </a:t>
            </a:r>
            <a:endParaRPr lang="nl-BE" dirty="0" smtClean="0"/>
          </a:p>
          <a:p>
            <a:pPr lvl="1"/>
            <a:r>
              <a:rPr lang="nl-BE" dirty="0" smtClean="0"/>
              <a:t>Zonder </a:t>
            </a:r>
            <a:r>
              <a:rPr lang="nl-BE" dirty="0"/>
              <a:t>te </a:t>
            </a:r>
            <a:r>
              <a:rPr lang="nl-BE" dirty="0" err="1"/>
              <a:t>prioritiseren</a:t>
            </a:r>
            <a:endParaRPr lang="nl-BE" dirty="0"/>
          </a:p>
          <a:p>
            <a:pPr lvl="2"/>
            <a:r>
              <a:rPr lang="nl-BE" dirty="0"/>
              <a:t>dat doen we nadien</a:t>
            </a:r>
          </a:p>
          <a:p>
            <a:r>
              <a:rPr lang="nl-BE" dirty="0"/>
              <a:t>Hoe gaan we dat doen?</a:t>
            </a:r>
          </a:p>
          <a:p>
            <a:pPr lvl="1"/>
            <a:r>
              <a:rPr lang="nl-BE" dirty="0"/>
              <a:t>Analyse van de omgeving vanuit diverse invalshoeken</a:t>
            </a:r>
          </a:p>
          <a:p>
            <a:pPr lvl="1"/>
            <a:r>
              <a:rPr lang="nl-BE" dirty="0"/>
              <a:t>Wat is opvallend, belangrijk,…waarvoor moet </a:t>
            </a:r>
            <a:r>
              <a:rPr lang="nl-BE" dirty="0" smtClean="0"/>
              <a:t>de entiteit aandacht </a:t>
            </a:r>
            <a:r>
              <a:rPr lang="nl-BE" dirty="0"/>
              <a:t>hebben?</a:t>
            </a:r>
          </a:p>
          <a:p>
            <a:pPr lvl="2"/>
            <a:r>
              <a:rPr lang="nl-BE" dirty="0"/>
              <a:t>Tijdens iedere presentatie: noteren op post-</a:t>
            </a:r>
            <a:r>
              <a:rPr lang="nl-BE" dirty="0" err="1"/>
              <a:t>its</a:t>
            </a:r>
            <a:endParaRPr lang="nl-BE" dirty="0"/>
          </a:p>
          <a:p>
            <a:pPr lvl="2"/>
            <a:r>
              <a:rPr lang="nl-BE" dirty="0"/>
              <a:t>Na iedere presentatie overlopen en clusteren</a:t>
            </a:r>
          </a:p>
          <a:p>
            <a:endParaRPr lang="en-US" dirty="0"/>
          </a:p>
        </p:txBody>
      </p:sp>
      <p:sp>
        <p:nvSpPr>
          <p:cNvPr id="8" name="Rechthoek 7"/>
          <p:cNvSpPr/>
          <p:nvPr/>
        </p:nvSpPr>
        <p:spPr>
          <a:xfrm rot="1267703">
            <a:off x="5312127" y="1987597"/>
            <a:ext cx="4176464" cy="100811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Een mogelijke werkwijze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Maatschappelijke evoluties</a:t>
            </a:r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Op basis van rapport Studiedienst van de Vlaamse </a:t>
            </a:r>
            <a:r>
              <a:rPr lang="nl-BE" dirty="0" smtClean="0"/>
              <a:t>Regering 2013</a:t>
            </a:r>
            <a:endParaRPr lang="nl-BE" dirty="0"/>
          </a:p>
          <a:p>
            <a:endParaRPr lang="en-US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11216"/>
            <a:ext cx="4020786" cy="2746784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 rot="570205">
            <a:off x="4139952" y="620688"/>
            <a:ext cx="5112568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Volgende samenvatting is mogelijk te uitgebreid voor een werksessie. Best op maat maken en updaten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Flanders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anders">
      <a:majorFont>
        <a:latin typeface="FlandersArtSans-Bold"/>
        <a:ea typeface=""/>
        <a:cs typeface=""/>
      </a:majorFont>
      <a:minorFont>
        <a:latin typeface="FlandersArtSans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Flanders</Template>
  <TotalTime>102</TotalTime>
  <Words>2032</Words>
  <Application>Microsoft Office PowerPoint</Application>
  <PresentationFormat>Diavoorstelling (4:3)</PresentationFormat>
  <Paragraphs>562</Paragraphs>
  <Slides>51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51</vt:i4>
      </vt:variant>
    </vt:vector>
  </HeadingPairs>
  <TitlesOfParts>
    <vt:vector size="52" baseType="lpstr">
      <vt:lpstr>Powerpoint Flanders</vt:lpstr>
      <vt:lpstr>In het kader van een HR-beleidsplan</vt:lpstr>
      <vt:lpstr>Werksessie kernuitdagingen</vt:lpstr>
      <vt:lpstr>HR-beleidsplan: wat </vt:lpstr>
      <vt:lpstr>HR-beleidsplan: waarom</vt:lpstr>
      <vt:lpstr>HR-beleidsplan: stand van zaken</vt:lpstr>
      <vt:lpstr>Bepalen kernuitdagingen HR</vt:lpstr>
      <vt:lpstr>Omgevingsanalyse</vt:lpstr>
      <vt:lpstr>Doelstelling omgevingsanalayse</vt:lpstr>
      <vt:lpstr>Maatschappelijke evoluties</vt:lpstr>
      <vt:lpstr>Vlaanderen 6 invalshoeken</vt:lpstr>
      <vt:lpstr>Vergrijzing &amp; verzilvering</vt:lpstr>
      <vt:lpstr>In &amp; uit op de arbeidsmarkt</vt:lpstr>
      <vt:lpstr>Kleinere huishoudens</vt:lpstr>
      <vt:lpstr>Een kleurijker beeld</vt:lpstr>
      <vt:lpstr>Dynamische steden</vt:lpstr>
      <vt:lpstr>Gedaald aanbod van arbeid</vt:lpstr>
      <vt:lpstr>Bouwen aan een welvaartstaat</vt:lpstr>
      <vt:lpstr>Belang van de industrie</vt:lpstr>
      <vt:lpstr>Vertraging Vlaamse productiviteit</vt:lpstr>
      <vt:lpstr>Groei in de wereldhandel</vt:lpstr>
      <vt:lpstr>Individualisering</vt:lpstr>
      <vt:lpstr>Inkomen &amp; armoede</vt:lpstr>
      <vt:lpstr>Kansengroepen</vt:lpstr>
      <vt:lpstr>Ecologische ontwikkelingen</vt:lpstr>
      <vt:lpstr>Verschuivende machtsverhoudingen</vt:lpstr>
      <vt:lpstr>De relatie met de burger</vt:lpstr>
      <vt:lpstr>Een hervormende overheid</vt:lpstr>
      <vt:lpstr>Technologische ontwikkelingen</vt:lpstr>
      <vt:lpstr>PowerPoint-presentatie</vt:lpstr>
      <vt:lpstr>Enkele Trends in HR-land</vt:lpstr>
      <vt:lpstr>HR is een proces</vt:lpstr>
      <vt:lpstr>Enkele Evoluties</vt:lpstr>
      <vt:lpstr>Denken als een econoom</vt:lpstr>
      <vt:lpstr>De open talentenmarkt</vt:lpstr>
      <vt:lpstr>Betrokkenheid</vt:lpstr>
      <vt:lpstr>Werkbaar werk</vt:lpstr>
      <vt:lpstr>Nieuw leiderschap</vt:lpstr>
      <vt:lpstr>PowerPoint-presentatie</vt:lpstr>
      <vt:lpstr>Evoluties in de Vlaamse overheid</vt:lpstr>
      <vt:lpstr>Belangrijke evoluties</vt:lpstr>
      <vt:lpstr>PowerPoint-presentatie</vt:lpstr>
      <vt:lpstr>Analyse van de eigen organisatie</vt:lpstr>
      <vt:lpstr>Bronnen voor de analyse van de eigen organisatie</vt:lpstr>
      <vt:lpstr>Maak een Swot van de eigen organisatie</vt:lpstr>
      <vt:lpstr>PowerPoint-presentatie</vt:lpstr>
      <vt:lpstr>Bepalen kernuitdagingen</vt:lpstr>
      <vt:lpstr>Kernuitdagingen- rationeel</vt:lpstr>
      <vt:lpstr>Kernuitdagingen - emotioneel</vt:lpstr>
      <vt:lpstr>Vastleggen kernuitdagingen</vt:lpstr>
      <vt:lpstr>Bepalen Kernuitdagingen HR</vt:lpstr>
      <vt:lpstr>HR-beleidsplan: stand van zaken</vt:lpstr>
    </vt:vector>
  </TitlesOfParts>
  <Company>Vlaamse Overheid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het kader van een HR-beleidsplan</dc:title>
  <dc:creator>Loose, Maxime</dc:creator>
  <cp:lastModifiedBy>Loose, Maxime</cp:lastModifiedBy>
  <cp:revision>16</cp:revision>
  <dcterms:created xsi:type="dcterms:W3CDTF">2014-09-23T14:21:59Z</dcterms:created>
  <dcterms:modified xsi:type="dcterms:W3CDTF">2014-09-25T07:57:10Z</dcterms:modified>
</cp:coreProperties>
</file>