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handoutMasterIdLst>
    <p:handoutMasterId r:id="rId18"/>
  </p:handoutMasterIdLst>
  <p:sldIdLst>
    <p:sldId id="384" r:id="rId2"/>
    <p:sldId id="392" r:id="rId3"/>
    <p:sldId id="382" r:id="rId4"/>
    <p:sldId id="385" r:id="rId5"/>
    <p:sldId id="386" r:id="rId6"/>
    <p:sldId id="269" r:id="rId7"/>
    <p:sldId id="285" r:id="rId8"/>
    <p:sldId id="369" r:id="rId9"/>
    <p:sldId id="370" r:id="rId10"/>
    <p:sldId id="383" r:id="rId11"/>
    <p:sldId id="390" r:id="rId12"/>
    <p:sldId id="388" r:id="rId13"/>
    <p:sldId id="391" r:id="rId14"/>
    <p:sldId id="373" r:id="rId15"/>
    <p:sldId id="381" r:id="rId16"/>
  </p:sldIdLst>
  <p:sldSz cx="9906000" cy="6858000" type="A4"/>
  <p:notesSz cx="6858000" cy="9144000"/>
  <p:embeddedFontLst>
    <p:embeddedFont>
      <p:font typeface="Calibri" panose="020F0502020204030204" pitchFamily="34" charset="0"/>
      <p:regular r:id="rId19"/>
      <p:bold r:id="rId20"/>
      <p:italic r:id="rId21"/>
      <p:boldItalic r:id="rId22"/>
    </p:embeddedFont>
    <p:embeddedFont>
      <p:font typeface="FlandersArtSans-Light" panose="00000400000000000000" pitchFamily="2" charset="0"/>
      <p:regular r:id="rId23"/>
    </p:embeddedFont>
    <p:embeddedFont>
      <p:font typeface="FlandersArtSans-Bold" panose="00000800000000000000" pitchFamily="2" charset="0"/>
      <p:bold r:id="rId24"/>
    </p:embeddedFont>
    <p:embeddedFont>
      <p:font typeface="FlandersArtSans-Regular" panose="00000500000000000000" pitchFamily="2" charset="0"/>
      <p:regular r:id="rId25"/>
    </p:embeddedFont>
  </p:embeddedFontLst>
  <p:defaultTextStyle>
    <a:defPPr>
      <a:defRPr lang="nl-BE"/>
    </a:defPPr>
    <a:lvl1pPr marL="0" algn="l" defTabSz="914235" rtl="0" eaLnBrk="1" latinLnBrk="0" hangingPunct="1">
      <a:defRPr sz="1799" kern="1200">
        <a:solidFill>
          <a:schemeClr val="tx1"/>
        </a:solidFill>
        <a:latin typeface="+mn-lt"/>
        <a:ea typeface="+mn-ea"/>
        <a:cs typeface="+mn-cs"/>
      </a:defRPr>
    </a:lvl1pPr>
    <a:lvl2pPr marL="457117" algn="l" defTabSz="914235" rtl="0" eaLnBrk="1" latinLnBrk="0" hangingPunct="1">
      <a:defRPr sz="1799" kern="1200">
        <a:solidFill>
          <a:schemeClr val="tx1"/>
        </a:solidFill>
        <a:latin typeface="+mn-lt"/>
        <a:ea typeface="+mn-ea"/>
        <a:cs typeface="+mn-cs"/>
      </a:defRPr>
    </a:lvl2pPr>
    <a:lvl3pPr marL="914235" algn="l" defTabSz="914235" rtl="0" eaLnBrk="1" latinLnBrk="0" hangingPunct="1">
      <a:defRPr sz="1799" kern="1200">
        <a:solidFill>
          <a:schemeClr val="tx1"/>
        </a:solidFill>
        <a:latin typeface="+mn-lt"/>
        <a:ea typeface="+mn-ea"/>
        <a:cs typeface="+mn-cs"/>
      </a:defRPr>
    </a:lvl3pPr>
    <a:lvl4pPr marL="1371353" algn="l" defTabSz="914235" rtl="0" eaLnBrk="1" latinLnBrk="0" hangingPunct="1">
      <a:defRPr sz="1799" kern="1200">
        <a:solidFill>
          <a:schemeClr val="tx1"/>
        </a:solidFill>
        <a:latin typeface="+mn-lt"/>
        <a:ea typeface="+mn-ea"/>
        <a:cs typeface="+mn-cs"/>
      </a:defRPr>
    </a:lvl4pPr>
    <a:lvl5pPr marL="1828470" algn="l" defTabSz="914235" rtl="0" eaLnBrk="1" latinLnBrk="0" hangingPunct="1">
      <a:defRPr sz="1799" kern="1200">
        <a:solidFill>
          <a:schemeClr val="tx1"/>
        </a:solidFill>
        <a:latin typeface="+mn-lt"/>
        <a:ea typeface="+mn-ea"/>
        <a:cs typeface="+mn-cs"/>
      </a:defRPr>
    </a:lvl5pPr>
    <a:lvl6pPr marL="2285588" algn="l" defTabSz="914235" rtl="0" eaLnBrk="1" latinLnBrk="0" hangingPunct="1">
      <a:defRPr sz="1799" kern="1200">
        <a:solidFill>
          <a:schemeClr val="tx1"/>
        </a:solidFill>
        <a:latin typeface="+mn-lt"/>
        <a:ea typeface="+mn-ea"/>
        <a:cs typeface="+mn-cs"/>
      </a:defRPr>
    </a:lvl6pPr>
    <a:lvl7pPr marL="2742705" algn="l" defTabSz="914235" rtl="0" eaLnBrk="1" latinLnBrk="0" hangingPunct="1">
      <a:defRPr sz="1799" kern="1200">
        <a:solidFill>
          <a:schemeClr val="tx1"/>
        </a:solidFill>
        <a:latin typeface="+mn-lt"/>
        <a:ea typeface="+mn-ea"/>
        <a:cs typeface="+mn-cs"/>
      </a:defRPr>
    </a:lvl7pPr>
    <a:lvl8pPr marL="3199823" algn="l" defTabSz="914235" rtl="0" eaLnBrk="1" latinLnBrk="0" hangingPunct="1">
      <a:defRPr sz="1799" kern="1200">
        <a:solidFill>
          <a:schemeClr val="tx1"/>
        </a:solidFill>
        <a:latin typeface="+mn-lt"/>
        <a:ea typeface="+mn-ea"/>
        <a:cs typeface="+mn-cs"/>
      </a:defRPr>
    </a:lvl8pPr>
    <a:lvl9pPr marL="3656940" algn="l" defTabSz="914235"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63" autoAdjust="0"/>
    <p:restoredTop sz="88996" autoAdjust="0"/>
  </p:normalViewPr>
  <p:slideViewPr>
    <p:cSldViewPr snapToGrid="0">
      <p:cViewPr varScale="1">
        <p:scale>
          <a:sx n="78" d="100"/>
          <a:sy n="78" d="100"/>
        </p:scale>
        <p:origin x="1824" y="96"/>
      </p:cViewPr>
      <p:guideLst/>
    </p:cSldViewPr>
  </p:slideViewPr>
  <p:notesTextViewPr>
    <p:cViewPr>
      <p:scale>
        <a:sx n="1" d="1"/>
        <a:sy n="1" d="1"/>
      </p:scale>
      <p:origin x="0" y="0"/>
    </p:cViewPr>
  </p:notesTextViewPr>
  <p:notesViewPr>
    <p:cSldViewPr snapToGrid="0">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476670" y="179512"/>
            <a:ext cx="3407942" cy="279276"/>
          </a:xfrm>
          <a:prstGeom prst="rect">
            <a:avLst/>
          </a:prstGeom>
        </p:spPr>
        <p:txBody>
          <a:bodyPr vert="horz" lIns="91440" tIns="45720" rIns="91440" bIns="45720" rtlCol="0"/>
          <a:lstStyle>
            <a:lvl1pPr algn="l">
              <a:defRPr sz="1200"/>
            </a:lvl1pPr>
          </a:lstStyle>
          <a:p>
            <a:endParaRPr lang="nl-BE" dirty="0">
              <a:latin typeface="FlandersArtSans-Regular" panose="00000500000000000000" pitchFamily="2" charset="0"/>
            </a:endParaRPr>
          </a:p>
        </p:txBody>
      </p:sp>
      <p:sp>
        <p:nvSpPr>
          <p:cNvPr id="7" name="Date Placeholder 2"/>
          <p:cNvSpPr>
            <a:spLocks noGrp="1"/>
          </p:cNvSpPr>
          <p:nvPr>
            <p:ph type="dt" sz="quarter" idx="1"/>
          </p:nvPr>
        </p:nvSpPr>
        <p:spPr>
          <a:xfrm>
            <a:off x="4941168" y="179512"/>
            <a:ext cx="1483197" cy="279276"/>
          </a:xfrm>
          <a:prstGeom prst="rect">
            <a:avLst/>
          </a:prstGeom>
        </p:spPr>
        <p:txBody>
          <a:bodyPr vert="horz" lIns="91440" tIns="45720" rIns="91440" bIns="45720" rtlCol="0"/>
          <a:lstStyle>
            <a:lvl1pPr algn="r">
              <a:defRPr sz="1200"/>
            </a:lvl1pPr>
          </a:lstStyle>
          <a:p>
            <a:fld id="{BF415B66-BF51-4972-819E-6E18353EB769}" type="datetimeFigureOut">
              <a:rPr lang="nl-BE" smtClean="0"/>
              <a:t>31/08/2016</a:t>
            </a:fld>
            <a:endParaRPr lang="nl-BE"/>
          </a:p>
        </p:txBody>
      </p:sp>
      <p:sp>
        <p:nvSpPr>
          <p:cNvPr id="8" name="Footer Placeholder 3"/>
          <p:cNvSpPr>
            <a:spLocks noGrp="1"/>
          </p:cNvSpPr>
          <p:nvPr>
            <p:ph type="ftr" sz="quarter" idx="2"/>
          </p:nvPr>
        </p:nvSpPr>
        <p:spPr>
          <a:xfrm>
            <a:off x="476671" y="8685212"/>
            <a:ext cx="3407941" cy="279276"/>
          </a:xfrm>
          <a:prstGeom prst="rect">
            <a:avLst/>
          </a:prstGeom>
        </p:spPr>
        <p:txBody>
          <a:bodyPr vert="horz" lIns="91440" tIns="45720" rIns="91440" bIns="45720" rtlCol="0" anchor="b"/>
          <a:lstStyle>
            <a:lvl1pPr algn="l">
              <a:defRPr sz="1200"/>
            </a:lvl1pPr>
          </a:lstStyle>
          <a:p>
            <a:endParaRPr lang="nl-BE" dirty="0"/>
          </a:p>
        </p:txBody>
      </p:sp>
      <p:sp>
        <p:nvSpPr>
          <p:cNvPr id="9" name="Slide Number Placeholder 4"/>
          <p:cNvSpPr>
            <a:spLocks noGrp="1"/>
          </p:cNvSpPr>
          <p:nvPr>
            <p:ph type="sldNum" sz="quarter" idx="3"/>
          </p:nvPr>
        </p:nvSpPr>
        <p:spPr>
          <a:xfrm>
            <a:off x="5661248" y="8685213"/>
            <a:ext cx="763117" cy="279275"/>
          </a:xfrm>
          <a:prstGeom prst="rect">
            <a:avLst/>
          </a:prstGeom>
        </p:spPr>
        <p:txBody>
          <a:bodyPr vert="horz" lIns="91440" tIns="45720" rIns="91440" bIns="45720" rtlCol="0" anchor="b"/>
          <a:lstStyle>
            <a:lvl1pPr algn="r">
              <a:defRPr sz="1200"/>
            </a:lvl1pPr>
          </a:lstStyle>
          <a:p>
            <a:fld id="{31D57D71-DFD4-49A2-8FE9-9156F9579F84}" type="slidenum">
              <a:rPr lang="nl-BE" smtClean="0">
                <a:latin typeface="FlandersArtSans-Regular" panose="00000500000000000000" pitchFamily="2" charset="0"/>
              </a:rPr>
              <a:t>‹nr.›</a:t>
            </a:fld>
            <a:endParaRPr lang="nl-BE">
              <a:latin typeface="FlandersArtSans-Regular" panose="00000500000000000000" pitchFamily="2" charset="0"/>
            </a:endParaRPr>
          </a:p>
        </p:txBody>
      </p:sp>
    </p:spTree>
    <p:extLst>
      <p:ext uri="{BB962C8B-B14F-4D97-AF65-F5344CB8AC3E}">
        <p14:creationId xmlns:p14="http://schemas.microsoft.com/office/powerpoint/2010/main" val="3906562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8" name="Header Placeholder 1"/>
          <p:cNvSpPr>
            <a:spLocks noGrp="1"/>
          </p:cNvSpPr>
          <p:nvPr>
            <p:ph type="hdr" sz="quarter"/>
          </p:nvPr>
        </p:nvSpPr>
        <p:spPr>
          <a:xfrm>
            <a:off x="476670" y="179512"/>
            <a:ext cx="3407942" cy="279276"/>
          </a:xfrm>
          <a:prstGeom prst="rect">
            <a:avLst/>
          </a:prstGeom>
        </p:spPr>
        <p:txBody>
          <a:bodyPr vert="horz" lIns="91440" tIns="45720" rIns="91440" bIns="45720" rtlCol="0"/>
          <a:lstStyle>
            <a:lvl1pPr algn="l">
              <a:defRPr sz="1200"/>
            </a:lvl1pPr>
          </a:lstStyle>
          <a:p>
            <a:endParaRPr lang="nl-BE" dirty="0">
              <a:latin typeface="FlandersArtSans-Regular" panose="00000500000000000000" pitchFamily="2" charset="0"/>
            </a:endParaRPr>
          </a:p>
        </p:txBody>
      </p:sp>
      <p:sp>
        <p:nvSpPr>
          <p:cNvPr id="9" name="Date Placeholder 2"/>
          <p:cNvSpPr>
            <a:spLocks noGrp="1"/>
          </p:cNvSpPr>
          <p:nvPr>
            <p:ph type="dt" sz="quarter" idx="1"/>
          </p:nvPr>
        </p:nvSpPr>
        <p:spPr>
          <a:xfrm>
            <a:off x="4941168" y="179512"/>
            <a:ext cx="1483197" cy="279276"/>
          </a:xfrm>
          <a:prstGeom prst="rect">
            <a:avLst/>
          </a:prstGeom>
        </p:spPr>
        <p:txBody>
          <a:bodyPr vert="horz" lIns="91440" tIns="45720" rIns="91440" bIns="45720" rtlCol="0"/>
          <a:lstStyle>
            <a:lvl1pPr algn="r">
              <a:defRPr sz="1200"/>
            </a:lvl1pPr>
          </a:lstStyle>
          <a:p>
            <a:fld id="{BF415B66-BF51-4972-819E-6E18353EB769}" type="datetimeFigureOut">
              <a:rPr lang="nl-BE" smtClean="0"/>
              <a:t>31/08/2016</a:t>
            </a:fld>
            <a:endParaRPr lang="nl-BE"/>
          </a:p>
        </p:txBody>
      </p:sp>
      <p:sp>
        <p:nvSpPr>
          <p:cNvPr id="10" name="Footer Placeholder 3"/>
          <p:cNvSpPr>
            <a:spLocks noGrp="1"/>
          </p:cNvSpPr>
          <p:nvPr>
            <p:ph type="ftr" sz="quarter" idx="4"/>
          </p:nvPr>
        </p:nvSpPr>
        <p:spPr>
          <a:xfrm>
            <a:off x="476671" y="8685212"/>
            <a:ext cx="3407941" cy="279276"/>
          </a:xfrm>
          <a:prstGeom prst="rect">
            <a:avLst/>
          </a:prstGeom>
        </p:spPr>
        <p:txBody>
          <a:bodyPr vert="horz" lIns="91440" tIns="45720" rIns="91440" bIns="45720" rtlCol="0" anchor="b"/>
          <a:lstStyle>
            <a:lvl1pPr algn="l">
              <a:defRPr sz="1200"/>
            </a:lvl1pPr>
          </a:lstStyle>
          <a:p>
            <a:endParaRPr lang="nl-BE" dirty="0"/>
          </a:p>
        </p:txBody>
      </p:sp>
      <p:sp>
        <p:nvSpPr>
          <p:cNvPr id="11" name="Slide Number Placeholder 4"/>
          <p:cNvSpPr>
            <a:spLocks noGrp="1"/>
          </p:cNvSpPr>
          <p:nvPr>
            <p:ph type="sldNum" sz="quarter" idx="5"/>
          </p:nvPr>
        </p:nvSpPr>
        <p:spPr>
          <a:xfrm>
            <a:off x="5661248" y="8685213"/>
            <a:ext cx="763117" cy="279275"/>
          </a:xfrm>
          <a:prstGeom prst="rect">
            <a:avLst/>
          </a:prstGeom>
        </p:spPr>
        <p:txBody>
          <a:bodyPr vert="horz" lIns="91440" tIns="45720" rIns="91440" bIns="45720" rtlCol="0" anchor="b"/>
          <a:lstStyle>
            <a:lvl1pPr algn="r">
              <a:defRPr sz="1200"/>
            </a:lvl1pPr>
          </a:lstStyle>
          <a:p>
            <a:fld id="{31D57D71-DFD4-49A2-8FE9-9156F9579F84}" type="slidenum">
              <a:rPr lang="nl-BE" smtClean="0">
                <a:latin typeface="FlandersArtSans-Regular" panose="00000500000000000000" pitchFamily="2" charset="0"/>
              </a:rPr>
              <a:t>‹nr.›</a:t>
            </a:fld>
            <a:endParaRPr lang="nl-BE">
              <a:latin typeface="FlandersArtSans-Regular" panose="00000500000000000000" pitchFamily="2" charset="0"/>
            </a:endParaRPr>
          </a:p>
        </p:txBody>
      </p:sp>
    </p:spTree>
    <p:extLst>
      <p:ext uri="{BB962C8B-B14F-4D97-AF65-F5344CB8AC3E}">
        <p14:creationId xmlns:p14="http://schemas.microsoft.com/office/powerpoint/2010/main" val="2944797008"/>
      </p:ext>
    </p:extLst>
  </p:cSld>
  <p:clrMap bg1="lt1" tx1="dk1" bg2="lt2" tx2="dk2" accent1="accent1" accent2="accent2" accent3="accent3" accent4="accent4" accent5="accent5" accent6="accent6" hlink="hlink" folHlink="folHlink"/>
  <p:notesStyle>
    <a:lvl1pPr marL="171419"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1pPr>
    <a:lvl2pPr marL="36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2pPr>
    <a:lvl3pPr marL="54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3pPr>
    <a:lvl4pPr marL="72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4pPr>
    <a:lvl5pPr marL="90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81586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Vereisten</a:t>
            </a:r>
            <a:r>
              <a:rPr lang="nl-BE" baseline="0" dirty="0" smtClean="0"/>
              <a:t> machtiging: kunnen extra specificaties of vereisten instaan, zoals bijv. voor WSE Inspectie beveiligingsmaatregelen voor </a:t>
            </a:r>
            <a:r>
              <a:rPr lang="nl-BE" baseline="0" dirty="0" err="1" smtClean="0"/>
              <a:t>laptops</a:t>
            </a:r>
            <a:r>
              <a:rPr lang="nl-BE" baseline="0" dirty="0" smtClean="0"/>
              <a:t> </a:t>
            </a:r>
            <a:r>
              <a:rPr lang="nl-BE" baseline="0" dirty="0" err="1" smtClean="0"/>
              <a:t>edm</a:t>
            </a:r>
            <a:r>
              <a:rPr lang="nl-BE" baseline="0" dirty="0" smtClean="0"/>
              <a:t>.</a:t>
            </a:r>
            <a:endParaRPr lang="nl-BE" dirty="0" smtClean="0"/>
          </a:p>
          <a:p>
            <a:endParaRPr lang="nl-BE" dirty="0" smtClean="0"/>
          </a:p>
          <a:p>
            <a:r>
              <a:rPr lang="nl-BE" dirty="0" smtClean="0"/>
              <a:t>Rol veiligheidsconsulent</a:t>
            </a:r>
            <a:r>
              <a:rPr lang="nl-BE" baseline="0" dirty="0" smtClean="0"/>
              <a:t> voor MAGDA natuurlijk veel uitgebreider dan dit; dit gaat specifiek over dit proces.</a:t>
            </a:r>
            <a:endParaRPr lang="nl-BE" dirty="0"/>
          </a:p>
        </p:txBody>
      </p:sp>
      <p:sp>
        <p:nvSpPr>
          <p:cNvPr id="4" name="Tijdelijke aanduiding voor dianummer 3"/>
          <p:cNvSpPr>
            <a:spLocks noGrp="1"/>
          </p:cNvSpPr>
          <p:nvPr>
            <p:ph type="sldNum" sz="quarter" idx="10"/>
          </p:nvPr>
        </p:nvSpPr>
        <p:spPr/>
        <p:txBody>
          <a:bodyPr/>
          <a:lstStyle/>
          <a:p>
            <a:fld id="{C2CE2387-F699-42CD-BF6A-1F2DA880A9FD}" type="slidenum">
              <a:rPr lang="nl-BE" smtClean="0"/>
              <a:t>10</a:t>
            </a:fld>
            <a:endParaRPr lang="nl-BE"/>
          </a:p>
        </p:txBody>
      </p:sp>
    </p:spTree>
    <p:extLst>
      <p:ext uri="{BB962C8B-B14F-4D97-AF65-F5344CB8AC3E}">
        <p14:creationId xmlns:p14="http://schemas.microsoft.com/office/powerpoint/2010/main" val="1027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2CE2387-F699-42CD-BF6A-1F2DA880A9FD}" type="slidenum">
              <a:rPr lang="nl-BE" smtClean="0"/>
              <a:t>11</a:t>
            </a:fld>
            <a:endParaRPr lang="nl-BE"/>
          </a:p>
        </p:txBody>
      </p:sp>
    </p:spTree>
    <p:extLst>
      <p:ext uri="{BB962C8B-B14F-4D97-AF65-F5344CB8AC3E}">
        <p14:creationId xmlns:p14="http://schemas.microsoft.com/office/powerpoint/2010/main" val="278915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2CE2387-F699-42CD-BF6A-1F2DA880A9FD}" type="slidenum">
              <a:rPr lang="nl-BE" smtClean="0"/>
              <a:t>12</a:t>
            </a:fld>
            <a:endParaRPr lang="nl-BE"/>
          </a:p>
        </p:txBody>
      </p:sp>
    </p:spTree>
    <p:extLst>
      <p:ext uri="{BB962C8B-B14F-4D97-AF65-F5344CB8AC3E}">
        <p14:creationId xmlns:p14="http://schemas.microsoft.com/office/powerpoint/2010/main" val="381708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indent="0">
              <a:buNone/>
            </a:pPr>
            <a:endParaRPr lang="nl-BE"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13</a:t>
            </a:fld>
            <a:endParaRPr lang="nl-BE">
              <a:latin typeface="FlandersArtSans-Regular" panose="00000500000000000000" pitchFamily="2" charset="0"/>
            </a:endParaRPr>
          </a:p>
        </p:txBody>
      </p:sp>
    </p:spTree>
    <p:extLst>
      <p:ext uri="{BB962C8B-B14F-4D97-AF65-F5344CB8AC3E}">
        <p14:creationId xmlns:p14="http://schemas.microsoft.com/office/powerpoint/2010/main" val="109698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C2CE2387-F699-42CD-BF6A-1F2DA880A9FD}" type="slidenum">
              <a:rPr lang="nl-BE" smtClean="0"/>
              <a:t>14</a:t>
            </a:fld>
            <a:endParaRPr lang="nl-BE"/>
          </a:p>
        </p:txBody>
      </p:sp>
    </p:spTree>
    <p:extLst>
      <p:ext uri="{BB962C8B-B14F-4D97-AF65-F5344CB8AC3E}">
        <p14:creationId xmlns:p14="http://schemas.microsoft.com/office/powerpoint/2010/main" val="3542047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15</a:t>
            </a:fld>
            <a:endParaRPr lang="nl-BE">
              <a:latin typeface="FlandersArtSans-Regular" panose="00000500000000000000" pitchFamily="2" charset="0"/>
            </a:endParaRPr>
          </a:p>
        </p:txBody>
      </p:sp>
    </p:spTree>
    <p:extLst>
      <p:ext uri="{BB962C8B-B14F-4D97-AF65-F5344CB8AC3E}">
        <p14:creationId xmlns:p14="http://schemas.microsoft.com/office/powerpoint/2010/main" val="354284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2</a:t>
            </a:fld>
            <a:endParaRPr lang="nl-BE">
              <a:latin typeface="FlandersArtSans-Regular" panose="00000500000000000000" pitchFamily="2" charset="0"/>
            </a:endParaRPr>
          </a:p>
        </p:txBody>
      </p:sp>
    </p:spTree>
    <p:extLst>
      <p:ext uri="{BB962C8B-B14F-4D97-AF65-F5344CB8AC3E}">
        <p14:creationId xmlns:p14="http://schemas.microsoft.com/office/powerpoint/2010/main" val="34368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3</a:t>
            </a:fld>
            <a:endParaRPr lang="nl-BE">
              <a:latin typeface="FlandersArtSans-Regular" panose="00000500000000000000" pitchFamily="2" charset="0"/>
            </a:endParaRPr>
          </a:p>
        </p:txBody>
      </p:sp>
    </p:spTree>
    <p:extLst>
      <p:ext uri="{BB962C8B-B14F-4D97-AF65-F5344CB8AC3E}">
        <p14:creationId xmlns:p14="http://schemas.microsoft.com/office/powerpoint/2010/main" val="275124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indent="0">
              <a:buNone/>
            </a:pPr>
            <a:endParaRPr lang="nl-BE"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4</a:t>
            </a:fld>
            <a:endParaRPr lang="nl-BE">
              <a:latin typeface="FlandersArtSans-Regular" panose="00000500000000000000" pitchFamily="2" charset="0"/>
            </a:endParaRPr>
          </a:p>
        </p:txBody>
      </p:sp>
    </p:spTree>
    <p:extLst>
      <p:ext uri="{BB962C8B-B14F-4D97-AF65-F5344CB8AC3E}">
        <p14:creationId xmlns:p14="http://schemas.microsoft.com/office/powerpoint/2010/main" val="5900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indent="0">
              <a:buNone/>
            </a:pPr>
            <a:r>
              <a:rPr lang="nl-BE" sz="1200" kern="1200" baseline="0" dirty="0" smtClean="0">
                <a:solidFill>
                  <a:schemeClr val="tx1"/>
                </a:solidFill>
                <a:effectLst/>
                <a:latin typeface="FlandersArtSans-Regular" panose="00000500000000000000" pitchFamily="2" charset="0"/>
                <a:ea typeface="+mn-ea"/>
                <a:cs typeface="+mn-cs"/>
              </a:rPr>
              <a:t>Package release 2014_4_DelenInformatie.docx. </a:t>
            </a:r>
            <a:r>
              <a:rPr lang="nl-BE" sz="1200" kern="1200" dirty="0" smtClean="0">
                <a:solidFill>
                  <a:schemeClr val="tx1"/>
                </a:solidFill>
                <a:effectLst/>
                <a:latin typeface="FlandersArtSans-Regular" panose="00000500000000000000" pitchFamily="2" charset="0"/>
                <a:ea typeface="+mn-ea"/>
                <a:cs typeface="+mn-cs"/>
              </a:rPr>
              <a:t>Dit document bevat 2 grote groepen omtrent security:</a:t>
            </a:r>
          </a:p>
          <a:p>
            <a:pPr lvl="0"/>
            <a:r>
              <a:rPr lang="nl-BE" sz="1200" kern="1200" dirty="0" smtClean="0">
                <a:solidFill>
                  <a:schemeClr val="tx1"/>
                </a:solidFill>
                <a:effectLst/>
                <a:latin typeface="FlandersArtSans-Regular" panose="00000500000000000000" pitchFamily="2" charset="0"/>
                <a:ea typeface="+mn-ea"/>
                <a:cs typeface="+mn-cs"/>
              </a:rPr>
              <a:t>Geen security: Dit zijn gemeenschappelijke objecten (tabellen) die geen persoonlijke informatie bevatten, bijvoorbeeld een tijdsdimensie</a:t>
            </a:r>
          </a:p>
          <a:p>
            <a:pPr lvl="0"/>
            <a:r>
              <a:rPr lang="nl-BE" sz="1200" kern="1200" dirty="0" smtClean="0">
                <a:solidFill>
                  <a:schemeClr val="tx1"/>
                </a:solidFill>
                <a:effectLst/>
                <a:latin typeface="FlandersArtSans-Regular" panose="00000500000000000000" pitchFamily="2" charset="0"/>
                <a:ea typeface="+mn-ea"/>
                <a:cs typeface="+mn-cs"/>
              </a:rPr>
              <a:t>Security: Dit zijn objecten (tabellen) die privé gerelateerde informatie bevatten, deze wordt nog eens in 3 subcategorieën verdeeld:</a:t>
            </a:r>
          </a:p>
          <a:p>
            <a:pPr lvl="1"/>
            <a:r>
              <a:rPr lang="nl-BE" sz="1200" kern="1200" dirty="0" smtClean="0">
                <a:solidFill>
                  <a:schemeClr val="tx1"/>
                </a:solidFill>
                <a:effectLst/>
                <a:latin typeface="FlandersArtSans-Regular" panose="00000500000000000000" pitchFamily="2" charset="0"/>
                <a:ea typeface="+mn-ea"/>
                <a:cs typeface="+mn-cs"/>
              </a:rPr>
              <a:t>Type 1: alle informatie meegeven voor werknemers die ooit of nog voldoen aan de securityregel.</a:t>
            </a:r>
          </a:p>
          <a:p>
            <a:pPr lvl="1"/>
            <a:r>
              <a:rPr lang="nl-BE" sz="1200" kern="1200" dirty="0" smtClean="0">
                <a:solidFill>
                  <a:schemeClr val="tx1"/>
                </a:solidFill>
                <a:effectLst/>
                <a:latin typeface="FlandersArtSans-Regular" panose="00000500000000000000" pitchFamily="2" charset="0"/>
                <a:ea typeface="+mn-ea"/>
                <a:cs typeface="+mn-cs"/>
              </a:rPr>
              <a:t>Type 2: alle informatie beperkt tot de actuele informatie, </a:t>
            </a:r>
            <a:r>
              <a:rPr lang="nl-BE" sz="1200" kern="1200" dirty="0" err="1" smtClean="0">
                <a:solidFill>
                  <a:schemeClr val="tx1"/>
                </a:solidFill>
                <a:effectLst/>
                <a:latin typeface="FlandersArtSans-Regular" panose="00000500000000000000" pitchFamily="2" charset="0"/>
                <a:ea typeface="+mn-ea"/>
                <a:cs typeface="+mn-cs"/>
              </a:rPr>
              <a:t>bvb</a:t>
            </a:r>
            <a:r>
              <a:rPr lang="nl-BE" sz="1200" kern="1200" dirty="0" smtClean="0">
                <a:solidFill>
                  <a:schemeClr val="tx1"/>
                </a:solidFill>
                <a:effectLst/>
                <a:latin typeface="FlandersArtSans-Regular" panose="00000500000000000000" pitchFamily="2" charset="0"/>
                <a:ea typeface="+mn-ea"/>
                <a:cs typeface="+mn-cs"/>
              </a:rPr>
              <a:t> als een werknemer morgen uit dienst gaat, dan wordt de informatie van dit object voor die werknemer niet meer aangeleverd in het desbetreffende bestand.</a:t>
            </a:r>
          </a:p>
          <a:p>
            <a:pPr lvl="1"/>
            <a:r>
              <a:rPr lang="nl-BE" sz="1200" kern="1200" dirty="0" smtClean="0">
                <a:solidFill>
                  <a:schemeClr val="tx1"/>
                </a:solidFill>
                <a:effectLst/>
                <a:latin typeface="FlandersArtSans-Regular" panose="00000500000000000000" pitchFamily="2" charset="0"/>
                <a:ea typeface="+mn-ea"/>
                <a:cs typeface="+mn-cs"/>
              </a:rPr>
              <a:t>Type 3: historische en actuele informatie omtrent de werknemer op basis van het moment in tijd dat die werknemer werkt€ voor die entiteit. Bij dit type beperken we ons tot het verlenen van de informatie die de werknemer toen aan zijn werkgever heeft meegedeeld. Informatie die de werkgever heeft opgebouwd over de werknemer toen hij in dienst was, wordt doorgegeven. Informatie die de werkgever heeft verzameld over de arbeidshandicap en – erkenning van de werknemer worden niet meer doorgegeven bij uit dienst.</a:t>
            </a:r>
          </a:p>
          <a:p>
            <a:pPr marL="0" indent="0">
              <a:buNone/>
            </a:pPr>
            <a:endParaRPr lang="nl-BE" dirty="0" smtClean="0"/>
          </a:p>
          <a:p>
            <a:pPr marL="0" indent="0">
              <a:buNone/>
            </a:pPr>
            <a:r>
              <a:rPr lang="nl-BE" sz="1200" kern="1200" baseline="0" dirty="0" smtClean="0">
                <a:solidFill>
                  <a:schemeClr val="tx1"/>
                </a:solidFill>
                <a:effectLst/>
                <a:latin typeface="FlandersArtSans-Regular" panose="00000500000000000000" pitchFamily="2" charset="0"/>
                <a:ea typeface="+mn-ea"/>
                <a:cs typeface="+mn-cs"/>
              </a:rPr>
              <a:t>Bronmapping.xls</a:t>
            </a:r>
            <a:endParaRPr lang="nl-BE" dirty="0" smtClean="0"/>
          </a:p>
          <a:p>
            <a:r>
              <a:rPr lang="nl-BE" sz="1200" kern="1200" dirty="0" smtClean="0">
                <a:solidFill>
                  <a:schemeClr val="tx1"/>
                </a:solidFill>
                <a:effectLst/>
                <a:latin typeface="FlandersArtSans-Regular" panose="00000500000000000000" pitchFamily="2" charset="0"/>
                <a:ea typeface="+mn-ea"/>
                <a:cs typeface="+mn-cs"/>
              </a:rPr>
              <a:t>bevat verschillende types van meta-informatie.</a:t>
            </a:r>
          </a:p>
          <a:p>
            <a:pPr lvl="0"/>
            <a:r>
              <a:rPr lang="nl-BE" sz="1200" kern="1200" dirty="0" smtClean="0">
                <a:solidFill>
                  <a:schemeClr val="tx1"/>
                </a:solidFill>
                <a:effectLst/>
                <a:latin typeface="FlandersArtSans-Regular" panose="00000500000000000000" pitchFamily="2" charset="0"/>
                <a:ea typeface="+mn-ea"/>
                <a:cs typeface="+mn-cs"/>
              </a:rPr>
              <a:t>algemene informatie die over alle bestanden en velden dezelfde is,</a:t>
            </a:r>
          </a:p>
          <a:p>
            <a:pPr lvl="0"/>
            <a:r>
              <a:rPr lang="nl-BE" sz="1200" kern="1200" dirty="0" smtClean="0">
                <a:solidFill>
                  <a:schemeClr val="tx1"/>
                </a:solidFill>
                <a:effectLst/>
                <a:latin typeface="FlandersArtSans-Regular" panose="00000500000000000000" pitchFamily="2" charset="0"/>
                <a:ea typeface="+mn-ea"/>
                <a:cs typeface="+mn-cs"/>
              </a:rPr>
              <a:t>Relaties tussen de objecten,</a:t>
            </a:r>
          </a:p>
          <a:p>
            <a:pPr lvl="0"/>
            <a:r>
              <a:rPr lang="nl-BE" sz="1200" kern="1200" dirty="0" smtClean="0">
                <a:solidFill>
                  <a:schemeClr val="tx1"/>
                </a:solidFill>
                <a:effectLst/>
                <a:latin typeface="FlandersArtSans-Regular" panose="00000500000000000000" pitchFamily="2" charset="0"/>
                <a:ea typeface="+mn-ea"/>
                <a:cs typeface="+mn-cs"/>
              </a:rPr>
              <a:t>Versie beheer van het meta-informatie bestand,</a:t>
            </a:r>
          </a:p>
          <a:p>
            <a:pPr lvl="0"/>
            <a:r>
              <a:rPr lang="nl-BE" sz="1200" kern="1200" dirty="0" smtClean="0">
                <a:solidFill>
                  <a:schemeClr val="tx1"/>
                </a:solidFill>
                <a:effectLst/>
                <a:latin typeface="FlandersArtSans-Regular" panose="00000500000000000000" pitchFamily="2" charset="0"/>
                <a:ea typeface="+mn-ea"/>
                <a:cs typeface="+mn-cs"/>
              </a:rPr>
              <a:t>Uitleg over hoe de import moet opgezet worden per bestand,</a:t>
            </a:r>
          </a:p>
          <a:p>
            <a:pPr lvl="0"/>
            <a:r>
              <a:rPr lang="nl-BE" sz="1200" kern="1200" dirty="0" smtClean="0">
                <a:solidFill>
                  <a:schemeClr val="tx1"/>
                </a:solidFill>
                <a:effectLst/>
                <a:latin typeface="FlandersArtSans-Regular" panose="00000500000000000000" pitchFamily="2" charset="0"/>
                <a:ea typeface="+mn-ea"/>
                <a:cs typeface="+mn-cs"/>
              </a:rPr>
              <a:t>Natural </a:t>
            </a:r>
            <a:r>
              <a:rPr lang="nl-BE" sz="1200" kern="1200" dirty="0" err="1" smtClean="0">
                <a:solidFill>
                  <a:schemeClr val="tx1"/>
                </a:solidFill>
                <a:effectLst/>
                <a:latin typeface="FlandersArtSans-Regular" panose="00000500000000000000" pitchFamily="2" charset="0"/>
                <a:ea typeface="+mn-ea"/>
                <a:cs typeface="+mn-cs"/>
              </a:rPr>
              <a:t>keys</a:t>
            </a:r>
            <a:r>
              <a:rPr lang="nl-BE" sz="1200" kern="1200" dirty="0" smtClean="0">
                <a:solidFill>
                  <a:schemeClr val="tx1"/>
                </a:solidFill>
                <a:effectLst/>
                <a:latin typeface="FlandersArtSans-Regular" panose="00000500000000000000" pitchFamily="2" charset="0"/>
                <a:ea typeface="+mn-ea"/>
                <a:cs typeface="+mn-cs"/>
              </a:rPr>
              <a:t>, dit zijn sleutels per record vanuit </a:t>
            </a:r>
            <a:r>
              <a:rPr lang="nl-BE" sz="1200" kern="1200" dirty="0" err="1" smtClean="0">
                <a:solidFill>
                  <a:schemeClr val="tx1"/>
                </a:solidFill>
                <a:effectLst/>
                <a:latin typeface="FlandersArtSans-Regular" panose="00000500000000000000" pitchFamily="2" charset="0"/>
                <a:ea typeface="+mn-ea"/>
                <a:cs typeface="+mn-cs"/>
              </a:rPr>
              <a:t>vlimpers</a:t>
            </a:r>
            <a:r>
              <a:rPr lang="nl-BE" sz="1200" kern="1200" dirty="0" smtClean="0">
                <a:solidFill>
                  <a:schemeClr val="tx1"/>
                </a:solidFill>
                <a:effectLst/>
                <a:latin typeface="FlandersArtSans-Regular" panose="00000500000000000000" pitchFamily="2" charset="0"/>
                <a:ea typeface="+mn-ea"/>
                <a:cs typeface="+mn-cs"/>
              </a:rPr>
              <a:t>,</a:t>
            </a:r>
          </a:p>
          <a:p>
            <a:pPr lvl="0"/>
            <a:r>
              <a:rPr lang="nl-BE" sz="1200" kern="1200" dirty="0" smtClean="0">
                <a:solidFill>
                  <a:schemeClr val="tx1"/>
                </a:solidFill>
                <a:effectLst/>
                <a:latin typeface="FlandersArtSans-Regular" panose="00000500000000000000" pitchFamily="2" charset="0"/>
                <a:ea typeface="+mn-ea"/>
                <a:cs typeface="+mn-cs"/>
              </a:rPr>
              <a:t>Per object een volledige beschrijving van elk veld</a:t>
            </a:r>
          </a:p>
          <a:p>
            <a:pPr marL="0" indent="0">
              <a:buNone/>
            </a:pPr>
            <a:endParaRPr lang="nl-BE" dirty="0"/>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5</a:t>
            </a:fld>
            <a:endParaRPr lang="nl-BE">
              <a:latin typeface="FlandersArtSans-Regular" panose="00000500000000000000" pitchFamily="2" charset="0"/>
            </a:endParaRPr>
          </a:p>
        </p:txBody>
      </p:sp>
    </p:spTree>
    <p:extLst>
      <p:ext uri="{BB962C8B-B14F-4D97-AF65-F5344CB8AC3E}">
        <p14:creationId xmlns:p14="http://schemas.microsoft.com/office/powerpoint/2010/main" val="295441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6</a:t>
            </a:fld>
            <a:endParaRPr lang="nl-BE">
              <a:latin typeface="FlandersArtSans-Regular" panose="00000500000000000000" pitchFamily="2" charset="0"/>
            </a:endParaRPr>
          </a:p>
        </p:txBody>
      </p:sp>
    </p:spTree>
    <p:extLst>
      <p:ext uri="{BB962C8B-B14F-4D97-AF65-F5344CB8AC3E}">
        <p14:creationId xmlns:p14="http://schemas.microsoft.com/office/powerpoint/2010/main" val="225788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Machtigingsproces</a:t>
            </a:r>
            <a:r>
              <a:rPr lang="nl-BE" baseline="0" dirty="0" smtClean="0"/>
              <a:t> bron</a:t>
            </a:r>
            <a:endParaRPr lang="nl-BE" dirty="0"/>
          </a:p>
        </p:txBody>
      </p:sp>
      <p:sp>
        <p:nvSpPr>
          <p:cNvPr id="4" name="Tijdelijke aanduiding voor dianummer 3"/>
          <p:cNvSpPr>
            <a:spLocks noGrp="1"/>
          </p:cNvSpPr>
          <p:nvPr>
            <p:ph type="sldNum" sz="quarter" idx="10"/>
          </p:nvPr>
        </p:nvSpPr>
        <p:spPr/>
        <p:txBody>
          <a:bodyPr/>
          <a:lstStyle/>
          <a:p>
            <a:fld id="{31D57D71-DFD4-49A2-8FE9-9156F9579F84}" type="slidenum">
              <a:rPr lang="nl-BE" smtClean="0">
                <a:latin typeface="FlandersArtSans-Regular" panose="00000500000000000000" pitchFamily="2" charset="0"/>
              </a:rPr>
              <a:t>7</a:t>
            </a:fld>
            <a:endParaRPr lang="nl-BE">
              <a:latin typeface="FlandersArtSans-Regular" panose="00000500000000000000" pitchFamily="2" charset="0"/>
            </a:endParaRPr>
          </a:p>
        </p:txBody>
      </p:sp>
    </p:spTree>
    <p:extLst>
      <p:ext uri="{BB962C8B-B14F-4D97-AF65-F5344CB8AC3E}">
        <p14:creationId xmlns:p14="http://schemas.microsoft.com/office/powerpoint/2010/main" val="245266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Gecentraliseerd document,</a:t>
            </a:r>
            <a:r>
              <a:rPr lang="nl-BE" baseline="0" dirty="0" smtClean="0"/>
              <a:t> waarin alles bewaard wordt. Wordt telkens </a:t>
            </a:r>
            <a:r>
              <a:rPr lang="nl-BE" baseline="0" dirty="0" err="1" smtClean="0"/>
              <a:t>geupdate</a:t>
            </a:r>
            <a:r>
              <a:rPr lang="nl-BE" baseline="0" dirty="0" smtClean="0"/>
              <a:t> en bijgehouden met nieuwe diensten, historiek wordt er ook in bijgehouden.</a:t>
            </a:r>
          </a:p>
          <a:p>
            <a:endParaRPr lang="nl-BE" baseline="0" dirty="0" smtClean="0"/>
          </a:p>
          <a:p>
            <a:r>
              <a:rPr lang="nl-BE" baseline="0" dirty="0" smtClean="0"/>
              <a:t>Is de afspraak tussen CORVE en de afnemer: basis voor de </a:t>
            </a:r>
            <a:r>
              <a:rPr lang="nl-BE" baseline="0" smtClean="0"/>
              <a:t>effectieve uitvoering.</a:t>
            </a:r>
            <a:endParaRPr lang="nl-BE" dirty="0"/>
          </a:p>
        </p:txBody>
      </p:sp>
      <p:sp>
        <p:nvSpPr>
          <p:cNvPr id="4" name="Tijdelijke aanduiding voor dianummer 3"/>
          <p:cNvSpPr>
            <a:spLocks noGrp="1"/>
          </p:cNvSpPr>
          <p:nvPr>
            <p:ph type="sldNum" sz="quarter" idx="10"/>
          </p:nvPr>
        </p:nvSpPr>
        <p:spPr/>
        <p:txBody>
          <a:bodyPr/>
          <a:lstStyle/>
          <a:p>
            <a:fld id="{C2CE2387-F699-42CD-BF6A-1F2DA880A9FD}" type="slidenum">
              <a:rPr lang="nl-BE" smtClean="0"/>
              <a:t>8</a:t>
            </a:fld>
            <a:endParaRPr lang="nl-BE"/>
          </a:p>
        </p:txBody>
      </p:sp>
    </p:spTree>
    <p:extLst>
      <p:ext uri="{BB962C8B-B14F-4D97-AF65-F5344CB8AC3E}">
        <p14:creationId xmlns:p14="http://schemas.microsoft.com/office/powerpoint/2010/main" val="209359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C2CE2387-F699-42CD-BF6A-1F2DA880A9FD}" type="slidenum">
              <a:rPr lang="nl-BE" smtClean="0"/>
              <a:t>9</a:t>
            </a:fld>
            <a:endParaRPr lang="nl-BE"/>
          </a:p>
        </p:txBody>
      </p:sp>
    </p:spTree>
    <p:extLst>
      <p:ext uri="{BB962C8B-B14F-4D97-AF65-F5344CB8AC3E}">
        <p14:creationId xmlns:p14="http://schemas.microsoft.com/office/powerpoint/2010/main" val="1887214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extLst/>
          </a:blip>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smtClean="0"/>
              <a:t>Klik om de stijl te bewerken</a:t>
            </a:r>
            <a:endParaRPr sz="3600" b="1"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dirty="0" smtClean="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endParaRPr kumimoji="0" lang="nl-BE" sz="1200" b="0" i="0" u="none" strike="noStrike" cap="none" spc="0" normalizeH="0" baseline="0" dirty="0">
              <a:ln>
                <a:noFill/>
              </a:ln>
              <a:solidFill>
                <a:srgbClr val="000000"/>
              </a:solidFill>
              <a:effectLst/>
              <a:uFillTx/>
              <a:latin typeface="FlandersArtSans-Regular" panose="00000500000000000000" pitchFamily="2" charset="0"/>
              <a:ea typeface="FlandersArtSans-Regular"/>
              <a:cs typeface="FlandersArtSans-Regular"/>
              <a:sym typeface="FlandersArtSans-Regular"/>
            </a:endParaRPr>
          </a:p>
        </p:txBody>
      </p:sp>
    </p:spTree>
    <p:extLst>
      <p:ext uri="{BB962C8B-B14F-4D97-AF65-F5344CB8AC3E}">
        <p14:creationId xmlns:p14="http://schemas.microsoft.com/office/powerpoint/2010/main" val="197065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smtClean="0"/>
              <a:t>Klik om de stijl te bewerken</a:t>
            </a:r>
            <a:endParaRPr lang="nl-BE" dirty="0"/>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smtClean="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dirty="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Tree>
    <p:extLst>
      <p:ext uri="{BB962C8B-B14F-4D97-AF65-F5344CB8AC3E}">
        <p14:creationId xmlns:p14="http://schemas.microsoft.com/office/powerpoint/2010/main" val="180917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smtClean="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smtClean="0"/>
              <a:t>Klik op het pictogram als u een afbeelding wilt toevoegen</a:t>
            </a:r>
            <a:endParaRPr lang="nl-BE" dirty="0"/>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smtClean="0"/>
              <a:t>Klik om de stijl te bewerken</a:t>
            </a:r>
            <a:endParaRPr lang="nl-BE" dirty="0"/>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Tree>
    <p:extLst>
      <p:ext uri="{BB962C8B-B14F-4D97-AF65-F5344CB8AC3E}">
        <p14:creationId xmlns:p14="http://schemas.microsoft.com/office/powerpoint/2010/main" val="319796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b="0"/>
            </a:pPr>
            <a:r>
              <a:rPr sz="4400" b="1"/>
              <a:t>Titeltekst</a:t>
            </a:r>
          </a:p>
        </p:txBody>
      </p:sp>
      <p:sp>
        <p:nvSpPr>
          <p:cNvPr id="15" name="Shape 15"/>
          <p:cNvSpPr>
            <a:spLocks noGrp="1"/>
          </p:cNvSpPr>
          <p:nvPr>
            <p:ph type="body" idx="1"/>
          </p:nvPr>
        </p:nvSpPr>
        <p:spPr>
          <a:prstGeom prst="rect">
            <a:avLst/>
          </a:prstGeom>
        </p:spPr>
        <p:txBody>
          <a:bodyPr/>
          <a:lstStyle/>
          <a:p>
            <a:pPr lvl="0">
              <a:defRPr sz="1800"/>
            </a:pPr>
            <a:r>
              <a:rPr sz="3200"/>
              <a:t>Hoofdtekst - niveau één</a:t>
            </a:r>
          </a:p>
          <a:p>
            <a:pPr lvl="1">
              <a:defRPr sz="1800"/>
            </a:pPr>
            <a:r>
              <a:rPr sz="3200"/>
              <a:t>Hoofdtekst - niveau twee</a:t>
            </a:r>
          </a:p>
          <a:p>
            <a:pPr lvl="2">
              <a:defRPr sz="1800"/>
            </a:pPr>
            <a:r>
              <a:rPr sz="3200"/>
              <a:t>Hoofdtekst - niveau drie</a:t>
            </a:r>
          </a:p>
          <a:p>
            <a:pPr lvl="3">
              <a:defRPr sz="1800"/>
            </a:pPr>
            <a:r>
              <a:rPr sz="3200"/>
              <a:t>Hoofdtekst - niveau vier</a:t>
            </a:r>
          </a:p>
          <a:p>
            <a:pPr lvl="4">
              <a:defRPr sz="1800"/>
            </a:pPr>
            <a:r>
              <a:rPr sz="3200"/>
              <a:t>Hoofdtekst - niveau vijf</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‹nr.›</a:t>
            </a:fld>
            <a:endParaRPr/>
          </a:p>
        </p:txBody>
      </p:sp>
    </p:spTree>
    <p:extLst>
      <p:ext uri="{BB962C8B-B14F-4D97-AF65-F5344CB8AC3E}">
        <p14:creationId xmlns:p14="http://schemas.microsoft.com/office/powerpoint/2010/main" val="37635227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12" name="Afbeelding 11" descr="VLA_verbeeldingwerkt_kader.png"/>
          <p:cNvPicPr>
            <a:picLocks noChangeAspect="1"/>
          </p:cNvPicPr>
          <p:nvPr userDrawn="1"/>
        </p:nvPicPr>
        <p:blipFill>
          <a:blip r:embed="rId2" cstate="print"/>
          <a:stretch>
            <a:fillRect/>
          </a:stretch>
        </p:blipFill>
        <p:spPr>
          <a:xfrm>
            <a:off x="7570937" y="288000"/>
            <a:ext cx="2265473" cy="813600"/>
          </a:xfrm>
          <a:prstGeom prst="rect">
            <a:avLst/>
          </a:prstGeom>
        </p:spPr>
      </p:pic>
      <p:sp>
        <p:nvSpPr>
          <p:cNvPr id="2" name="Titel 1"/>
          <p:cNvSpPr>
            <a:spLocks noGrp="1"/>
          </p:cNvSpPr>
          <p:nvPr>
            <p:ph type="ctrTitle"/>
          </p:nvPr>
        </p:nvSpPr>
        <p:spPr>
          <a:xfrm>
            <a:off x="1404000" y="2016000"/>
            <a:ext cx="8034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1404000" y="4140000"/>
            <a:ext cx="8034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
        <p:nvSpPr>
          <p:cNvPr id="9" name="Tijdelijke aanduiding voor tekst 10"/>
          <p:cNvSpPr>
            <a:spLocks noGrp="1"/>
          </p:cNvSpPr>
          <p:nvPr>
            <p:ph type="body" sz="quarter" idx="15" hasCustomPrompt="1"/>
          </p:nvPr>
        </p:nvSpPr>
        <p:spPr>
          <a:xfrm>
            <a:off x="4794967" y="6361602"/>
            <a:ext cx="48048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dirty="0" smtClean="0"/>
              <a:t>KLIK OM DE MODELSTIJLEN TE BEWERKEN</a:t>
            </a:r>
          </a:p>
        </p:txBody>
      </p:sp>
    </p:spTree>
    <p:extLst>
      <p:ext uri="{BB962C8B-B14F-4D97-AF65-F5344CB8AC3E}">
        <p14:creationId xmlns:p14="http://schemas.microsoft.com/office/powerpoint/2010/main" val="38220413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154" y="-21307"/>
            <a:ext cx="8762846" cy="5643664"/>
          </a:xfrm>
          <a:prstGeom prst="rect">
            <a:avLst/>
          </a:prstGeom>
        </p:spPr>
      </p:pic>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3">
            <a:extLst/>
          </a:blip>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smtClean="0"/>
              <a:t>Klik om de stijl te bewerken</a:t>
            </a:r>
            <a:endParaRPr sz="3600" b="1"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dirty="0" smtClean="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endParaRPr kumimoji="0" lang="nl-BE" sz="1200" b="0" i="0" u="none" strike="noStrike" cap="none" spc="0" normalizeH="0" baseline="0" dirty="0">
              <a:ln>
                <a:noFill/>
              </a:ln>
              <a:solidFill>
                <a:srgbClr val="000000"/>
              </a:solidFill>
              <a:effectLst/>
              <a:uFillTx/>
              <a:latin typeface="FlandersArtSans-Regular" panose="00000500000000000000" pitchFamily="2" charset="0"/>
              <a:ea typeface="FlandersArtSans-Regular"/>
              <a:cs typeface="FlandersArtSans-Regular"/>
              <a:sym typeface="FlandersArtSans-Regular"/>
            </a:endParaRPr>
          </a:p>
        </p:txBody>
      </p:sp>
    </p:spTree>
    <p:extLst>
      <p:ext uri="{BB962C8B-B14F-4D97-AF65-F5344CB8AC3E}">
        <p14:creationId xmlns:p14="http://schemas.microsoft.com/office/powerpoint/2010/main" val="67073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smtClean="0"/>
              <a:t>Klik om de stijl te bewerken</a:t>
            </a:r>
            <a:endParaRPr sz="3600" b="1" dirty="0"/>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dirty="0" smtClean="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endParaRPr kumimoji="0" lang="nl-BE" sz="1200" b="0" i="0" u="none" strike="noStrike" cap="none" spc="0" normalizeH="0" baseline="0" dirty="0">
              <a:ln>
                <a:noFill/>
              </a:ln>
              <a:solidFill>
                <a:srgbClr val="000000"/>
              </a:solidFill>
              <a:effectLst/>
              <a:uFillTx/>
              <a:latin typeface="FlandersArtSans-Regular" panose="00000500000000000000" pitchFamily="2" charset="0"/>
              <a:ea typeface="FlandersArtSans-Regular"/>
              <a:cs typeface="FlandersArtSans-Regular"/>
              <a:sym typeface="FlandersArtSans-Regular"/>
            </a:endParaRP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103679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smtClean="0"/>
              <a:t>Klik om de stijl te bewerken</a:t>
            </a:r>
            <a:endParaRPr sz="3600" b="1" dirty="0"/>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Tree>
    <p:extLst>
      <p:ext uri="{BB962C8B-B14F-4D97-AF65-F5344CB8AC3E}">
        <p14:creationId xmlns:p14="http://schemas.microsoft.com/office/powerpoint/2010/main" val="83820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extLst/>
          </a:blip>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smtClean="0"/>
              <a:t>Klik om de stijl te bewerken</a:t>
            </a:r>
            <a:endParaRPr sz="3600" b="1" dirty="0"/>
          </a:p>
        </p:txBody>
      </p:sp>
    </p:spTree>
    <p:extLst>
      <p:ext uri="{BB962C8B-B14F-4D97-AF65-F5344CB8AC3E}">
        <p14:creationId xmlns:p14="http://schemas.microsoft.com/office/powerpoint/2010/main" val="296733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dirty="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smtClean="0"/>
              <a:t>Klik om de stijl te bewerken</a:t>
            </a:r>
            <a:endParaRPr lang="nl-BE" dirty="0"/>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Tree>
    <p:extLst>
      <p:ext uri="{BB962C8B-B14F-4D97-AF65-F5344CB8AC3E}">
        <p14:creationId xmlns:p14="http://schemas.microsoft.com/office/powerpoint/2010/main" val="2888153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dirty="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smtClean="0"/>
              <a:t>Klik om de stijl te bewerken</a:t>
            </a:r>
            <a:endParaRPr lang="nl-BE" dirty="0"/>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dirty="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260631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smtClean="0"/>
              <a:t>Klik om de stijl te bewerken</a:t>
            </a:r>
            <a:endParaRPr lang="nl-BE" dirty="0"/>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Tree>
    <p:extLst>
      <p:ext uri="{BB962C8B-B14F-4D97-AF65-F5344CB8AC3E}">
        <p14:creationId xmlns:p14="http://schemas.microsoft.com/office/powerpoint/2010/main" val="224291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Tree>
    <p:extLst>
      <p:ext uri="{BB962C8B-B14F-4D97-AF65-F5344CB8AC3E}">
        <p14:creationId xmlns:p14="http://schemas.microsoft.com/office/powerpoint/2010/main" val="321565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smtClean="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dirty="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smtClean="0"/>
              <a:t>Klik om de stijl te bewerken</a:t>
            </a:r>
            <a:endParaRPr lang="nl-BE" dirty="0"/>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dirty="0" err="1" smtClean="0"/>
              <a:t>Editeer</a:t>
            </a:r>
            <a:r>
              <a:rPr lang="nl-BE" dirty="0" smtClean="0"/>
              <a:t> via Invoegen/Kop- en Voettekst</a:t>
            </a:r>
            <a:endParaRPr lang="nl-BE" dirty="0"/>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dirty="0"/>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fld id="{BF415B66-BF51-4972-819E-6E18353EB769}" type="datetimeFigureOut">
              <a:rPr lang="nl-BE" smtClean="0"/>
              <a:pPr/>
              <a:t>31/08/2016</a:t>
            </a:fld>
            <a:endParaRPr lang="nl-BE" dirty="0"/>
          </a:p>
        </p:txBody>
      </p:sp>
    </p:spTree>
    <p:extLst>
      <p:ext uri="{BB962C8B-B14F-4D97-AF65-F5344CB8AC3E}">
        <p14:creationId xmlns:p14="http://schemas.microsoft.com/office/powerpoint/2010/main" val="7101139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ctrTitle"/>
          </p:nvPr>
        </p:nvSpPr>
        <p:spPr>
          <a:xfrm>
            <a:off x="960120" y="2016001"/>
            <a:ext cx="8132880" cy="748465"/>
          </a:xfrm>
        </p:spPr>
        <p:txBody>
          <a:bodyPr anchor="t"/>
          <a:lstStyle/>
          <a:p>
            <a:pPr algn="ctr"/>
            <a:r>
              <a:rPr lang="nl-BE" dirty="0" smtClean="0"/>
              <a:t>Infosessie MAGDA interface voor entiteiten en rapportering</a:t>
            </a:r>
            <a:endParaRPr lang="nl-BE" dirty="0"/>
          </a:p>
        </p:txBody>
      </p:sp>
      <p:sp>
        <p:nvSpPr>
          <p:cNvPr id="13" name="Ondertitel 12"/>
          <p:cNvSpPr>
            <a:spLocks noGrp="1"/>
          </p:cNvSpPr>
          <p:nvPr>
            <p:ph type="subTitle" idx="1"/>
          </p:nvPr>
        </p:nvSpPr>
        <p:spPr>
          <a:xfrm>
            <a:off x="1217762" y="3317358"/>
            <a:ext cx="7875238" cy="2478404"/>
          </a:xfrm>
        </p:spPr>
        <p:txBody>
          <a:bodyPr/>
          <a:lstStyle/>
          <a:p>
            <a:pPr algn="ctr">
              <a:lnSpc>
                <a:spcPct val="100000"/>
              </a:lnSpc>
            </a:pPr>
            <a:endParaRPr lang="nl-BE" sz="2400" dirty="0"/>
          </a:p>
          <a:p>
            <a:pPr algn="ctr">
              <a:lnSpc>
                <a:spcPct val="100000"/>
              </a:lnSpc>
            </a:pPr>
            <a:endParaRPr lang="nl-BE" sz="2400" dirty="0"/>
          </a:p>
          <a:p>
            <a:pPr algn="ctr">
              <a:lnSpc>
                <a:spcPct val="100000"/>
              </a:lnSpc>
            </a:pPr>
            <a:endParaRPr lang="nl-BE" sz="2400" dirty="0"/>
          </a:p>
          <a:p>
            <a:pPr algn="ctr">
              <a:lnSpc>
                <a:spcPct val="100000"/>
              </a:lnSpc>
            </a:pPr>
            <a:r>
              <a:rPr lang="nl-BE" sz="2400" dirty="0" smtClean="0"/>
              <a:t>Bruno </a:t>
            </a:r>
            <a:r>
              <a:rPr lang="nl-BE" sz="2400" dirty="0"/>
              <a:t>De Vrieze (AIV</a:t>
            </a:r>
            <a:r>
              <a:rPr lang="nl-BE" sz="2400" dirty="0" smtClean="0"/>
              <a:t>)</a:t>
            </a:r>
          </a:p>
          <a:p>
            <a:pPr algn="ctr">
              <a:lnSpc>
                <a:spcPct val="100000"/>
              </a:lnSpc>
            </a:pPr>
            <a:r>
              <a:rPr lang="nl-BE" sz="2400" dirty="0"/>
              <a:t>Wout Van der Auwermeulen en Luk Verschooren (HR T&amp;D)</a:t>
            </a:r>
          </a:p>
          <a:p>
            <a:pPr algn="ctr">
              <a:lnSpc>
                <a:spcPct val="100000"/>
              </a:lnSpc>
            </a:pPr>
            <a:r>
              <a:rPr lang="nl-BE" sz="2400" dirty="0" smtClean="0"/>
              <a:t>02/06/2016</a:t>
            </a:r>
            <a:endParaRPr lang="nl-BE" sz="2400" dirty="0"/>
          </a:p>
        </p:txBody>
      </p:sp>
    </p:spTree>
    <p:extLst>
      <p:ext uri="{BB962C8B-B14F-4D97-AF65-F5344CB8AC3E}">
        <p14:creationId xmlns:p14="http://schemas.microsoft.com/office/powerpoint/2010/main" val="2812982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normAutofit fontScale="90000"/>
          </a:bodyPr>
          <a:lstStyle/>
          <a:p>
            <a:r>
              <a:rPr lang="nl-BE" sz="4000" dirty="0"/>
              <a:t>Kenmerken proces aansluiting </a:t>
            </a:r>
            <a:r>
              <a:rPr lang="nl-BE" sz="4000" dirty="0" smtClean="0"/>
              <a:t>MAGDA-platform </a:t>
            </a:r>
            <a:r>
              <a:rPr lang="nl-BE" sz="4000" dirty="0" err="1" smtClean="0"/>
              <a:t>ifv</a:t>
            </a:r>
            <a:r>
              <a:rPr lang="nl-BE" sz="4000" dirty="0" smtClean="0"/>
              <a:t> VLIMPERS</a:t>
            </a:r>
            <a:endParaRPr lang="nl-BE" sz="4000" dirty="0"/>
          </a:p>
        </p:txBody>
      </p:sp>
      <p:sp>
        <p:nvSpPr>
          <p:cNvPr id="3" name="Tijdelijke aanduiding voor inhoud 2"/>
          <p:cNvSpPr>
            <a:spLocks noGrp="1"/>
          </p:cNvSpPr>
          <p:nvPr>
            <p:ph idx="1"/>
          </p:nvPr>
        </p:nvSpPr>
        <p:spPr/>
        <p:txBody>
          <a:bodyPr/>
          <a:lstStyle/>
          <a:p>
            <a:pPr marL="342900" indent="-342900">
              <a:buFont typeface="Wingdings" panose="05000000000000000000" pitchFamily="2" charset="2"/>
              <a:buChar char="Ø"/>
            </a:pPr>
            <a:r>
              <a:rPr lang="en-US" dirty="0" err="1" smtClean="0"/>
              <a:t>Nodige</a:t>
            </a:r>
            <a:r>
              <a:rPr lang="en-US" dirty="0" smtClean="0"/>
              <a:t> </a:t>
            </a:r>
            <a:r>
              <a:rPr lang="en-US" dirty="0" err="1" smtClean="0"/>
              <a:t>gegevens</a:t>
            </a:r>
            <a:endParaRPr lang="en-US" dirty="0" smtClean="0"/>
          </a:p>
          <a:p>
            <a:r>
              <a:rPr lang="nl-BE" dirty="0" smtClean="0"/>
              <a:t>	Zie document: “Vlimpers </a:t>
            </a:r>
            <a:r>
              <a:rPr lang="nl-BE" dirty="0"/>
              <a:t>gegevens via MAGDA - </a:t>
            </a:r>
            <a:r>
              <a:rPr lang="nl-BE" dirty="0" smtClean="0"/>
              <a:t>		Stappenplan toelatingsaanvraag </a:t>
            </a:r>
            <a:r>
              <a:rPr lang="nl-BE" dirty="0"/>
              <a:t>bij </a:t>
            </a:r>
            <a:r>
              <a:rPr lang="nl-BE" dirty="0" smtClean="0"/>
              <a:t>AIV”</a:t>
            </a:r>
            <a:endParaRPr lang="en-US" dirty="0" smtClean="0"/>
          </a:p>
          <a:p>
            <a:pPr marL="342900" indent="-342900">
              <a:buFont typeface="Wingdings" panose="05000000000000000000" pitchFamily="2" charset="2"/>
              <a:buChar char="Ø"/>
            </a:pPr>
            <a:r>
              <a:rPr lang="en-US" dirty="0" err="1" smtClean="0"/>
              <a:t>Overzicht</a:t>
            </a:r>
            <a:endParaRPr lang="en-US" dirty="0" smtClean="0"/>
          </a:p>
          <a:p>
            <a:pPr marL="1126671" lvl="1" indent="-342900">
              <a:buFont typeface="Wingdings" panose="05000000000000000000" pitchFamily="2" charset="2"/>
              <a:buChar char="Ø"/>
            </a:pPr>
            <a:r>
              <a:rPr lang="en-US" dirty="0" err="1" smtClean="0"/>
              <a:t>Verantwoordelijke</a:t>
            </a:r>
            <a:r>
              <a:rPr lang="en-US" dirty="0" smtClean="0"/>
              <a:t> </a:t>
            </a:r>
            <a:r>
              <a:rPr lang="en-US" dirty="0" err="1" smtClean="0"/>
              <a:t>verwerking</a:t>
            </a:r>
            <a:endParaRPr lang="en-US" dirty="0" smtClean="0"/>
          </a:p>
          <a:p>
            <a:pPr marL="1126671" lvl="1" indent="-342900">
              <a:buFont typeface="Wingdings" panose="05000000000000000000" pitchFamily="2" charset="2"/>
              <a:buChar char="Ø"/>
            </a:pPr>
            <a:r>
              <a:rPr lang="en-US" dirty="0" smtClean="0"/>
              <a:t>Business contact, </a:t>
            </a:r>
            <a:r>
              <a:rPr lang="en-US" dirty="0" err="1" smtClean="0"/>
              <a:t>technisch</a:t>
            </a:r>
            <a:r>
              <a:rPr lang="en-US" dirty="0" smtClean="0"/>
              <a:t> contact, </a:t>
            </a:r>
            <a:r>
              <a:rPr lang="en-US" dirty="0" err="1" smtClean="0"/>
              <a:t>veiligheidsadviseur</a:t>
            </a:r>
            <a:r>
              <a:rPr lang="en-US" dirty="0" smtClean="0"/>
              <a:t> (en </a:t>
            </a:r>
            <a:r>
              <a:rPr lang="en-US" dirty="0" err="1" smtClean="0"/>
              <a:t>hun</a:t>
            </a:r>
            <a:r>
              <a:rPr lang="en-US" dirty="0" smtClean="0"/>
              <a:t> backup)</a:t>
            </a:r>
          </a:p>
          <a:p>
            <a:pPr marL="1126671" lvl="1" indent="-342900">
              <a:buFont typeface="Wingdings" panose="05000000000000000000" pitchFamily="2" charset="2"/>
              <a:buChar char="Ø"/>
            </a:pPr>
            <a:r>
              <a:rPr lang="en-US" dirty="0" err="1" smtClean="0"/>
              <a:t>Telkens</a:t>
            </a:r>
            <a:r>
              <a:rPr lang="en-US" dirty="0" smtClean="0"/>
              <a:t> </a:t>
            </a:r>
            <a:r>
              <a:rPr lang="en-US" dirty="0" err="1" smtClean="0"/>
              <a:t>naam</a:t>
            </a:r>
            <a:r>
              <a:rPr lang="en-US" dirty="0" smtClean="0"/>
              <a:t>/email/</a:t>
            </a:r>
            <a:r>
              <a:rPr lang="en-US" dirty="0" err="1" smtClean="0"/>
              <a:t>telefoon</a:t>
            </a:r>
            <a:endParaRPr lang="en-US" dirty="0" smtClean="0"/>
          </a:p>
          <a:p>
            <a:pPr marL="1126671" lvl="1" indent="-342900">
              <a:buFont typeface="Wingdings" panose="05000000000000000000" pitchFamily="2" charset="2"/>
              <a:buChar char="Ø"/>
            </a:pPr>
            <a:r>
              <a:rPr lang="en-US" dirty="0" err="1" smtClean="0"/>
              <a:t>Krijgen</a:t>
            </a:r>
            <a:r>
              <a:rPr lang="en-US" dirty="0" smtClean="0"/>
              <a:t> mail in </a:t>
            </a:r>
            <a:r>
              <a:rPr lang="en-US" dirty="0" err="1" smtClean="0"/>
              <a:t>geval</a:t>
            </a:r>
            <a:r>
              <a:rPr lang="en-US" dirty="0" smtClean="0"/>
              <a:t> van </a:t>
            </a:r>
            <a:r>
              <a:rPr lang="en-US" dirty="0" err="1" smtClean="0"/>
              <a:t>onbeschikbaarheden</a:t>
            </a:r>
            <a:r>
              <a:rPr lang="en-US" dirty="0" smtClean="0"/>
              <a:t> (</a:t>
            </a:r>
            <a:r>
              <a:rPr lang="en-US" dirty="0" err="1" smtClean="0"/>
              <a:t>gepland</a:t>
            </a:r>
            <a:r>
              <a:rPr lang="en-US" dirty="0" smtClean="0"/>
              <a:t> of </a:t>
            </a:r>
            <a:r>
              <a:rPr lang="en-US" dirty="0" err="1" smtClean="0"/>
              <a:t>ongepland</a:t>
            </a:r>
            <a:r>
              <a:rPr lang="en-US" dirty="0" smtClean="0"/>
              <a:t>)</a:t>
            </a:r>
          </a:p>
          <a:p>
            <a:pPr marL="1126671" lvl="1" indent="-342900">
              <a:buFont typeface="Wingdings" panose="05000000000000000000" pitchFamily="2" charset="2"/>
              <a:buChar char="Ø"/>
            </a:pPr>
            <a:r>
              <a:rPr lang="en-US" dirty="0" smtClean="0"/>
              <a:t>IP </a:t>
            </a:r>
            <a:r>
              <a:rPr lang="en-US" dirty="0" err="1" smtClean="0"/>
              <a:t>adressen</a:t>
            </a:r>
            <a:r>
              <a:rPr lang="en-US" dirty="0" smtClean="0"/>
              <a:t> </a:t>
            </a:r>
            <a:r>
              <a:rPr lang="en-US" dirty="0" err="1" smtClean="0"/>
              <a:t>omgevingen</a:t>
            </a:r>
            <a:endParaRPr lang="en-US" dirty="0" smtClean="0"/>
          </a:p>
        </p:txBody>
      </p:sp>
    </p:spTree>
    <p:extLst>
      <p:ext uri="{BB962C8B-B14F-4D97-AF65-F5344CB8AC3E}">
        <p14:creationId xmlns:p14="http://schemas.microsoft.com/office/powerpoint/2010/main" val="3849781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r>
              <a:rPr lang="nl-BE" dirty="0"/>
              <a:t>Kenmerken proces aansluiting MAGDA-platform </a:t>
            </a:r>
            <a:r>
              <a:rPr lang="nl-BE" dirty="0" err="1"/>
              <a:t>ifv</a:t>
            </a:r>
            <a:r>
              <a:rPr lang="nl-BE" dirty="0"/>
              <a:t> VLIMPERS</a:t>
            </a:r>
            <a:endParaRPr lang="nl-BE" dirty="0" smtClean="0"/>
          </a:p>
        </p:txBody>
      </p:sp>
      <p:sp>
        <p:nvSpPr>
          <p:cNvPr id="3" name="Tijdelijke aanduiding voor inhoud 2"/>
          <p:cNvSpPr>
            <a:spLocks noGrp="1"/>
          </p:cNvSpPr>
          <p:nvPr>
            <p:ph idx="1"/>
          </p:nvPr>
        </p:nvSpPr>
        <p:spPr/>
        <p:txBody>
          <a:bodyPr/>
          <a:lstStyle/>
          <a:p>
            <a:r>
              <a:rPr lang="en-US" dirty="0" err="1" smtClean="0"/>
              <a:t>Bijkomende</a:t>
            </a:r>
            <a:r>
              <a:rPr lang="en-US" dirty="0" smtClean="0"/>
              <a:t> </a:t>
            </a:r>
            <a:r>
              <a:rPr lang="en-US" dirty="0" err="1" smtClean="0"/>
              <a:t>nodige</a:t>
            </a:r>
            <a:r>
              <a:rPr lang="en-US" dirty="0" smtClean="0"/>
              <a:t> </a:t>
            </a:r>
            <a:r>
              <a:rPr lang="en-US" dirty="0" err="1" smtClean="0"/>
              <a:t>gegevens</a:t>
            </a:r>
            <a:r>
              <a:rPr lang="en-US" dirty="0" smtClean="0"/>
              <a:t>. </a:t>
            </a:r>
            <a:r>
              <a:rPr lang="en-US" dirty="0" err="1" smtClean="0"/>
              <a:t>Erewoordverklaringen</a:t>
            </a:r>
            <a:r>
              <a:rPr lang="en-US" dirty="0" smtClean="0"/>
              <a:t> voor het </a:t>
            </a:r>
            <a:r>
              <a:rPr lang="en-US" dirty="0" err="1" smtClean="0"/>
              <a:t>verkrijgen</a:t>
            </a:r>
            <a:r>
              <a:rPr lang="en-US" dirty="0" smtClean="0"/>
              <a:t> van de interface met MAGDA</a:t>
            </a:r>
            <a:endParaRPr lang="en-US" dirty="0"/>
          </a:p>
          <a:p>
            <a:pPr lvl="1"/>
            <a:r>
              <a:rPr lang="en-US" dirty="0" smtClean="0"/>
              <a:t>Erewoordverklaring_leidend_ambtenaar.docx (voor </a:t>
            </a:r>
            <a:r>
              <a:rPr lang="en-US" dirty="0" err="1" smtClean="0"/>
              <a:t>te</a:t>
            </a:r>
            <a:r>
              <a:rPr lang="en-US" dirty="0" smtClean="0"/>
              <a:t> </a:t>
            </a:r>
            <a:r>
              <a:rPr lang="en-US" dirty="0" err="1" smtClean="0"/>
              <a:t>leggen</a:t>
            </a:r>
            <a:r>
              <a:rPr lang="en-US" dirty="0" smtClean="0"/>
              <a:t> </a:t>
            </a:r>
            <a:r>
              <a:rPr lang="en-US" dirty="0" err="1" smtClean="0"/>
              <a:t>aan</a:t>
            </a:r>
            <a:r>
              <a:rPr lang="en-US" dirty="0" smtClean="0"/>
              <a:t> </a:t>
            </a:r>
            <a:r>
              <a:rPr lang="en-US" dirty="0" err="1" smtClean="0"/>
              <a:t>AgO</a:t>
            </a:r>
            <a:r>
              <a:rPr lang="en-US" dirty="0" smtClean="0"/>
              <a:t>)</a:t>
            </a:r>
            <a:endParaRPr lang="en-US" dirty="0"/>
          </a:p>
          <a:p>
            <a:pPr lvl="1"/>
            <a:r>
              <a:rPr lang="nl-BE" dirty="0" smtClean="0"/>
              <a:t>Erewoordverklaring_IT_verantwoordelijken_MAGDA_interface.doc (voor intern gebruik)</a:t>
            </a:r>
          </a:p>
        </p:txBody>
      </p:sp>
    </p:spTree>
    <p:extLst>
      <p:ext uri="{BB962C8B-B14F-4D97-AF65-F5344CB8AC3E}">
        <p14:creationId xmlns:p14="http://schemas.microsoft.com/office/powerpoint/2010/main" val="262471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normAutofit fontScale="90000"/>
          </a:bodyPr>
          <a:lstStyle/>
          <a:p>
            <a:r>
              <a:rPr lang="nl-BE" sz="4000" dirty="0" smtClean="0"/>
              <a:t>Technische aansluiting </a:t>
            </a:r>
            <a:r>
              <a:rPr lang="nl-BE" sz="4000" dirty="0"/>
              <a:t>MAGDA-platform</a:t>
            </a:r>
          </a:p>
        </p:txBody>
      </p:sp>
      <p:sp>
        <p:nvSpPr>
          <p:cNvPr id="3" name="Tijdelijke aanduiding voor inhoud 2"/>
          <p:cNvSpPr>
            <a:spLocks noGrp="1"/>
          </p:cNvSpPr>
          <p:nvPr>
            <p:ph idx="1"/>
          </p:nvPr>
        </p:nvSpPr>
        <p:spPr/>
        <p:txBody>
          <a:bodyPr>
            <a:normAutofit fontScale="85000" lnSpcReduction="20000"/>
          </a:bodyPr>
          <a:lstStyle/>
          <a:p>
            <a:r>
              <a:rPr lang="en-US" dirty="0" err="1" smtClean="0"/>
              <a:t>Volledig</a:t>
            </a:r>
            <a:r>
              <a:rPr lang="en-US" dirty="0" smtClean="0"/>
              <a:t> </a:t>
            </a:r>
            <a:r>
              <a:rPr lang="en-US" dirty="0" err="1" smtClean="0"/>
              <a:t>beschreven</a:t>
            </a:r>
            <a:r>
              <a:rPr lang="en-US" dirty="0" smtClean="0"/>
              <a:t> in document</a:t>
            </a:r>
          </a:p>
          <a:p>
            <a:r>
              <a:rPr lang="en-US" dirty="0"/>
              <a:t>“</a:t>
            </a:r>
            <a:r>
              <a:rPr lang="en-US" dirty="0" err="1" smtClean="0"/>
              <a:t>FTP_infrastructuur_voor_bestandstransferdiensten</a:t>
            </a:r>
            <a:r>
              <a:rPr lang="en-US" dirty="0" smtClean="0"/>
              <a:t>”</a:t>
            </a:r>
          </a:p>
          <a:p>
            <a:endParaRPr lang="en-US" dirty="0"/>
          </a:p>
          <a:p>
            <a:pPr marL="342900" indent="-342900">
              <a:buFont typeface="Wingdings" panose="05000000000000000000" pitchFamily="2" charset="2"/>
              <a:buChar char="Ø"/>
            </a:pPr>
            <a:r>
              <a:rPr lang="en-US" dirty="0" err="1" smtClean="0"/>
              <a:t>Persoonsgegevens</a:t>
            </a:r>
            <a:endParaRPr lang="en-US" dirty="0"/>
          </a:p>
          <a:p>
            <a:pPr marL="1126671" lvl="1" indent="-342900">
              <a:buFont typeface="Wingdings" panose="05000000000000000000" pitchFamily="2" charset="2"/>
              <a:buChar char="Ø"/>
            </a:pPr>
            <a:r>
              <a:rPr lang="en-US" dirty="0" smtClean="0"/>
              <a:t>SFTP-</a:t>
            </a:r>
            <a:r>
              <a:rPr lang="en-US" dirty="0" err="1" smtClean="0"/>
              <a:t>documentatie</a:t>
            </a:r>
            <a:r>
              <a:rPr lang="en-US" dirty="0"/>
              <a:t> </a:t>
            </a:r>
            <a:r>
              <a:rPr lang="en-US" dirty="0" err="1" smtClean="0"/>
              <a:t>volgen</a:t>
            </a:r>
            <a:endParaRPr lang="en-US" dirty="0" smtClean="0"/>
          </a:p>
          <a:p>
            <a:pPr marL="1126671" lvl="1" indent="-342900">
              <a:buFont typeface="Wingdings" panose="05000000000000000000" pitchFamily="2" charset="2"/>
              <a:buChar char="Ø"/>
            </a:pPr>
            <a:r>
              <a:rPr lang="en-US" dirty="0" smtClean="0"/>
              <a:t>FTP </a:t>
            </a:r>
            <a:r>
              <a:rPr lang="en-US" dirty="0" err="1" smtClean="0"/>
              <a:t>enkel</a:t>
            </a:r>
            <a:r>
              <a:rPr lang="en-US" dirty="0" smtClean="0"/>
              <a:t> voor </a:t>
            </a:r>
            <a:r>
              <a:rPr lang="en-US" dirty="0" err="1" smtClean="0"/>
              <a:t>niet-persoonsgegevens</a:t>
            </a:r>
            <a:endParaRPr lang="en-US" dirty="0" smtClean="0"/>
          </a:p>
          <a:p>
            <a:pPr marL="342900" indent="-342900">
              <a:buFont typeface="Wingdings" panose="05000000000000000000" pitchFamily="2" charset="2"/>
              <a:buChar char="Ø"/>
            </a:pPr>
            <a:r>
              <a:rPr lang="en-US" dirty="0" err="1" smtClean="0"/>
              <a:t>Huishouding</a:t>
            </a:r>
            <a:r>
              <a:rPr lang="en-US" dirty="0" smtClean="0"/>
              <a:t> </a:t>
            </a:r>
            <a:r>
              <a:rPr lang="en-US" dirty="0" err="1" smtClean="0"/>
              <a:t>bestanden</a:t>
            </a:r>
            <a:endParaRPr lang="en-US" dirty="0" smtClean="0"/>
          </a:p>
          <a:p>
            <a:pPr marL="1126671" lvl="1" indent="-342900">
              <a:buFont typeface="Wingdings" panose="05000000000000000000" pitchFamily="2" charset="2"/>
              <a:buChar char="Ø"/>
            </a:pPr>
            <a:r>
              <a:rPr lang="en-US" dirty="0" err="1" smtClean="0"/>
              <a:t>Beschreven</a:t>
            </a:r>
            <a:r>
              <a:rPr lang="en-US" dirty="0" smtClean="0"/>
              <a:t> in document</a:t>
            </a:r>
          </a:p>
          <a:p>
            <a:pPr marL="342900" indent="-342900">
              <a:buFont typeface="Wingdings" panose="05000000000000000000" pitchFamily="2" charset="2"/>
              <a:buChar char="Ø"/>
            </a:pPr>
            <a:r>
              <a:rPr lang="en-US" dirty="0" err="1" smtClean="0"/>
              <a:t>Informatie</a:t>
            </a:r>
            <a:r>
              <a:rPr lang="en-US" dirty="0" smtClean="0"/>
              <a:t> XML-</a:t>
            </a:r>
            <a:r>
              <a:rPr lang="en-US" dirty="0" err="1" smtClean="0"/>
              <a:t>stroom</a:t>
            </a:r>
            <a:endParaRPr lang="en-US" dirty="0" smtClean="0"/>
          </a:p>
          <a:p>
            <a:pPr marL="1126671" lvl="1" indent="-342900">
              <a:buFont typeface="Wingdings" panose="05000000000000000000" pitchFamily="2" charset="2"/>
              <a:buChar char="Ø"/>
            </a:pPr>
            <a:r>
              <a:rPr lang="en-US" dirty="0" err="1" smtClean="0"/>
              <a:t>Volledig</a:t>
            </a:r>
            <a:r>
              <a:rPr lang="en-US" dirty="0" smtClean="0"/>
              <a:t> </a:t>
            </a:r>
            <a:r>
              <a:rPr lang="en-US" dirty="0" err="1" smtClean="0"/>
              <a:t>beschreven</a:t>
            </a:r>
            <a:r>
              <a:rPr lang="en-US" dirty="0" smtClean="0"/>
              <a:t> in document </a:t>
            </a:r>
          </a:p>
          <a:p>
            <a:pPr lvl="1" indent="0">
              <a:buNone/>
            </a:pPr>
            <a:r>
              <a:rPr lang="en-US" dirty="0" smtClean="0"/>
              <a:t>“</a:t>
            </a:r>
            <a:r>
              <a:rPr lang="nl-BE" dirty="0" err="1" smtClean="0"/>
              <a:t>Gebruikershandleiding_Vlimpers_PubMut</a:t>
            </a:r>
            <a:r>
              <a:rPr lang="nl-BE" dirty="0" smtClean="0"/>
              <a:t>”</a:t>
            </a:r>
            <a:endParaRPr lang="nl-BE" dirty="0"/>
          </a:p>
          <a:p>
            <a:pPr marL="342900" indent="-342900">
              <a:buFont typeface="Wingdings" panose="05000000000000000000" pitchFamily="2" charset="2"/>
              <a:buChar char="Ø"/>
            </a:pPr>
            <a:r>
              <a:rPr lang="en-US" dirty="0" err="1" smtClean="0"/>
              <a:t>Informatie</a:t>
            </a:r>
            <a:r>
              <a:rPr lang="en-US" dirty="0" smtClean="0"/>
              <a:t> CSV-</a:t>
            </a:r>
            <a:r>
              <a:rPr lang="en-US" dirty="0" err="1" smtClean="0"/>
              <a:t>Stroom</a:t>
            </a:r>
            <a:r>
              <a:rPr lang="en-US" dirty="0" smtClean="0"/>
              <a:t> (ETL-procedure)</a:t>
            </a:r>
            <a:endParaRPr lang="en-US" dirty="0"/>
          </a:p>
          <a:p>
            <a:pPr marL="1126671" lvl="1" indent="-342900">
              <a:buFont typeface="Wingdings" panose="05000000000000000000" pitchFamily="2" charset="2"/>
              <a:buChar char="Ø"/>
            </a:pPr>
            <a:r>
              <a:rPr lang="en-US" dirty="0" err="1"/>
              <a:t>Volledig</a:t>
            </a:r>
            <a:r>
              <a:rPr lang="en-US" dirty="0"/>
              <a:t> </a:t>
            </a:r>
            <a:r>
              <a:rPr lang="en-US" dirty="0" err="1"/>
              <a:t>beschreven</a:t>
            </a:r>
            <a:r>
              <a:rPr lang="en-US" dirty="0"/>
              <a:t> in document </a:t>
            </a:r>
          </a:p>
          <a:p>
            <a:pPr lvl="1" indent="0">
              <a:buNone/>
            </a:pPr>
            <a:r>
              <a:rPr lang="en-US" dirty="0"/>
              <a:t>“</a:t>
            </a:r>
            <a:r>
              <a:rPr lang="en-US" dirty="0" err="1"/>
              <a:t>ETLTechnischeAnalysePOCdownloadvlimpers</a:t>
            </a:r>
            <a:r>
              <a:rPr lang="nl-BE" dirty="0" smtClean="0"/>
              <a:t>”</a:t>
            </a:r>
            <a:endParaRPr lang="nl-BE" dirty="0"/>
          </a:p>
          <a:p>
            <a:pPr lvl="1" indent="0">
              <a:buNone/>
            </a:pPr>
            <a:endParaRPr lang="en-US" dirty="0"/>
          </a:p>
          <a:p>
            <a:endParaRPr lang="nl-BE" dirty="0" smtClean="0"/>
          </a:p>
        </p:txBody>
      </p:sp>
    </p:spTree>
    <p:extLst>
      <p:ext uri="{BB962C8B-B14F-4D97-AF65-F5344CB8AC3E}">
        <p14:creationId xmlns:p14="http://schemas.microsoft.com/office/powerpoint/2010/main" val="3013086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84000" y="1349478"/>
            <a:ext cx="8568000" cy="5364000"/>
          </a:xfrm>
        </p:spPr>
        <p:txBody>
          <a:bodyPr>
            <a:normAutofit lnSpcReduction="10000"/>
          </a:bodyPr>
          <a:lstStyle/>
          <a:p>
            <a:r>
              <a:rPr lang="nl-BE" sz="2900" dirty="0" smtClean="0"/>
              <a:t>Reeds bestaande gevalideerde datastromen blijven actief</a:t>
            </a:r>
          </a:p>
          <a:p>
            <a:r>
              <a:rPr lang="nl-BE" sz="2900" dirty="0" smtClean="0"/>
              <a:t>‘Oude’ MOD datastromen moeten herzien worden gezien de reorganisatie</a:t>
            </a:r>
          </a:p>
          <a:p>
            <a:r>
              <a:rPr lang="nl-BE" sz="2900" dirty="0" smtClean="0"/>
              <a:t>First </a:t>
            </a:r>
            <a:r>
              <a:rPr lang="nl-BE" sz="2900" dirty="0" err="1" smtClean="0"/>
              <a:t>come</a:t>
            </a:r>
            <a:r>
              <a:rPr lang="nl-BE" sz="2900" dirty="0" smtClean="0"/>
              <a:t> first serve (</a:t>
            </a:r>
            <a:r>
              <a:rPr lang="nl-BE" sz="2900" dirty="0" err="1" smtClean="0"/>
              <a:t>obv</a:t>
            </a:r>
            <a:r>
              <a:rPr lang="nl-BE" sz="2900" dirty="0" smtClean="0"/>
              <a:t> eerste insteek per mail)</a:t>
            </a:r>
          </a:p>
          <a:p>
            <a:r>
              <a:rPr lang="nl-BE" sz="2900" dirty="0" smtClean="0"/>
              <a:t>Algemene timing van 01/10/2017 in het achterhoofd houden</a:t>
            </a:r>
          </a:p>
          <a:p>
            <a:r>
              <a:rPr lang="nl-BE" sz="2900" dirty="0" smtClean="0"/>
              <a:t>Voor zij die nog niets ingediend hebben: </a:t>
            </a:r>
            <a:r>
              <a:rPr lang="nl-BE" sz="2900" dirty="0" err="1" smtClean="0"/>
              <a:t>asap</a:t>
            </a:r>
            <a:r>
              <a:rPr lang="nl-BE" sz="2900" dirty="0" smtClean="0"/>
              <a:t> (ook indien er geen gebruik wordt gemaakt van MAGDA)</a:t>
            </a:r>
          </a:p>
          <a:p>
            <a:r>
              <a:rPr lang="en-US" sz="2900" dirty="0" err="1" smtClean="0"/>
              <a:t>Eens</a:t>
            </a:r>
            <a:r>
              <a:rPr lang="en-US" sz="2900" dirty="0" smtClean="0"/>
              <a:t> </a:t>
            </a:r>
            <a:r>
              <a:rPr lang="en-US" sz="2900" dirty="0" err="1" smtClean="0"/>
              <a:t>actief</a:t>
            </a:r>
            <a:r>
              <a:rPr lang="en-US" sz="2900" dirty="0" smtClean="0"/>
              <a:t>: </a:t>
            </a:r>
            <a:r>
              <a:rPr lang="en-US" sz="2900" dirty="0" err="1" smtClean="0"/>
              <a:t>automatisatie</a:t>
            </a:r>
            <a:r>
              <a:rPr lang="en-US" sz="2900" dirty="0" smtClean="0"/>
              <a:t> </a:t>
            </a:r>
            <a:r>
              <a:rPr lang="en-US" sz="2900" dirty="0"/>
              <a:t>van </a:t>
            </a:r>
            <a:r>
              <a:rPr lang="en-US" sz="2900" dirty="0" err="1" smtClean="0"/>
              <a:t>afhalen</a:t>
            </a:r>
            <a:r>
              <a:rPr lang="en-US" sz="2900" dirty="0" smtClean="0"/>
              <a:t> van </a:t>
            </a:r>
            <a:r>
              <a:rPr lang="en-US" sz="2900" dirty="0"/>
              <a:t>files is </a:t>
            </a:r>
            <a:r>
              <a:rPr lang="en-US" sz="2900" dirty="0" err="1"/>
              <a:t>mogelijk</a:t>
            </a:r>
            <a:endParaRPr lang="en-US" sz="2900" dirty="0"/>
          </a:p>
          <a:p>
            <a:endParaRPr lang="nl-BE" dirty="0"/>
          </a:p>
        </p:txBody>
      </p:sp>
      <p:sp>
        <p:nvSpPr>
          <p:cNvPr id="2" name="Title 1"/>
          <p:cNvSpPr>
            <a:spLocks noGrp="1"/>
          </p:cNvSpPr>
          <p:nvPr>
            <p:ph type="title"/>
          </p:nvPr>
        </p:nvSpPr>
        <p:spPr/>
        <p:txBody>
          <a:bodyPr/>
          <a:lstStyle/>
          <a:p>
            <a:r>
              <a:rPr lang="nl-BE" dirty="0" smtClean="0"/>
              <a:t>Volgende stappen?</a:t>
            </a:r>
            <a:endParaRPr lang="nl-BE" dirty="0"/>
          </a:p>
        </p:txBody>
      </p:sp>
      <p:sp>
        <p:nvSpPr>
          <p:cNvPr id="5" name="Slide Number Placeholder 4"/>
          <p:cNvSpPr>
            <a:spLocks noGrp="1"/>
          </p:cNvSpPr>
          <p:nvPr>
            <p:ph type="sldNum" sz="quarter" idx="4"/>
          </p:nvPr>
        </p:nvSpPr>
        <p:spPr/>
        <p:txBody>
          <a:bodyPr/>
          <a:lstStyle/>
          <a:p>
            <a:fld id="{F55100FD-100E-4D95-BDF2-1B298B1F89AD}" type="slidenum">
              <a:rPr lang="nl-BE" smtClean="0"/>
              <a:pPr/>
              <a:t>13</a:t>
            </a:fld>
            <a:endParaRPr lang="nl-BE" dirty="0"/>
          </a:p>
        </p:txBody>
      </p:sp>
    </p:spTree>
    <p:extLst>
      <p:ext uri="{BB962C8B-B14F-4D97-AF65-F5344CB8AC3E}">
        <p14:creationId xmlns:p14="http://schemas.microsoft.com/office/powerpoint/2010/main" val="138924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el 10"/>
          <p:cNvSpPr>
            <a:spLocks noGrp="1"/>
          </p:cNvSpPr>
          <p:nvPr>
            <p:ph type="title"/>
          </p:nvPr>
        </p:nvSpPr>
        <p:spPr/>
        <p:txBody>
          <a:bodyPr/>
          <a:lstStyle/>
          <a:p>
            <a:r>
              <a:rPr lang="nl-BE" dirty="0" smtClean="0"/>
              <a:t>Bedankt voor uw aandacht</a:t>
            </a:r>
          </a:p>
        </p:txBody>
      </p:sp>
      <p:sp>
        <p:nvSpPr>
          <p:cNvPr id="3" name="Tijdelijke aanduiding voor inhoud 2"/>
          <p:cNvSpPr>
            <a:spLocks noGrp="1"/>
          </p:cNvSpPr>
          <p:nvPr>
            <p:ph idx="1"/>
          </p:nvPr>
        </p:nvSpPr>
        <p:spPr/>
        <p:txBody>
          <a:bodyPr/>
          <a:lstStyle/>
          <a:p>
            <a:r>
              <a:rPr lang="nl-BE" dirty="0" smtClean="0"/>
              <a:t>Nog vragen?</a:t>
            </a:r>
            <a:endParaRPr lang="fr-BE" dirty="0"/>
          </a:p>
          <a:p>
            <a:endParaRPr lang="nl-BE" dirty="0"/>
          </a:p>
        </p:txBody>
      </p:sp>
      <p:pic>
        <p:nvPicPr>
          <p:cNvPr id="5122" name="Picture 2" descr="https://admissionblog.usc.edu/files/2013/05/Question-M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897" y="1347080"/>
            <a:ext cx="276832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65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lstStyle/>
          <a:p>
            <a:endParaRPr lang="nl-BE"/>
          </a:p>
        </p:txBody>
      </p:sp>
      <p:sp>
        <p:nvSpPr>
          <p:cNvPr id="4" name="Title 3"/>
          <p:cNvSpPr>
            <a:spLocks noGrp="1"/>
          </p:cNvSpPr>
          <p:nvPr>
            <p:ph type="title"/>
          </p:nvPr>
        </p:nvSpPr>
        <p:spPr/>
        <p:txBody>
          <a:bodyPr/>
          <a:lstStyle/>
          <a:p>
            <a:r>
              <a:rPr lang="nl-BE" dirty="0" err="1" smtClean="0"/>
              <a:t>Trefdag</a:t>
            </a:r>
            <a:r>
              <a:rPr lang="nl-BE" dirty="0" smtClean="0"/>
              <a:t> Informatie Vlaanderen </a:t>
            </a:r>
            <a:r>
              <a:rPr lang="nl-BE" smtClean="0"/>
              <a:t/>
            </a:r>
            <a:br>
              <a:rPr lang="nl-BE" smtClean="0"/>
            </a:br>
            <a:r>
              <a:rPr lang="nl-BE" smtClean="0"/>
              <a:t>ICC - </a:t>
            </a:r>
            <a:r>
              <a:rPr lang="nl-BE" dirty="0" smtClean="0"/>
              <a:t>Gent</a:t>
            </a:r>
            <a:endParaRPr lang="nl-BE" dirty="0"/>
          </a:p>
        </p:txBody>
      </p:sp>
      <p:sp>
        <p:nvSpPr>
          <p:cNvPr id="2" name="Slide Number Placeholder 1"/>
          <p:cNvSpPr>
            <a:spLocks noGrp="1"/>
          </p:cNvSpPr>
          <p:nvPr>
            <p:ph type="sldNum" sz="quarter" idx="4"/>
          </p:nvPr>
        </p:nvSpPr>
        <p:spPr/>
        <p:txBody>
          <a:bodyPr/>
          <a:lstStyle/>
          <a:p>
            <a:fld id="{F55100FD-100E-4D95-BDF2-1B298B1F89AD}" type="slidenum">
              <a:rPr lang="nl-BE" smtClean="0"/>
              <a:pPr/>
              <a:t>15</a:t>
            </a:fld>
            <a:endParaRPr lang="nl-BE" dirty="0"/>
          </a:p>
        </p:txBody>
      </p:sp>
      <p:pic>
        <p:nvPicPr>
          <p:cNvPr id="6" name="Afbeelding 5"/>
          <p:cNvPicPr>
            <a:picLocks noChangeAspect="1"/>
          </p:cNvPicPr>
          <p:nvPr/>
        </p:nvPicPr>
        <p:blipFill rotWithShape="1">
          <a:blip r:embed="rId3"/>
          <a:srcRect l="9871" r="5435"/>
          <a:stretch/>
        </p:blipFill>
        <p:spPr>
          <a:xfrm>
            <a:off x="1724522" y="1490819"/>
            <a:ext cx="6456956" cy="4686147"/>
          </a:xfrm>
          <a:prstGeom prst="rect">
            <a:avLst/>
          </a:prstGeom>
        </p:spPr>
      </p:pic>
    </p:spTree>
    <p:extLst>
      <p:ext uri="{BB962C8B-B14F-4D97-AF65-F5344CB8AC3E}">
        <p14:creationId xmlns:p14="http://schemas.microsoft.com/office/powerpoint/2010/main" val="205862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a:bodyPr>
          <a:lstStyle/>
          <a:p>
            <a:r>
              <a:rPr lang="nl-BE" dirty="0"/>
              <a:t>Situering </a:t>
            </a:r>
            <a:r>
              <a:rPr lang="nl-BE" dirty="0" err="1"/>
              <a:t>obv</a:t>
            </a:r>
            <a:r>
              <a:rPr lang="nl-BE" dirty="0"/>
              <a:t> eerder gegeven informatie op HR netwerken van 19/02 en 28/04</a:t>
            </a:r>
            <a:r>
              <a:rPr lang="nl-BE" dirty="0" smtClean="0"/>
              <a:t>.</a:t>
            </a:r>
          </a:p>
          <a:p>
            <a:r>
              <a:rPr lang="nl-BE" dirty="0"/>
              <a:t>Meerdere datastromen momenteel </a:t>
            </a:r>
            <a:r>
              <a:rPr lang="nl-BE" dirty="0" smtClean="0"/>
              <a:t>actief</a:t>
            </a:r>
          </a:p>
          <a:p>
            <a:r>
              <a:rPr lang="nl-BE" dirty="0" smtClean="0"/>
              <a:t>Uniformiseren </a:t>
            </a:r>
            <a:r>
              <a:rPr lang="nl-BE" dirty="0" err="1"/>
              <a:t>ikv</a:t>
            </a:r>
            <a:r>
              <a:rPr lang="nl-BE" dirty="0"/>
              <a:t> informatieveiligheid en </a:t>
            </a:r>
            <a:r>
              <a:rPr lang="nl-BE" dirty="0" smtClean="0"/>
              <a:t>audit</a:t>
            </a:r>
          </a:p>
          <a:p>
            <a:r>
              <a:rPr lang="nl-BE" dirty="0" smtClean="0"/>
              <a:t>Komen </a:t>
            </a:r>
            <a:r>
              <a:rPr lang="nl-BE" dirty="0"/>
              <a:t>tot 1 veilige </a:t>
            </a:r>
            <a:r>
              <a:rPr lang="nl-BE" dirty="0" smtClean="0"/>
              <a:t>werkwijze = </a:t>
            </a:r>
            <a:r>
              <a:rPr lang="nl-BE" dirty="0"/>
              <a:t>MAGDA platform voor het ontvangen van grote datahoeveelheden en dit voor het verwerken </a:t>
            </a:r>
            <a:r>
              <a:rPr lang="nl-BE" dirty="0" smtClean="0"/>
              <a:t>van data in </a:t>
            </a:r>
            <a:r>
              <a:rPr lang="nl-BE" dirty="0"/>
              <a:t>eigen toepassingen.</a:t>
            </a:r>
          </a:p>
          <a:p>
            <a:endParaRPr lang="nl-BE" dirty="0" smtClean="0"/>
          </a:p>
          <a:p>
            <a:endParaRPr lang="nl-BE" dirty="0"/>
          </a:p>
          <a:p>
            <a:pPr lvl="2"/>
            <a:endParaRPr lang="nl-BE" dirty="0" smtClean="0"/>
          </a:p>
          <a:p>
            <a:pPr lvl="1"/>
            <a:endParaRPr lang="nl-BE" dirty="0"/>
          </a:p>
        </p:txBody>
      </p:sp>
      <p:sp>
        <p:nvSpPr>
          <p:cNvPr id="2" name="Title 1"/>
          <p:cNvSpPr>
            <a:spLocks noGrp="1"/>
          </p:cNvSpPr>
          <p:nvPr>
            <p:ph type="title"/>
          </p:nvPr>
        </p:nvSpPr>
        <p:spPr/>
        <p:txBody>
          <a:bodyPr/>
          <a:lstStyle/>
          <a:p>
            <a:r>
              <a:rPr lang="nl-BE" dirty="0" smtClean="0"/>
              <a:t>VLIMPERS via MAGDA</a:t>
            </a:r>
            <a:endParaRPr lang="nl-BE" dirty="0"/>
          </a:p>
        </p:txBody>
      </p:sp>
      <p:sp>
        <p:nvSpPr>
          <p:cNvPr id="5" name="Slide Number Placeholder 4"/>
          <p:cNvSpPr>
            <a:spLocks noGrp="1"/>
          </p:cNvSpPr>
          <p:nvPr>
            <p:ph type="sldNum" sz="quarter" idx="4"/>
          </p:nvPr>
        </p:nvSpPr>
        <p:spPr/>
        <p:txBody>
          <a:bodyPr/>
          <a:lstStyle/>
          <a:p>
            <a:fld id="{F55100FD-100E-4D95-BDF2-1B298B1F89AD}" type="slidenum">
              <a:rPr lang="nl-BE" smtClean="0"/>
              <a:pPr/>
              <a:t>2</a:t>
            </a:fld>
            <a:endParaRPr lang="nl-BE" dirty="0"/>
          </a:p>
        </p:txBody>
      </p:sp>
    </p:spTree>
    <p:extLst>
      <p:ext uri="{BB962C8B-B14F-4D97-AF65-F5344CB8AC3E}">
        <p14:creationId xmlns:p14="http://schemas.microsoft.com/office/powerpoint/2010/main" val="96417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fontScale="92500" lnSpcReduction="10000"/>
          </a:bodyPr>
          <a:lstStyle/>
          <a:p>
            <a:r>
              <a:rPr lang="nl-BE" dirty="0" smtClean="0"/>
              <a:t>2 mogelijke pistes. Onafhankelijk keuze afnemer output =</a:t>
            </a:r>
          </a:p>
          <a:p>
            <a:pPr lvl="1"/>
            <a:r>
              <a:rPr lang="nl-BE" dirty="0"/>
              <a:t>XML – Vlimpers &gt; MAGDA</a:t>
            </a:r>
          </a:p>
          <a:p>
            <a:pPr lvl="1"/>
            <a:r>
              <a:rPr lang="nl-BE" dirty="0" smtClean="0"/>
              <a:t>CSV – Vlimpers &gt; DWH &gt; MAGDA</a:t>
            </a:r>
          </a:p>
          <a:p>
            <a:pPr marL="16329" indent="0">
              <a:buNone/>
            </a:pPr>
            <a:endParaRPr lang="nl-BE" dirty="0"/>
          </a:p>
          <a:p>
            <a:pPr marL="359229"/>
            <a:r>
              <a:rPr lang="nl-BE" dirty="0" smtClean="0"/>
              <a:t>Inhoud (velden) van pakket per piste in technische documentatie</a:t>
            </a:r>
          </a:p>
          <a:p>
            <a:pPr marL="359229"/>
            <a:r>
              <a:rPr lang="nl-BE" dirty="0" smtClean="0"/>
              <a:t>Opsplitsing per afnemer/entiteit gebeurt achterliggend</a:t>
            </a:r>
          </a:p>
          <a:p>
            <a:pPr marL="359229"/>
            <a:r>
              <a:rPr lang="nl-BE" dirty="0" smtClean="0"/>
              <a:t>Aanpassing pakket piste CSV of XML uitzonderlijk mits algemene goedkeuring na analyse en releasetraject</a:t>
            </a:r>
          </a:p>
          <a:p>
            <a:endParaRPr lang="nl-BE" dirty="0"/>
          </a:p>
          <a:p>
            <a:r>
              <a:rPr lang="nl-BE" dirty="0" smtClean="0"/>
              <a:t>PROCES HETZELFDE</a:t>
            </a:r>
          </a:p>
          <a:p>
            <a:pPr lvl="1"/>
            <a:r>
              <a:rPr lang="nl-BE" dirty="0" smtClean="0"/>
              <a:t>Administratieve aansluiting op platform</a:t>
            </a:r>
          </a:p>
          <a:p>
            <a:pPr lvl="1"/>
            <a:r>
              <a:rPr lang="nl-BE" dirty="0" smtClean="0"/>
              <a:t>Technische aansluiting op platform</a:t>
            </a:r>
          </a:p>
          <a:p>
            <a:pPr lvl="2"/>
            <a:endParaRPr lang="nl-BE" dirty="0" smtClean="0"/>
          </a:p>
          <a:p>
            <a:pPr lvl="1"/>
            <a:endParaRPr lang="nl-BE" dirty="0"/>
          </a:p>
        </p:txBody>
      </p:sp>
      <p:sp>
        <p:nvSpPr>
          <p:cNvPr id="2" name="Title 1"/>
          <p:cNvSpPr>
            <a:spLocks noGrp="1"/>
          </p:cNvSpPr>
          <p:nvPr>
            <p:ph type="title"/>
          </p:nvPr>
        </p:nvSpPr>
        <p:spPr/>
        <p:txBody>
          <a:bodyPr/>
          <a:lstStyle/>
          <a:p>
            <a:r>
              <a:rPr lang="nl-BE" dirty="0" smtClean="0"/>
              <a:t>VLIMPERS via MAGDA</a:t>
            </a:r>
            <a:endParaRPr lang="nl-BE" dirty="0"/>
          </a:p>
        </p:txBody>
      </p:sp>
      <p:sp>
        <p:nvSpPr>
          <p:cNvPr id="5" name="Slide Number Placeholder 4"/>
          <p:cNvSpPr>
            <a:spLocks noGrp="1"/>
          </p:cNvSpPr>
          <p:nvPr>
            <p:ph type="sldNum" sz="quarter" idx="4"/>
          </p:nvPr>
        </p:nvSpPr>
        <p:spPr/>
        <p:txBody>
          <a:bodyPr/>
          <a:lstStyle/>
          <a:p>
            <a:fld id="{F55100FD-100E-4D95-BDF2-1B298B1F89AD}" type="slidenum">
              <a:rPr lang="nl-BE" smtClean="0"/>
              <a:pPr/>
              <a:t>3</a:t>
            </a:fld>
            <a:endParaRPr lang="nl-BE" dirty="0"/>
          </a:p>
        </p:txBody>
      </p:sp>
    </p:spTree>
    <p:extLst>
      <p:ext uri="{BB962C8B-B14F-4D97-AF65-F5344CB8AC3E}">
        <p14:creationId xmlns:p14="http://schemas.microsoft.com/office/powerpoint/2010/main" val="423706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84000" y="1349478"/>
            <a:ext cx="8568000" cy="5364000"/>
          </a:xfrm>
        </p:spPr>
        <p:txBody>
          <a:bodyPr>
            <a:normAutofit lnSpcReduction="10000"/>
          </a:bodyPr>
          <a:lstStyle/>
          <a:p>
            <a:pPr marL="0" indent="0">
              <a:buNone/>
            </a:pPr>
            <a:r>
              <a:rPr lang="nl-BE" sz="2900" b="1" dirty="0"/>
              <a:t>XML</a:t>
            </a:r>
            <a:endParaRPr lang="nl-BE" sz="2900" dirty="0"/>
          </a:p>
          <a:p>
            <a:r>
              <a:rPr lang="nl-BE" sz="2900" dirty="0" smtClean="0"/>
              <a:t>Rechtstreeks uit </a:t>
            </a:r>
            <a:r>
              <a:rPr lang="nl-BE" sz="2900" dirty="0"/>
              <a:t>operationele Vlimpers DB </a:t>
            </a:r>
            <a:endParaRPr lang="nl-BE" sz="2900" dirty="0" smtClean="0"/>
          </a:p>
          <a:p>
            <a:r>
              <a:rPr lang="nl-BE" sz="2900" dirty="0" smtClean="0"/>
              <a:t>Output </a:t>
            </a:r>
            <a:r>
              <a:rPr lang="nl-BE" sz="2900" dirty="0"/>
              <a:t>is een XML </a:t>
            </a:r>
            <a:r>
              <a:rPr lang="nl-BE" sz="2900" dirty="0" smtClean="0"/>
              <a:t>bestand</a:t>
            </a:r>
          </a:p>
          <a:p>
            <a:r>
              <a:rPr lang="nl-BE" sz="2900" dirty="0" smtClean="0"/>
              <a:t>Proces draait ‘s nachts (= 1 dag vertraging)</a:t>
            </a:r>
          </a:p>
          <a:p>
            <a:r>
              <a:rPr lang="nl-BE" sz="2900" dirty="0" smtClean="0"/>
              <a:t>Standaard </a:t>
            </a:r>
            <a:r>
              <a:rPr lang="nl-BE" sz="2900" dirty="0"/>
              <a:t>aanbod aan data (zie </a:t>
            </a:r>
            <a:r>
              <a:rPr lang="nl-BE" sz="2900" dirty="0" smtClean="0"/>
              <a:t>Inventaris </a:t>
            </a:r>
            <a:r>
              <a:rPr lang="nl-BE" sz="2900" dirty="0"/>
              <a:t>Vlimpers-MAGDA interface – </a:t>
            </a:r>
            <a:r>
              <a:rPr lang="nl-BE" sz="2900" dirty="0" smtClean="0"/>
              <a:t>entiteiten.xls)</a:t>
            </a:r>
            <a:endParaRPr lang="nl-BE" sz="2900" dirty="0"/>
          </a:p>
          <a:p>
            <a:r>
              <a:rPr lang="nl-BE" sz="2900" dirty="0"/>
              <a:t>Actualiteit  </a:t>
            </a:r>
            <a:r>
              <a:rPr lang="nl-BE" sz="2900" dirty="0" err="1"/>
              <a:t>tov</a:t>
            </a:r>
            <a:r>
              <a:rPr lang="nl-BE" sz="2900" dirty="0"/>
              <a:t> Vlimpers </a:t>
            </a:r>
            <a:r>
              <a:rPr lang="nl-BE" sz="2900" dirty="0" smtClean="0"/>
              <a:t>- </a:t>
            </a:r>
            <a:r>
              <a:rPr lang="nl-BE" sz="2900" dirty="0"/>
              <a:t>ook inzake atomaire afwezigheid -  is afhankelijk van wanneer de XML wordt opgebouwd</a:t>
            </a:r>
            <a:r>
              <a:rPr lang="nl-BE" sz="2900" dirty="0" smtClean="0"/>
              <a:t>.</a:t>
            </a:r>
          </a:p>
          <a:p>
            <a:r>
              <a:rPr lang="nl-BE" sz="2900" dirty="0"/>
              <a:t>Altijd full load (= telkens een volledige nieuwe file met actuele data)</a:t>
            </a:r>
          </a:p>
        </p:txBody>
      </p:sp>
      <p:sp>
        <p:nvSpPr>
          <p:cNvPr id="2" name="Title 1"/>
          <p:cNvSpPr>
            <a:spLocks noGrp="1"/>
          </p:cNvSpPr>
          <p:nvPr>
            <p:ph type="title"/>
          </p:nvPr>
        </p:nvSpPr>
        <p:spPr/>
        <p:txBody>
          <a:bodyPr/>
          <a:lstStyle/>
          <a:p>
            <a:r>
              <a:rPr lang="nl-BE" dirty="0" smtClean="0"/>
              <a:t>VLIMPERS via MAGDA – Piste 1 XML</a:t>
            </a:r>
            <a:endParaRPr lang="nl-BE" dirty="0"/>
          </a:p>
        </p:txBody>
      </p:sp>
      <p:sp>
        <p:nvSpPr>
          <p:cNvPr id="5" name="Slide Number Placeholder 4"/>
          <p:cNvSpPr>
            <a:spLocks noGrp="1"/>
          </p:cNvSpPr>
          <p:nvPr>
            <p:ph type="sldNum" sz="quarter" idx="4"/>
          </p:nvPr>
        </p:nvSpPr>
        <p:spPr/>
        <p:txBody>
          <a:bodyPr/>
          <a:lstStyle/>
          <a:p>
            <a:fld id="{F55100FD-100E-4D95-BDF2-1B298B1F89AD}" type="slidenum">
              <a:rPr lang="nl-BE" smtClean="0"/>
              <a:pPr/>
              <a:t>4</a:t>
            </a:fld>
            <a:endParaRPr lang="nl-BE" dirty="0"/>
          </a:p>
        </p:txBody>
      </p:sp>
    </p:spTree>
    <p:extLst>
      <p:ext uri="{BB962C8B-B14F-4D97-AF65-F5344CB8AC3E}">
        <p14:creationId xmlns:p14="http://schemas.microsoft.com/office/powerpoint/2010/main" val="1600429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83999" y="1349478"/>
            <a:ext cx="8841965" cy="5364000"/>
          </a:xfrm>
        </p:spPr>
        <p:txBody>
          <a:bodyPr>
            <a:normAutofit fontScale="62500" lnSpcReduction="20000"/>
          </a:bodyPr>
          <a:lstStyle/>
          <a:p>
            <a:pPr marL="0" indent="0">
              <a:buNone/>
            </a:pPr>
            <a:r>
              <a:rPr lang="nl-BE" sz="4000" b="1" dirty="0" smtClean="0"/>
              <a:t>CSV (ETL procedure)</a:t>
            </a:r>
            <a:endParaRPr lang="nl-BE" sz="4000" dirty="0"/>
          </a:p>
          <a:p>
            <a:r>
              <a:rPr lang="nl-BE" sz="4000" dirty="0"/>
              <a:t>Bron is  P&amp;O gegevensbank, dit is reeds een binnengetrokken en “bewerkte” versie  van de bron </a:t>
            </a:r>
            <a:r>
              <a:rPr lang="nl-BE" sz="4000" dirty="0" err="1"/>
              <a:t>HRQuery</a:t>
            </a:r>
            <a:r>
              <a:rPr lang="nl-BE" sz="4000" dirty="0"/>
              <a:t>, </a:t>
            </a:r>
            <a:r>
              <a:rPr lang="nl-BE" sz="4000" dirty="0" smtClean="0"/>
              <a:t>een gesynchroniseerde </a:t>
            </a:r>
            <a:r>
              <a:rPr lang="nl-BE" sz="4000" dirty="0"/>
              <a:t>DB </a:t>
            </a:r>
            <a:r>
              <a:rPr lang="nl-BE" sz="4000" dirty="0" smtClean="0"/>
              <a:t>van </a:t>
            </a:r>
            <a:r>
              <a:rPr lang="nl-BE" sz="4000" dirty="0"/>
              <a:t>de operationele Vlimpers </a:t>
            </a:r>
            <a:r>
              <a:rPr lang="nl-BE" sz="4000" dirty="0" smtClean="0"/>
              <a:t>DB</a:t>
            </a:r>
          </a:p>
          <a:p>
            <a:r>
              <a:rPr lang="nl-BE" sz="4000" dirty="0" smtClean="0"/>
              <a:t>Output </a:t>
            </a:r>
            <a:r>
              <a:rPr lang="nl-BE" sz="4000" dirty="0"/>
              <a:t>is een CSV </a:t>
            </a:r>
            <a:r>
              <a:rPr lang="nl-BE" sz="4000" dirty="0" smtClean="0"/>
              <a:t>bestand</a:t>
            </a:r>
          </a:p>
          <a:p>
            <a:r>
              <a:rPr lang="nl-BE" sz="4000" dirty="0"/>
              <a:t>Proces draait ‘s nachts (= 1 dag vertraging)</a:t>
            </a:r>
          </a:p>
          <a:p>
            <a:r>
              <a:rPr lang="nl-BE" sz="4000" dirty="0" smtClean="0"/>
              <a:t>Groter </a:t>
            </a:r>
            <a:r>
              <a:rPr lang="nl-BE" sz="4000" dirty="0"/>
              <a:t>aanbod aan data (zie Bronmapping.xls  en bijkomend info in Package release 2014_4_DelenInformatie.docx)</a:t>
            </a:r>
          </a:p>
          <a:p>
            <a:r>
              <a:rPr lang="nl-BE" sz="4000" dirty="0"/>
              <a:t>Atomaire afwezigheden worden dagelijks om 10u opgeladen naar P&amp;O. </a:t>
            </a:r>
          </a:p>
          <a:p>
            <a:r>
              <a:rPr lang="nl-BE" sz="4000" dirty="0"/>
              <a:t>Altijd full load </a:t>
            </a:r>
            <a:r>
              <a:rPr lang="nl-BE" sz="4000" dirty="0" smtClean="0"/>
              <a:t>(= telkens een volledige </a:t>
            </a:r>
            <a:r>
              <a:rPr lang="nl-BE" sz="4000" dirty="0"/>
              <a:t>nieuwe </a:t>
            </a:r>
            <a:r>
              <a:rPr lang="nl-BE" sz="4000" dirty="0" smtClean="0"/>
              <a:t>file met actuele data) </a:t>
            </a:r>
            <a:r>
              <a:rPr lang="nl-BE" sz="4000" dirty="0"/>
              <a:t>behalve </a:t>
            </a:r>
            <a:r>
              <a:rPr lang="nl-BE" sz="4000" dirty="0" smtClean="0"/>
              <a:t>historiek voor </a:t>
            </a:r>
            <a:r>
              <a:rPr lang="nl-BE" sz="4000" dirty="0"/>
              <a:t>atomaire </a:t>
            </a:r>
            <a:r>
              <a:rPr lang="nl-BE" sz="4000" dirty="0" smtClean="0"/>
              <a:t>afwezigheden (max 13 maanden terug; </a:t>
            </a:r>
            <a:r>
              <a:rPr lang="nl-BE" sz="4000" dirty="0"/>
              <a:t>zie Afwezigheden in de CSV </a:t>
            </a:r>
            <a:r>
              <a:rPr lang="nl-BE" sz="4000" dirty="0" smtClean="0"/>
              <a:t>piste.docx)</a:t>
            </a:r>
            <a:endParaRPr lang="nl-BE" sz="4000" dirty="0"/>
          </a:p>
          <a:p>
            <a:pPr lvl="2"/>
            <a:endParaRPr lang="nl-BE" dirty="0" smtClean="0"/>
          </a:p>
          <a:p>
            <a:pPr lvl="1"/>
            <a:endParaRPr lang="nl-BE" dirty="0"/>
          </a:p>
        </p:txBody>
      </p:sp>
      <p:sp>
        <p:nvSpPr>
          <p:cNvPr id="2" name="Title 1"/>
          <p:cNvSpPr>
            <a:spLocks noGrp="1"/>
          </p:cNvSpPr>
          <p:nvPr>
            <p:ph type="title"/>
          </p:nvPr>
        </p:nvSpPr>
        <p:spPr/>
        <p:txBody>
          <a:bodyPr/>
          <a:lstStyle/>
          <a:p>
            <a:r>
              <a:rPr lang="nl-BE" dirty="0" smtClean="0"/>
              <a:t>VLIMPERS via MAGDA – Piste 2 CSV</a:t>
            </a:r>
            <a:endParaRPr lang="nl-BE" dirty="0"/>
          </a:p>
        </p:txBody>
      </p:sp>
      <p:sp>
        <p:nvSpPr>
          <p:cNvPr id="5" name="Slide Number Placeholder 4"/>
          <p:cNvSpPr>
            <a:spLocks noGrp="1"/>
          </p:cNvSpPr>
          <p:nvPr>
            <p:ph type="sldNum" sz="quarter" idx="4"/>
          </p:nvPr>
        </p:nvSpPr>
        <p:spPr/>
        <p:txBody>
          <a:bodyPr/>
          <a:lstStyle/>
          <a:p>
            <a:fld id="{F55100FD-100E-4D95-BDF2-1B298B1F89AD}" type="slidenum">
              <a:rPr lang="nl-BE" smtClean="0"/>
              <a:pPr/>
              <a:t>5</a:t>
            </a:fld>
            <a:endParaRPr lang="nl-BE" dirty="0"/>
          </a:p>
        </p:txBody>
      </p:sp>
    </p:spTree>
    <p:extLst>
      <p:ext uri="{BB962C8B-B14F-4D97-AF65-F5344CB8AC3E}">
        <p14:creationId xmlns:p14="http://schemas.microsoft.com/office/powerpoint/2010/main" val="233401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nl-BE" dirty="0" smtClean="0"/>
              <a:t>AIV = Agentschap Informatie Vlaanderen</a:t>
            </a:r>
          </a:p>
          <a:p>
            <a:pPr lvl="1"/>
            <a:r>
              <a:rPr lang="nl-BE" dirty="0" smtClean="0"/>
              <a:t>Samensmelting van CORVE – AGIV – Bestuurszaken – Infolijn (1700)</a:t>
            </a:r>
          </a:p>
          <a:p>
            <a:pPr lvl="2"/>
            <a:r>
              <a:rPr lang="nl-BE" dirty="0" smtClean="0"/>
              <a:t>CORVE = </a:t>
            </a:r>
            <a:r>
              <a:rPr lang="nl-BE" dirty="0" err="1" smtClean="0"/>
              <a:t>Coordinatiecel</a:t>
            </a:r>
            <a:r>
              <a:rPr lang="nl-BE" dirty="0" smtClean="0"/>
              <a:t> Vlaams </a:t>
            </a:r>
            <a:r>
              <a:rPr lang="nl-BE" dirty="0" err="1" smtClean="0"/>
              <a:t>E-government</a:t>
            </a:r>
            <a:endParaRPr lang="nl-BE" dirty="0" smtClean="0"/>
          </a:p>
          <a:p>
            <a:pPr lvl="2"/>
            <a:r>
              <a:rPr lang="nl-BE" dirty="0" smtClean="0"/>
              <a:t>AGIV = Agentschap Geografische Informatie Vlaanderen</a:t>
            </a:r>
          </a:p>
          <a:p>
            <a:r>
              <a:rPr lang="nl-BE" dirty="0" smtClean="0"/>
              <a:t>MAGDA</a:t>
            </a:r>
          </a:p>
          <a:p>
            <a:pPr lvl="1"/>
            <a:r>
              <a:rPr lang="nl-BE" dirty="0" smtClean="0"/>
              <a:t>Platform van de VDI of Vlaamse Dienstenintegrator (oude CORVE)</a:t>
            </a:r>
          </a:p>
          <a:p>
            <a:pPr lvl="1"/>
            <a:r>
              <a:rPr lang="nl-BE" dirty="0" smtClean="0"/>
              <a:t>Doel</a:t>
            </a:r>
          </a:p>
          <a:p>
            <a:pPr lvl="2"/>
            <a:r>
              <a:rPr lang="nl-BE" dirty="0" smtClean="0"/>
              <a:t>gegevensdeling faciliteren</a:t>
            </a:r>
          </a:p>
          <a:p>
            <a:pPr lvl="2"/>
            <a:r>
              <a:rPr lang="nl-BE" dirty="0" smtClean="0"/>
              <a:t>Beschermen persoonlijke levenssfeer</a:t>
            </a:r>
          </a:p>
          <a:p>
            <a:pPr lvl="2"/>
            <a:endParaRPr lang="nl-BE" dirty="0" smtClean="0"/>
          </a:p>
          <a:p>
            <a:pPr lvl="1"/>
            <a:endParaRPr lang="nl-BE" dirty="0"/>
          </a:p>
        </p:txBody>
      </p:sp>
      <p:sp>
        <p:nvSpPr>
          <p:cNvPr id="2" name="Title 1"/>
          <p:cNvSpPr>
            <a:spLocks noGrp="1"/>
          </p:cNvSpPr>
          <p:nvPr>
            <p:ph type="title"/>
          </p:nvPr>
        </p:nvSpPr>
        <p:spPr/>
        <p:txBody>
          <a:bodyPr/>
          <a:lstStyle/>
          <a:p>
            <a:r>
              <a:rPr lang="nl-BE" dirty="0" smtClean="0"/>
              <a:t>AIV? – MAGDA? – VDI?</a:t>
            </a:r>
            <a:endParaRPr lang="nl-BE" dirty="0"/>
          </a:p>
        </p:txBody>
      </p:sp>
      <p:sp>
        <p:nvSpPr>
          <p:cNvPr id="5" name="Slide Number Placeholder 4"/>
          <p:cNvSpPr>
            <a:spLocks noGrp="1"/>
          </p:cNvSpPr>
          <p:nvPr>
            <p:ph type="sldNum" sz="quarter" idx="4"/>
          </p:nvPr>
        </p:nvSpPr>
        <p:spPr/>
        <p:txBody>
          <a:bodyPr/>
          <a:lstStyle/>
          <a:p>
            <a:fld id="{F55100FD-100E-4D95-BDF2-1B298B1F89AD}" type="slidenum">
              <a:rPr lang="nl-BE" smtClean="0"/>
              <a:pPr/>
              <a:t>6</a:t>
            </a:fld>
            <a:endParaRPr lang="nl-BE" dirty="0"/>
          </a:p>
        </p:txBody>
      </p:sp>
    </p:spTree>
    <p:extLst>
      <p:ext uri="{BB962C8B-B14F-4D97-AF65-F5344CB8AC3E}">
        <p14:creationId xmlns:p14="http://schemas.microsoft.com/office/powerpoint/2010/main" val="396281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a:xfrm>
            <a:off x="681038" y="1482215"/>
            <a:ext cx="8543925" cy="4480435"/>
          </a:xfrm>
        </p:spPr>
        <p:txBody>
          <a:bodyPr>
            <a:normAutofit/>
          </a:bodyPr>
          <a:lstStyle/>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65" y="1839466"/>
            <a:ext cx="8579175" cy="389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833438" y="517526"/>
            <a:ext cx="8543925" cy="9843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a:lstStyle>
          <a:p>
            <a:r>
              <a:rPr lang="nl-BE" dirty="0" smtClean="0"/>
              <a:t>Aansluitingsproces MAGDA-platform </a:t>
            </a:r>
          </a:p>
        </p:txBody>
      </p:sp>
      <p:sp>
        <p:nvSpPr>
          <p:cNvPr id="2" name="Tekstvak 1"/>
          <p:cNvSpPr txBox="1"/>
          <p:nvPr/>
        </p:nvSpPr>
        <p:spPr>
          <a:xfrm>
            <a:off x="1009650" y="5962650"/>
            <a:ext cx="7867650" cy="369204"/>
          </a:xfrm>
          <a:prstGeom prst="rect">
            <a:avLst/>
          </a:prstGeom>
          <a:noFill/>
        </p:spPr>
        <p:txBody>
          <a:bodyPr wrap="square" rtlCol="0">
            <a:spAutoFit/>
          </a:bodyPr>
          <a:lstStyle/>
          <a:p>
            <a:r>
              <a:rPr lang="nl-BE" dirty="0" smtClean="0"/>
              <a:t>‘Machtigingsproces bron’ = toelating AGO</a:t>
            </a:r>
            <a:endParaRPr lang="nl-BE" dirty="0"/>
          </a:p>
        </p:txBody>
      </p:sp>
    </p:spTree>
    <p:extLst>
      <p:ext uri="{BB962C8B-B14F-4D97-AF65-F5344CB8AC3E}">
        <p14:creationId xmlns:p14="http://schemas.microsoft.com/office/powerpoint/2010/main" val="171610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p:txBody>
          <a:bodyPr/>
          <a:lstStyle/>
          <a:p>
            <a:r>
              <a:rPr lang="nl-BE" dirty="0" smtClean="0"/>
              <a:t>Aansluitingsproces MAGDA-platform - formulier</a:t>
            </a:r>
          </a:p>
        </p:txBody>
      </p:sp>
      <p:sp>
        <p:nvSpPr>
          <p:cNvPr id="3" name="Tijdelijke aanduiding voor inhoud 2"/>
          <p:cNvSpPr>
            <a:spLocks noGrp="1"/>
          </p:cNvSpPr>
          <p:nvPr>
            <p:ph idx="1"/>
          </p:nvPr>
        </p:nvSpPr>
        <p:spPr/>
        <p:txBody>
          <a:bodyPr/>
          <a:lstStyle/>
          <a:p>
            <a:r>
              <a:rPr lang="en-US" dirty="0" err="1"/>
              <a:t>Standaard</a:t>
            </a:r>
            <a:r>
              <a:rPr lang="en-US" dirty="0"/>
              <a:t> </a:t>
            </a:r>
            <a:r>
              <a:rPr lang="en-US" dirty="0" err="1"/>
              <a:t>formulieren</a:t>
            </a:r>
            <a:r>
              <a:rPr lang="en-US" dirty="0"/>
              <a:t> </a:t>
            </a:r>
            <a:r>
              <a:rPr lang="en-US" dirty="0" err="1"/>
              <a:t>voor</a:t>
            </a:r>
            <a:r>
              <a:rPr lang="en-US" dirty="0"/>
              <a:t> </a:t>
            </a:r>
            <a:r>
              <a:rPr lang="en-US" dirty="0" err="1"/>
              <a:t>aanvraag</a:t>
            </a:r>
            <a:endParaRPr lang="en-US" dirty="0"/>
          </a:p>
          <a:p>
            <a:r>
              <a:rPr lang="en-US" dirty="0" err="1"/>
              <a:t>Identificatie</a:t>
            </a:r>
            <a:r>
              <a:rPr lang="en-US" dirty="0"/>
              <a:t> </a:t>
            </a:r>
            <a:r>
              <a:rPr lang="en-US" dirty="0" err="1"/>
              <a:t>aanvrager</a:t>
            </a:r>
            <a:endParaRPr lang="en-US" dirty="0"/>
          </a:p>
          <a:p>
            <a:pPr lvl="1"/>
            <a:r>
              <a:rPr lang="en-US" dirty="0" err="1"/>
              <a:t>Combinatie</a:t>
            </a:r>
            <a:r>
              <a:rPr lang="en-US" dirty="0"/>
              <a:t> diverse </a:t>
            </a:r>
            <a:r>
              <a:rPr lang="en-US" dirty="0" err="1"/>
              <a:t>gegevens</a:t>
            </a:r>
            <a:endParaRPr lang="en-US" dirty="0"/>
          </a:p>
          <a:p>
            <a:pPr lvl="2"/>
            <a:r>
              <a:rPr lang="en-US" sz="1800" dirty="0" err="1"/>
              <a:t>Klantidentificatie</a:t>
            </a:r>
            <a:endParaRPr lang="en-US" sz="1800" dirty="0"/>
          </a:p>
          <a:p>
            <a:pPr lvl="2"/>
            <a:r>
              <a:rPr lang="en-US" sz="1800" dirty="0" err="1" smtClean="0"/>
              <a:t>Omgevingsinformatie</a:t>
            </a:r>
            <a:endParaRPr lang="en-US" sz="1800" dirty="0"/>
          </a:p>
          <a:p>
            <a:r>
              <a:rPr lang="en-US" dirty="0" smtClean="0"/>
              <a:t>Voor </a:t>
            </a:r>
            <a:r>
              <a:rPr lang="en-US" dirty="0" err="1"/>
              <a:t>afnemer</a:t>
            </a:r>
            <a:r>
              <a:rPr lang="en-US" dirty="0"/>
              <a:t> en </a:t>
            </a:r>
            <a:r>
              <a:rPr lang="en-US" dirty="0" smtClean="0"/>
              <a:t>MAGDA</a:t>
            </a:r>
            <a:r>
              <a:rPr lang="en-US" dirty="0"/>
              <a:t/>
            </a:r>
            <a:br>
              <a:rPr lang="en-US" dirty="0"/>
            </a:br>
            <a:r>
              <a:rPr lang="en-US" dirty="0" err="1"/>
              <a:t>duidelijke</a:t>
            </a:r>
            <a:r>
              <a:rPr lang="en-US" dirty="0"/>
              <a:t> </a:t>
            </a:r>
            <a:r>
              <a:rPr lang="en-US" dirty="0" err="1"/>
              <a:t>afspraken</a:t>
            </a:r>
            <a:endParaRPr lang="en-US" dirty="0"/>
          </a:p>
          <a:p>
            <a:r>
              <a:rPr lang="en-US" dirty="0"/>
              <a:t>Info </a:t>
            </a:r>
            <a:r>
              <a:rPr lang="en-US" dirty="0" err="1"/>
              <a:t>doeltoepassing</a:t>
            </a:r>
            <a:endParaRPr lang="en-US" dirty="0"/>
          </a:p>
        </p:txBody>
      </p:sp>
      <p:pic>
        <p:nvPicPr>
          <p:cNvPr id="4" name="Picture 3"/>
          <p:cNvPicPr>
            <a:picLocks noChangeAspect="1" noChangeArrowheads="1"/>
          </p:cNvPicPr>
          <p:nvPr/>
        </p:nvPicPr>
        <p:blipFill>
          <a:blip r:embed="rId3"/>
          <a:srcRect/>
          <a:stretch>
            <a:fillRect/>
          </a:stretch>
        </p:blipFill>
        <p:spPr bwMode="auto">
          <a:xfrm>
            <a:off x="5956526" y="1710454"/>
            <a:ext cx="3551858" cy="2485250"/>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4415391" y="3676142"/>
            <a:ext cx="5039833" cy="2582393"/>
          </a:xfrm>
          <a:prstGeom prst="rect">
            <a:avLst/>
          </a:prstGeom>
          <a:noFill/>
          <a:ln w="9525">
            <a:noFill/>
            <a:miter lim="800000"/>
            <a:headEnd/>
            <a:tailEnd/>
          </a:ln>
        </p:spPr>
      </p:pic>
    </p:spTree>
    <p:extLst>
      <p:ext uri="{BB962C8B-B14F-4D97-AF65-F5344CB8AC3E}">
        <p14:creationId xmlns:p14="http://schemas.microsoft.com/office/powerpoint/2010/main" val="298012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4412511"/>
            <a:ext cx="8502559" cy="223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3" name="Titel 1"/>
          <p:cNvSpPr>
            <a:spLocks noGrp="1"/>
          </p:cNvSpPr>
          <p:nvPr>
            <p:ph type="title"/>
          </p:nvPr>
        </p:nvSpPr>
        <p:spPr/>
        <p:txBody>
          <a:bodyPr/>
          <a:lstStyle/>
          <a:p>
            <a:r>
              <a:rPr lang="nl-BE" dirty="0" smtClean="0"/>
              <a:t>Aansluitingsproces MAGDA-platform - formulier</a:t>
            </a:r>
          </a:p>
        </p:txBody>
      </p:sp>
      <p:sp>
        <p:nvSpPr>
          <p:cNvPr id="3" name="Tijdelijke aanduiding voor inhoud 2"/>
          <p:cNvSpPr>
            <a:spLocks noGrp="1"/>
          </p:cNvSpPr>
          <p:nvPr>
            <p:ph idx="1"/>
          </p:nvPr>
        </p:nvSpPr>
        <p:spPr/>
        <p:txBody>
          <a:bodyPr/>
          <a:lstStyle/>
          <a:p>
            <a:r>
              <a:rPr lang="en-US" dirty="0" err="1" smtClean="0"/>
              <a:t>Aanvraag</a:t>
            </a:r>
            <a:r>
              <a:rPr lang="en-US" dirty="0" smtClean="0"/>
              <a:t> </a:t>
            </a:r>
            <a:r>
              <a:rPr lang="en-US" dirty="0" err="1" smtClean="0"/>
              <a:t>persoonsdiensten</a:t>
            </a:r>
            <a:r>
              <a:rPr lang="en-US" dirty="0" smtClean="0"/>
              <a:t>. </a:t>
            </a:r>
            <a:r>
              <a:rPr lang="en-US" dirty="0" err="1" smtClean="0"/>
              <a:t>Machtiging</a:t>
            </a:r>
            <a:r>
              <a:rPr lang="en-US" dirty="0" smtClean="0"/>
              <a:t> (VTC) of </a:t>
            </a:r>
            <a:r>
              <a:rPr lang="en-US" dirty="0" err="1" smtClean="0"/>
              <a:t>niet</a:t>
            </a:r>
            <a:r>
              <a:rPr lang="en-US" dirty="0" smtClean="0"/>
              <a:t>?</a:t>
            </a:r>
            <a:endParaRPr lang="en-US" dirty="0"/>
          </a:p>
          <a:p>
            <a:pPr lvl="1"/>
            <a:r>
              <a:rPr lang="en-US" dirty="0" smtClean="0"/>
              <a:t>Voor </a:t>
            </a:r>
            <a:r>
              <a:rPr lang="en-US" dirty="0" err="1" smtClean="0"/>
              <a:t>eigen</a:t>
            </a:r>
            <a:r>
              <a:rPr lang="en-US" dirty="0" smtClean="0"/>
              <a:t> </a:t>
            </a:r>
            <a:r>
              <a:rPr lang="nl-BE" dirty="0"/>
              <a:t>personeels-loonbeheer </a:t>
            </a:r>
            <a:r>
              <a:rPr lang="nl-BE" dirty="0" smtClean="0">
                <a:sym typeface="Wingdings" panose="05000000000000000000" pitchFamily="2" charset="2"/>
              </a:rPr>
              <a:t> </a:t>
            </a:r>
            <a:r>
              <a:rPr lang="nl-BE" dirty="0" smtClean="0"/>
              <a:t>vrijgesteld van machtiging</a:t>
            </a:r>
          </a:p>
          <a:p>
            <a:pPr lvl="1"/>
            <a:r>
              <a:rPr lang="en-US" dirty="0" err="1" smtClean="0"/>
              <a:t>Voeden</a:t>
            </a:r>
            <a:r>
              <a:rPr lang="en-US" dirty="0" smtClean="0"/>
              <a:t> en </a:t>
            </a:r>
            <a:r>
              <a:rPr lang="en-US" dirty="0" err="1" smtClean="0"/>
              <a:t>verwerken</a:t>
            </a:r>
            <a:r>
              <a:rPr lang="en-US" dirty="0" smtClean="0"/>
              <a:t> van </a:t>
            </a:r>
            <a:r>
              <a:rPr lang="en-US" dirty="0" err="1" smtClean="0"/>
              <a:t>bv</a:t>
            </a:r>
            <a:r>
              <a:rPr lang="en-US" dirty="0" smtClean="0"/>
              <a:t> </a:t>
            </a:r>
            <a:r>
              <a:rPr lang="en-US" dirty="0" err="1" smtClean="0"/>
              <a:t>Webidm</a:t>
            </a:r>
            <a:r>
              <a:rPr lang="en-US" dirty="0" smtClean="0"/>
              <a:t> en CMDB; </a:t>
            </a:r>
            <a:r>
              <a:rPr lang="en-US" dirty="0" err="1" smtClean="0"/>
              <a:t>entiteit</a:t>
            </a:r>
            <a:r>
              <a:rPr lang="en-US" dirty="0" smtClean="0"/>
              <a:t> </a:t>
            </a:r>
            <a:r>
              <a:rPr lang="en-US" dirty="0" err="1" smtClean="0"/>
              <a:t>overschrijdende</a:t>
            </a:r>
            <a:r>
              <a:rPr lang="en-US" dirty="0" smtClean="0"/>
              <a:t> data (AFB) </a:t>
            </a:r>
            <a:r>
              <a:rPr lang="en-US" dirty="0" smtClean="0">
                <a:sym typeface="Wingdings" panose="05000000000000000000" pitchFamily="2" charset="2"/>
              </a:rPr>
              <a:t> </a:t>
            </a:r>
            <a:r>
              <a:rPr lang="en-US" dirty="0" err="1" smtClean="0">
                <a:sym typeface="Wingdings" panose="05000000000000000000" pitchFamily="2" charset="2"/>
              </a:rPr>
              <a:t>machtiging</a:t>
            </a:r>
            <a:r>
              <a:rPr lang="en-US" dirty="0" smtClean="0">
                <a:sym typeface="Wingdings" panose="05000000000000000000" pitchFamily="2" charset="2"/>
              </a:rPr>
              <a:t> </a:t>
            </a:r>
            <a:r>
              <a:rPr lang="en-US" dirty="0" err="1" smtClean="0">
                <a:sym typeface="Wingdings" panose="05000000000000000000" pitchFamily="2" charset="2"/>
              </a:rPr>
              <a:t>noodzakelijk</a:t>
            </a:r>
            <a:endParaRPr lang="en-US" dirty="0" smtClean="0"/>
          </a:p>
          <a:p>
            <a:pPr lvl="1"/>
            <a:r>
              <a:rPr lang="en-US" dirty="0" smtClean="0"/>
              <a:t>Data </a:t>
            </a:r>
            <a:r>
              <a:rPr lang="en-US" dirty="0" err="1" smtClean="0"/>
              <a:t>doorgeven</a:t>
            </a:r>
            <a:r>
              <a:rPr lang="en-US" dirty="0" smtClean="0"/>
              <a:t> </a:t>
            </a:r>
            <a:r>
              <a:rPr lang="en-US" dirty="0" err="1" smtClean="0"/>
              <a:t>aan</a:t>
            </a:r>
            <a:r>
              <a:rPr lang="en-US" dirty="0" smtClean="0"/>
              <a:t> </a:t>
            </a:r>
            <a:r>
              <a:rPr lang="en-US" dirty="0" err="1" smtClean="0"/>
              <a:t>derde</a:t>
            </a:r>
            <a:r>
              <a:rPr lang="en-US" dirty="0" smtClean="0"/>
              <a:t> </a:t>
            </a:r>
            <a:r>
              <a:rPr lang="en-US" dirty="0" err="1" smtClean="0"/>
              <a:t>partijen</a:t>
            </a:r>
            <a:r>
              <a:rPr lang="en-US" dirty="0" smtClean="0"/>
              <a:t>; voor </a:t>
            </a:r>
            <a:r>
              <a:rPr lang="en-US" dirty="0" err="1" smtClean="0"/>
              <a:t>verdere</a:t>
            </a:r>
            <a:r>
              <a:rPr lang="en-US" dirty="0" smtClean="0"/>
              <a:t> </a:t>
            </a:r>
            <a:r>
              <a:rPr lang="en-US" dirty="0" err="1" smtClean="0"/>
              <a:t>verwerking</a:t>
            </a:r>
            <a:r>
              <a:rPr lang="en-US" dirty="0" smtClean="0"/>
              <a:t>? </a:t>
            </a:r>
            <a:r>
              <a:rPr lang="en-US" dirty="0" smtClean="0">
                <a:sym typeface="Wingdings" panose="05000000000000000000" pitchFamily="2" charset="2"/>
              </a:rPr>
              <a:t> </a:t>
            </a:r>
            <a:r>
              <a:rPr lang="en-US" dirty="0" err="1" smtClean="0"/>
              <a:t>Machtiging</a:t>
            </a:r>
            <a:r>
              <a:rPr lang="en-US" dirty="0" smtClean="0"/>
              <a:t> </a:t>
            </a:r>
            <a:r>
              <a:rPr lang="en-US" dirty="0" err="1" smtClean="0"/>
              <a:t>noodzakelijk</a:t>
            </a:r>
            <a:endParaRPr lang="en-US" dirty="0"/>
          </a:p>
        </p:txBody>
      </p:sp>
    </p:spTree>
    <p:extLst>
      <p:ext uri="{BB962C8B-B14F-4D97-AF65-F5344CB8AC3E}">
        <p14:creationId xmlns:p14="http://schemas.microsoft.com/office/powerpoint/2010/main" val="281888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81ACC227-5C3C-4686-ACD1-03699612B9D2}" vid="{18E419DF-67E9-43FC-8E1C-EC9CF74E0548}"/>
    </a:ext>
  </a:extLst>
</a:theme>
</file>

<file path=ppt/theme/theme2.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AIVPresentatie</Template>
  <TotalTime>47736</TotalTime>
  <Words>851</Words>
  <Application>Microsoft Office PowerPoint</Application>
  <PresentationFormat>A4 (210 x 297 mm)</PresentationFormat>
  <Paragraphs>158</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Wingdings</vt:lpstr>
      <vt:lpstr>Calibri</vt:lpstr>
      <vt:lpstr>Arial</vt:lpstr>
      <vt:lpstr>FlandersArtSans-Light</vt:lpstr>
      <vt:lpstr>FlandersArtSans-Bold</vt:lpstr>
      <vt:lpstr>FlandersArtSans-Regular</vt:lpstr>
      <vt:lpstr>Kantoorthema</vt:lpstr>
      <vt:lpstr>Infosessie MAGDA interface voor entiteiten en rapportering</vt:lpstr>
      <vt:lpstr>VLIMPERS via MAGDA</vt:lpstr>
      <vt:lpstr>VLIMPERS via MAGDA</vt:lpstr>
      <vt:lpstr>VLIMPERS via MAGDA – Piste 1 XML</vt:lpstr>
      <vt:lpstr>VLIMPERS via MAGDA – Piste 2 CSV</vt:lpstr>
      <vt:lpstr>AIV? – MAGDA? – VDI?</vt:lpstr>
      <vt:lpstr>PowerPoint-presentatie</vt:lpstr>
      <vt:lpstr>Aansluitingsproces MAGDA-platform - formulier</vt:lpstr>
      <vt:lpstr>Aansluitingsproces MAGDA-platform - formulier</vt:lpstr>
      <vt:lpstr>Kenmerken proces aansluiting MAGDA-platform ifv VLIMPERS</vt:lpstr>
      <vt:lpstr>Kenmerken proces aansluiting MAGDA-platform ifv VLIMPERS</vt:lpstr>
      <vt:lpstr>Technische aansluiting MAGDA-platform</vt:lpstr>
      <vt:lpstr>Volgende stappen?</vt:lpstr>
      <vt:lpstr>Bedankt voor uw aandacht</vt:lpstr>
      <vt:lpstr>Trefdag Informatie Vlaanderen  ICC - Gent</vt:lpstr>
    </vt:vector>
  </TitlesOfParts>
  <Company>Vlaamse 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 Vrieze, Bruno</dc:creator>
  <cp:lastModifiedBy>Cammaerts, Inge</cp:lastModifiedBy>
  <cp:revision>132</cp:revision>
  <dcterms:created xsi:type="dcterms:W3CDTF">2016-03-03T13:09:58Z</dcterms:created>
  <dcterms:modified xsi:type="dcterms:W3CDTF">2016-08-31T13:01:50Z</dcterms:modified>
</cp:coreProperties>
</file>