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0"/>
  </p:notesMasterIdLst>
  <p:handoutMasterIdLst>
    <p:handoutMasterId r:id="rId11"/>
  </p:handoutMasterIdLst>
  <p:sldIdLst>
    <p:sldId id="297" r:id="rId3"/>
    <p:sldId id="298" r:id="rId4"/>
    <p:sldId id="300" r:id="rId5"/>
    <p:sldId id="301" r:id="rId6"/>
    <p:sldId id="302" r:id="rId7"/>
    <p:sldId id="303" r:id="rId8"/>
    <p:sldId id="304"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FlandersArtSerif-Regular" panose="00000500000000000000" pitchFamily="2" charset="0"/>
      <p:regular r:id="rId16"/>
    </p:embeddedFont>
    <p:embeddedFont>
      <p:font typeface="FlandersArtSans-Bold" panose="00000800000000000000" pitchFamily="2" charset="0"/>
      <p:bold r:id="rId17"/>
    </p:embeddedFont>
    <p:embeddedFont>
      <p:font typeface="FlandersArtSans-Regular" panose="00000500000000000000" pitchFamily="2" charset="0"/>
      <p:regular r:id="rId18"/>
    </p:embeddedFont>
    <p:embeddedFont>
      <p:font typeface="FlandersArtSans-Medium" panose="00000600000000000000" pitchFamily="2" charset="0"/>
      <p:regular r:id="rId19"/>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eunis, Annelies" initials="A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9090"/>
    <a:srgbClr val="655345"/>
    <a:srgbClr val="433732"/>
    <a:srgbClr val="917660"/>
    <a:srgbClr val="615C4C"/>
    <a:srgbClr val="555146"/>
    <a:srgbClr val="7D6959"/>
    <a:srgbClr val="61513E"/>
    <a:srgbClr val="728280"/>
    <a:srgbClr val="967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84" autoAdjust="0"/>
    <p:restoredTop sz="68668" autoAdjust="0"/>
  </p:normalViewPr>
  <p:slideViewPr>
    <p:cSldViewPr snapToGrid="0" showGuides="1">
      <p:cViewPr varScale="1">
        <p:scale>
          <a:sx n="71" d="100"/>
          <a:sy n="71" d="100"/>
        </p:scale>
        <p:origin x="-1642" y="-14"/>
      </p:cViewPr>
      <p:guideLst>
        <p:guide orient="horz" pos="2160"/>
        <p:guide pos="2880"/>
        <p:guide pos="5581"/>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4344"/>
    </p:cViewPr>
  </p:sorterViewPr>
  <p:notesViewPr>
    <p:cSldViewPr snapToGrid="0" snapToObjects="1">
      <p:cViewPr varScale="1">
        <p:scale>
          <a:sx n="68" d="100"/>
          <a:sy n="68" d="100"/>
        </p:scale>
        <p:origin x="2246"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C7F27-3F35-C348-A7B2-F69A620161E2}" type="datetimeFigureOut">
              <a:rPr lang="nl-NL" smtClean="0"/>
              <a:t>19-4-2017</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19/04/2017</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lvl="0" indent="-171450">
              <a:buFont typeface="Wingdings" panose="05000000000000000000" pitchFamily="2" charset="2"/>
              <a:buChar char="Ø"/>
            </a:pP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HR wil een gewaardeerde partner van de Vlaamse overheid en haar entiteiten zijn zodat de Vlaamse overheid een goede dienstverlening aan haar klanten kan leveren. Om dit te bereiken willen we enkel HR-beleid voeren dat onderbouwd is. </a:t>
            </a:r>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367453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gn="just">
              <a:lnSpc>
                <a:spcPct val="107000"/>
              </a:lnSpc>
              <a:spcAft>
                <a:spcPts val="0"/>
              </a:spcAft>
              <a:buFont typeface="Wingdings" panose="05000000000000000000" pitchFamily="2" charset="2"/>
              <a:buChar char=""/>
            </a:pP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Het werk voor de lange termijn: we denken niet alleen na over wat vandaag</a:t>
            </a:r>
            <a:r>
              <a:rPr lang="nl-NL" sz="1200" baseline="0" dirty="0" smtClean="0">
                <a:effectLst/>
                <a:latin typeface="Calibri" panose="020F0502020204030204" pitchFamily="34" charset="0"/>
                <a:ea typeface="Calibri" panose="020F0502020204030204" pitchFamily="34" charset="0"/>
                <a:cs typeface="Times New Roman" panose="02020603050405020304" pitchFamily="18" charset="0"/>
              </a:rPr>
              <a:t> moet gebeuren, maar ook waar we in de toekomst naar toe willen</a:t>
            </a:r>
            <a:endParaRPr lang="nl-NL"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We gaan enkel datgene doen wat onderbouwd is. Om dat te doen baseren we ons bij het opmaken van beleid en initiatieven, op de volgende bronnen:</a:t>
            </a:r>
            <a:endParaRPr lang="nl-BE"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Courier New" panose="02070309020205020404" pitchFamily="49" charset="0"/>
              <a:buChar char="o"/>
            </a:pP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Interne organisatiedata</a:t>
            </a:r>
            <a:endParaRPr lang="nl-BE"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Courier New" panose="02070309020205020404" pitchFamily="49" charset="0"/>
              <a:buChar char="o"/>
            </a:pP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Praktijkervaring: inzichten van stakeholders en ervaringen van medewerkers in de praktijk</a:t>
            </a:r>
            <a:endParaRPr lang="nl-BE"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Courier New" panose="02070309020205020404" pitchFamily="49" charset="0"/>
              <a:buChar char="o"/>
            </a:pP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Economische en maatschappelijke context en trends</a:t>
            </a:r>
            <a:endParaRPr lang="nl-BE"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Courier New" panose="02070309020205020404" pitchFamily="49" charset="0"/>
              <a:buChar char="o"/>
            </a:pP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Wetenschappelijke kennis (wetenschappelijk onderzoek)</a:t>
            </a:r>
            <a:endParaRPr lang="nl-BE"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a:t>
            </a:fld>
            <a:endParaRPr lang="nl-BE"/>
          </a:p>
        </p:txBody>
      </p:sp>
    </p:spTree>
    <p:extLst>
      <p:ext uri="{BB962C8B-B14F-4D97-AF65-F5344CB8AC3E}">
        <p14:creationId xmlns:p14="http://schemas.microsoft.com/office/powerpoint/2010/main" val="425217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gn="just">
              <a:lnSpc>
                <a:spcPct val="107000"/>
              </a:lnSpc>
              <a:spcAft>
                <a:spcPts val="0"/>
              </a:spcAft>
              <a:buFont typeface="Wingdings" panose="05000000000000000000" pitchFamily="2" charset="2"/>
              <a:buChar char=""/>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De voorbije jaren werd sterk ingezet op de ontwikkeling van HR-beleid. Dankzij het sleutelproject Modern HR-beleid kreeg het HR-beleid van de Vlaamse overheid gedurende de voorbije jaren een nieuwe drive. De verschillende deelprojecten van het Modern HR-beleid spelen tot op vandaag een cruciale rol in de </a:t>
            </a:r>
            <a:r>
              <a:rPr lang="nl-BE" sz="1200" dirty="0" err="1" smtClean="0">
                <a:effectLst/>
                <a:latin typeface="Calibri" panose="020F0502020204030204" pitchFamily="34" charset="0"/>
                <a:ea typeface="Calibri" panose="020F0502020204030204" pitchFamily="34" charset="0"/>
                <a:cs typeface="Times New Roman" panose="02020603050405020304" pitchFamily="18" charset="0"/>
              </a:rPr>
              <a:t>recurrente</a:t>
            </a: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 HR-processen van de Vlaamse overheid en blijven zo de ambitie van de Vlaamse overheid ondersteunen. Denk maar aan Radar, de implementatie van functiewegingen in het kader van het loopbaan- en beloningsbeleid.</a:t>
            </a:r>
          </a:p>
          <a:p>
            <a:pPr marL="342900" lvl="0" indent="-342900" algn="just">
              <a:lnSpc>
                <a:spcPct val="107000"/>
              </a:lnSpc>
              <a:spcAft>
                <a:spcPts val="0"/>
              </a:spcAft>
              <a:buFont typeface="Wingdings" panose="05000000000000000000" pitchFamily="2" charset="2"/>
              <a:buChar char=""/>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Maar de tijd is rijp voor een nieuw HR-beleidskader. Modern HR-beleid was een essentiële stap in de professionalisering van het HR-beleid van de Vlaamse overheid. Echter:</a:t>
            </a:r>
          </a:p>
          <a:p>
            <a:pPr marL="742950" lvl="1" indent="-285750" algn="just">
              <a:lnSpc>
                <a:spcPct val="107000"/>
              </a:lnSpc>
              <a:spcAft>
                <a:spcPts val="0"/>
              </a:spcAft>
              <a:buFont typeface="Courier New" panose="02070309020205020404" pitchFamily="49" charset="0"/>
              <a:buChar char="o"/>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met de integratie van het Modern HR-beleid in de operationele HR-processen, </a:t>
            </a:r>
          </a:p>
          <a:p>
            <a:pPr marL="742950" lvl="1" indent="-285750" algn="just">
              <a:lnSpc>
                <a:spcPct val="107000"/>
              </a:lnSpc>
              <a:spcAft>
                <a:spcPts val="0"/>
              </a:spcAft>
              <a:buFont typeface="Courier New" panose="02070309020205020404" pitchFamily="49" charset="0"/>
              <a:buChar char="o"/>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in het licht van belangrijke uitdagingen in de toekomst (bv., afslanking, nood aan wendbaarheid, meer met minder),</a:t>
            </a:r>
          </a:p>
          <a:p>
            <a:pPr marL="742950" lvl="1" indent="-285750" algn="just">
              <a:lnSpc>
                <a:spcPct val="107000"/>
              </a:lnSpc>
              <a:spcAft>
                <a:spcPts val="0"/>
              </a:spcAft>
              <a:buFont typeface="Courier New" panose="02070309020205020404" pitchFamily="49" charset="0"/>
              <a:buChar char="o"/>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en met vragen naar raamwerk als kapstok voor de ontwikkeling van nieuwe en bovenal maximaal relevante HR-initiatieven en de implementatie &amp; evaluatie ervan</a:t>
            </a:r>
          </a:p>
          <a:p>
            <a:pPr marL="0" lvl="0" indent="0" algn="just">
              <a:lnSpc>
                <a:spcPct val="107000"/>
              </a:lnSpc>
              <a:spcAft>
                <a:spcPts val="0"/>
              </a:spcAft>
              <a:buFont typeface="Courier New" panose="02070309020205020404" pitchFamily="49" charset="0"/>
              <a:buNone/>
            </a:pPr>
            <a:r>
              <a:rPr lang="nl-BE"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is de tijd rijp voor een volgende stap in de professionalisering van het HR-beleid. </a:t>
            </a:r>
          </a:p>
          <a:p>
            <a:pPr marL="342900" lvl="0" indent="-342900" algn="just">
              <a:lnSpc>
                <a:spcPct val="107000"/>
              </a:lnSpc>
              <a:spcAft>
                <a:spcPts val="0"/>
              </a:spcAft>
              <a:buFont typeface="Wingdings" panose="05000000000000000000" pitchFamily="2" charset="2"/>
              <a:buChar char=""/>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Met het nieuwe HR beleidskader willen we verder bouwen op het Modern HR-beleid en willen we een raamwerk bieden dat HR-initiatieven richting geeft, de implementatie ervan faciliteert, en de resultaten ervan evalueert. En dit met als doel een substantiële bijdrage aan een kwaliteitsvolle en efficiënte dienstverlening binnen de Vlaamse overheid.</a:t>
            </a:r>
          </a:p>
          <a:p>
            <a:pPr marL="0" lvl="0" indent="0" algn="just">
              <a:lnSpc>
                <a:spcPct val="107000"/>
              </a:lnSpc>
              <a:spcAft>
                <a:spcPts val="0"/>
              </a:spcAft>
              <a:buFont typeface="Wingdings" panose="05000000000000000000" pitchFamily="2" charset="2"/>
              <a:buNone/>
            </a:pPr>
            <a:r>
              <a:rPr lang="nl-BE"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Accentverschuivingen:</a:t>
            </a:r>
            <a:endParaRPr lang="nl-BE" sz="12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0"/>
              </a:spcAft>
              <a:buFont typeface="Courier New" panose="02070309020205020404" pitchFamily="49" charset="0"/>
              <a:buChar char="o"/>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Actiegericht -&gt; Resultaatgericht</a:t>
            </a:r>
          </a:p>
          <a:p>
            <a:pPr marL="457200" lvl="1" indent="0" algn="just">
              <a:lnSpc>
                <a:spcPct val="107000"/>
              </a:lnSpc>
              <a:spcAft>
                <a:spcPts val="0"/>
              </a:spcAft>
              <a:buFont typeface="Courier New" panose="02070309020205020404" pitchFamily="49" charset="0"/>
              <a:buNone/>
            </a:pPr>
            <a:r>
              <a:rPr lang="nl-BE"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Het HR-beleidskader dient resultaatgericht te zijn zodat deze maximaal bijdragen aan een kwaliteitsvolle en efficiënte</a:t>
            </a:r>
            <a:r>
              <a:rPr lang="nl-BE"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dienstverlening</a:t>
            </a:r>
          </a:p>
          <a:p>
            <a:pPr marL="457200" lvl="1" indent="0" algn="just">
              <a:lnSpc>
                <a:spcPct val="107000"/>
              </a:lnSpc>
              <a:spcAft>
                <a:spcPts val="0"/>
              </a:spcAft>
              <a:buFont typeface="Courier New" panose="02070309020205020404" pitchFamily="49" charset="0"/>
              <a:buNone/>
            </a:pPr>
            <a:r>
              <a:rPr lang="nl-BE"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binnen de Vlaamse overheid.</a:t>
            </a:r>
          </a:p>
          <a:p>
            <a:pPr marL="742950" lvl="1" indent="-285750" algn="just">
              <a:lnSpc>
                <a:spcPct val="107000"/>
              </a:lnSpc>
              <a:spcAft>
                <a:spcPts val="0"/>
              </a:spcAft>
              <a:buFont typeface="Courier New" panose="02070309020205020404" pitchFamily="49" charset="0"/>
              <a:buChar char="o"/>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Ad-hoc en reactief -&gt; Toekomstgericht en duurzaam</a:t>
            </a:r>
          </a:p>
          <a:p>
            <a:pPr marL="457200" lvl="1" indent="0" algn="just">
              <a:lnSpc>
                <a:spcPct val="107000"/>
              </a:lnSpc>
              <a:spcAft>
                <a:spcPts val="0"/>
              </a:spcAft>
              <a:buFont typeface="Courier New" panose="02070309020205020404" pitchFamily="49" charset="0"/>
              <a:buNone/>
            </a:pPr>
            <a:r>
              <a:rPr lang="nl-BE"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Het HR-beleidskader moet toekomstgericht en duurzaam zijn. Dit betekent dat het kader aandacht dient te hebben voor economische</a:t>
            </a:r>
          </a:p>
          <a:p>
            <a:pPr marL="457200" lvl="1" indent="0" algn="just">
              <a:lnSpc>
                <a:spcPct val="107000"/>
              </a:lnSpc>
              <a:spcAft>
                <a:spcPts val="0"/>
              </a:spcAft>
              <a:buFont typeface="Courier New" panose="02070309020205020404" pitchFamily="49" charset="0"/>
              <a:buNone/>
            </a:pPr>
            <a:r>
              <a:rPr lang="nl-BE"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en maatschappelijke tendensen, de balans tussen medewerker en organisatie, en een duurzaam, lange-termijn perspectief.</a:t>
            </a:r>
          </a:p>
          <a:p>
            <a:pPr marL="742950" lvl="1" indent="-285750" algn="just">
              <a:lnSpc>
                <a:spcPct val="107000"/>
              </a:lnSpc>
              <a:spcAft>
                <a:spcPts val="0"/>
              </a:spcAft>
              <a:buFont typeface="Courier New" panose="02070309020205020404" pitchFamily="49" charset="0"/>
              <a:buChar char="o"/>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Los geïntegreerd -&gt; Sterk geïntegreerd</a:t>
            </a:r>
          </a:p>
          <a:p>
            <a:pPr marL="457200" lvl="1" indent="0" algn="just">
              <a:lnSpc>
                <a:spcPct val="107000"/>
              </a:lnSpc>
              <a:spcAft>
                <a:spcPts val="0"/>
              </a:spcAft>
              <a:buFont typeface="Courier New" panose="02070309020205020404" pitchFamily="49" charset="0"/>
              <a:buNone/>
            </a:pPr>
            <a:r>
              <a:rPr lang="nl-BE"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Het HR-beleidskader dient geïntegreerd en verbonden te zijn, zodat HR-initiatieven:</a:t>
            </a:r>
          </a:p>
          <a:p>
            <a:pPr marL="1600200" lvl="3" indent="-228600" algn="just">
              <a:lnSpc>
                <a:spcPct val="107000"/>
              </a:lnSpc>
              <a:spcAft>
                <a:spcPts val="0"/>
              </a:spcAft>
              <a:buFont typeface="Wingdings" panose="05000000000000000000" pitchFamily="2" charset="2"/>
              <a:buChar char=""/>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duidelijk</a:t>
            </a:r>
          </a:p>
          <a:p>
            <a:pPr marL="1600200" lvl="3" indent="-228600" algn="just">
              <a:lnSpc>
                <a:spcPct val="107000"/>
              </a:lnSpc>
              <a:spcAft>
                <a:spcPts val="0"/>
              </a:spcAft>
              <a:buFont typeface="Wingdings" panose="05000000000000000000" pitchFamily="2" charset="2"/>
              <a:buChar char=""/>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consistent</a:t>
            </a:r>
          </a:p>
          <a:p>
            <a:pPr marL="1600200" lvl="3" indent="-228600" algn="just">
              <a:lnSpc>
                <a:spcPct val="107000"/>
              </a:lnSpc>
              <a:spcAft>
                <a:spcPts val="0"/>
              </a:spcAft>
              <a:buFont typeface="Wingdings" panose="05000000000000000000" pitchFamily="2" charset="2"/>
              <a:buChar char=""/>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dezelfde doelstellingen nastreven</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2200784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spcAft>
                <a:spcPts val="0"/>
              </a:spcAft>
              <a:buFont typeface="Wingdings" panose="05000000000000000000" pitchFamily="2" charset="2"/>
              <a:buChar char=""/>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Nieuwe HR-beleidskader:</a:t>
            </a:r>
          </a:p>
          <a:p>
            <a:pPr marL="742950" lvl="1" indent="-285750" algn="just">
              <a:lnSpc>
                <a:spcPct val="107000"/>
              </a:lnSpc>
              <a:spcAft>
                <a:spcPts val="0"/>
              </a:spcAft>
              <a:buFont typeface="Courier New" panose="02070309020205020404" pitchFamily="49" charset="0"/>
              <a:buChar char="o"/>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Zoals eerder aangehaald is ons finaal doel om vanuit HR-praktijken bij te dragen aan een kwaliteitsvolle en efficiënte dienstverlening op het niveau van de Vlaamse overheid. We willen dat de burgers, klanten die beroep doen op de diensten van de Vlaamse overheid een kwalitatieve en efficiënte dienstverlening. </a:t>
            </a:r>
          </a:p>
          <a:p>
            <a:pPr marL="742950" lvl="1" indent="-285750" algn="just">
              <a:lnSpc>
                <a:spcPct val="107000"/>
              </a:lnSpc>
              <a:spcAft>
                <a:spcPts val="0"/>
              </a:spcAft>
              <a:buFont typeface="Courier New" panose="02070309020205020404" pitchFamily="49" charset="0"/>
              <a:buChar char="o"/>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HR-praktijken kunnen maar bijdragen tot deze doelstellingen wanneer ze inspelen op de prestatie, motivatie, en het welzijn van het personeel blijkt uit onderzoek.</a:t>
            </a:r>
          </a:p>
          <a:p>
            <a:pPr marL="742950" lvl="1" indent="-285750" algn="just">
              <a:lnSpc>
                <a:spcPct val="107000"/>
              </a:lnSpc>
              <a:spcAft>
                <a:spcPts val="0"/>
              </a:spcAft>
              <a:buFont typeface="Courier New" panose="02070309020205020404" pitchFamily="49" charset="0"/>
              <a:buChar char="o"/>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Ok, maar waar moeten we met het HR-beleid en -initiatieven dan naar toe om een kwaliteitsvolle en efficiënte dienstverlening na te streven via competente, gemotiveerde en gezonde medewerkers? Dit vraagstuk hebben we op een onderbouwde manier beantwoord. Het HR-beleidskader dient te focussen op de ontwikkeling van beleid en initiatieven die bijdragen tot</a:t>
            </a:r>
          </a:p>
          <a:p>
            <a:pPr marL="1143000" lvl="2" indent="-228600" algn="just">
              <a:lnSpc>
                <a:spcPct val="107000"/>
              </a:lnSpc>
              <a:spcAft>
                <a:spcPts val="0"/>
              </a:spcAft>
              <a:buFont typeface="+mj-lt"/>
              <a:buAutoNum type="arabicPeriod"/>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Werk-privé balans: initiatieven die het mogelijk maken om werk en privé op elkaar af te stemmen. </a:t>
            </a:r>
          </a:p>
          <a:p>
            <a:pPr marL="1143000" lvl="2" indent="-228600" algn="just">
              <a:lnSpc>
                <a:spcPct val="107000"/>
              </a:lnSpc>
              <a:spcAft>
                <a:spcPts val="0"/>
              </a:spcAft>
              <a:buFont typeface="+mj-lt"/>
              <a:buAutoNum type="arabicPeriod"/>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Diversiteit: gelijkwaardige kansen en respect voor iedereen nastreven</a:t>
            </a:r>
          </a:p>
          <a:p>
            <a:pPr marL="1143000" lvl="2" indent="-228600" algn="just">
              <a:lnSpc>
                <a:spcPct val="107000"/>
              </a:lnSpc>
              <a:spcAft>
                <a:spcPts val="0"/>
              </a:spcAft>
              <a:buFont typeface="+mj-lt"/>
              <a:buAutoNum type="arabicPeriod"/>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Inzetbaarheid: om medewerkers inzetbaar te houden dienen procedures een vlotte inzetbaarheid mogelijk maken en dienen we in te zetten op de continue ontwikkeling van medewerkers</a:t>
            </a:r>
          </a:p>
          <a:p>
            <a:pPr marL="1143000" lvl="2" indent="-228600" algn="just">
              <a:lnSpc>
                <a:spcPct val="107000"/>
              </a:lnSpc>
              <a:spcAft>
                <a:spcPts val="0"/>
              </a:spcAft>
              <a:buFont typeface="+mj-lt"/>
              <a:buAutoNum type="arabicPeriod"/>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Zingeving (zinvol aan de slag): medewerkers willen niet enkel aan het werk blijven maar willen dit op een zinvolle manier doen, werk dat aansluit bij hun persoonlijke waarden. </a:t>
            </a:r>
          </a:p>
          <a:p>
            <a:pPr marL="1143000" lvl="2" indent="-228600" algn="just">
              <a:lnSpc>
                <a:spcPct val="107000"/>
              </a:lnSpc>
              <a:spcAft>
                <a:spcPts val="0"/>
              </a:spcAft>
              <a:buFont typeface="+mj-lt"/>
              <a:buAutoNum type="arabicPeriod"/>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Leiderschap: we beogen leiders die ernaar streven om mensen en middelen optimaal in te zetten, die medewerkers kunnen inspireren en stimuleren, die een missie en visie uitdragen, die kennisdeling stimuleren, enz. </a:t>
            </a:r>
          </a:p>
          <a:p>
            <a:pPr marL="1143000" lvl="2" indent="-228600" algn="just">
              <a:lnSpc>
                <a:spcPct val="107000"/>
              </a:lnSpc>
              <a:spcAft>
                <a:spcPts val="0"/>
              </a:spcAft>
              <a:buFont typeface="+mj-lt"/>
              <a:buAutoNum type="arabicPeriod"/>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Innovatief &amp; flexibel werken: dit houdt onder andere in dat we ervoor willen zorgen dat medewerkers autonomie en verantwoordelijkheid krijgen om zelf te bepalen waar, wanneer en hoe ze werken zodat ze kunnen werken op momenten dat ze nodig zijn, maar ook het meest efficiënt en effectief zijn.</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3963897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gn="just">
              <a:lnSpc>
                <a:spcPct val="107000"/>
              </a:lnSpc>
              <a:spcAft>
                <a:spcPts val="0"/>
              </a:spcAft>
              <a:buFont typeface="Wingdings" panose="05000000000000000000" pitchFamily="2" charset="2"/>
              <a:buChar char=""/>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Voorbeelden van dergelijk beleid zijn:</a:t>
            </a:r>
          </a:p>
          <a:p>
            <a:pPr marL="1200150" lvl="2" indent="-285750" algn="just">
              <a:lnSpc>
                <a:spcPct val="107000"/>
              </a:lnSpc>
              <a:spcAft>
                <a:spcPts val="0"/>
              </a:spcAft>
              <a:buFont typeface="Courier New" panose="02070309020205020404" pitchFamily="49" charset="0"/>
              <a:buChar char="o"/>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Actieplan stress &amp; burn-out: </a:t>
            </a:r>
          </a:p>
          <a:p>
            <a:pPr marL="1200150" lvl="2" indent="-285750" algn="just">
              <a:lnSpc>
                <a:spcPct val="107000"/>
              </a:lnSpc>
              <a:spcAft>
                <a:spcPts val="0"/>
              </a:spcAft>
              <a:buFont typeface="Courier New" panose="02070309020205020404" pitchFamily="49" charset="0"/>
              <a:buChar char="o"/>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Processen in-, door- en uitstroom</a:t>
            </a:r>
          </a:p>
          <a:p>
            <a:pPr marL="1200150" lvl="2" indent="-285750" algn="just">
              <a:lnSpc>
                <a:spcPct val="107000"/>
              </a:lnSpc>
              <a:spcAft>
                <a:spcPts val="0"/>
              </a:spcAft>
              <a:buFont typeface="Courier New" panose="02070309020205020404" pitchFamily="49" charset="0"/>
              <a:buChar char="o"/>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PTOW</a:t>
            </a:r>
          </a:p>
          <a:p>
            <a:pPr marL="457200" lvl="1" indent="0" algn="just">
              <a:lnSpc>
                <a:spcPct val="107000"/>
              </a:lnSpc>
              <a:spcAft>
                <a:spcPts val="0"/>
              </a:spcAft>
              <a:buFont typeface="Courier New" panose="02070309020205020404" pitchFamily="49" charset="0"/>
              <a:buNone/>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Dit zijn voorbeelden waarbij we ons gebaseerd hebben op de 4 eerder vermelde bronnen om ervoor te zorgen dat we enkel datgene doen waarvoor we bewijs hebben dat het nodig is om te doen en dat het effectief is, dat het bijdraagt tot de doelstelling die we beogen. </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596233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gn="just">
              <a:lnSpc>
                <a:spcPct val="107000"/>
              </a:lnSpc>
              <a:spcAft>
                <a:spcPts val="0"/>
              </a:spcAft>
              <a:buFont typeface="Wingdings" panose="05000000000000000000" pitchFamily="2" charset="2"/>
              <a:buChar char=""/>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Hoe gaan we dat doen?</a:t>
            </a:r>
          </a:p>
          <a:p>
            <a:pPr marL="342900" lvl="0" indent="-342900" algn="just">
              <a:lnSpc>
                <a:spcPct val="107000"/>
              </a:lnSpc>
              <a:spcAft>
                <a:spcPts val="0"/>
              </a:spcAft>
              <a:buFont typeface="Wingdings" panose="05000000000000000000" pitchFamily="2" charset="2"/>
              <a:buChar char=""/>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Binnen het HR-beleid werken we aan 6 HR-programma’s</a:t>
            </a:r>
          </a:p>
          <a:p>
            <a:pPr marL="1143000" lvl="2" indent="-228600" algn="just">
              <a:lnSpc>
                <a:spcPct val="105000"/>
              </a:lnSpc>
              <a:spcAft>
                <a:spcPts val="0"/>
              </a:spcAft>
              <a:buFont typeface="+mj-lt"/>
              <a:buAutoNum type="arabicPeriod"/>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Algemeen HR</a:t>
            </a:r>
          </a:p>
          <a:p>
            <a:pPr marL="1143000" lvl="2" indent="-228600" algn="just">
              <a:lnSpc>
                <a:spcPct val="105000"/>
              </a:lnSpc>
              <a:spcAft>
                <a:spcPts val="0"/>
              </a:spcAft>
              <a:buFont typeface="+mj-lt"/>
              <a:buAutoNum type="arabicPeriod"/>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Loopbaan &amp; beloning</a:t>
            </a:r>
          </a:p>
          <a:p>
            <a:pPr marL="1143000" lvl="2" indent="-228600" algn="just">
              <a:lnSpc>
                <a:spcPct val="105000"/>
              </a:lnSpc>
              <a:spcAft>
                <a:spcPts val="0"/>
              </a:spcAft>
              <a:buFont typeface="+mj-lt"/>
              <a:buAutoNum type="arabicPeriod"/>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Managementgroep</a:t>
            </a:r>
          </a:p>
          <a:p>
            <a:pPr marL="1143000" lvl="2" indent="-228600" algn="just">
              <a:lnSpc>
                <a:spcPct val="105000"/>
              </a:lnSpc>
              <a:spcAft>
                <a:spcPts val="0"/>
              </a:spcAft>
              <a:buFont typeface="+mj-lt"/>
              <a:buAutoNum type="arabicPeriod"/>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Welzijn</a:t>
            </a:r>
          </a:p>
          <a:p>
            <a:pPr marL="1143000" lvl="2" indent="-228600" algn="just">
              <a:lnSpc>
                <a:spcPct val="105000"/>
              </a:lnSpc>
              <a:spcAft>
                <a:spcPts val="0"/>
              </a:spcAft>
              <a:buFont typeface="+mj-lt"/>
              <a:buAutoNum type="arabicPeriod"/>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Integriteit</a:t>
            </a:r>
          </a:p>
          <a:p>
            <a:pPr marL="1143000" lvl="2" indent="-228600" algn="just">
              <a:lnSpc>
                <a:spcPct val="105000"/>
              </a:lnSpc>
              <a:spcAft>
                <a:spcPts val="0"/>
              </a:spcAft>
              <a:buFont typeface="+mj-lt"/>
              <a:buAutoNum type="arabicPeriod"/>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Diversiteit</a:t>
            </a:r>
          </a:p>
          <a:p>
            <a:pPr marL="449580" algn="just">
              <a:lnSpc>
                <a:spcPct val="107000"/>
              </a:lnSpc>
              <a:spcAft>
                <a:spcPts val="0"/>
              </a:spcAft>
            </a:pPr>
            <a:r>
              <a:rPr lang="nl-BE" sz="1200" dirty="0" smtClean="0">
                <a:effectLst/>
                <a:latin typeface="Calibri" panose="020F0502020204030204" pitchFamily="34" charset="0"/>
                <a:ea typeface="Calibri" panose="020F0502020204030204" pitchFamily="34" charset="0"/>
                <a:cs typeface="Times New Roman" panose="02020603050405020304" pitchFamily="18" charset="0"/>
              </a:rPr>
              <a:t> </a:t>
            </a:r>
          </a:p>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3085716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smtClean="0"/>
              <a:t>Klik op het pictogram als u een afbeelding wilt toevoegen</a:t>
            </a:r>
            <a:endParaRPr lang="nl-BE" dirty="0"/>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smtClean="0"/>
              <a:t>Klik om de stijl te bewerken</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844" y="5867918"/>
            <a:ext cx="1631963" cy="714310"/>
          </a:xfrm>
          <a:prstGeom prst="rect">
            <a:avLst/>
          </a:prstGeom>
        </p:spPr>
      </p:pic>
      <p:sp>
        <p:nvSpPr>
          <p:cNvPr id="15"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19/04/2017</a:t>
            </a:fld>
            <a:r>
              <a:rPr lang="nl-BE" smtClean="0"/>
              <a:t> </a:t>
            </a:r>
            <a:r>
              <a:rPr lang="nl-BE" b="1" smtClean="0"/>
              <a:t>│</a:t>
            </a:r>
            <a:fld id="{B263F6C6-2226-4286-8995-C42CB1E7C290}" type="slidenum">
              <a:rPr lang="nl-BE" smtClean="0"/>
              <a:pPr/>
              <a:t>‹nr.›</a:t>
            </a:fld>
            <a:endParaRPr lang="nl-BE" dirty="0"/>
          </a:p>
        </p:txBody>
      </p:sp>
    </p:spTree>
    <p:extLst>
      <p:ext uri="{BB962C8B-B14F-4D97-AF65-F5344CB8AC3E}">
        <p14:creationId xmlns:p14="http://schemas.microsoft.com/office/powerpoint/2010/main" val="5061089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smtClean="0"/>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smtClean="0"/>
              <a:t>Klik om de stijl te bewerken</a:t>
            </a:r>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19/04/2017</a:t>
            </a:fld>
            <a:r>
              <a:rPr lang="nl-BE" dirty="0" smtClean="0"/>
              <a:t> </a:t>
            </a:r>
            <a:r>
              <a:rPr lang="nl-BE" b="1" dirty="0" smtClean="0"/>
              <a:t>│</a:t>
            </a:r>
            <a:fld id="{B263F6C6-2226-4286-8995-C42CB1E7C290}" type="slidenum">
              <a:rPr lang="nl-BE" smtClean="0"/>
              <a:pPr/>
              <a:t>‹nr.›</a:t>
            </a:fld>
            <a:endParaRPr lang="nl-BE" dirty="0"/>
          </a:p>
        </p:txBody>
      </p:sp>
      <p:sp>
        <p:nvSpPr>
          <p:cNvPr id="12" name="Ondertitel 2"/>
          <p:cNvSpPr>
            <a:spLocks noGrp="1"/>
          </p:cNvSpPr>
          <p:nvPr>
            <p:ph type="subTitle" idx="1"/>
          </p:nvPr>
        </p:nvSpPr>
        <p:spPr>
          <a:xfrm>
            <a:off x="5176691" y="4191642"/>
            <a:ext cx="3408509" cy="2112905"/>
          </a:xfrm>
        </p:spPr>
        <p:txBody>
          <a:bodyPr lIns="0" tIns="0" rIns="0" bIns="0">
            <a:noAutofit/>
          </a:bodyPr>
          <a:lstStyle>
            <a:lvl1pPr marL="0" indent="0" algn="l">
              <a:lnSpc>
                <a:spcPts val="2500"/>
              </a:lnSpc>
              <a:spcBef>
                <a:spcPts val="0"/>
              </a:spcBef>
              <a:buNone/>
              <a:defRPr sz="210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484" y="5857200"/>
            <a:ext cx="1631963" cy="714310"/>
          </a:xfrm>
          <a:prstGeom prst="rect">
            <a:avLst/>
          </a:prstGeom>
        </p:spPr>
      </p:pic>
    </p:spTree>
    <p:extLst>
      <p:ext uri="{BB962C8B-B14F-4D97-AF65-F5344CB8AC3E}">
        <p14:creationId xmlns:p14="http://schemas.microsoft.com/office/powerpoint/2010/main" val="2763557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smtClean="0"/>
              <a:t>Klik op het pictogram als u een afbeelding wilt toevoegen</a:t>
            </a:r>
            <a:endParaRPr lang="nl-BE"/>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smtClean="0"/>
              <a:t>Klik om de stijl te bewerken</a:t>
            </a:r>
            <a:endParaRPr lang="nl-BE" dirty="0"/>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19/04/2017</a:t>
            </a:fld>
            <a:r>
              <a:rPr lang="nl-BE" smtClean="0"/>
              <a:t> </a:t>
            </a:r>
            <a:r>
              <a:rPr lang="nl-BE" b="1" smtClean="0"/>
              <a:t>│</a:t>
            </a:r>
            <a:fld id="{B263F6C6-2226-4286-8995-C42CB1E7C290}" type="slidenum">
              <a:rPr lang="nl-BE" smtClean="0"/>
              <a:pPr/>
              <a:t>‹nr.›</a:t>
            </a:fld>
            <a:endParaRPr lang="nl-BE"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050" y="5862559"/>
            <a:ext cx="1631963" cy="714310"/>
          </a:xfrm>
          <a:prstGeom prst="rect">
            <a:avLst/>
          </a:prstGeom>
        </p:spPr>
      </p:pic>
    </p:spTree>
    <p:extLst>
      <p:ext uri="{BB962C8B-B14F-4D97-AF65-F5344CB8AC3E}">
        <p14:creationId xmlns:p14="http://schemas.microsoft.com/office/powerpoint/2010/main" val="3361987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smtClean="0"/>
              <a:t>Klik om de stijl te bewerken</a:t>
            </a:r>
            <a:endParaRPr lang="nl-BE" dirty="0"/>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12"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19/04/2017</a:t>
            </a:fld>
            <a:r>
              <a:rPr lang="nl-BE" dirty="0" smtClean="0"/>
              <a:t> </a:t>
            </a:r>
            <a:r>
              <a:rPr lang="nl-BE" b="1" dirty="0" smtClean="0"/>
              <a:t>│</a:t>
            </a:r>
            <a:fld id="{B263F6C6-2226-4286-8995-C42CB1E7C290}" type="slidenum">
              <a:rPr lang="nl-BE" smtClean="0"/>
              <a:pPr/>
              <a:t>‹nr.›</a:t>
            </a:fld>
            <a:endParaRPr lang="nl-BE" dirty="0"/>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smtClean="0"/>
              <a:t>Klik op het pictogram als u een afbeelding wilt toevoegen</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485" y="5857200"/>
            <a:ext cx="1631963" cy="714310"/>
          </a:xfrm>
          <a:prstGeom prst="rect">
            <a:avLst/>
          </a:prstGeom>
        </p:spPr>
      </p:pic>
    </p:spTree>
    <p:extLst>
      <p:ext uri="{BB962C8B-B14F-4D97-AF65-F5344CB8AC3E}">
        <p14:creationId xmlns:p14="http://schemas.microsoft.com/office/powerpoint/2010/main" val="9330139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smtClean="0"/>
              <a:t>Klik om de stijl te bewerken</a:t>
            </a:r>
            <a:endParaRPr lang="nl-BE" dirty="0"/>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19/04/2017</a:t>
            </a:fld>
            <a:r>
              <a:rPr lang="nl-BE" dirty="0" smtClean="0"/>
              <a:t> </a:t>
            </a:r>
            <a:r>
              <a:rPr lang="nl-BE" b="1" dirty="0" smtClean="0"/>
              <a:t>│</a:t>
            </a:r>
            <a:fld id="{B263F6C6-2226-4286-8995-C42CB1E7C290}" type="slidenum">
              <a:rPr lang="nl-BE" smtClean="0"/>
              <a:pPr/>
              <a:t>‹nr.›</a:t>
            </a:fld>
            <a:endParaRPr lang="nl-BE" dirty="0"/>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768" y="5873276"/>
            <a:ext cx="1631963" cy="714310"/>
          </a:xfrm>
          <a:prstGeom prst="rect">
            <a:avLst/>
          </a:prstGeom>
        </p:spPr>
      </p:pic>
    </p:spTree>
    <p:extLst>
      <p:ext uri="{BB962C8B-B14F-4D97-AF65-F5344CB8AC3E}">
        <p14:creationId xmlns:p14="http://schemas.microsoft.com/office/powerpoint/2010/main" val="2727297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19/04/2017</a:t>
            </a:fld>
            <a:r>
              <a:rPr lang="nl-BE" dirty="0" smtClean="0"/>
              <a:t> </a:t>
            </a:r>
            <a:r>
              <a:rPr lang="nl-BE" b="1" dirty="0" smtClean="0"/>
              <a:t>│</a:t>
            </a:r>
            <a:fld id="{B263F6C6-2226-4286-8995-C42CB1E7C290}" type="slidenum">
              <a:rPr lang="nl-BE" smtClean="0"/>
              <a:pPr/>
              <a:t>‹nr.›</a:t>
            </a:fld>
            <a:endParaRPr lang="nl-BE" dirty="0"/>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smtClean="0"/>
              <a:t>Klik om de stijl te bewerken</a:t>
            </a:r>
            <a:endParaRPr lang="nl-BE" dirty="0"/>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8925" y="6291565"/>
            <a:ext cx="688395" cy="301310"/>
          </a:xfrm>
          <a:prstGeom prst="rect">
            <a:avLst/>
          </a:prstGeom>
        </p:spPr>
      </p:pic>
      <p:pic>
        <p:nvPicPr>
          <p:cNvPr id="2" name="Afbeelding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44357" y="6351038"/>
            <a:ext cx="1256294" cy="241837"/>
          </a:xfrm>
          <a:prstGeom prst="rect">
            <a:avLst/>
          </a:prstGeom>
        </p:spPr>
      </p:pic>
    </p:spTree>
    <p:extLst>
      <p:ext uri="{BB962C8B-B14F-4D97-AF65-F5344CB8AC3E}">
        <p14:creationId xmlns:p14="http://schemas.microsoft.com/office/powerpoint/2010/main" val="17851337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defRPr>
            </a:lvl1pPr>
          </a:lstStyle>
          <a:p>
            <a:endParaRPr lang="nl-BE"/>
          </a:p>
        </p:txBody>
      </p:sp>
      <p:grpSp>
        <p:nvGrpSpPr>
          <p:cNvPr id="16" name="Groeperen 15"/>
          <p:cNvGrpSpPr/>
          <p:nvPr userDrawn="1"/>
        </p:nvGrpSpPr>
        <p:grpSpPr>
          <a:xfrm>
            <a:off x="288001" y="288000"/>
            <a:ext cx="6033505"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FlandersArtSans-Bold" panose="00000800000000000000" pitchFamily="2" charset="0"/>
                <a:cs typeface="FlandersArtSans-Bold" panose="00000800000000000000" pitchFamily="2" charset="0"/>
              </a:defRPr>
            </a:lvl1pPr>
          </a:lstStyle>
          <a:p>
            <a:r>
              <a:rPr lang="nl-NL" dirty="0" smtClean="0"/>
              <a:t>Klik om de stijl te bewerken</a:t>
            </a:r>
            <a:endParaRPr lang="nl-BE" dirty="0"/>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770" y="565282"/>
            <a:ext cx="1560875" cy="720000"/>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smtClean="0"/>
              <a:t>KLIK OM DE MODELSTIJLEN TE BEWERKEN</a:t>
            </a:r>
          </a:p>
          <a:p>
            <a:pPr lvl="4"/>
            <a:endParaRPr lang="nl-BE" dirty="0"/>
          </a:p>
        </p:txBody>
      </p:sp>
    </p:spTree>
    <p:extLst>
      <p:ext uri="{BB962C8B-B14F-4D97-AF65-F5344CB8AC3E}">
        <p14:creationId xmlns:p14="http://schemas.microsoft.com/office/powerpoint/2010/main" val="12735134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86525"/>
            <a:ext cx="8553506" cy="6265475"/>
            <a:chOff x="288000" y="288000"/>
            <a:chExt cx="8553506" cy="6265475"/>
          </a:xfrm>
        </p:grpSpPr>
        <p:sp>
          <p:nvSpPr>
            <p:cNvPr id="10" name="Rechthoek 9"/>
            <p:cNvSpPr>
              <a:spLocks/>
            </p:cNvSpPr>
            <p:nvPr userDrawn="1"/>
          </p:nvSpPr>
          <p:spPr>
            <a:xfrm>
              <a:off x="288000" y="288000"/>
              <a:ext cx="6767999" cy="6265475"/>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2304000" y="2520000"/>
            <a:ext cx="5342082" cy="1579711"/>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dirty="0" smtClean="0"/>
              <a:t>Klik om de stijl te bewerken</a:t>
            </a:r>
            <a:endParaRPr lang="nl-BE" dirty="0"/>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nl-BE" dirty="0"/>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dirty="0" smtClean="0"/>
              <a:t>KLIK OM DE MODELSTIJLEN TE BEWERKEN</a:t>
            </a:r>
          </a:p>
          <a:p>
            <a:pPr lvl="4"/>
            <a:endParaRPr lang="nl-BE"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411" y="565282"/>
            <a:ext cx="1560875" cy="720000"/>
          </a:xfrm>
          <a:prstGeom prst="rect">
            <a:avLst/>
          </a:prstGeom>
        </p:spPr>
      </p:pic>
    </p:spTree>
    <p:extLst>
      <p:ext uri="{BB962C8B-B14F-4D97-AF65-F5344CB8AC3E}">
        <p14:creationId xmlns:p14="http://schemas.microsoft.com/office/powerpoint/2010/main" val="4018750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 </a:t>
            </a:r>
            <a:endParaRPr lang="nl-BE" dirty="0" smtClean="0"/>
          </a:p>
          <a:p>
            <a:pPr lvl="4"/>
            <a:endParaRPr lang="nl-BE" dirty="0"/>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19/04/2017</a:t>
            </a:fld>
            <a:endParaRPr lang="nl-BE" dirty="0"/>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dirty="0"/>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7" name="Rechthoek 6"/>
          <p:cNvSpPr/>
          <p:nvPr/>
        </p:nvSpPr>
        <p:spPr>
          <a:xfrm>
            <a:off x="1" y="0"/>
            <a:ext cx="288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50" r:id="rId4"/>
    <p:sldLayoutId id="2147483652" r:id="rId5"/>
    <p:sldLayoutId id="2147483655" r:id="rId6"/>
  </p:sldLayoutIdLst>
  <p:timing>
    <p:tnLst>
      <p:par>
        <p:cTn id="1" dur="indefinite" restart="never" nodeType="tmRoot"/>
      </p:par>
    </p:tnLst>
  </p:timing>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8"/>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9"/>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0"/>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1"/>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8"/>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dirty="0" smtClean="0"/>
              <a:t>Klik om de stijl te bewerken</a:t>
            </a:r>
            <a:endParaRPr lang="nl-BE" dirty="0"/>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19/04/2017</a:t>
            </a:fld>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 </a:t>
            </a:r>
            <a:endParaRPr lang="nl-BE" dirty="0" smtClean="0"/>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Lst>
  <p:timing>
    <p:tnLst>
      <p:par>
        <p:cTn id="1" dur="indefinite" restart="never" nodeType="tmRoot"/>
      </p:par>
    </p:tnLst>
  </p:timing>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4"/>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5"/>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6"/>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7"/>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4"/>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ijdelijke aanduiding voor afbeelding 18"/>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6952" r="9243" b="12615"/>
          <a:stretch/>
        </p:blipFill>
        <p:spPr>
          <a:xfrm>
            <a:off x="526763" y="40640"/>
            <a:ext cx="8271797" cy="5750560"/>
          </a:xfrm>
        </p:spPr>
      </p:pic>
      <p:sp>
        <p:nvSpPr>
          <p:cNvPr id="2" name="Titel 1"/>
          <p:cNvSpPr>
            <a:spLocks noGrp="1"/>
          </p:cNvSpPr>
          <p:nvPr>
            <p:ph type="ctrTitle"/>
          </p:nvPr>
        </p:nvSpPr>
        <p:spPr>
          <a:xfrm>
            <a:off x="2379363" y="2038150"/>
            <a:ext cx="7848000" cy="625539"/>
          </a:xfrm>
          <a:noFill/>
        </p:spPr>
        <p:txBody>
          <a:bodyPr anchor="ctr"/>
          <a:lstStyle/>
          <a:p>
            <a:r>
              <a:rPr lang="nl-BE" dirty="0" smtClean="0">
                <a:solidFill>
                  <a:schemeClr val="accent4">
                    <a:lumMod val="75000"/>
                  </a:schemeClr>
                </a:solidFill>
              </a:rPr>
              <a:t>HR-beleidskader</a:t>
            </a:r>
            <a:endParaRPr lang="nl-BE" dirty="0">
              <a:solidFill>
                <a:schemeClr val="accent4">
                  <a:lumMod val="75000"/>
                </a:schemeClr>
              </a:solidFill>
            </a:endParaRPr>
          </a:p>
        </p:txBody>
      </p:sp>
      <p:sp>
        <p:nvSpPr>
          <p:cNvPr id="3" name="Tekstvak 2"/>
          <p:cNvSpPr txBox="1"/>
          <p:nvPr/>
        </p:nvSpPr>
        <p:spPr>
          <a:xfrm>
            <a:off x="3215640" y="4800600"/>
            <a:ext cx="5288280" cy="553998"/>
          </a:xfrm>
          <a:prstGeom prst="rect">
            <a:avLst/>
          </a:prstGeom>
          <a:noFill/>
        </p:spPr>
        <p:txBody>
          <a:bodyPr wrap="square" rtlCol="0">
            <a:spAutoFit/>
          </a:bodyPr>
          <a:lstStyle/>
          <a:p>
            <a:pPr algn="r"/>
            <a:r>
              <a:rPr lang="nl-BE" sz="3000" b="1" dirty="0" smtClean="0"/>
              <a:t> geïntegreerd &amp; inclusief</a:t>
            </a:r>
            <a:endParaRPr lang="nl-BE" sz="3000" b="1" dirty="0"/>
          </a:p>
        </p:txBody>
      </p:sp>
    </p:spTree>
    <p:extLst>
      <p:ext uri="{BB962C8B-B14F-4D97-AF65-F5344CB8AC3E}">
        <p14:creationId xmlns:p14="http://schemas.microsoft.com/office/powerpoint/2010/main" val="275412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cstate="print">
            <a:extLst>
              <a:ext uri="{28A0092B-C50C-407E-A947-70E740481C1C}">
                <a14:useLocalDpi xmlns:a14="http://schemas.microsoft.com/office/drawing/2010/main" val="0"/>
              </a:ext>
            </a:extLst>
          </a:blip>
          <a:srcRect l="18321" t="21541" r="18321" b="10330"/>
          <a:stretch/>
        </p:blipFill>
        <p:spPr>
          <a:xfrm>
            <a:off x="542413" y="284480"/>
            <a:ext cx="8277013" cy="5933440"/>
          </a:xfrm>
          <a:prstGeom prst="rect">
            <a:avLst/>
          </a:prstGeom>
        </p:spPr>
      </p:pic>
      <p:sp>
        <p:nvSpPr>
          <p:cNvPr id="2" name="Titel 1"/>
          <p:cNvSpPr>
            <a:spLocks noGrp="1"/>
          </p:cNvSpPr>
          <p:nvPr>
            <p:ph type="title"/>
          </p:nvPr>
        </p:nvSpPr>
        <p:spPr>
          <a:xfrm>
            <a:off x="314960" y="4730871"/>
            <a:ext cx="8829039" cy="1116000"/>
          </a:xfrm>
          <a:solidFill>
            <a:schemeClr val="bg1">
              <a:alpha val="50000"/>
            </a:schemeClr>
          </a:solidFill>
        </p:spPr>
        <p:txBody>
          <a:bodyPr anchor="ctr"/>
          <a:lstStyle/>
          <a:p>
            <a:pPr algn="ctr">
              <a:lnSpc>
                <a:spcPct val="100000"/>
              </a:lnSpc>
            </a:pPr>
            <a:r>
              <a:rPr lang="nl-BE" dirty="0" smtClean="0"/>
              <a:t>Basis voor beleid</a:t>
            </a:r>
            <a:endParaRPr lang="nl-BE" dirty="0"/>
          </a:p>
        </p:txBody>
      </p:sp>
      <p:grpSp>
        <p:nvGrpSpPr>
          <p:cNvPr id="6" name="Group 3"/>
          <p:cNvGrpSpPr>
            <a:grpSpLocks/>
          </p:cNvGrpSpPr>
          <p:nvPr/>
        </p:nvGrpSpPr>
        <p:grpSpPr bwMode="gray">
          <a:xfrm>
            <a:off x="2467925" y="493007"/>
            <a:ext cx="4406110" cy="4417368"/>
            <a:chOff x="924" y="194"/>
            <a:chExt cx="3914" cy="3924"/>
          </a:xfrm>
          <a:solidFill>
            <a:schemeClr val="bg2">
              <a:lumMod val="60000"/>
              <a:lumOff val="40000"/>
            </a:schemeClr>
          </a:solidFill>
        </p:grpSpPr>
        <p:sp>
          <p:nvSpPr>
            <p:cNvPr id="7" name="Freeform 4"/>
            <p:cNvSpPr>
              <a:spLocks/>
            </p:cNvSpPr>
            <p:nvPr/>
          </p:nvSpPr>
          <p:spPr bwMode="gray">
            <a:xfrm>
              <a:off x="924" y="194"/>
              <a:ext cx="2143" cy="1949"/>
            </a:xfrm>
            <a:custGeom>
              <a:avLst/>
              <a:gdLst>
                <a:gd name="T0" fmla="*/ 1985 w 1070"/>
                <a:gd name="T1" fmla="*/ 0 h 973"/>
                <a:gd name="T2" fmla="*/ 1967 w 1070"/>
                <a:gd name="T3" fmla="*/ 0 h 973"/>
                <a:gd name="T4" fmla="*/ 1963 w 1070"/>
                <a:gd name="T5" fmla="*/ 0 h 973"/>
                <a:gd name="T6" fmla="*/ 0 w 1070"/>
                <a:gd name="T7" fmla="*/ 1949 h 973"/>
                <a:gd name="T8" fmla="*/ 483 w 1070"/>
                <a:gd name="T9" fmla="*/ 1789 h 973"/>
                <a:gd name="T10" fmla="*/ 965 w 1070"/>
                <a:gd name="T11" fmla="*/ 1949 h 973"/>
                <a:gd name="T12" fmla="*/ 1963 w 1070"/>
                <a:gd name="T13" fmla="*/ 965 h 973"/>
                <a:gd name="T14" fmla="*/ 1967 w 1070"/>
                <a:gd name="T15" fmla="*/ 965 h 973"/>
                <a:gd name="T16" fmla="*/ 1981 w 1070"/>
                <a:gd name="T17" fmla="*/ 965 h 973"/>
                <a:gd name="T18" fmla="*/ 2143 w 1070"/>
                <a:gd name="T19" fmla="*/ 477 h 973"/>
                <a:gd name="T20" fmla="*/ 1985 w 1070"/>
                <a:gd name="T21" fmla="*/ 0 h 9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70"/>
                <a:gd name="T34" fmla="*/ 0 h 973"/>
                <a:gd name="T35" fmla="*/ 1070 w 1070"/>
                <a:gd name="T36" fmla="*/ 973 h 9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70" h="973">
                  <a:moveTo>
                    <a:pt x="991" y="0"/>
                  </a:moveTo>
                  <a:cubicBezTo>
                    <a:pt x="988" y="0"/>
                    <a:pt x="985" y="0"/>
                    <a:pt x="982" y="0"/>
                  </a:cubicBezTo>
                  <a:cubicBezTo>
                    <a:pt x="981" y="0"/>
                    <a:pt x="981" y="0"/>
                    <a:pt x="980" y="0"/>
                  </a:cubicBezTo>
                  <a:cubicBezTo>
                    <a:pt x="441" y="1"/>
                    <a:pt x="5" y="435"/>
                    <a:pt x="0" y="973"/>
                  </a:cubicBezTo>
                  <a:cubicBezTo>
                    <a:pt x="241" y="893"/>
                    <a:pt x="241" y="893"/>
                    <a:pt x="241" y="893"/>
                  </a:cubicBezTo>
                  <a:cubicBezTo>
                    <a:pt x="482" y="973"/>
                    <a:pt x="482" y="973"/>
                    <a:pt x="482" y="973"/>
                  </a:cubicBezTo>
                  <a:cubicBezTo>
                    <a:pt x="487" y="702"/>
                    <a:pt x="708" y="483"/>
                    <a:pt x="980" y="482"/>
                  </a:cubicBezTo>
                  <a:cubicBezTo>
                    <a:pt x="981" y="482"/>
                    <a:pt x="981" y="482"/>
                    <a:pt x="982" y="482"/>
                  </a:cubicBezTo>
                  <a:cubicBezTo>
                    <a:pt x="984" y="482"/>
                    <a:pt x="987" y="482"/>
                    <a:pt x="989" y="482"/>
                  </a:cubicBezTo>
                  <a:cubicBezTo>
                    <a:pt x="1070" y="238"/>
                    <a:pt x="1070" y="238"/>
                    <a:pt x="1070" y="238"/>
                  </a:cubicBezTo>
                  <a:lnTo>
                    <a:pt x="991" y="0"/>
                  </a:lnTo>
                  <a:close/>
                </a:path>
              </a:pathLst>
            </a:custGeom>
            <a:solidFill>
              <a:schemeClr val="accent5"/>
            </a:solidFill>
            <a:ln w="9525">
              <a:noFill/>
              <a:miter lim="800000"/>
              <a:headEnd/>
              <a:tailEnd/>
            </a:ln>
          </p:spPr>
          <p:txBody>
            <a:bodyPr lIns="44450" tIns="44450" rIns="44450" bIns="44450" anchor="ctr" anchorCtr="0"/>
            <a:lstStyle/>
            <a:p>
              <a:pPr algn="ctr" eaLnBrk="0" hangingPunct="0">
                <a:spcBef>
                  <a:spcPts val="400"/>
                </a:spcBef>
              </a:pPr>
              <a:r>
                <a:rPr lang="en-US" sz="2000" dirty="0" smtClean="0">
                  <a:latin typeface="+mj-lt"/>
                </a:rPr>
                <a:t>Data</a:t>
              </a:r>
              <a:endParaRPr lang="en-US" sz="2000" dirty="0">
                <a:latin typeface="+mj-lt"/>
              </a:endParaRPr>
            </a:p>
          </p:txBody>
        </p:sp>
        <p:sp>
          <p:nvSpPr>
            <p:cNvPr id="8" name="Freeform 5"/>
            <p:cNvSpPr>
              <a:spLocks/>
            </p:cNvSpPr>
            <p:nvPr/>
          </p:nvSpPr>
          <p:spPr bwMode="gray">
            <a:xfrm>
              <a:off x="924" y="1973"/>
              <a:ext cx="1949" cy="2145"/>
            </a:xfrm>
            <a:custGeom>
              <a:avLst/>
              <a:gdLst>
                <a:gd name="T0" fmla="*/ 1949 w 973"/>
                <a:gd name="T1" fmla="*/ 1180 h 1071"/>
                <a:gd name="T2" fmla="*/ 965 w 973"/>
                <a:gd name="T3" fmla="*/ 180 h 1071"/>
                <a:gd name="T4" fmla="*/ 965 w 973"/>
                <a:gd name="T5" fmla="*/ 178 h 1071"/>
                <a:gd name="T6" fmla="*/ 965 w 973"/>
                <a:gd name="T7" fmla="*/ 160 h 1071"/>
                <a:gd name="T8" fmla="*/ 483 w 973"/>
                <a:gd name="T9" fmla="*/ 0 h 1071"/>
                <a:gd name="T10" fmla="*/ 0 w 973"/>
                <a:gd name="T11" fmla="*/ 160 h 1071"/>
                <a:gd name="T12" fmla="*/ 0 w 973"/>
                <a:gd name="T13" fmla="*/ 178 h 1071"/>
                <a:gd name="T14" fmla="*/ 0 w 973"/>
                <a:gd name="T15" fmla="*/ 180 h 1071"/>
                <a:gd name="T16" fmla="*/ 1945 w 973"/>
                <a:gd name="T17" fmla="*/ 2145 h 1071"/>
                <a:gd name="T18" fmla="*/ 1787 w 973"/>
                <a:gd name="T19" fmla="*/ 1668 h 1071"/>
                <a:gd name="T20" fmla="*/ 1949 w 973"/>
                <a:gd name="T21" fmla="*/ 1180 h 10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3"/>
                <a:gd name="T34" fmla="*/ 0 h 1071"/>
                <a:gd name="T35" fmla="*/ 973 w 973"/>
                <a:gd name="T36" fmla="*/ 1071 h 10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3" h="1071">
                  <a:moveTo>
                    <a:pt x="973" y="589"/>
                  </a:moveTo>
                  <a:cubicBezTo>
                    <a:pt x="701" y="584"/>
                    <a:pt x="482" y="363"/>
                    <a:pt x="482" y="90"/>
                  </a:cubicBezTo>
                  <a:cubicBezTo>
                    <a:pt x="482" y="90"/>
                    <a:pt x="482" y="89"/>
                    <a:pt x="482" y="89"/>
                  </a:cubicBezTo>
                  <a:cubicBezTo>
                    <a:pt x="482" y="86"/>
                    <a:pt x="482" y="83"/>
                    <a:pt x="482" y="80"/>
                  </a:cubicBezTo>
                  <a:cubicBezTo>
                    <a:pt x="241" y="0"/>
                    <a:pt x="241" y="0"/>
                    <a:pt x="241" y="0"/>
                  </a:cubicBezTo>
                  <a:cubicBezTo>
                    <a:pt x="0" y="80"/>
                    <a:pt x="0" y="80"/>
                    <a:pt x="0" y="80"/>
                  </a:cubicBezTo>
                  <a:cubicBezTo>
                    <a:pt x="0" y="83"/>
                    <a:pt x="0" y="86"/>
                    <a:pt x="0" y="89"/>
                  </a:cubicBezTo>
                  <a:cubicBezTo>
                    <a:pt x="0" y="89"/>
                    <a:pt x="0" y="90"/>
                    <a:pt x="0" y="90"/>
                  </a:cubicBezTo>
                  <a:cubicBezTo>
                    <a:pt x="0" y="628"/>
                    <a:pt x="434" y="1065"/>
                    <a:pt x="971" y="1071"/>
                  </a:cubicBezTo>
                  <a:cubicBezTo>
                    <a:pt x="892" y="833"/>
                    <a:pt x="892" y="833"/>
                    <a:pt x="892" y="833"/>
                  </a:cubicBezTo>
                  <a:lnTo>
                    <a:pt x="973" y="589"/>
                  </a:lnTo>
                  <a:close/>
                </a:path>
              </a:pathLst>
            </a:custGeom>
            <a:solidFill>
              <a:schemeClr val="accent3"/>
            </a:solidFill>
            <a:ln w="9525">
              <a:noFill/>
              <a:miter lim="800000"/>
              <a:headEnd/>
              <a:tailEnd/>
            </a:ln>
          </p:spPr>
          <p:txBody>
            <a:bodyPr lIns="44450" tIns="44450" rIns="44450" bIns="44450" anchor="ctr" anchorCtr="0"/>
            <a:lstStyle/>
            <a:p>
              <a:pPr algn="ctr" eaLnBrk="0" hangingPunct="0">
                <a:spcBef>
                  <a:spcPts val="400"/>
                </a:spcBef>
              </a:pPr>
              <a:r>
                <a:rPr lang="en-US" sz="2000" dirty="0" smtClean="0">
                  <a:latin typeface="+mj-lt"/>
                </a:rPr>
                <a:t>Trends</a:t>
              </a:r>
              <a:endParaRPr lang="en-US" sz="2000" dirty="0">
                <a:latin typeface="+mj-lt"/>
              </a:endParaRPr>
            </a:p>
          </p:txBody>
        </p:sp>
        <p:sp>
          <p:nvSpPr>
            <p:cNvPr id="9" name="Freeform 6"/>
            <p:cNvSpPr>
              <a:spLocks/>
            </p:cNvSpPr>
            <p:nvPr/>
          </p:nvSpPr>
          <p:spPr bwMode="gray">
            <a:xfrm>
              <a:off x="2691" y="2165"/>
              <a:ext cx="2147" cy="1953"/>
            </a:xfrm>
            <a:custGeom>
              <a:avLst/>
              <a:gdLst>
                <a:gd name="T0" fmla="*/ 1652 w 1072"/>
                <a:gd name="T1" fmla="*/ 164 h 975"/>
                <a:gd name="T2" fmla="*/ 1182 w 1072"/>
                <a:gd name="T3" fmla="*/ 8 h 975"/>
                <a:gd name="T4" fmla="*/ 180 w 1072"/>
                <a:gd name="T5" fmla="*/ 988 h 975"/>
                <a:gd name="T6" fmla="*/ 180 w 1072"/>
                <a:gd name="T7" fmla="*/ 988 h 975"/>
                <a:gd name="T8" fmla="*/ 162 w 1072"/>
                <a:gd name="T9" fmla="*/ 988 h 975"/>
                <a:gd name="T10" fmla="*/ 0 w 1072"/>
                <a:gd name="T11" fmla="*/ 1476 h 975"/>
                <a:gd name="T12" fmla="*/ 158 w 1072"/>
                <a:gd name="T13" fmla="*/ 1953 h 975"/>
                <a:gd name="T14" fmla="*/ 180 w 1072"/>
                <a:gd name="T15" fmla="*/ 1953 h 975"/>
                <a:gd name="T16" fmla="*/ 180 w 1072"/>
                <a:gd name="T17" fmla="*/ 1953 h 975"/>
                <a:gd name="T18" fmla="*/ 2147 w 1072"/>
                <a:gd name="T19" fmla="*/ 0 h 975"/>
                <a:gd name="T20" fmla="*/ 1652 w 1072"/>
                <a:gd name="T21" fmla="*/ 164 h 9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72"/>
                <a:gd name="T34" fmla="*/ 0 h 975"/>
                <a:gd name="T35" fmla="*/ 1072 w 1072"/>
                <a:gd name="T36" fmla="*/ 975 h 9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72" h="975">
                  <a:moveTo>
                    <a:pt x="825" y="82"/>
                  </a:moveTo>
                  <a:cubicBezTo>
                    <a:pt x="590" y="4"/>
                    <a:pt x="590" y="4"/>
                    <a:pt x="590" y="4"/>
                  </a:cubicBezTo>
                  <a:cubicBezTo>
                    <a:pt x="584" y="275"/>
                    <a:pt x="362" y="493"/>
                    <a:pt x="90" y="493"/>
                  </a:cubicBezTo>
                  <a:cubicBezTo>
                    <a:pt x="90" y="493"/>
                    <a:pt x="90" y="493"/>
                    <a:pt x="90" y="493"/>
                  </a:cubicBezTo>
                  <a:cubicBezTo>
                    <a:pt x="87" y="493"/>
                    <a:pt x="84" y="493"/>
                    <a:pt x="81" y="493"/>
                  </a:cubicBezTo>
                  <a:cubicBezTo>
                    <a:pt x="0" y="737"/>
                    <a:pt x="0" y="737"/>
                    <a:pt x="0" y="737"/>
                  </a:cubicBezTo>
                  <a:cubicBezTo>
                    <a:pt x="79" y="975"/>
                    <a:pt x="79" y="975"/>
                    <a:pt x="79" y="975"/>
                  </a:cubicBezTo>
                  <a:cubicBezTo>
                    <a:pt x="83" y="975"/>
                    <a:pt x="86" y="975"/>
                    <a:pt x="90" y="975"/>
                  </a:cubicBezTo>
                  <a:cubicBezTo>
                    <a:pt x="90" y="975"/>
                    <a:pt x="90" y="975"/>
                    <a:pt x="90" y="975"/>
                  </a:cubicBezTo>
                  <a:cubicBezTo>
                    <a:pt x="630" y="975"/>
                    <a:pt x="1068" y="539"/>
                    <a:pt x="1072" y="0"/>
                  </a:cubicBezTo>
                  <a:lnTo>
                    <a:pt x="825" y="82"/>
                  </a:lnTo>
                  <a:close/>
                </a:path>
              </a:pathLst>
            </a:custGeom>
            <a:solidFill>
              <a:schemeClr val="accent6"/>
            </a:solidFill>
            <a:ln w="9525">
              <a:noFill/>
              <a:miter lim="800000"/>
              <a:headEnd/>
              <a:tailEnd/>
            </a:ln>
          </p:spPr>
          <p:txBody>
            <a:bodyPr lIns="44450" tIns="44450" rIns="44450" bIns="44450" anchor="ctr" anchorCtr="0"/>
            <a:lstStyle/>
            <a:p>
              <a:pPr algn="ctr" eaLnBrk="0" hangingPunct="0">
                <a:spcBef>
                  <a:spcPts val="400"/>
                </a:spcBef>
              </a:pPr>
              <a:r>
                <a:rPr lang="en-US" sz="2000" dirty="0" smtClean="0">
                  <a:latin typeface="+mj-lt"/>
                </a:rPr>
                <a:t>   </a:t>
              </a:r>
            </a:p>
            <a:p>
              <a:pPr algn="ctr" eaLnBrk="0" hangingPunct="0">
                <a:spcBef>
                  <a:spcPts val="400"/>
                </a:spcBef>
              </a:pPr>
              <a:r>
                <a:rPr lang="en-US" sz="2000" dirty="0" err="1" smtClean="0">
                  <a:latin typeface="+mj-lt"/>
                </a:rPr>
                <a:t>Wetenschap</a:t>
              </a:r>
              <a:endParaRPr lang="en-US" sz="2000" dirty="0">
                <a:latin typeface="+mj-lt"/>
              </a:endParaRPr>
            </a:p>
          </p:txBody>
        </p:sp>
        <p:sp>
          <p:nvSpPr>
            <p:cNvPr id="10" name="Freeform 7"/>
            <p:cNvSpPr>
              <a:spLocks/>
            </p:cNvSpPr>
            <p:nvPr/>
          </p:nvSpPr>
          <p:spPr bwMode="gray">
            <a:xfrm>
              <a:off x="2885" y="194"/>
              <a:ext cx="1953" cy="2145"/>
            </a:xfrm>
            <a:custGeom>
              <a:avLst/>
              <a:gdLst>
                <a:gd name="T0" fmla="*/ 1953 w 975"/>
                <a:gd name="T1" fmla="*/ 1965 h 1071"/>
                <a:gd name="T2" fmla="*/ 4 w 975"/>
                <a:gd name="T3" fmla="*/ 0 h 1071"/>
                <a:gd name="T4" fmla="*/ 162 w 975"/>
                <a:gd name="T5" fmla="*/ 477 h 1071"/>
                <a:gd name="T6" fmla="*/ 0 w 975"/>
                <a:gd name="T7" fmla="*/ 965 h 1071"/>
                <a:gd name="T8" fmla="*/ 988 w 975"/>
                <a:gd name="T9" fmla="*/ 1965 h 1071"/>
                <a:gd name="T10" fmla="*/ 988 w 975"/>
                <a:gd name="T11" fmla="*/ 1967 h 1071"/>
                <a:gd name="T12" fmla="*/ 988 w 975"/>
                <a:gd name="T13" fmla="*/ 1989 h 1071"/>
                <a:gd name="T14" fmla="*/ 1458 w 975"/>
                <a:gd name="T15" fmla="*/ 2145 h 1071"/>
                <a:gd name="T16" fmla="*/ 1953 w 975"/>
                <a:gd name="T17" fmla="*/ 1981 h 1071"/>
                <a:gd name="T18" fmla="*/ 1953 w 975"/>
                <a:gd name="T19" fmla="*/ 1967 h 1071"/>
                <a:gd name="T20" fmla="*/ 1953 w 975"/>
                <a:gd name="T21" fmla="*/ 1965 h 10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5"/>
                <a:gd name="T34" fmla="*/ 0 h 1071"/>
                <a:gd name="T35" fmla="*/ 975 w 975"/>
                <a:gd name="T36" fmla="*/ 1071 h 10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5" h="1071">
                  <a:moveTo>
                    <a:pt x="975" y="981"/>
                  </a:moveTo>
                  <a:cubicBezTo>
                    <a:pt x="974" y="442"/>
                    <a:pt x="540" y="5"/>
                    <a:pt x="2" y="0"/>
                  </a:cubicBezTo>
                  <a:cubicBezTo>
                    <a:pt x="81" y="238"/>
                    <a:pt x="81" y="238"/>
                    <a:pt x="81" y="238"/>
                  </a:cubicBezTo>
                  <a:cubicBezTo>
                    <a:pt x="0" y="482"/>
                    <a:pt x="0" y="482"/>
                    <a:pt x="0" y="482"/>
                  </a:cubicBezTo>
                  <a:cubicBezTo>
                    <a:pt x="272" y="486"/>
                    <a:pt x="492" y="708"/>
                    <a:pt x="493" y="981"/>
                  </a:cubicBezTo>
                  <a:cubicBezTo>
                    <a:pt x="493" y="981"/>
                    <a:pt x="493" y="982"/>
                    <a:pt x="493" y="982"/>
                  </a:cubicBezTo>
                  <a:cubicBezTo>
                    <a:pt x="493" y="986"/>
                    <a:pt x="493" y="989"/>
                    <a:pt x="493" y="993"/>
                  </a:cubicBezTo>
                  <a:cubicBezTo>
                    <a:pt x="728" y="1071"/>
                    <a:pt x="728" y="1071"/>
                    <a:pt x="728" y="1071"/>
                  </a:cubicBezTo>
                  <a:cubicBezTo>
                    <a:pt x="975" y="989"/>
                    <a:pt x="975" y="989"/>
                    <a:pt x="975" y="989"/>
                  </a:cubicBezTo>
                  <a:cubicBezTo>
                    <a:pt x="975" y="987"/>
                    <a:pt x="975" y="984"/>
                    <a:pt x="975" y="982"/>
                  </a:cubicBezTo>
                  <a:cubicBezTo>
                    <a:pt x="975" y="982"/>
                    <a:pt x="975" y="981"/>
                    <a:pt x="975" y="981"/>
                  </a:cubicBezTo>
                  <a:close/>
                </a:path>
              </a:pathLst>
            </a:custGeom>
            <a:solidFill>
              <a:schemeClr val="accent1"/>
            </a:solidFill>
            <a:ln w="9525">
              <a:noFill/>
              <a:miter lim="800000"/>
              <a:headEnd/>
              <a:tailEnd/>
            </a:ln>
          </p:spPr>
          <p:txBody>
            <a:bodyPr lIns="44450" tIns="44450" rIns="44450" bIns="44450" anchor="ctr" anchorCtr="0"/>
            <a:lstStyle/>
            <a:p>
              <a:pPr algn="ctr" eaLnBrk="0" hangingPunct="0">
                <a:spcBef>
                  <a:spcPts val="400"/>
                </a:spcBef>
              </a:pPr>
              <a:r>
                <a:rPr lang="en-US" sz="2000" dirty="0" smtClean="0">
                  <a:latin typeface="+mj-lt"/>
                </a:rPr>
                <a:t>   </a:t>
              </a:r>
              <a:r>
                <a:rPr lang="en-US" sz="2000" dirty="0" err="1" smtClean="0">
                  <a:latin typeface="+mj-lt"/>
                </a:rPr>
                <a:t>Ervaring</a:t>
              </a:r>
              <a:endParaRPr lang="en-US" sz="2000" dirty="0">
                <a:latin typeface="+mj-lt"/>
              </a:endParaRPr>
            </a:p>
          </p:txBody>
        </p:sp>
      </p:grpSp>
    </p:spTree>
    <p:extLst>
      <p:ext uri="{BB962C8B-B14F-4D97-AF65-F5344CB8AC3E}">
        <p14:creationId xmlns:p14="http://schemas.microsoft.com/office/powerpoint/2010/main" val="353948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Afbeelding 29"/>
          <p:cNvPicPr>
            <a:picLocks noChangeAspect="1"/>
          </p:cNvPicPr>
          <p:nvPr/>
        </p:nvPicPr>
        <p:blipFill rotWithShape="1">
          <a:blip r:embed="rId3" cstate="print">
            <a:extLst>
              <a:ext uri="{28A0092B-C50C-407E-A947-70E740481C1C}">
                <a14:useLocalDpi xmlns:a14="http://schemas.microsoft.com/office/drawing/2010/main" val="0"/>
              </a:ext>
            </a:extLst>
          </a:blip>
          <a:srcRect l="6612" r="10970"/>
          <a:stretch/>
        </p:blipFill>
        <p:spPr>
          <a:xfrm>
            <a:off x="4500881" y="310135"/>
            <a:ext cx="4511039" cy="3639600"/>
          </a:xfrm>
          <a:prstGeom prst="rect">
            <a:avLst/>
          </a:prstGeom>
        </p:spPr>
      </p:pic>
      <p:pic>
        <p:nvPicPr>
          <p:cNvPr id="5" name="Afbeelding 4"/>
          <p:cNvPicPr>
            <a:picLocks noChangeAspect="1"/>
          </p:cNvPicPr>
          <p:nvPr/>
        </p:nvPicPr>
        <p:blipFill rotWithShape="1">
          <a:blip r:embed="rId4" cstate="print">
            <a:extLst>
              <a:ext uri="{28A0092B-C50C-407E-A947-70E740481C1C}">
                <a14:useLocalDpi xmlns:a14="http://schemas.microsoft.com/office/drawing/2010/main" val="0"/>
              </a:ext>
            </a:extLst>
          </a:blip>
          <a:srcRect l="14444" r="16179"/>
          <a:stretch/>
        </p:blipFill>
        <p:spPr>
          <a:xfrm>
            <a:off x="464045" y="310135"/>
            <a:ext cx="3787563" cy="3639600"/>
          </a:xfrm>
          <a:prstGeom prst="rect">
            <a:avLst/>
          </a:prstGeom>
        </p:spPr>
      </p:pic>
      <p:sp>
        <p:nvSpPr>
          <p:cNvPr id="2" name="Titel 1"/>
          <p:cNvSpPr>
            <a:spLocks noGrp="1"/>
          </p:cNvSpPr>
          <p:nvPr>
            <p:ph type="title"/>
          </p:nvPr>
        </p:nvSpPr>
        <p:spPr>
          <a:xfrm>
            <a:off x="314960" y="4730871"/>
            <a:ext cx="8829039" cy="1116000"/>
          </a:xfrm>
          <a:solidFill>
            <a:schemeClr val="bg1">
              <a:alpha val="50000"/>
            </a:schemeClr>
          </a:solidFill>
        </p:spPr>
        <p:txBody>
          <a:bodyPr anchor="ctr"/>
          <a:lstStyle/>
          <a:p>
            <a:pPr algn="ctr">
              <a:lnSpc>
                <a:spcPct val="100000"/>
              </a:lnSpc>
            </a:pPr>
            <a:r>
              <a:rPr lang="nl-BE" dirty="0" smtClean="0"/>
              <a:t>Accentverschuiving</a:t>
            </a:r>
            <a:endParaRPr lang="nl-BE" dirty="0"/>
          </a:p>
        </p:txBody>
      </p:sp>
      <p:sp>
        <p:nvSpPr>
          <p:cNvPr id="23" name="Rectangle 5"/>
          <p:cNvSpPr/>
          <p:nvPr/>
        </p:nvSpPr>
        <p:spPr>
          <a:xfrm>
            <a:off x="464045" y="3949735"/>
            <a:ext cx="3787200" cy="72000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nl-BE" sz="1400" dirty="0" smtClean="0">
                <a:solidFill>
                  <a:schemeClr val="bg1"/>
                </a:solidFill>
                <a:latin typeface="+mj-lt"/>
              </a:rPr>
              <a:t>Actiegericht</a:t>
            </a:r>
          </a:p>
          <a:p>
            <a:pPr algn="ctr"/>
            <a:r>
              <a:rPr lang="nl-BE" sz="1400" dirty="0" smtClean="0">
                <a:solidFill>
                  <a:schemeClr val="bg1"/>
                </a:solidFill>
                <a:latin typeface="+mj-lt"/>
              </a:rPr>
              <a:t>Ad hoc &amp; relatief</a:t>
            </a:r>
          </a:p>
          <a:p>
            <a:pPr algn="ctr"/>
            <a:r>
              <a:rPr lang="nl-BE" sz="1400" dirty="0" smtClean="0">
                <a:solidFill>
                  <a:schemeClr val="bg1"/>
                </a:solidFill>
                <a:latin typeface="+mj-lt"/>
              </a:rPr>
              <a:t>Los geïntegreerd</a:t>
            </a:r>
            <a:endParaRPr lang="nl-BE" sz="1400" dirty="0">
              <a:solidFill>
                <a:schemeClr val="bg1"/>
              </a:solidFill>
              <a:latin typeface="+mj-lt"/>
            </a:endParaRPr>
          </a:p>
        </p:txBody>
      </p:sp>
      <p:sp>
        <p:nvSpPr>
          <p:cNvPr id="25" name="Rectangle 38"/>
          <p:cNvSpPr/>
          <p:nvPr/>
        </p:nvSpPr>
        <p:spPr>
          <a:xfrm>
            <a:off x="4494959" y="3949735"/>
            <a:ext cx="4510800" cy="7200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nl-BE" sz="1400" dirty="0" smtClean="0">
                <a:latin typeface="+mj-lt"/>
              </a:rPr>
              <a:t>Resultaatgericht</a:t>
            </a:r>
          </a:p>
          <a:p>
            <a:pPr algn="ctr"/>
            <a:r>
              <a:rPr lang="nl-BE" sz="1400" dirty="0" smtClean="0">
                <a:latin typeface="+mj-lt"/>
              </a:rPr>
              <a:t>Toekomstgericht &amp; duurzaam</a:t>
            </a:r>
          </a:p>
          <a:p>
            <a:pPr algn="ctr"/>
            <a:r>
              <a:rPr lang="nl-BE" sz="1400" dirty="0" smtClean="0">
                <a:latin typeface="+mj-lt"/>
              </a:rPr>
              <a:t>Sterk geïntegreerd</a:t>
            </a:r>
            <a:endParaRPr lang="nl-BE" sz="1400" dirty="0">
              <a:latin typeface="+mj-lt"/>
            </a:endParaRPr>
          </a:p>
        </p:txBody>
      </p:sp>
      <p:sp>
        <p:nvSpPr>
          <p:cNvPr id="26" name="Rectangle 41"/>
          <p:cNvSpPr/>
          <p:nvPr/>
        </p:nvSpPr>
        <p:spPr>
          <a:xfrm>
            <a:off x="307784" y="581546"/>
            <a:ext cx="1476813" cy="292944"/>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sz="1400" dirty="0" smtClean="0">
                <a:solidFill>
                  <a:schemeClr val="bg1"/>
                </a:solidFill>
                <a:latin typeface="+mj-lt"/>
              </a:rPr>
              <a:t>Modern HR-</a:t>
            </a:r>
            <a:r>
              <a:rPr lang="en-US" sz="1400" dirty="0" err="1" smtClean="0">
                <a:solidFill>
                  <a:schemeClr val="bg1"/>
                </a:solidFill>
                <a:latin typeface="+mj-lt"/>
              </a:rPr>
              <a:t>beleid</a:t>
            </a:r>
            <a:endParaRPr lang="en-US" sz="1400" dirty="0">
              <a:solidFill>
                <a:schemeClr val="bg1"/>
              </a:solidFill>
              <a:latin typeface="+mj-lt"/>
            </a:endParaRPr>
          </a:p>
        </p:txBody>
      </p:sp>
      <p:sp>
        <p:nvSpPr>
          <p:cNvPr id="27" name="Isosceles Triangle 231432"/>
          <p:cNvSpPr/>
          <p:nvPr/>
        </p:nvSpPr>
        <p:spPr>
          <a:xfrm rot="10800000">
            <a:off x="303313" y="874490"/>
            <a:ext cx="160732" cy="72008"/>
          </a:xfrm>
          <a:prstGeom prst="triangle">
            <a:avLst>
              <a:gd name="adj" fmla="val 0"/>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smtClean="0">
              <a:solidFill>
                <a:schemeClr val="tx2"/>
              </a:solidFill>
            </a:endParaRPr>
          </a:p>
        </p:txBody>
      </p:sp>
      <p:sp>
        <p:nvSpPr>
          <p:cNvPr id="28" name="Rectangle 43"/>
          <p:cNvSpPr/>
          <p:nvPr/>
        </p:nvSpPr>
        <p:spPr>
          <a:xfrm>
            <a:off x="4335234" y="581546"/>
            <a:ext cx="1342557" cy="29294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nl-BE" sz="1400" dirty="0" smtClean="0">
                <a:solidFill>
                  <a:schemeClr val="bg1"/>
                </a:solidFill>
                <a:latin typeface="+mj-lt"/>
              </a:rPr>
              <a:t>HR-beleidskader</a:t>
            </a:r>
            <a:endParaRPr lang="nl-BE" sz="1400" dirty="0">
              <a:solidFill>
                <a:schemeClr val="bg1"/>
              </a:solidFill>
              <a:latin typeface="+mj-lt"/>
            </a:endParaRPr>
          </a:p>
        </p:txBody>
      </p:sp>
      <p:sp>
        <p:nvSpPr>
          <p:cNvPr id="29" name="Isosceles Triangle 44"/>
          <p:cNvSpPr/>
          <p:nvPr/>
        </p:nvSpPr>
        <p:spPr>
          <a:xfrm rot="10800000">
            <a:off x="4343147" y="874489"/>
            <a:ext cx="160732" cy="72008"/>
          </a:xfrm>
          <a:prstGeom prst="triangle">
            <a:avLst>
              <a:gd name="adj" fmla="val 0"/>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smtClean="0">
              <a:solidFill>
                <a:schemeClr val="tx2"/>
              </a:solidFill>
            </a:endParaRPr>
          </a:p>
        </p:txBody>
      </p:sp>
    </p:spTree>
    <p:extLst>
      <p:ext uri="{BB962C8B-B14F-4D97-AF65-F5344CB8AC3E}">
        <p14:creationId xmlns:p14="http://schemas.microsoft.com/office/powerpoint/2010/main" val="744548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279" y="343946"/>
            <a:ext cx="8276400" cy="5502925"/>
          </a:xfrm>
          <a:prstGeom prst="rect">
            <a:avLst/>
          </a:prstGeom>
        </p:spPr>
      </p:pic>
      <p:sp>
        <p:nvSpPr>
          <p:cNvPr id="2" name="Titel 1"/>
          <p:cNvSpPr>
            <a:spLocks noGrp="1"/>
          </p:cNvSpPr>
          <p:nvPr>
            <p:ph type="title"/>
          </p:nvPr>
        </p:nvSpPr>
        <p:spPr>
          <a:xfrm>
            <a:off x="1935535" y="2154972"/>
            <a:ext cx="2677244" cy="608949"/>
          </a:xfrm>
          <a:noFill/>
        </p:spPr>
        <p:txBody>
          <a:bodyPr anchor="ctr"/>
          <a:lstStyle/>
          <a:p>
            <a:pPr algn="ctr">
              <a:lnSpc>
                <a:spcPct val="100000"/>
              </a:lnSpc>
            </a:pPr>
            <a:r>
              <a:rPr lang="nl-BE" sz="1800" dirty="0" smtClean="0">
                <a:solidFill>
                  <a:schemeClr val="bg1"/>
                </a:solidFill>
              </a:rPr>
              <a:t>Kwaliteitsvolle, efficiënte </a:t>
            </a:r>
            <a:br>
              <a:rPr lang="nl-BE" sz="1800" dirty="0" smtClean="0">
                <a:solidFill>
                  <a:schemeClr val="bg1"/>
                </a:solidFill>
              </a:rPr>
            </a:br>
            <a:r>
              <a:rPr lang="nl-BE" sz="1800" dirty="0" smtClean="0">
                <a:solidFill>
                  <a:schemeClr val="bg1"/>
                </a:solidFill>
              </a:rPr>
              <a:t>dienstverlening</a:t>
            </a:r>
            <a:endParaRPr lang="nl-BE" sz="1800" dirty="0">
              <a:solidFill>
                <a:schemeClr val="bg1"/>
              </a:solidFill>
            </a:endParaRPr>
          </a:p>
        </p:txBody>
      </p:sp>
      <p:sp>
        <p:nvSpPr>
          <p:cNvPr id="11" name="Titel 1"/>
          <p:cNvSpPr txBox="1">
            <a:spLocks/>
          </p:cNvSpPr>
          <p:nvPr/>
        </p:nvSpPr>
        <p:spPr>
          <a:xfrm>
            <a:off x="1452694" y="3053126"/>
            <a:ext cx="1221794" cy="354870"/>
          </a:xfrm>
          <a:prstGeom prst="rect">
            <a:avLst/>
          </a:prstGeom>
          <a:solidFill>
            <a:srgbClr val="8A3F39"/>
          </a:solidFill>
        </p:spPr>
        <p:txBody>
          <a:bodyPr vert="horz" lIns="0" tIns="0" rIns="0" bIns="0" rtlCol="0" anchor="ctr" anchorCtr="0">
            <a:noAutofit/>
          </a:bodyPr>
          <a:lst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pPr algn="ctr">
              <a:lnSpc>
                <a:spcPct val="100000"/>
              </a:lnSpc>
            </a:pPr>
            <a:r>
              <a:rPr lang="nl-BE" sz="2400" dirty="0" smtClean="0">
                <a:solidFill>
                  <a:schemeClr val="accent1"/>
                </a:solidFill>
                <a:latin typeface="+mj-lt"/>
              </a:rPr>
              <a:t>WELZIJN</a:t>
            </a:r>
            <a:endParaRPr lang="nl-BE" sz="2400" dirty="0">
              <a:solidFill>
                <a:schemeClr val="accent1"/>
              </a:solidFill>
              <a:latin typeface="+mj-lt"/>
            </a:endParaRPr>
          </a:p>
        </p:txBody>
      </p:sp>
      <p:sp>
        <p:nvSpPr>
          <p:cNvPr id="12" name="Titel 1"/>
          <p:cNvSpPr txBox="1">
            <a:spLocks/>
          </p:cNvSpPr>
          <p:nvPr/>
        </p:nvSpPr>
        <p:spPr>
          <a:xfrm>
            <a:off x="2907367" y="3045000"/>
            <a:ext cx="1482471" cy="354870"/>
          </a:xfrm>
          <a:prstGeom prst="rect">
            <a:avLst/>
          </a:prstGeom>
          <a:solidFill>
            <a:srgbClr val="893E3A"/>
          </a:solidFill>
        </p:spPr>
        <p:txBody>
          <a:bodyPr vert="horz" lIns="0" tIns="0" rIns="0" bIns="0" rtlCol="0" anchor="ctr" anchorCtr="0">
            <a:noAutofit/>
          </a:bodyPr>
          <a:lst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pPr algn="ctr">
              <a:lnSpc>
                <a:spcPct val="100000"/>
              </a:lnSpc>
            </a:pPr>
            <a:r>
              <a:rPr lang="nl-BE" sz="2400" dirty="0" smtClean="0">
                <a:solidFill>
                  <a:schemeClr val="accent1"/>
                </a:solidFill>
                <a:latin typeface="+mj-lt"/>
              </a:rPr>
              <a:t>PRESTATIE</a:t>
            </a:r>
            <a:endParaRPr lang="nl-BE" sz="2400" dirty="0">
              <a:solidFill>
                <a:schemeClr val="accent1"/>
              </a:solidFill>
              <a:latin typeface="+mj-lt"/>
            </a:endParaRPr>
          </a:p>
        </p:txBody>
      </p:sp>
      <p:sp>
        <p:nvSpPr>
          <p:cNvPr id="13" name="Titel 1"/>
          <p:cNvSpPr txBox="1">
            <a:spLocks/>
          </p:cNvSpPr>
          <p:nvPr/>
        </p:nvSpPr>
        <p:spPr>
          <a:xfrm>
            <a:off x="4622718" y="3045000"/>
            <a:ext cx="1499610" cy="354870"/>
          </a:xfrm>
          <a:prstGeom prst="rect">
            <a:avLst/>
          </a:prstGeom>
          <a:solidFill>
            <a:srgbClr val="853D3B"/>
          </a:solidFill>
        </p:spPr>
        <p:txBody>
          <a:bodyPr vert="horz" lIns="0" tIns="0" rIns="0" bIns="0" rtlCol="0" anchor="ctr" anchorCtr="0">
            <a:noAutofit/>
          </a:bodyPr>
          <a:lst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pPr algn="ctr">
              <a:lnSpc>
                <a:spcPct val="100000"/>
              </a:lnSpc>
            </a:pPr>
            <a:r>
              <a:rPr lang="nl-BE" sz="2400" dirty="0" smtClean="0">
                <a:solidFill>
                  <a:schemeClr val="accent1"/>
                </a:solidFill>
                <a:latin typeface="+mj-lt"/>
              </a:rPr>
              <a:t>MOTIVATIE</a:t>
            </a:r>
            <a:endParaRPr lang="nl-BE" sz="2400" dirty="0">
              <a:solidFill>
                <a:schemeClr val="accent1"/>
              </a:solidFill>
              <a:latin typeface="+mj-lt"/>
            </a:endParaRPr>
          </a:p>
        </p:txBody>
      </p:sp>
      <p:sp>
        <p:nvSpPr>
          <p:cNvPr id="14" name="Titel 1"/>
          <p:cNvSpPr txBox="1">
            <a:spLocks/>
          </p:cNvSpPr>
          <p:nvPr/>
        </p:nvSpPr>
        <p:spPr>
          <a:xfrm>
            <a:off x="2895648" y="4218217"/>
            <a:ext cx="1344461" cy="145374"/>
          </a:xfrm>
          <a:prstGeom prst="rect">
            <a:avLst/>
          </a:prstGeom>
          <a:solidFill>
            <a:srgbClr val="7D6959"/>
          </a:solidFill>
        </p:spPr>
        <p:txBody>
          <a:bodyPr vert="horz" lIns="0" tIns="0" rIns="0" bIns="0" rtlCol="0" anchor="ctr" anchorCtr="0">
            <a:noAutofit/>
          </a:bodyPr>
          <a:lst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pPr algn="ctr">
              <a:lnSpc>
                <a:spcPct val="100000"/>
              </a:lnSpc>
            </a:pPr>
            <a:r>
              <a:rPr lang="nl-BE" sz="1600" dirty="0" smtClean="0">
                <a:solidFill>
                  <a:schemeClr val="bg1"/>
                </a:solidFill>
              </a:rPr>
              <a:t>Inzetbaarheid</a:t>
            </a:r>
            <a:endParaRPr lang="nl-BE" sz="1800" dirty="0">
              <a:solidFill>
                <a:schemeClr val="bg1"/>
              </a:solidFill>
            </a:endParaRPr>
          </a:p>
        </p:txBody>
      </p:sp>
      <p:sp>
        <p:nvSpPr>
          <p:cNvPr id="15" name="Titel 1"/>
          <p:cNvSpPr txBox="1">
            <a:spLocks/>
          </p:cNvSpPr>
          <p:nvPr/>
        </p:nvSpPr>
        <p:spPr>
          <a:xfrm>
            <a:off x="4240109" y="4363591"/>
            <a:ext cx="1987191" cy="145774"/>
          </a:xfrm>
          <a:prstGeom prst="rect">
            <a:avLst/>
          </a:prstGeom>
          <a:solidFill>
            <a:srgbClr val="7D6959"/>
          </a:solidFill>
        </p:spPr>
        <p:txBody>
          <a:bodyPr vert="horz" lIns="0" tIns="0" rIns="0" bIns="0" rtlCol="0" anchor="ctr" anchorCtr="0">
            <a:noAutofit/>
          </a:bodyPr>
          <a:lst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pPr algn="ctr">
              <a:lnSpc>
                <a:spcPct val="100000"/>
              </a:lnSpc>
            </a:pPr>
            <a:r>
              <a:rPr lang="nl-BE" sz="1600" dirty="0" smtClean="0">
                <a:solidFill>
                  <a:schemeClr val="bg1"/>
                </a:solidFill>
              </a:rPr>
              <a:t>Zinvol aan de slag</a:t>
            </a:r>
            <a:endParaRPr lang="nl-BE" sz="1600" dirty="0">
              <a:solidFill>
                <a:schemeClr val="bg1"/>
              </a:solidFill>
            </a:endParaRPr>
          </a:p>
        </p:txBody>
      </p:sp>
      <p:sp>
        <p:nvSpPr>
          <p:cNvPr id="16" name="Titel 1"/>
          <p:cNvSpPr txBox="1">
            <a:spLocks/>
          </p:cNvSpPr>
          <p:nvPr/>
        </p:nvSpPr>
        <p:spPr>
          <a:xfrm>
            <a:off x="686042" y="3788560"/>
            <a:ext cx="1043367" cy="516835"/>
          </a:xfrm>
          <a:prstGeom prst="rect">
            <a:avLst/>
          </a:prstGeom>
          <a:noFill/>
        </p:spPr>
        <p:txBody>
          <a:bodyPr vert="horz" lIns="0" tIns="0" rIns="0" bIns="0" rtlCol="0" anchor="ctr" anchorCtr="0">
            <a:noAutofit/>
          </a:bodyPr>
          <a:lst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pPr algn="ctr">
              <a:lnSpc>
                <a:spcPct val="100000"/>
              </a:lnSpc>
            </a:pPr>
            <a:r>
              <a:rPr lang="nl-BE" sz="1600" dirty="0" smtClean="0">
                <a:solidFill>
                  <a:schemeClr val="bg1"/>
                </a:solidFill>
              </a:rPr>
              <a:t>Werk-privé balans</a:t>
            </a:r>
            <a:endParaRPr lang="nl-BE" sz="1600" dirty="0">
              <a:solidFill>
                <a:schemeClr val="bg1"/>
              </a:solidFill>
            </a:endParaRPr>
          </a:p>
        </p:txBody>
      </p:sp>
      <p:sp>
        <p:nvSpPr>
          <p:cNvPr id="17" name="Titel 1"/>
          <p:cNvSpPr txBox="1">
            <a:spLocks/>
          </p:cNvSpPr>
          <p:nvPr/>
        </p:nvSpPr>
        <p:spPr>
          <a:xfrm>
            <a:off x="1824172" y="4058751"/>
            <a:ext cx="976713" cy="218495"/>
          </a:xfrm>
          <a:prstGeom prst="rect">
            <a:avLst/>
          </a:prstGeom>
          <a:solidFill>
            <a:srgbClr val="7D6959"/>
          </a:solidFill>
        </p:spPr>
        <p:txBody>
          <a:bodyPr vert="horz" lIns="0" tIns="0" rIns="0" bIns="0" rtlCol="0" anchor="ctr" anchorCtr="0">
            <a:noAutofit/>
          </a:bodyPr>
          <a:lst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pPr algn="ctr">
              <a:lnSpc>
                <a:spcPct val="100000"/>
              </a:lnSpc>
            </a:pPr>
            <a:r>
              <a:rPr lang="nl-BE" sz="1600" dirty="0" smtClean="0">
                <a:solidFill>
                  <a:schemeClr val="bg1"/>
                </a:solidFill>
              </a:rPr>
              <a:t>Diversiteit</a:t>
            </a:r>
            <a:endParaRPr lang="nl-BE" sz="1800" dirty="0">
              <a:solidFill>
                <a:schemeClr val="bg1"/>
              </a:solidFill>
            </a:endParaRPr>
          </a:p>
        </p:txBody>
      </p:sp>
      <p:sp>
        <p:nvSpPr>
          <p:cNvPr id="18" name="Titel 1"/>
          <p:cNvSpPr txBox="1">
            <a:spLocks/>
          </p:cNvSpPr>
          <p:nvPr/>
        </p:nvSpPr>
        <p:spPr>
          <a:xfrm>
            <a:off x="6122328" y="4531982"/>
            <a:ext cx="1163465" cy="122757"/>
          </a:xfrm>
          <a:prstGeom prst="rect">
            <a:avLst/>
          </a:prstGeom>
          <a:solidFill>
            <a:srgbClr val="7D6959"/>
          </a:solidFill>
        </p:spPr>
        <p:txBody>
          <a:bodyPr vert="horz" lIns="0" tIns="0" rIns="0" bIns="0" rtlCol="0" anchor="ctr" anchorCtr="0">
            <a:noAutofit/>
          </a:bodyPr>
          <a:lst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pPr algn="ctr">
              <a:lnSpc>
                <a:spcPct val="100000"/>
              </a:lnSpc>
            </a:pPr>
            <a:r>
              <a:rPr lang="nl-BE" sz="1600" dirty="0" smtClean="0">
                <a:solidFill>
                  <a:schemeClr val="bg1"/>
                </a:solidFill>
              </a:rPr>
              <a:t>Leiderschap</a:t>
            </a:r>
            <a:endParaRPr lang="nl-BE" sz="1600" dirty="0">
              <a:solidFill>
                <a:schemeClr val="bg1"/>
              </a:solidFill>
            </a:endParaRPr>
          </a:p>
        </p:txBody>
      </p:sp>
      <p:sp>
        <p:nvSpPr>
          <p:cNvPr id="19" name="Titel 1"/>
          <p:cNvSpPr txBox="1">
            <a:spLocks/>
          </p:cNvSpPr>
          <p:nvPr/>
        </p:nvSpPr>
        <p:spPr>
          <a:xfrm>
            <a:off x="7415002" y="4531982"/>
            <a:ext cx="1163465" cy="122757"/>
          </a:xfrm>
          <a:prstGeom prst="rect">
            <a:avLst/>
          </a:prstGeom>
          <a:noFill/>
        </p:spPr>
        <p:txBody>
          <a:bodyPr vert="horz" lIns="0" tIns="0" rIns="0" bIns="0" rtlCol="0" anchor="ctr" anchorCtr="0">
            <a:noAutofit/>
          </a:bodyPr>
          <a:lst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a:lstStyle>
          <a:p>
            <a:pPr algn="ctr">
              <a:lnSpc>
                <a:spcPct val="100000"/>
              </a:lnSpc>
            </a:pPr>
            <a:r>
              <a:rPr lang="nl-BE" sz="1600" dirty="0" smtClean="0">
                <a:solidFill>
                  <a:schemeClr val="bg1"/>
                </a:solidFill>
              </a:rPr>
              <a:t>Innovatief &amp; flexibel werken</a:t>
            </a:r>
            <a:endParaRPr lang="nl-BE" sz="1600" dirty="0">
              <a:solidFill>
                <a:schemeClr val="bg1"/>
              </a:solidFill>
            </a:endParaRPr>
          </a:p>
        </p:txBody>
      </p:sp>
    </p:spTree>
    <p:extLst>
      <p:ext uri="{BB962C8B-B14F-4D97-AF65-F5344CB8AC3E}">
        <p14:creationId xmlns:p14="http://schemas.microsoft.com/office/powerpoint/2010/main" val="3038777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6"/>
          <p:cNvSpPr/>
          <p:nvPr/>
        </p:nvSpPr>
        <p:spPr>
          <a:xfrm>
            <a:off x="3545074" y="1142503"/>
            <a:ext cx="2358656" cy="1357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nl-BE" sz="2000" dirty="0" smtClean="0">
                <a:solidFill>
                  <a:schemeClr val="bg1"/>
                </a:solidFill>
                <a:latin typeface="+mj-lt"/>
              </a:rPr>
              <a:t>Strategie </a:t>
            </a:r>
          </a:p>
          <a:p>
            <a:pPr algn="ctr"/>
            <a:r>
              <a:rPr lang="nl-BE" sz="2000" dirty="0" smtClean="0">
                <a:solidFill>
                  <a:schemeClr val="bg1"/>
                </a:solidFill>
                <a:latin typeface="+mj-lt"/>
              </a:rPr>
              <a:t>in-door-uitstroom</a:t>
            </a:r>
            <a:endParaRPr lang="nl-BE" sz="2000" dirty="0">
              <a:solidFill>
                <a:schemeClr val="bg1"/>
              </a:solidFill>
              <a:latin typeface="+mj-lt"/>
            </a:endParaRPr>
          </a:p>
        </p:txBody>
      </p:sp>
      <p:pic>
        <p:nvPicPr>
          <p:cNvPr id="35" name="Afbeelding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730" y="2499196"/>
            <a:ext cx="2358000" cy="1573779"/>
          </a:xfrm>
          <a:prstGeom prst="rect">
            <a:avLst/>
          </a:prstGeom>
        </p:spPr>
      </p:pic>
      <p:pic>
        <p:nvPicPr>
          <p:cNvPr id="33" name="Afbeelding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841" y="1146887"/>
            <a:ext cx="2880000" cy="1913280"/>
          </a:xfrm>
          <a:prstGeom prst="rect">
            <a:avLst/>
          </a:prstGeom>
        </p:spPr>
      </p:pic>
      <p:pic>
        <p:nvPicPr>
          <p:cNvPr id="5" name="Afbeelding 4"/>
          <p:cNvPicPr>
            <a:picLocks noChangeAspect="1"/>
          </p:cNvPicPr>
          <p:nvPr/>
        </p:nvPicPr>
        <p:blipFill rotWithShape="1">
          <a:blip r:embed="rId5" cstate="print">
            <a:extLst>
              <a:ext uri="{28A0092B-C50C-407E-A947-70E740481C1C}">
                <a14:useLocalDpi xmlns:a14="http://schemas.microsoft.com/office/drawing/2010/main" val="0"/>
              </a:ext>
            </a:extLst>
          </a:blip>
          <a:srcRect l="13302" t="35207" r="21472" b="1"/>
          <a:stretch/>
        </p:blipFill>
        <p:spPr>
          <a:xfrm>
            <a:off x="6136963" y="1152939"/>
            <a:ext cx="2880000" cy="1907227"/>
          </a:xfrm>
          <a:prstGeom prst="rect">
            <a:avLst/>
          </a:prstGeom>
        </p:spPr>
      </p:pic>
      <p:sp>
        <p:nvSpPr>
          <p:cNvPr id="2" name="Titel 1"/>
          <p:cNvSpPr>
            <a:spLocks noGrp="1"/>
          </p:cNvSpPr>
          <p:nvPr>
            <p:ph type="title"/>
          </p:nvPr>
        </p:nvSpPr>
        <p:spPr>
          <a:xfrm>
            <a:off x="314960" y="4730871"/>
            <a:ext cx="8829039" cy="1116000"/>
          </a:xfrm>
          <a:solidFill>
            <a:schemeClr val="bg1">
              <a:alpha val="50000"/>
            </a:schemeClr>
          </a:solidFill>
        </p:spPr>
        <p:txBody>
          <a:bodyPr anchor="ctr"/>
          <a:lstStyle/>
          <a:p>
            <a:pPr algn="ctr">
              <a:lnSpc>
                <a:spcPct val="100000"/>
              </a:lnSpc>
            </a:pPr>
            <a:r>
              <a:rPr lang="nl-BE" dirty="0" smtClean="0"/>
              <a:t>Voorbeelden</a:t>
            </a:r>
            <a:endParaRPr lang="nl-BE" dirty="0"/>
          </a:p>
        </p:txBody>
      </p:sp>
      <p:sp>
        <p:nvSpPr>
          <p:cNvPr id="23" name="Rectangle 9"/>
          <p:cNvSpPr/>
          <p:nvPr/>
        </p:nvSpPr>
        <p:spPr>
          <a:xfrm>
            <a:off x="431841" y="3060166"/>
            <a:ext cx="2880000" cy="1332000"/>
          </a:xfrm>
          <a:prstGeom prst="rect">
            <a:avLst/>
          </a:prstGeom>
          <a:solidFill>
            <a:schemeClr val="tx2">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nl-BE" sz="2000" dirty="0" smtClean="0">
                <a:solidFill>
                  <a:schemeClr val="bg1"/>
                </a:solidFill>
                <a:latin typeface="+mj-lt"/>
              </a:rPr>
              <a:t>Actieplan stress </a:t>
            </a:r>
          </a:p>
          <a:p>
            <a:pPr algn="ctr"/>
            <a:r>
              <a:rPr lang="nl-BE" sz="2000" dirty="0" smtClean="0">
                <a:solidFill>
                  <a:schemeClr val="bg1"/>
                </a:solidFill>
                <a:latin typeface="+mj-lt"/>
              </a:rPr>
              <a:t>en burn-out</a:t>
            </a:r>
            <a:endParaRPr lang="en-US" sz="2000" dirty="0">
              <a:solidFill>
                <a:schemeClr val="bg1"/>
              </a:solidFill>
              <a:latin typeface="+mj-lt"/>
            </a:endParaRPr>
          </a:p>
        </p:txBody>
      </p:sp>
      <p:sp>
        <p:nvSpPr>
          <p:cNvPr id="24" name="Rectangle 14"/>
          <p:cNvSpPr/>
          <p:nvPr/>
        </p:nvSpPr>
        <p:spPr>
          <a:xfrm>
            <a:off x="6136963" y="3060166"/>
            <a:ext cx="2880000" cy="133200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nl-BE" sz="2000" dirty="0" smtClean="0">
                <a:solidFill>
                  <a:schemeClr val="bg1"/>
                </a:solidFill>
                <a:latin typeface="+mj-lt"/>
              </a:rPr>
              <a:t>PTOW</a:t>
            </a:r>
            <a:endParaRPr lang="en-US" sz="2000" dirty="0">
              <a:solidFill>
                <a:schemeClr val="bg1"/>
              </a:solidFill>
              <a:latin typeface="+mj-lt"/>
            </a:endParaRPr>
          </a:p>
        </p:txBody>
      </p:sp>
      <p:sp>
        <p:nvSpPr>
          <p:cNvPr id="26" name="Isosceles Triangle 1"/>
          <p:cNvSpPr/>
          <p:nvPr/>
        </p:nvSpPr>
        <p:spPr>
          <a:xfrm>
            <a:off x="720444" y="2903936"/>
            <a:ext cx="252024" cy="156231"/>
          </a:xfrm>
          <a:prstGeom prst="triangle">
            <a:avLst/>
          </a:prstGeom>
          <a:solidFill>
            <a:srgbClr val="90909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smtClean="0">
              <a:solidFill>
                <a:schemeClr val="tx2"/>
              </a:solidFill>
            </a:endParaRPr>
          </a:p>
        </p:txBody>
      </p:sp>
      <p:sp>
        <p:nvSpPr>
          <p:cNvPr id="27" name="Isosceles Triangle 15"/>
          <p:cNvSpPr/>
          <p:nvPr/>
        </p:nvSpPr>
        <p:spPr>
          <a:xfrm>
            <a:off x="8565572" y="2905380"/>
            <a:ext cx="252024" cy="156231"/>
          </a:xfrm>
          <a:prstGeom prst="triangl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smtClean="0">
              <a:solidFill>
                <a:schemeClr val="tx2"/>
              </a:solidFill>
            </a:endParaRPr>
          </a:p>
        </p:txBody>
      </p:sp>
      <p:sp>
        <p:nvSpPr>
          <p:cNvPr id="32" name="Isosceles Triangle 22"/>
          <p:cNvSpPr/>
          <p:nvPr/>
        </p:nvSpPr>
        <p:spPr>
          <a:xfrm flipV="1">
            <a:off x="3784304" y="2499196"/>
            <a:ext cx="252024" cy="156231"/>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smtClean="0">
              <a:solidFill>
                <a:schemeClr val="tx2"/>
              </a:solidFill>
            </a:endParaRPr>
          </a:p>
        </p:txBody>
      </p:sp>
    </p:spTree>
    <p:extLst>
      <p:ext uri="{BB962C8B-B14F-4D97-AF65-F5344CB8AC3E}">
        <p14:creationId xmlns:p14="http://schemas.microsoft.com/office/powerpoint/2010/main" val="485600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4960" y="2804787"/>
            <a:ext cx="8829039" cy="1116000"/>
          </a:xfrm>
          <a:solidFill>
            <a:schemeClr val="bg1">
              <a:alpha val="50000"/>
            </a:schemeClr>
          </a:solidFill>
        </p:spPr>
        <p:txBody>
          <a:bodyPr anchor="ctr"/>
          <a:lstStyle/>
          <a:p>
            <a:pPr algn="ctr">
              <a:lnSpc>
                <a:spcPct val="100000"/>
              </a:lnSpc>
            </a:pPr>
            <a:r>
              <a:rPr lang="nl-BE" dirty="0" smtClean="0"/>
              <a:t>6 </a:t>
            </a:r>
            <a:r>
              <a:rPr lang="nl-BE" dirty="0"/>
              <a:t>programma’s </a:t>
            </a:r>
            <a:r>
              <a:rPr lang="nl-BE" dirty="0" smtClean="0"/>
              <a:t>binnen HR-regie</a:t>
            </a:r>
            <a:endParaRPr lang="nl-BE" dirty="0"/>
          </a:p>
        </p:txBody>
      </p:sp>
      <p:pic>
        <p:nvPicPr>
          <p:cNvPr id="3" name="Afbeelding 2"/>
          <p:cNvPicPr>
            <a:picLocks noChangeAspect="1"/>
          </p:cNvPicPr>
          <p:nvPr/>
        </p:nvPicPr>
        <p:blipFill rotWithShape="1">
          <a:blip r:embed="rId3" cstate="print">
            <a:extLst>
              <a:ext uri="{28A0092B-C50C-407E-A947-70E740481C1C}">
                <a14:useLocalDpi xmlns:a14="http://schemas.microsoft.com/office/drawing/2010/main" val="0"/>
              </a:ext>
            </a:extLst>
          </a:blip>
          <a:srcRect t="6996" b="5995"/>
          <a:stretch/>
        </p:blipFill>
        <p:spPr>
          <a:xfrm>
            <a:off x="6288908" y="3925324"/>
            <a:ext cx="2700000" cy="1590027"/>
          </a:xfrm>
          <a:prstGeom prst="rect">
            <a:avLst/>
          </a:prstGeom>
        </p:spPr>
      </p:pic>
      <p:pic>
        <p:nvPicPr>
          <p:cNvPr id="4" name="Afbeelding 3"/>
          <p:cNvPicPr>
            <a:picLocks noChangeAspect="1"/>
          </p:cNvPicPr>
          <p:nvPr/>
        </p:nvPicPr>
        <p:blipFill rotWithShape="1">
          <a:blip r:embed="rId4" cstate="print">
            <a:extLst>
              <a:ext uri="{28A0092B-C50C-407E-A947-70E740481C1C}">
                <a14:useLocalDpi xmlns:a14="http://schemas.microsoft.com/office/drawing/2010/main" val="0"/>
              </a:ext>
            </a:extLst>
          </a:blip>
          <a:srcRect t="9713"/>
          <a:stretch/>
        </p:blipFill>
        <p:spPr>
          <a:xfrm>
            <a:off x="3341630" y="3920441"/>
            <a:ext cx="2700000" cy="1625788"/>
          </a:xfrm>
          <a:prstGeom prst="rect">
            <a:avLst/>
          </a:prstGeom>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997" y="3951318"/>
            <a:ext cx="2741028" cy="1594911"/>
          </a:xfrm>
          <a:prstGeom prst="rect">
            <a:avLst/>
          </a:prstGeom>
        </p:spPr>
      </p:pic>
      <p:pic>
        <p:nvPicPr>
          <p:cNvPr id="6" name="Afbeelding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0447" y="1005654"/>
            <a:ext cx="2700000" cy="1800000"/>
          </a:xfrm>
          <a:prstGeom prst="rect">
            <a:avLst/>
          </a:prstGeom>
        </p:spPr>
      </p:pic>
      <p:pic>
        <p:nvPicPr>
          <p:cNvPr id="7" name="Afbeelding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32490" y="1007980"/>
            <a:ext cx="2700000" cy="1800000"/>
          </a:xfrm>
          <a:prstGeom prst="rect">
            <a:avLst/>
          </a:prstGeom>
        </p:spPr>
      </p:pic>
      <p:pic>
        <p:nvPicPr>
          <p:cNvPr id="28" name="Afbeelding 27"/>
          <p:cNvPicPr>
            <a:picLocks noChangeAspect="1"/>
          </p:cNvPicPr>
          <p:nvPr/>
        </p:nvPicPr>
        <p:blipFill rotWithShape="1">
          <a:blip r:embed="rId8" cstate="print">
            <a:extLst>
              <a:ext uri="{28A0092B-C50C-407E-A947-70E740481C1C}">
                <a14:useLocalDpi xmlns:a14="http://schemas.microsoft.com/office/drawing/2010/main" val="0"/>
              </a:ext>
            </a:extLst>
          </a:blip>
          <a:srcRect l="6612" t="7644" r="10970" b="9298"/>
          <a:stretch/>
        </p:blipFill>
        <p:spPr>
          <a:xfrm>
            <a:off x="432536" y="990905"/>
            <a:ext cx="2700000" cy="1809345"/>
          </a:xfrm>
          <a:prstGeom prst="rect">
            <a:avLst/>
          </a:prstGeom>
        </p:spPr>
      </p:pic>
      <p:sp>
        <p:nvSpPr>
          <p:cNvPr id="15" name="Rectangle 14"/>
          <p:cNvSpPr/>
          <p:nvPr/>
        </p:nvSpPr>
        <p:spPr>
          <a:xfrm>
            <a:off x="430997" y="5515351"/>
            <a:ext cx="2755542" cy="454525"/>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nl-BE" sz="2000" dirty="0" smtClean="0">
                <a:solidFill>
                  <a:schemeClr val="bg1"/>
                </a:solidFill>
                <a:latin typeface="+mj-lt"/>
              </a:rPr>
              <a:t>Welzijn </a:t>
            </a:r>
            <a:endParaRPr lang="en-US" sz="2000" dirty="0">
              <a:solidFill>
                <a:schemeClr val="bg1"/>
              </a:solidFill>
              <a:latin typeface="+mj-lt"/>
            </a:endParaRPr>
          </a:p>
        </p:txBody>
      </p:sp>
      <p:sp>
        <p:nvSpPr>
          <p:cNvPr id="16" name="Isosceles Triangle 15"/>
          <p:cNvSpPr/>
          <p:nvPr/>
        </p:nvSpPr>
        <p:spPr>
          <a:xfrm>
            <a:off x="578069" y="5389998"/>
            <a:ext cx="252024" cy="156231"/>
          </a:xfrm>
          <a:prstGeom prst="triangl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smtClean="0">
              <a:solidFill>
                <a:schemeClr val="tx2"/>
              </a:solidFill>
            </a:endParaRPr>
          </a:p>
        </p:txBody>
      </p:sp>
      <p:sp>
        <p:nvSpPr>
          <p:cNvPr id="18" name="Rectangle 9"/>
          <p:cNvSpPr/>
          <p:nvPr/>
        </p:nvSpPr>
        <p:spPr>
          <a:xfrm>
            <a:off x="3332490" y="505081"/>
            <a:ext cx="2700000" cy="523862"/>
          </a:xfrm>
          <a:prstGeom prst="rect">
            <a:avLst/>
          </a:prstGeom>
          <a:solidFill>
            <a:schemeClr val="tx2">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nl-BE" sz="2000" dirty="0" smtClean="0">
                <a:solidFill>
                  <a:schemeClr val="bg1"/>
                </a:solidFill>
                <a:latin typeface="+mj-lt"/>
              </a:rPr>
              <a:t>Loopbaan &amp; beloning</a:t>
            </a:r>
            <a:endParaRPr lang="en-US" sz="2000" dirty="0">
              <a:solidFill>
                <a:schemeClr val="bg1"/>
              </a:solidFill>
              <a:latin typeface="+mj-lt"/>
            </a:endParaRPr>
          </a:p>
        </p:txBody>
      </p:sp>
      <p:sp>
        <p:nvSpPr>
          <p:cNvPr id="19" name="Isosceles Triangle 1"/>
          <p:cNvSpPr/>
          <p:nvPr/>
        </p:nvSpPr>
        <p:spPr>
          <a:xfrm>
            <a:off x="3568233" y="5399161"/>
            <a:ext cx="252024" cy="156231"/>
          </a:xfrm>
          <a:prstGeom prst="triangle">
            <a:avLst/>
          </a:prstGeom>
          <a:solidFill>
            <a:srgbClr val="90909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smtClean="0">
              <a:solidFill>
                <a:schemeClr val="tx2"/>
              </a:solidFill>
            </a:endParaRPr>
          </a:p>
        </p:txBody>
      </p:sp>
      <p:sp>
        <p:nvSpPr>
          <p:cNvPr id="20" name="Rectangle 16"/>
          <p:cNvSpPr/>
          <p:nvPr/>
        </p:nvSpPr>
        <p:spPr>
          <a:xfrm>
            <a:off x="6281307" y="5515351"/>
            <a:ext cx="2700000" cy="454526"/>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nl-BE" sz="2000" dirty="0" smtClean="0">
                <a:solidFill>
                  <a:schemeClr val="bg1"/>
                </a:solidFill>
                <a:latin typeface="+mj-lt"/>
              </a:rPr>
              <a:t>Diversiteit </a:t>
            </a:r>
            <a:endParaRPr lang="nl-BE" sz="2000" dirty="0">
              <a:solidFill>
                <a:schemeClr val="bg1"/>
              </a:solidFill>
              <a:latin typeface="+mj-lt"/>
            </a:endParaRPr>
          </a:p>
        </p:txBody>
      </p:sp>
      <p:sp>
        <p:nvSpPr>
          <p:cNvPr id="22" name="Isosceles Triangle 22"/>
          <p:cNvSpPr/>
          <p:nvPr/>
        </p:nvSpPr>
        <p:spPr>
          <a:xfrm>
            <a:off x="6459395" y="5384003"/>
            <a:ext cx="252024" cy="156231"/>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smtClean="0">
              <a:solidFill>
                <a:schemeClr val="tx2"/>
              </a:solidFill>
            </a:endParaRPr>
          </a:p>
        </p:txBody>
      </p:sp>
      <p:sp>
        <p:nvSpPr>
          <p:cNvPr id="25" name="Rectangle 14"/>
          <p:cNvSpPr/>
          <p:nvPr/>
        </p:nvSpPr>
        <p:spPr>
          <a:xfrm>
            <a:off x="6288908" y="490086"/>
            <a:ext cx="2692399" cy="528671"/>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nl-BE" sz="2000" dirty="0" smtClean="0">
                <a:solidFill>
                  <a:schemeClr val="bg1"/>
                </a:solidFill>
                <a:latin typeface="+mj-lt"/>
              </a:rPr>
              <a:t>Managementgroep </a:t>
            </a:r>
            <a:endParaRPr lang="en-US" sz="2000" dirty="0">
              <a:solidFill>
                <a:schemeClr val="bg1"/>
              </a:solidFill>
              <a:latin typeface="+mj-lt"/>
            </a:endParaRPr>
          </a:p>
        </p:txBody>
      </p:sp>
      <p:sp>
        <p:nvSpPr>
          <p:cNvPr id="29" name="Isosceles Triangle 15"/>
          <p:cNvSpPr/>
          <p:nvPr/>
        </p:nvSpPr>
        <p:spPr>
          <a:xfrm flipV="1">
            <a:off x="6459395" y="1011360"/>
            <a:ext cx="252024" cy="156231"/>
          </a:xfrm>
          <a:prstGeom prst="triangl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smtClean="0">
              <a:solidFill>
                <a:schemeClr val="tx2"/>
              </a:solidFill>
            </a:endParaRPr>
          </a:p>
        </p:txBody>
      </p:sp>
      <p:sp>
        <p:nvSpPr>
          <p:cNvPr id="31" name="Rectangle 9"/>
          <p:cNvSpPr/>
          <p:nvPr/>
        </p:nvSpPr>
        <p:spPr>
          <a:xfrm>
            <a:off x="3333611" y="5540234"/>
            <a:ext cx="2700000" cy="429642"/>
          </a:xfrm>
          <a:prstGeom prst="rect">
            <a:avLst/>
          </a:prstGeom>
          <a:solidFill>
            <a:schemeClr val="tx2">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nl-BE" sz="2000" dirty="0" smtClean="0">
                <a:solidFill>
                  <a:schemeClr val="bg1"/>
                </a:solidFill>
                <a:latin typeface="+mj-lt"/>
              </a:rPr>
              <a:t>Integriteit</a:t>
            </a:r>
            <a:endParaRPr lang="en-US" sz="2000" dirty="0">
              <a:solidFill>
                <a:schemeClr val="bg1"/>
              </a:solidFill>
              <a:latin typeface="+mj-lt"/>
            </a:endParaRPr>
          </a:p>
        </p:txBody>
      </p:sp>
      <p:sp>
        <p:nvSpPr>
          <p:cNvPr id="32" name="Isosceles Triangle 1"/>
          <p:cNvSpPr/>
          <p:nvPr/>
        </p:nvSpPr>
        <p:spPr>
          <a:xfrm flipV="1">
            <a:off x="3568233" y="1007564"/>
            <a:ext cx="252024" cy="156231"/>
          </a:xfrm>
          <a:prstGeom prst="triangle">
            <a:avLst/>
          </a:prstGeom>
          <a:solidFill>
            <a:srgbClr val="90909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smtClean="0">
              <a:solidFill>
                <a:schemeClr val="tx2"/>
              </a:solidFill>
            </a:endParaRPr>
          </a:p>
        </p:txBody>
      </p:sp>
      <p:sp>
        <p:nvSpPr>
          <p:cNvPr id="33" name="Rectangle 16"/>
          <p:cNvSpPr/>
          <p:nvPr/>
        </p:nvSpPr>
        <p:spPr>
          <a:xfrm>
            <a:off x="430997" y="547656"/>
            <a:ext cx="2700000" cy="481287"/>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nl-BE" sz="2000" dirty="0" smtClean="0">
                <a:solidFill>
                  <a:schemeClr val="bg1"/>
                </a:solidFill>
                <a:latin typeface="+mj-lt"/>
              </a:rPr>
              <a:t>Algemeen HR</a:t>
            </a:r>
            <a:endParaRPr lang="nl-BE" sz="2000" dirty="0">
              <a:solidFill>
                <a:schemeClr val="bg1"/>
              </a:solidFill>
              <a:latin typeface="+mj-lt"/>
            </a:endParaRPr>
          </a:p>
        </p:txBody>
      </p:sp>
      <p:sp>
        <p:nvSpPr>
          <p:cNvPr id="34" name="Isosceles Triangle 22"/>
          <p:cNvSpPr/>
          <p:nvPr/>
        </p:nvSpPr>
        <p:spPr>
          <a:xfrm flipV="1">
            <a:off x="810578" y="960374"/>
            <a:ext cx="252024" cy="156231"/>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smtClean="0">
              <a:solidFill>
                <a:schemeClr val="tx2"/>
              </a:solidFill>
            </a:endParaRPr>
          </a:p>
        </p:txBody>
      </p:sp>
    </p:spTree>
    <p:extLst>
      <p:ext uri="{BB962C8B-B14F-4D97-AF65-F5344CB8AC3E}">
        <p14:creationId xmlns:p14="http://schemas.microsoft.com/office/powerpoint/2010/main" val="440238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nl-BE" dirty="0" smtClean="0"/>
              <a:t>HR-regisseurs hebben jou nodig!</a:t>
            </a:r>
            <a:endParaRPr lang="nl-BE" dirty="0"/>
          </a:p>
        </p:txBody>
      </p:sp>
      <p:pic>
        <p:nvPicPr>
          <p:cNvPr id="4" name="Tijdelijke aanduiding voor inhoud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306320" y="1915434"/>
            <a:ext cx="5394960" cy="3670069"/>
          </a:xfrm>
        </p:spPr>
      </p:pic>
    </p:spTree>
    <p:extLst>
      <p:ext uri="{BB962C8B-B14F-4D97-AF65-F5344CB8AC3E}">
        <p14:creationId xmlns:p14="http://schemas.microsoft.com/office/powerpoint/2010/main" val="2748304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_logo VO">
  <a:themeElements>
    <a:clrScheme name="Vlaamse overheid presentatie">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e_VO.potx" id="{7AB0AA7F-90C7-4DB1-9791-B98BE5007A2C}" vid="{D2F0DD5C-7E50-4920-B7D3-BD639FE43863}"/>
    </a:ext>
  </a:extLst>
</a:theme>
</file>

<file path=ppt/theme/theme2.xml><?xml version="1.0" encoding="utf-8"?>
<a:theme xmlns:a="http://schemas.openxmlformats.org/drawingml/2006/main" name="Aangepast ontwerp">
  <a:themeElements>
    <a:clrScheme name="Vlaamse overheid">
      <a:dk1>
        <a:sysClr val="windowText" lastClr="000000"/>
      </a:dk1>
      <a:lt1>
        <a:sysClr val="window" lastClr="FFFFFF"/>
      </a:lt1>
      <a:dk2>
        <a:srgbClr val="EEEEE7"/>
      </a:dk2>
      <a:lt2>
        <a:srgbClr val="FFFF00"/>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e_VO.potx" id="{7AB0AA7F-90C7-4DB1-9791-B98BE5007A2C}" vid="{C875C828-9506-4BA7-9BF7-6C09D07CC534}"/>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Presentatie_AgO</Template>
  <TotalTime>16979</TotalTime>
  <Words>942</Words>
  <Application>Microsoft Office PowerPoint</Application>
  <PresentationFormat>Diavoorstelling (4:3)</PresentationFormat>
  <Paragraphs>97</Paragraphs>
  <Slides>7</Slides>
  <Notes>6</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7</vt:i4>
      </vt:variant>
    </vt:vector>
  </HeadingPairs>
  <TitlesOfParts>
    <vt:vector size="18" baseType="lpstr">
      <vt:lpstr>Arial</vt:lpstr>
      <vt:lpstr>Calibri</vt:lpstr>
      <vt:lpstr>FlandersArtSerif-Regular</vt:lpstr>
      <vt:lpstr>Courier New</vt:lpstr>
      <vt:lpstr>Times New Roman</vt:lpstr>
      <vt:lpstr>Wingdings</vt:lpstr>
      <vt:lpstr>FlandersArtSans-Bold</vt:lpstr>
      <vt:lpstr>FlandersArtSans-Regular</vt:lpstr>
      <vt:lpstr>FlandersArtSans-Medium</vt:lpstr>
      <vt:lpstr>Presentatie_logo VO</vt:lpstr>
      <vt:lpstr>Aangepast ontwerp</vt:lpstr>
      <vt:lpstr>HR-beleidskader</vt:lpstr>
      <vt:lpstr>Basis voor beleid</vt:lpstr>
      <vt:lpstr>Accentverschuiving</vt:lpstr>
      <vt:lpstr>Kwaliteitsvolle, efficiënte  dienstverlening</vt:lpstr>
      <vt:lpstr>Voorbeelden</vt:lpstr>
      <vt:lpstr>6 programma’s binnen HR-regie</vt:lpstr>
      <vt:lpstr>HR-regisseurs hebben jou nodig!</vt:lpstr>
    </vt:vector>
  </TitlesOfParts>
  <Company>Vlaamse overheid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Startpagina met foto, optie 1</dc:title>
  <dc:creator>Renneboog, Joke</dc:creator>
  <cp:lastModifiedBy>Cordier, Patrick</cp:lastModifiedBy>
  <cp:revision>187</cp:revision>
  <dcterms:created xsi:type="dcterms:W3CDTF">2016-12-16T08:11:28Z</dcterms:created>
  <dcterms:modified xsi:type="dcterms:W3CDTF">2017-04-19T10:01:46Z</dcterms:modified>
</cp:coreProperties>
</file>