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60" r:id="rId4"/>
    <p:sldMasterId id="2147483681" r:id="rId5"/>
    <p:sldMasterId id="2147483690" r:id="rId6"/>
    <p:sldMasterId id="2147483695" r:id="rId7"/>
    <p:sldMasterId id="2147483700" r:id="rId8"/>
    <p:sldMasterId id="2147483710" r:id="rId9"/>
    <p:sldMasterId id="2147483715" r:id="rId10"/>
    <p:sldMasterId id="2147483725" r:id="rId11"/>
  </p:sldMasterIdLst>
  <p:notesMasterIdLst>
    <p:notesMasterId r:id="rId55"/>
  </p:notesMasterIdLst>
  <p:handoutMasterIdLst>
    <p:handoutMasterId r:id="rId56"/>
  </p:handoutMasterIdLst>
  <p:sldIdLst>
    <p:sldId id="264" r:id="rId12"/>
    <p:sldId id="421" r:id="rId13"/>
    <p:sldId id="469" r:id="rId14"/>
    <p:sldId id="467" r:id="rId15"/>
    <p:sldId id="452" r:id="rId16"/>
    <p:sldId id="449" r:id="rId17"/>
    <p:sldId id="493" r:id="rId18"/>
    <p:sldId id="454" r:id="rId19"/>
    <p:sldId id="455" r:id="rId20"/>
    <p:sldId id="497" r:id="rId21"/>
    <p:sldId id="458" r:id="rId22"/>
    <p:sldId id="498" r:id="rId23"/>
    <p:sldId id="499" r:id="rId24"/>
    <p:sldId id="470" r:id="rId25"/>
    <p:sldId id="471" r:id="rId26"/>
    <p:sldId id="481" r:id="rId27"/>
    <p:sldId id="450" r:id="rId28"/>
    <p:sldId id="500" r:id="rId29"/>
    <p:sldId id="501" r:id="rId30"/>
    <p:sldId id="502" r:id="rId31"/>
    <p:sldId id="485" r:id="rId32"/>
    <p:sldId id="486" r:id="rId33"/>
    <p:sldId id="410" r:id="rId34"/>
    <p:sldId id="442" r:id="rId35"/>
    <p:sldId id="479" r:id="rId36"/>
    <p:sldId id="478" r:id="rId37"/>
    <p:sldId id="495" r:id="rId38"/>
    <p:sldId id="494" r:id="rId39"/>
    <p:sldId id="429" r:id="rId40"/>
    <p:sldId id="430" r:id="rId41"/>
    <p:sldId id="476" r:id="rId42"/>
    <p:sldId id="426" r:id="rId43"/>
    <p:sldId id="438" r:id="rId44"/>
    <p:sldId id="415" r:id="rId45"/>
    <p:sldId id="462" r:id="rId46"/>
    <p:sldId id="480" r:id="rId47"/>
    <p:sldId id="413" r:id="rId48"/>
    <p:sldId id="433" r:id="rId49"/>
    <p:sldId id="503" r:id="rId50"/>
    <p:sldId id="504" r:id="rId51"/>
    <p:sldId id="505" r:id="rId52"/>
    <p:sldId id="506" r:id="rId53"/>
    <p:sldId id="443" r:id="rId54"/>
  </p:sldIdLst>
  <p:sldSz cx="9144000" cy="6858000" type="screen4x3"/>
  <p:notesSz cx="7010400" cy="9296400"/>
  <p:embeddedFontLst>
    <p:embeddedFont>
      <p:font typeface="FlandersArtSans-Bold" panose="00000800000000000000" pitchFamily="2" charset="0"/>
      <p:bold r:id="rId57"/>
    </p:embeddedFont>
    <p:embeddedFont>
      <p:font typeface="FlandersArtSans-Light" panose="00000400000000000000" pitchFamily="2" charset="0"/>
      <p:regular r:id="rId58"/>
    </p:embeddedFont>
    <p:embeddedFont>
      <p:font typeface="FlandersArtSerif-Regular" panose="00000500000000000000" pitchFamily="2" charset="0"/>
      <p:regular r:id="rId59"/>
    </p:embeddedFont>
    <p:embeddedFont>
      <p:font typeface="FlandersArtSans-Regular" panose="00000500000000000000" pitchFamily="2" charset="0"/>
      <p:regular r:id="rId60"/>
    </p:embeddedFont>
    <p:embeddedFont>
      <p:font typeface="Calibri" panose="020F0502020204030204" pitchFamily="34" charset="0"/>
      <p:regular r:id="rId61"/>
      <p:bold r:id="rId62"/>
      <p:italic r:id="rId63"/>
      <p:boldItalic r:id="rId64"/>
    </p:embeddedFont>
    <p:embeddedFont>
      <p:font typeface="Bookman Old Style" panose="02050604050505020204" pitchFamily="18" charset="0"/>
      <p:regular r:id="rId65"/>
      <p:bold r:id="rId66"/>
      <p:italic r:id="rId67"/>
      <p:boldItalic r:id="rId68"/>
    </p:embeddedFont>
    <p:embeddedFont>
      <p:font typeface="Arial Narrow" panose="020B0606020202030204" pitchFamily="34" charset="0"/>
      <p:regular r:id="rId69"/>
      <p:bold r:id="rId70"/>
      <p:italic r:id="rId71"/>
      <p:boldItalic r:id="rId72"/>
    </p:embeddedFont>
    <p:embeddedFont>
      <p:font typeface="Arial Rounded MT Bold" panose="020F0704030504030204" pitchFamily="34" charset="0"/>
      <p:regular r:id="rId73"/>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 xmlns:p15="http://schemas.microsoft.com/office/powerpoint/2012/main">
        <p15:guide id="1" orient="horz" pos="3128" userDrawn="1">
          <p15:clr>
            <a:srgbClr val="A4A3A4"/>
          </p15:clr>
        </p15:guide>
        <p15:guide id="2" pos="2140"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s, Kato 1L3C" initials="SK1" lastIdx="26" clrIdx="0"/>
  <p:cmAuthor id="2" name="Kerkhofs, Lobke" initials="KL"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7"/>
    <a:srgbClr val="9B9B9B"/>
    <a:srgbClr val="646464"/>
    <a:srgbClr val="71717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7238" autoAdjust="0"/>
  </p:normalViewPr>
  <p:slideViewPr>
    <p:cSldViewPr snapToGrid="0" showGuides="1">
      <p:cViewPr varScale="1">
        <p:scale>
          <a:sx n="65" d="100"/>
          <a:sy n="65" d="100"/>
        </p:scale>
        <p:origin x="-1404" y="-102"/>
      </p:cViewPr>
      <p:guideLst>
        <p:guide orient="horz" pos="2160"/>
        <p:guide pos="2880"/>
        <p:guide pos="5581"/>
      </p:guideLst>
    </p:cSldViewPr>
  </p:slideViewPr>
  <p:outlineViewPr>
    <p:cViewPr>
      <p:scale>
        <a:sx n="33" d="100"/>
        <a:sy n="33" d="100"/>
      </p:scale>
      <p:origin x="0" y="2538"/>
    </p:cViewPr>
  </p:outlineViewPr>
  <p:notesTextViewPr>
    <p:cViewPr>
      <p:scale>
        <a:sx n="100" d="100"/>
        <a:sy n="100" d="100"/>
      </p:scale>
      <p:origin x="0" y="0"/>
    </p:cViewPr>
  </p:notesTextViewPr>
  <p:sorterViewPr>
    <p:cViewPr>
      <p:scale>
        <a:sx n="200" d="100"/>
        <a:sy n="200" d="100"/>
      </p:scale>
      <p:origin x="0" y="6780"/>
    </p:cViewPr>
  </p:sorterViewPr>
  <p:notesViewPr>
    <p:cSldViewPr snapToGrid="0" snapToObjects="1">
      <p:cViewPr varScale="1">
        <p:scale>
          <a:sx n="103" d="100"/>
          <a:sy n="103" d="100"/>
        </p:scale>
        <p:origin x="-3438" y="-102"/>
      </p:cViewPr>
      <p:guideLst>
        <p:guide orient="horz" pos="3128"/>
        <p:guide orient="horz" pos="2928"/>
        <p:guide pos="2140"/>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BRUSFS01\RIS\Clients\Vlaamse%20overheid\2011%20-%20RIS\workdoc\Grafieken\Barema's\update%20grafieken\overview%20statutairen_finaa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69791938259371"/>
          <c:y val="6.71091587235806E-2"/>
          <c:w val="0.77006172839506171"/>
          <c:h val="0.74809023642902284"/>
        </c:manualLayout>
      </c:layout>
      <c:barChart>
        <c:barDir val="col"/>
        <c:grouping val="stacked"/>
        <c:varyColors val="0"/>
        <c:ser>
          <c:idx val="5"/>
          <c:order val="5"/>
          <c:tx>
            <c:v>Min</c:v>
          </c:tx>
          <c:spPr>
            <a:noFill/>
            <a:ln>
              <a:noFill/>
            </a:ln>
          </c:spPr>
          <c:invertIfNegative val="0"/>
          <c:val>
            <c:numRef>
              <c:f>'Data Input graphs'!$D$20:$Z$20</c:f>
              <c:numCache>
                <c:formatCode>General</c:formatCode>
                <c:ptCount val="23"/>
                <c:pt idx="0">
                  <c:v>23116.104665616662</c:v>
                </c:pt>
                <c:pt idx="1">
                  <c:v>24910.508215616665</c:v>
                </c:pt>
                <c:pt idx="2">
                  <c:v>24910.508215616665</c:v>
                </c:pt>
                <c:pt idx="3">
                  <c:v>31634.221080000021</c:v>
                </c:pt>
                <c:pt idx="4">
                  <c:v>32965.450760000007</c:v>
                </c:pt>
                <c:pt idx="5">
                  <c:v>29847.57072</c:v>
                </c:pt>
                <c:pt idx="6">
                  <c:v>42441.704139999994</c:v>
                </c:pt>
                <c:pt idx="7">
                  <c:v>24487.619639999906</c:v>
                </c:pt>
                <c:pt idx="8">
                  <c:v>24487.619639999906</c:v>
                </c:pt>
                <c:pt idx="9">
                  <c:v>39266.575719999993</c:v>
                </c:pt>
                <c:pt idx="10">
                  <c:v>37959.432720000004</c:v>
                </c:pt>
                <c:pt idx="11">
                  <c:v>47109.433720000001</c:v>
                </c:pt>
                <c:pt idx="12">
                  <c:v>29216.988240000021</c:v>
                </c:pt>
                <c:pt idx="13">
                  <c:v>30110.313420000002</c:v>
                </c:pt>
                <c:pt idx="14">
                  <c:v>42229.433186666574</c:v>
                </c:pt>
                <c:pt idx="15">
                  <c:v>43536.576186666585</c:v>
                </c:pt>
                <c:pt idx="16">
                  <c:v>50595.148386666624</c:v>
                </c:pt>
                <c:pt idx="17">
                  <c:v>39266.575719999993</c:v>
                </c:pt>
                <c:pt idx="18">
                  <c:v>45802.290719999997</c:v>
                </c:pt>
                <c:pt idx="19">
                  <c:v>62767.584540000003</c:v>
                </c:pt>
                <c:pt idx="20">
                  <c:v>75952.594006666608</c:v>
                </c:pt>
                <c:pt idx="21">
                  <c:v>77253.746256666374</c:v>
                </c:pt>
                <c:pt idx="22">
                  <c:v>78121.181090000027</c:v>
                </c:pt>
              </c:numCache>
            </c:numRef>
          </c:val>
        </c:ser>
        <c:ser>
          <c:idx val="6"/>
          <c:order val="6"/>
          <c:tx>
            <c:v>Mid</c:v>
          </c:tx>
          <c:spPr>
            <a:solidFill>
              <a:srgbClr val="F5FA2A"/>
            </a:solidFill>
          </c:spPr>
          <c:invertIfNegative val="0"/>
          <c:val>
            <c:numRef>
              <c:f>'Data Input graphs'!$D$25:$Z$25</c:f>
              <c:numCache>
                <c:formatCode>General</c:formatCode>
                <c:ptCount val="23"/>
                <c:pt idx="0">
                  <c:v>8338.698849999997</c:v>
                </c:pt>
                <c:pt idx="1">
                  <c:v>7810.9330999999975</c:v>
                </c:pt>
                <c:pt idx="2">
                  <c:v>7810.9330999999975</c:v>
                </c:pt>
                <c:pt idx="3">
                  <c:v>5622.6937799999941</c:v>
                </c:pt>
                <c:pt idx="4">
                  <c:v>7549.473579999998</c:v>
                </c:pt>
                <c:pt idx="5">
                  <c:v>5797.8555800000104</c:v>
                </c:pt>
                <c:pt idx="6">
                  <c:v>1751.6179999999949</c:v>
                </c:pt>
                <c:pt idx="7">
                  <c:v>10001.738780000012</c:v>
                </c:pt>
                <c:pt idx="8">
                  <c:v>10001.738780000012</c:v>
                </c:pt>
                <c:pt idx="9">
                  <c:v>9585.7153333333281</c:v>
                </c:pt>
                <c:pt idx="10">
                  <c:v>9150.0010000000111</c:v>
                </c:pt>
                <c:pt idx="11">
                  <c:v>4792.857666666675</c:v>
                </c:pt>
                <c:pt idx="12">
                  <c:v>11122.774300000006</c:v>
                </c:pt>
                <c:pt idx="13">
                  <c:v>11543.162619999985</c:v>
                </c:pt>
                <c:pt idx="14">
                  <c:v>7930.0008666666754</c:v>
                </c:pt>
                <c:pt idx="15">
                  <c:v>9585.7153333333135</c:v>
                </c:pt>
                <c:pt idx="16">
                  <c:v>5664.2863333333371</c:v>
                </c:pt>
                <c:pt idx="17">
                  <c:v>18300.002000000008</c:v>
                </c:pt>
                <c:pt idx="18">
                  <c:v>22657.145333333316</c:v>
                </c:pt>
                <c:pt idx="19">
                  <c:v>18910.079366666632</c:v>
                </c:pt>
                <c:pt idx="20">
                  <c:v>18216.131499999996</c:v>
                </c:pt>
                <c:pt idx="21">
                  <c:v>13965.700816666664</c:v>
                </c:pt>
                <c:pt idx="22">
                  <c:v>23073.766566666673</c:v>
                </c:pt>
              </c:numCache>
            </c:numRef>
          </c:val>
        </c:ser>
        <c:ser>
          <c:idx val="7"/>
          <c:order val="7"/>
          <c:tx>
            <c:v>Max</c:v>
          </c:tx>
          <c:spPr>
            <a:solidFill>
              <a:schemeClr val="accent2"/>
            </a:solidFill>
          </c:spPr>
          <c:invertIfNegative val="0"/>
          <c:val>
            <c:numRef>
              <c:f>'Data Input graphs'!$D$26:$Z$26</c:f>
              <c:numCache>
                <c:formatCode>General</c:formatCode>
                <c:ptCount val="23"/>
                <c:pt idx="0">
                  <c:v>3958.2431249999936</c:v>
                </c:pt>
                <c:pt idx="1">
                  <c:v>5013.774625</c:v>
                </c:pt>
                <c:pt idx="2">
                  <c:v>5013.774625</c:v>
                </c:pt>
                <c:pt idx="3">
                  <c:v>1769.1341799999998</c:v>
                </c:pt>
                <c:pt idx="4">
                  <c:v>2802.5887999999927</c:v>
                </c:pt>
                <c:pt idx="5">
                  <c:v>2942.7182399999847</c:v>
                </c:pt>
                <c:pt idx="6">
                  <c:v>2061.654386000002</c:v>
                </c:pt>
                <c:pt idx="7">
                  <c:v>12856.876119999964</c:v>
                </c:pt>
                <c:pt idx="8">
                  <c:v>12856.876119999964</c:v>
                </c:pt>
                <c:pt idx="9">
                  <c:v>5228.5720000000001</c:v>
                </c:pt>
                <c:pt idx="10">
                  <c:v>5228.5720000000001</c:v>
                </c:pt>
                <c:pt idx="11">
                  <c:v>4618.5719333333245</c:v>
                </c:pt>
                <c:pt idx="12">
                  <c:v>11122.774299999997</c:v>
                </c:pt>
                <c:pt idx="13">
                  <c:v>10947.61250000001</c:v>
                </c:pt>
                <c:pt idx="14">
                  <c:v>4792.857666666675</c:v>
                </c:pt>
                <c:pt idx="15">
                  <c:v>5315.7148666666844</c:v>
                </c:pt>
                <c:pt idx="16">
                  <c:v>5141.4291333333313</c:v>
                </c:pt>
                <c:pt idx="17">
                  <c:v>14901.430200000004</c:v>
                </c:pt>
                <c:pt idx="18">
                  <c:v>19258.573533333296</c:v>
                </c:pt>
                <c:pt idx="19">
                  <c:v>4250.4306833333185</c:v>
                </c:pt>
                <c:pt idx="20">
                  <c:v>2168.5870833333174</c:v>
                </c:pt>
                <c:pt idx="21">
                  <c:v>3816.7132666666585</c:v>
                </c:pt>
                <c:pt idx="22">
                  <c:v>3816.7132666666585</c:v>
                </c:pt>
              </c:numCache>
            </c:numRef>
          </c:val>
        </c:ser>
        <c:dLbls>
          <c:showLegendKey val="0"/>
          <c:showVal val="0"/>
          <c:showCatName val="0"/>
          <c:showSerName val="0"/>
          <c:showPercent val="0"/>
          <c:showBubbleSize val="0"/>
        </c:dLbls>
        <c:gapWidth val="150"/>
        <c:overlap val="100"/>
        <c:axId val="116545408"/>
        <c:axId val="116546944"/>
      </c:barChart>
      <c:lineChart>
        <c:grouping val="stacked"/>
        <c:varyColors val="0"/>
        <c:ser>
          <c:idx val="0"/>
          <c:order val="0"/>
          <c:tx>
            <c:v>P10</c:v>
          </c:tx>
          <c:spPr>
            <a:ln>
              <a:solidFill>
                <a:schemeClr val="tx2"/>
              </a:solidFill>
              <a:prstDash val="sysDash"/>
            </a:ln>
          </c:spPr>
          <c:marker>
            <c:symbol val="none"/>
          </c:marker>
          <c:cat>
            <c:strRef>
              <c:f>'Data Input graphs'!$C$5:$Y$5</c:f>
              <c:strCache>
                <c:ptCount val="23"/>
                <c:pt idx="0">
                  <c:v>D11-S</c:v>
                </c:pt>
                <c:pt idx="1">
                  <c:v>D12-S</c:v>
                </c:pt>
                <c:pt idx="2">
                  <c:v>D13-S</c:v>
                </c:pt>
                <c:pt idx="3">
                  <c:v>D22-S</c:v>
                </c:pt>
                <c:pt idx="4">
                  <c:v>D23-S</c:v>
                </c:pt>
                <c:pt idx="5">
                  <c:v>D21-S</c:v>
                </c:pt>
                <c:pt idx="6">
                  <c:v>D31-S</c:v>
                </c:pt>
                <c:pt idx="7">
                  <c:v>C11-S</c:v>
                </c:pt>
                <c:pt idx="8">
                  <c:v>C12-S</c:v>
                </c:pt>
                <c:pt idx="9">
                  <c:v>C22-S</c:v>
                </c:pt>
                <c:pt idx="10">
                  <c:v>C21-S</c:v>
                </c:pt>
                <c:pt idx="11">
                  <c:v>C31-S</c:v>
                </c:pt>
                <c:pt idx="12">
                  <c:v>B11-S</c:v>
                </c:pt>
                <c:pt idx="13">
                  <c:v>B12-S</c:v>
                </c:pt>
                <c:pt idx="14">
                  <c:v>B21-S</c:v>
                </c:pt>
                <c:pt idx="15">
                  <c:v>B22-S</c:v>
                </c:pt>
                <c:pt idx="16">
                  <c:v>B31-S</c:v>
                </c:pt>
                <c:pt idx="17">
                  <c:v>A11-S</c:v>
                </c:pt>
                <c:pt idx="18">
                  <c:v>A12-S</c:v>
                </c:pt>
                <c:pt idx="19">
                  <c:v>A21-S</c:v>
                </c:pt>
                <c:pt idx="20">
                  <c:v>A22-S</c:v>
                </c:pt>
                <c:pt idx="21">
                  <c:v>A213</c:v>
                </c:pt>
                <c:pt idx="22">
                  <c:v>A285-A286</c:v>
                </c:pt>
              </c:strCache>
            </c:strRef>
          </c:cat>
          <c:val>
            <c:numRef>
              <c:f>'Data Input graphs'!$Q$17:$AB$17</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ser>
        <c:ser>
          <c:idx val="1"/>
          <c:order val="1"/>
          <c:tx>
            <c:v>Q1</c:v>
          </c:tx>
          <c:spPr>
            <a:ln>
              <a:solidFill>
                <a:schemeClr val="tx2"/>
              </a:solidFill>
              <a:prstDash val="dash"/>
            </a:ln>
          </c:spPr>
          <c:marker>
            <c:symbol val="none"/>
          </c:marker>
          <c:cat>
            <c:strRef>
              <c:f>'Data Input graphs'!$C$5:$Y$5</c:f>
              <c:strCache>
                <c:ptCount val="23"/>
                <c:pt idx="0">
                  <c:v>D11-S</c:v>
                </c:pt>
                <c:pt idx="1">
                  <c:v>D12-S</c:v>
                </c:pt>
                <c:pt idx="2">
                  <c:v>D13-S</c:v>
                </c:pt>
                <c:pt idx="3">
                  <c:v>D22-S</c:v>
                </c:pt>
                <c:pt idx="4">
                  <c:v>D23-S</c:v>
                </c:pt>
                <c:pt idx="5">
                  <c:v>D21-S</c:v>
                </c:pt>
                <c:pt idx="6">
                  <c:v>D31-S</c:v>
                </c:pt>
                <c:pt idx="7">
                  <c:v>C11-S</c:v>
                </c:pt>
                <c:pt idx="8">
                  <c:v>C12-S</c:v>
                </c:pt>
                <c:pt idx="9">
                  <c:v>C22-S</c:v>
                </c:pt>
                <c:pt idx="10">
                  <c:v>C21-S</c:v>
                </c:pt>
                <c:pt idx="11">
                  <c:v>C31-S</c:v>
                </c:pt>
                <c:pt idx="12">
                  <c:v>B11-S</c:v>
                </c:pt>
                <c:pt idx="13">
                  <c:v>B12-S</c:v>
                </c:pt>
                <c:pt idx="14">
                  <c:v>B21-S</c:v>
                </c:pt>
                <c:pt idx="15">
                  <c:v>B22-S</c:v>
                </c:pt>
                <c:pt idx="16">
                  <c:v>B31-S</c:v>
                </c:pt>
                <c:pt idx="17">
                  <c:v>A11-S</c:v>
                </c:pt>
                <c:pt idx="18">
                  <c:v>A12-S</c:v>
                </c:pt>
                <c:pt idx="19">
                  <c:v>A21-S</c:v>
                </c:pt>
                <c:pt idx="20">
                  <c:v>A22-S</c:v>
                </c:pt>
                <c:pt idx="21">
                  <c:v>A213</c:v>
                </c:pt>
                <c:pt idx="22">
                  <c:v>A285-A286</c:v>
                </c:pt>
              </c:strCache>
            </c:strRef>
          </c:cat>
          <c:val>
            <c:numRef>
              <c:f>'Data Input graphs'!$Q$16:$AB$16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ser>
        <c:ser>
          <c:idx val="2"/>
          <c:order val="2"/>
          <c:tx>
            <c:v>Med</c:v>
          </c:tx>
          <c:spPr>
            <a:ln>
              <a:solidFill>
                <a:schemeClr val="tx2"/>
              </a:solidFill>
            </a:ln>
          </c:spPr>
          <c:marker>
            <c:symbol val="none"/>
          </c:marker>
          <c:cat>
            <c:strRef>
              <c:f>'Data Input graphs'!$C$5:$Y$5</c:f>
              <c:strCache>
                <c:ptCount val="23"/>
                <c:pt idx="0">
                  <c:v>D11-S</c:v>
                </c:pt>
                <c:pt idx="1">
                  <c:v>D12-S</c:v>
                </c:pt>
                <c:pt idx="2">
                  <c:v>D13-S</c:v>
                </c:pt>
                <c:pt idx="3">
                  <c:v>D22-S</c:v>
                </c:pt>
                <c:pt idx="4">
                  <c:v>D23-S</c:v>
                </c:pt>
                <c:pt idx="5">
                  <c:v>D21-S</c:v>
                </c:pt>
                <c:pt idx="6">
                  <c:v>D31-S</c:v>
                </c:pt>
                <c:pt idx="7">
                  <c:v>C11-S</c:v>
                </c:pt>
                <c:pt idx="8">
                  <c:v>C12-S</c:v>
                </c:pt>
                <c:pt idx="9">
                  <c:v>C22-S</c:v>
                </c:pt>
                <c:pt idx="10">
                  <c:v>C21-S</c:v>
                </c:pt>
                <c:pt idx="11">
                  <c:v>C31-S</c:v>
                </c:pt>
                <c:pt idx="12">
                  <c:v>B11-S</c:v>
                </c:pt>
                <c:pt idx="13">
                  <c:v>B12-S</c:v>
                </c:pt>
                <c:pt idx="14">
                  <c:v>B21-S</c:v>
                </c:pt>
                <c:pt idx="15">
                  <c:v>B22-S</c:v>
                </c:pt>
                <c:pt idx="16">
                  <c:v>B31-S</c:v>
                </c:pt>
                <c:pt idx="17">
                  <c:v>A11-S</c:v>
                </c:pt>
                <c:pt idx="18">
                  <c:v>A12-S</c:v>
                </c:pt>
                <c:pt idx="19">
                  <c:v>A21-S</c:v>
                </c:pt>
                <c:pt idx="20">
                  <c:v>A22-S</c:v>
                </c:pt>
                <c:pt idx="21">
                  <c:v>A213</c:v>
                </c:pt>
                <c:pt idx="22">
                  <c:v>A285-A286</c:v>
                </c:pt>
              </c:strCache>
            </c:strRef>
          </c:cat>
          <c:val>
            <c:numRef>
              <c:f>'Data Input graphs'!$Q$15:$AB$15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ser>
        <c:ser>
          <c:idx val="3"/>
          <c:order val="3"/>
          <c:tx>
            <c:v>Q3</c:v>
          </c:tx>
          <c:spPr>
            <a:ln>
              <a:solidFill>
                <a:schemeClr val="tx2"/>
              </a:solidFill>
              <a:prstDash val="dash"/>
            </a:ln>
          </c:spPr>
          <c:marker>
            <c:symbol val="none"/>
          </c:marker>
          <c:cat>
            <c:strRef>
              <c:f>'Data Input graphs'!$C$5:$Y$5</c:f>
              <c:strCache>
                <c:ptCount val="23"/>
                <c:pt idx="0">
                  <c:v>D11-S</c:v>
                </c:pt>
                <c:pt idx="1">
                  <c:v>D12-S</c:v>
                </c:pt>
                <c:pt idx="2">
                  <c:v>D13-S</c:v>
                </c:pt>
                <c:pt idx="3">
                  <c:v>D22-S</c:v>
                </c:pt>
                <c:pt idx="4">
                  <c:v>D23-S</c:v>
                </c:pt>
                <c:pt idx="5">
                  <c:v>D21-S</c:v>
                </c:pt>
                <c:pt idx="6">
                  <c:v>D31-S</c:v>
                </c:pt>
                <c:pt idx="7">
                  <c:v>C11-S</c:v>
                </c:pt>
                <c:pt idx="8">
                  <c:v>C12-S</c:v>
                </c:pt>
                <c:pt idx="9">
                  <c:v>C22-S</c:v>
                </c:pt>
                <c:pt idx="10">
                  <c:v>C21-S</c:v>
                </c:pt>
                <c:pt idx="11">
                  <c:v>C31-S</c:v>
                </c:pt>
                <c:pt idx="12">
                  <c:v>B11-S</c:v>
                </c:pt>
                <c:pt idx="13">
                  <c:v>B12-S</c:v>
                </c:pt>
                <c:pt idx="14">
                  <c:v>B21-S</c:v>
                </c:pt>
                <c:pt idx="15">
                  <c:v>B22-S</c:v>
                </c:pt>
                <c:pt idx="16">
                  <c:v>B31-S</c:v>
                </c:pt>
                <c:pt idx="17">
                  <c:v>A11-S</c:v>
                </c:pt>
                <c:pt idx="18">
                  <c:v>A12-S</c:v>
                </c:pt>
                <c:pt idx="19">
                  <c:v>A21-S</c:v>
                </c:pt>
                <c:pt idx="20">
                  <c:v>A22-S</c:v>
                </c:pt>
                <c:pt idx="21">
                  <c:v>A213</c:v>
                </c:pt>
                <c:pt idx="22">
                  <c:v>A285-A286</c:v>
                </c:pt>
              </c:strCache>
            </c:strRef>
          </c:cat>
          <c:val>
            <c:numRef>
              <c:f>'Data Input graphs'!$Q$14:$AB$14</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ser>
        <c:ser>
          <c:idx val="4"/>
          <c:order val="4"/>
          <c:tx>
            <c:v>P90</c:v>
          </c:tx>
          <c:spPr>
            <a:ln>
              <a:solidFill>
                <a:schemeClr val="tx2"/>
              </a:solidFill>
              <a:prstDash val="sysDash"/>
            </a:ln>
          </c:spPr>
          <c:marker>
            <c:symbol val="none"/>
          </c:marker>
          <c:cat>
            <c:strRef>
              <c:f>'Data Input graphs'!$C$5:$Y$5</c:f>
              <c:strCache>
                <c:ptCount val="23"/>
                <c:pt idx="0">
                  <c:v>D11-S</c:v>
                </c:pt>
                <c:pt idx="1">
                  <c:v>D12-S</c:v>
                </c:pt>
                <c:pt idx="2">
                  <c:v>D13-S</c:v>
                </c:pt>
                <c:pt idx="3">
                  <c:v>D22-S</c:v>
                </c:pt>
                <c:pt idx="4">
                  <c:v>D23-S</c:v>
                </c:pt>
                <c:pt idx="5">
                  <c:v>D21-S</c:v>
                </c:pt>
                <c:pt idx="6">
                  <c:v>D31-S</c:v>
                </c:pt>
                <c:pt idx="7">
                  <c:v>C11-S</c:v>
                </c:pt>
                <c:pt idx="8">
                  <c:v>C12-S</c:v>
                </c:pt>
                <c:pt idx="9">
                  <c:v>C22-S</c:v>
                </c:pt>
                <c:pt idx="10">
                  <c:v>C21-S</c:v>
                </c:pt>
                <c:pt idx="11">
                  <c:v>C31-S</c:v>
                </c:pt>
                <c:pt idx="12">
                  <c:v>B11-S</c:v>
                </c:pt>
                <c:pt idx="13">
                  <c:v>B12-S</c:v>
                </c:pt>
                <c:pt idx="14">
                  <c:v>B21-S</c:v>
                </c:pt>
                <c:pt idx="15">
                  <c:v>B22-S</c:v>
                </c:pt>
                <c:pt idx="16">
                  <c:v>B31-S</c:v>
                </c:pt>
                <c:pt idx="17">
                  <c:v>A11-S</c:v>
                </c:pt>
                <c:pt idx="18">
                  <c:v>A12-S</c:v>
                </c:pt>
                <c:pt idx="19">
                  <c:v>A21-S</c:v>
                </c:pt>
                <c:pt idx="20">
                  <c:v>A22-S</c:v>
                </c:pt>
                <c:pt idx="21">
                  <c:v>A213</c:v>
                </c:pt>
                <c:pt idx="22">
                  <c:v>A285-A286</c:v>
                </c:pt>
              </c:strCache>
            </c:strRef>
          </c:cat>
          <c:val>
            <c:numRef>
              <c:f>'Data Input graphs'!$Q$13:$AB$13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ser>
        <c:dLbls>
          <c:showLegendKey val="0"/>
          <c:showVal val="0"/>
          <c:showCatName val="0"/>
          <c:showSerName val="0"/>
          <c:showPercent val="0"/>
          <c:showBubbleSize val="0"/>
        </c:dLbls>
        <c:marker val="1"/>
        <c:smooth val="0"/>
        <c:axId val="116545408"/>
        <c:axId val="116546944"/>
      </c:lineChart>
      <c:catAx>
        <c:axId val="116545408"/>
        <c:scaling>
          <c:orientation val="minMax"/>
        </c:scaling>
        <c:delete val="0"/>
        <c:axPos val="b"/>
        <c:numFmt formatCode="General" sourceLinked="1"/>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nl-BE"/>
          </a:p>
        </c:txPr>
        <c:crossAx val="116546944"/>
        <c:crosses val="autoZero"/>
        <c:auto val="1"/>
        <c:lblAlgn val="ctr"/>
        <c:lblOffset val="100"/>
        <c:noMultiLvlLbl val="0"/>
      </c:catAx>
      <c:valAx>
        <c:axId val="116546944"/>
        <c:scaling>
          <c:orientation val="minMax"/>
          <c:max val="110000"/>
          <c:min val="20000"/>
        </c:scaling>
        <c:delete val="1"/>
        <c:axPos val="l"/>
        <c:majorGridlines/>
        <c:numFmt formatCode="#,##0" sourceLinked="0"/>
        <c:majorTickMark val="out"/>
        <c:minorTickMark val="none"/>
        <c:tickLblPos val="nextTo"/>
        <c:crossAx val="116545408"/>
        <c:crosses val="autoZero"/>
        <c:crossBetween val="between"/>
        <c:majorUnit val="5000"/>
        <c:minorUnit val="1000"/>
      </c:valAx>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nl-B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56641604010133E-2"/>
          <c:y val="3.419033340864748E-2"/>
          <c:w val="0.9147869674185467"/>
          <c:h val="0.82193847999410807"/>
        </c:manualLayout>
      </c:layout>
      <c:barChart>
        <c:barDir val="bar"/>
        <c:grouping val="stacked"/>
        <c:varyColors val="0"/>
        <c:ser>
          <c:idx val="0"/>
          <c:order val="0"/>
          <c:tx>
            <c:strRef>
              <c:f>Sheet1!$A$2</c:f>
              <c:strCache>
                <c:ptCount val="1"/>
                <c:pt idx="0">
                  <c:v>Niet akkoord</c:v>
                </c:pt>
              </c:strCache>
            </c:strRef>
          </c:tx>
          <c:spPr>
            <a:gradFill rotWithShape="0">
              <a:gsLst>
                <a:gs pos="0">
                  <a:srgbClr val="FF0000">
                    <a:gamma/>
                    <a:shade val="46275"/>
                    <a:invGamma/>
                  </a:srgbClr>
                </a:gs>
                <a:gs pos="50000">
                  <a:srgbClr val="FF0000"/>
                </a:gs>
                <a:gs pos="100000">
                  <a:srgbClr val="FF0000">
                    <a:gamma/>
                    <a:shade val="46275"/>
                    <a:invGamma/>
                  </a:srgbClr>
                </a:gs>
              </a:gsLst>
              <a:lin ang="0" scaled="1"/>
            </a:gradFill>
            <a:ln w="14103">
              <a:solidFill>
                <a:schemeClr val="tx1"/>
              </a:solidFill>
              <a:prstDash val="solid"/>
            </a:ln>
          </c:spPr>
          <c:invertIfNegative val="0"/>
          <c:dLbls>
            <c:numFmt formatCode="0" sourceLinked="0"/>
            <c:spPr>
              <a:noFill/>
              <a:ln w="28206">
                <a:noFill/>
              </a:ln>
            </c:spPr>
            <c:txPr>
              <a:bodyPr/>
              <a:lstStyle/>
              <a:p>
                <a:pPr>
                  <a:defRPr sz="1334" b="1" i="0" u="none" strike="noStrike" baseline="0">
                    <a:solidFill>
                      <a:srgbClr val="FFFFFF"/>
                    </a:solidFill>
                    <a:latin typeface="Arial"/>
                    <a:ea typeface="Arial"/>
                    <a:cs typeface="Arial"/>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55. Het door het algemeen personeelsbeleid (Vlaamse overheid) geboden kader laat mij toe om geschikte medewerkers aan te trekken, te motiveren en te behouden</c:v>
                </c:pt>
                <c:pt idx="1">
                  <c:v>54. Het algemeen personeelsbeleid van de Vlaamse overheid bevordert de mobiliteit van onze medewerkers.</c:v>
                </c:pt>
                <c:pt idx="2">
                  <c:v>53. Het algemeen personeelsbeleid van de Vlaamse overheid bevordert de inzetbaarheid van de medewerkers in mijn organisatie.</c:v>
                </c:pt>
                <c:pt idx="3">
                  <c:v>51. Het beloningsbeleid (Vlaamse overheid) laat mij toe om geschikte medewerkers aan te trekken, te motiveren en te behouden</c:v>
                </c:pt>
              </c:strCache>
            </c:strRef>
          </c:cat>
          <c:val>
            <c:numRef>
              <c:f>Sheet1!$B$2:$G$2</c:f>
              <c:numCache>
                <c:formatCode>General</c:formatCode>
                <c:ptCount val="4"/>
                <c:pt idx="0">
                  <c:v>9</c:v>
                </c:pt>
                <c:pt idx="1">
                  <c:v>6</c:v>
                </c:pt>
                <c:pt idx="2">
                  <c:v>8</c:v>
                </c:pt>
                <c:pt idx="3">
                  <c:v>10</c:v>
                </c:pt>
              </c:numCache>
            </c:numRef>
          </c:val>
        </c:ser>
        <c:ser>
          <c:idx val="4"/>
          <c:order val="1"/>
          <c:tx>
            <c:strRef>
              <c:f>Sheet1!$A$3</c:f>
              <c:strCache>
                <c:ptCount val="1"/>
                <c:pt idx="0">
                  <c:v>Eerder niet akkoord</c:v>
                </c:pt>
              </c:strCache>
            </c:strRef>
          </c:tx>
          <c:spPr>
            <a:gradFill rotWithShape="0">
              <a:gsLst>
                <a:gs pos="0">
                  <a:srgbClr val="FFCC99">
                    <a:gamma/>
                    <a:shade val="46275"/>
                    <a:invGamma/>
                  </a:srgbClr>
                </a:gs>
                <a:gs pos="50000">
                  <a:srgbClr val="FFCC99"/>
                </a:gs>
                <a:gs pos="100000">
                  <a:srgbClr val="FFCC99">
                    <a:gamma/>
                    <a:shade val="46275"/>
                    <a:invGamma/>
                  </a:srgbClr>
                </a:gs>
              </a:gsLst>
              <a:lin ang="0" scaled="1"/>
            </a:gradFill>
            <a:ln w="14103">
              <a:solidFill>
                <a:schemeClr val="tx1"/>
              </a:solidFill>
              <a:prstDash val="solid"/>
            </a:ln>
          </c:spPr>
          <c:invertIfNegative val="0"/>
          <c:dLbls>
            <c:numFmt formatCode="0" sourceLinked="0"/>
            <c:spPr>
              <a:noFill/>
              <a:ln w="28206">
                <a:noFill/>
              </a:ln>
            </c:spPr>
            <c:txPr>
              <a:bodyPr/>
              <a:lstStyle/>
              <a:p>
                <a:pPr>
                  <a:defRPr sz="1334" b="1" i="0" u="none" strike="noStrike" baseline="0">
                    <a:solidFill>
                      <a:srgbClr val="003366"/>
                    </a:solidFill>
                    <a:latin typeface="Arial"/>
                    <a:ea typeface="Arial"/>
                    <a:cs typeface="Aria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55. Het door het algemeen personeelsbeleid (Vlaamse overheid) geboden kader laat mij toe om geschikte medewerkers aan te trekken, te motiveren en te behouden</c:v>
                </c:pt>
                <c:pt idx="1">
                  <c:v>54. Het algemeen personeelsbeleid van de Vlaamse overheid bevordert de mobiliteit van onze medewerkers.</c:v>
                </c:pt>
                <c:pt idx="2">
                  <c:v>53. Het algemeen personeelsbeleid van de Vlaamse overheid bevordert de inzetbaarheid van de medewerkers in mijn organisatie.</c:v>
                </c:pt>
                <c:pt idx="3">
                  <c:v>51. Het beloningsbeleid (Vlaamse overheid) laat mij toe om geschikte medewerkers aan te trekken, te motiveren en te behouden</c:v>
                </c:pt>
              </c:strCache>
            </c:strRef>
          </c:cat>
          <c:val>
            <c:numRef>
              <c:f>Sheet1!$B$3:$G$3</c:f>
              <c:numCache>
                <c:formatCode>General</c:formatCode>
                <c:ptCount val="4"/>
                <c:pt idx="0">
                  <c:v>23</c:v>
                </c:pt>
                <c:pt idx="1">
                  <c:v>26</c:v>
                </c:pt>
                <c:pt idx="2">
                  <c:v>22</c:v>
                </c:pt>
                <c:pt idx="3">
                  <c:v>23</c:v>
                </c:pt>
              </c:numCache>
            </c:numRef>
          </c:val>
        </c:ser>
        <c:ser>
          <c:idx val="5"/>
          <c:order val="2"/>
          <c:tx>
            <c:strRef>
              <c:f>Sheet1!$A$4</c:f>
              <c:strCache>
                <c:ptCount val="1"/>
                <c:pt idx="0">
                  <c:v>Noch akkoord, noch niet akkoord</c:v>
                </c:pt>
              </c:strCache>
            </c:strRef>
          </c:tx>
          <c:spPr>
            <a:gradFill rotWithShape="0">
              <a:gsLst>
                <a:gs pos="0">
                  <a:srgbClr val="CCFFCC">
                    <a:gamma/>
                    <a:shade val="46275"/>
                    <a:invGamma/>
                  </a:srgbClr>
                </a:gs>
                <a:gs pos="50000">
                  <a:srgbClr val="CCFFCC"/>
                </a:gs>
                <a:gs pos="100000">
                  <a:srgbClr val="CCFFCC">
                    <a:gamma/>
                    <a:shade val="46275"/>
                    <a:invGamma/>
                  </a:srgbClr>
                </a:gs>
              </a:gsLst>
              <a:lin ang="0" scaled="1"/>
            </a:gradFill>
            <a:ln w="14103">
              <a:solidFill>
                <a:schemeClr val="tx1"/>
              </a:solidFill>
              <a:prstDash val="solid"/>
            </a:ln>
          </c:spPr>
          <c:invertIfNegative val="0"/>
          <c:dLbls>
            <c:numFmt formatCode="0" sourceLinked="0"/>
            <c:spPr>
              <a:noFill/>
              <a:ln w="28206">
                <a:noFill/>
              </a:ln>
            </c:spPr>
            <c:txPr>
              <a:bodyPr/>
              <a:lstStyle/>
              <a:p>
                <a:pPr>
                  <a:defRPr sz="1334" b="1" i="0" u="none" strike="noStrike" baseline="0">
                    <a:solidFill>
                      <a:srgbClr val="003366"/>
                    </a:solidFill>
                    <a:latin typeface="Arial"/>
                    <a:ea typeface="Arial"/>
                    <a:cs typeface="Aria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55. Het door het algemeen personeelsbeleid (Vlaamse overheid) geboden kader laat mij toe om geschikte medewerkers aan te trekken, te motiveren en te behouden</c:v>
                </c:pt>
                <c:pt idx="1">
                  <c:v>54. Het algemeen personeelsbeleid van de Vlaamse overheid bevordert de mobiliteit van onze medewerkers.</c:v>
                </c:pt>
                <c:pt idx="2">
                  <c:v>53. Het algemeen personeelsbeleid van de Vlaamse overheid bevordert de inzetbaarheid van de medewerkers in mijn organisatie.</c:v>
                </c:pt>
                <c:pt idx="3">
                  <c:v>51. Het beloningsbeleid (Vlaamse overheid) laat mij toe om geschikte medewerkers aan te trekken, te motiveren en te behouden</c:v>
                </c:pt>
              </c:strCache>
            </c:strRef>
          </c:cat>
          <c:val>
            <c:numRef>
              <c:f>Sheet1!$B$4:$G$4</c:f>
              <c:numCache>
                <c:formatCode>General</c:formatCode>
                <c:ptCount val="4"/>
                <c:pt idx="0">
                  <c:v>23</c:v>
                </c:pt>
                <c:pt idx="1">
                  <c:v>30</c:v>
                </c:pt>
                <c:pt idx="2">
                  <c:v>31</c:v>
                </c:pt>
                <c:pt idx="3">
                  <c:v>24</c:v>
                </c:pt>
              </c:numCache>
            </c:numRef>
          </c:val>
        </c:ser>
        <c:ser>
          <c:idx val="1"/>
          <c:order val="3"/>
          <c:tx>
            <c:strRef>
              <c:f>Sheet1!$A$5</c:f>
              <c:strCache>
                <c:ptCount val="1"/>
                <c:pt idx="0">
                  <c:v>Eerder akkoord</c:v>
                </c:pt>
              </c:strCache>
            </c:strRef>
          </c:tx>
          <c:spPr>
            <a:gradFill rotWithShape="0">
              <a:gsLst>
                <a:gs pos="0">
                  <a:srgbClr val="99CC00">
                    <a:gamma/>
                    <a:shade val="46275"/>
                    <a:invGamma/>
                  </a:srgbClr>
                </a:gs>
                <a:gs pos="50000">
                  <a:srgbClr val="99CC00"/>
                </a:gs>
                <a:gs pos="100000">
                  <a:srgbClr val="99CC00">
                    <a:gamma/>
                    <a:shade val="46275"/>
                    <a:invGamma/>
                  </a:srgbClr>
                </a:gs>
              </a:gsLst>
              <a:lin ang="0" scaled="1"/>
            </a:gradFill>
            <a:ln w="14103">
              <a:solidFill>
                <a:schemeClr val="tx1"/>
              </a:solidFill>
              <a:prstDash val="solid"/>
            </a:ln>
          </c:spPr>
          <c:invertIfNegative val="0"/>
          <c:dLbls>
            <c:numFmt formatCode="0" sourceLinked="0"/>
            <c:spPr>
              <a:noFill/>
              <a:ln w="28206">
                <a:noFill/>
              </a:ln>
            </c:spPr>
            <c:txPr>
              <a:bodyPr/>
              <a:lstStyle/>
              <a:p>
                <a:pPr>
                  <a:defRPr sz="1334" b="1" i="0" u="none" strike="noStrike" baseline="0">
                    <a:solidFill>
                      <a:srgbClr val="003366"/>
                    </a:solidFill>
                    <a:latin typeface="Arial"/>
                    <a:ea typeface="Arial"/>
                    <a:cs typeface="Aria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55. Het door het algemeen personeelsbeleid (Vlaamse overheid) geboden kader laat mij toe om geschikte medewerkers aan te trekken, te motiveren en te behouden</c:v>
                </c:pt>
                <c:pt idx="1">
                  <c:v>54. Het algemeen personeelsbeleid van de Vlaamse overheid bevordert de mobiliteit van onze medewerkers.</c:v>
                </c:pt>
                <c:pt idx="2">
                  <c:v>53. Het algemeen personeelsbeleid van de Vlaamse overheid bevordert de inzetbaarheid van de medewerkers in mijn organisatie.</c:v>
                </c:pt>
                <c:pt idx="3">
                  <c:v>51. Het beloningsbeleid (Vlaamse overheid) laat mij toe om geschikte medewerkers aan te trekken, te motiveren en te behouden</c:v>
                </c:pt>
              </c:strCache>
            </c:strRef>
          </c:cat>
          <c:val>
            <c:numRef>
              <c:f>Sheet1!$B$5:$G$5</c:f>
              <c:numCache>
                <c:formatCode>General</c:formatCode>
                <c:ptCount val="4"/>
                <c:pt idx="0">
                  <c:v>35</c:v>
                </c:pt>
                <c:pt idx="1">
                  <c:v>27</c:v>
                </c:pt>
                <c:pt idx="2">
                  <c:v>30</c:v>
                </c:pt>
                <c:pt idx="3">
                  <c:v>37</c:v>
                </c:pt>
              </c:numCache>
            </c:numRef>
          </c:val>
        </c:ser>
        <c:ser>
          <c:idx val="2"/>
          <c:order val="4"/>
          <c:tx>
            <c:strRef>
              <c:f>Sheet1!$A$6</c:f>
              <c:strCache>
                <c:ptCount val="1"/>
                <c:pt idx="0">
                  <c:v>Akkoord</c:v>
                </c:pt>
              </c:strCache>
            </c:strRef>
          </c:tx>
          <c:spPr>
            <a:gradFill rotWithShape="0">
              <a:gsLst>
                <a:gs pos="0">
                  <a:srgbClr val="008000">
                    <a:gamma/>
                    <a:shade val="46275"/>
                    <a:invGamma/>
                  </a:srgbClr>
                </a:gs>
                <a:gs pos="50000">
                  <a:srgbClr val="008000"/>
                </a:gs>
                <a:gs pos="100000">
                  <a:srgbClr val="008000">
                    <a:gamma/>
                    <a:shade val="46275"/>
                    <a:invGamma/>
                  </a:srgbClr>
                </a:gs>
              </a:gsLst>
              <a:lin ang="0" scaled="1"/>
            </a:gradFill>
            <a:ln w="14103">
              <a:solidFill>
                <a:schemeClr val="tx1"/>
              </a:solidFill>
              <a:prstDash val="solid"/>
            </a:ln>
          </c:spPr>
          <c:invertIfNegative val="0"/>
          <c:dLbls>
            <c:numFmt formatCode="0" sourceLinked="0"/>
            <c:spPr>
              <a:noFill/>
              <a:ln w="28206">
                <a:noFill/>
              </a:ln>
            </c:spPr>
            <c:txPr>
              <a:bodyPr/>
              <a:lstStyle/>
              <a:p>
                <a:pPr>
                  <a:defRPr sz="1334" b="1" i="0" u="none" strike="noStrike" baseline="0">
                    <a:solidFill>
                      <a:srgbClr val="FFFFFF"/>
                    </a:solidFill>
                    <a:latin typeface="Arial"/>
                    <a:ea typeface="Arial"/>
                    <a:cs typeface="Aria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4"/>
                <c:pt idx="0">
                  <c:v>55. Het door het algemeen personeelsbeleid (Vlaamse overheid) geboden kader laat mij toe om geschikte medewerkers aan te trekken, te motiveren en te behouden</c:v>
                </c:pt>
                <c:pt idx="1">
                  <c:v>54. Het algemeen personeelsbeleid van de Vlaamse overheid bevordert de mobiliteit van onze medewerkers.</c:v>
                </c:pt>
                <c:pt idx="2">
                  <c:v>53. Het algemeen personeelsbeleid van de Vlaamse overheid bevordert de inzetbaarheid van de medewerkers in mijn organisatie.</c:v>
                </c:pt>
                <c:pt idx="3">
                  <c:v>51. Het beloningsbeleid (Vlaamse overheid) laat mij toe om geschikte medewerkers aan te trekken, te motiveren en te behouden</c:v>
                </c:pt>
              </c:strCache>
            </c:strRef>
          </c:cat>
          <c:val>
            <c:numRef>
              <c:f>Sheet1!$B$6:$G$6</c:f>
              <c:numCache>
                <c:formatCode>General</c:formatCode>
                <c:ptCount val="4"/>
                <c:pt idx="0">
                  <c:v>9</c:v>
                </c:pt>
                <c:pt idx="1">
                  <c:v>8</c:v>
                </c:pt>
                <c:pt idx="2">
                  <c:v>8</c:v>
                </c:pt>
                <c:pt idx="3">
                  <c:v>6</c:v>
                </c:pt>
              </c:numCache>
            </c:numRef>
          </c:val>
        </c:ser>
        <c:dLbls>
          <c:showLegendKey val="0"/>
          <c:showVal val="0"/>
          <c:showCatName val="0"/>
          <c:showSerName val="0"/>
          <c:showPercent val="0"/>
          <c:showBubbleSize val="0"/>
        </c:dLbls>
        <c:gapWidth val="200"/>
        <c:overlap val="100"/>
        <c:axId val="55202944"/>
        <c:axId val="55204480"/>
      </c:barChart>
      <c:catAx>
        <c:axId val="55202944"/>
        <c:scaling>
          <c:orientation val="minMax"/>
        </c:scaling>
        <c:delete val="0"/>
        <c:axPos val="l"/>
        <c:numFmt formatCode="General" sourceLinked="1"/>
        <c:majorTickMark val="out"/>
        <c:minorTickMark val="none"/>
        <c:tickLblPos val="nextTo"/>
        <c:spPr>
          <a:ln w="3526">
            <a:solidFill>
              <a:schemeClr val="tx1"/>
            </a:solidFill>
            <a:prstDash val="solid"/>
          </a:ln>
        </c:spPr>
        <c:txPr>
          <a:bodyPr rot="0" vert="horz"/>
          <a:lstStyle/>
          <a:p>
            <a:pPr>
              <a:defRPr sz="1050" b="1" i="0" u="none" strike="noStrike" baseline="0">
                <a:solidFill>
                  <a:srgbClr val="003366"/>
                </a:solidFill>
                <a:latin typeface="Arial"/>
                <a:ea typeface="Arial"/>
                <a:cs typeface="Arial"/>
              </a:defRPr>
            </a:pPr>
            <a:endParaRPr lang="nl-BE"/>
          </a:p>
        </c:txPr>
        <c:crossAx val="55204480"/>
        <c:crossesAt val="0"/>
        <c:auto val="1"/>
        <c:lblAlgn val="ctr"/>
        <c:lblOffset val="100"/>
        <c:noMultiLvlLbl val="0"/>
      </c:catAx>
      <c:valAx>
        <c:axId val="55204480"/>
        <c:scaling>
          <c:orientation val="minMax"/>
          <c:max val="100"/>
          <c:min val="0"/>
        </c:scaling>
        <c:delete val="0"/>
        <c:axPos val="b"/>
        <c:numFmt formatCode="General" sourceLinked="1"/>
        <c:majorTickMark val="out"/>
        <c:minorTickMark val="none"/>
        <c:tickLblPos val="nextTo"/>
        <c:spPr>
          <a:ln w="3526">
            <a:solidFill>
              <a:schemeClr val="tx1"/>
            </a:solidFill>
            <a:prstDash val="solid"/>
          </a:ln>
        </c:spPr>
        <c:txPr>
          <a:bodyPr rot="0" vert="horz"/>
          <a:lstStyle/>
          <a:p>
            <a:pPr>
              <a:defRPr sz="1219" b="0" i="0" u="none" strike="noStrike" baseline="0">
                <a:solidFill>
                  <a:srgbClr val="003366"/>
                </a:solidFill>
                <a:latin typeface="Arial"/>
                <a:ea typeface="Arial"/>
                <a:cs typeface="Arial"/>
              </a:defRPr>
            </a:pPr>
            <a:endParaRPr lang="nl-BE"/>
          </a:p>
        </c:txPr>
        <c:crossAx val="55202944"/>
        <c:crosses val="autoZero"/>
        <c:crossBetween val="between"/>
        <c:majorUnit val="20"/>
        <c:minorUnit val="5"/>
      </c:valAx>
      <c:spPr>
        <a:solidFill>
          <a:srgbClr val="FFFFFF"/>
        </a:solidFill>
        <a:ln w="14103">
          <a:solidFill>
            <a:schemeClr val="tx1"/>
          </a:solidFill>
          <a:prstDash val="solid"/>
        </a:ln>
      </c:spPr>
    </c:plotArea>
    <c:legend>
      <c:legendPos val="b"/>
      <c:layout>
        <c:manualLayout>
          <c:xMode val="edge"/>
          <c:yMode val="edge"/>
          <c:x val="8.4052339191803577E-2"/>
          <c:y val="0.93096147260729034"/>
          <c:w val="0.89999987375138368"/>
          <c:h val="4.610800866836777E-2"/>
        </c:manualLayout>
      </c:layout>
      <c:overlay val="0"/>
      <c:spPr>
        <a:solidFill>
          <a:schemeClr val="bg1"/>
        </a:solidFill>
        <a:ln w="3526">
          <a:solidFill>
            <a:schemeClr val="tx1"/>
          </a:solidFill>
          <a:prstDash val="solid"/>
        </a:ln>
      </c:spPr>
      <c:txPr>
        <a:bodyPr/>
        <a:lstStyle/>
        <a:p>
          <a:pPr>
            <a:defRPr sz="1021" b="1" i="0" u="none" strike="noStrike" baseline="0">
              <a:solidFill>
                <a:srgbClr val="003366"/>
              </a:solidFill>
              <a:latin typeface="Arial"/>
              <a:ea typeface="Arial"/>
              <a:cs typeface="Arial"/>
            </a:defRPr>
          </a:pPr>
          <a:endParaRPr lang="nl-BE"/>
        </a:p>
      </c:txPr>
    </c:legend>
    <c:plotVisOnly val="1"/>
    <c:dispBlanksAs val="gap"/>
    <c:showDLblsOverMax val="0"/>
  </c:chart>
  <c:spPr>
    <a:noFill/>
    <a:ln>
      <a:noFill/>
    </a:ln>
  </c:spPr>
  <c:txPr>
    <a:bodyPr/>
    <a:lstStyle/>
    <a:p>
      <a:pPr>
        <a:defRPr sz="1888" b="1" i="0" u="none" strike="noStrike" baseline="0">
          <a:solidFill>
            <a:schemeClr val="tx1"/>
          </a:solidFill>
          <a:latin typeface="Arial"/>
          <a:ea typeface="Arial"/>
          <a:cs typeface="Arial"/>
        </a:defRPr>
      </a:pPr>
      <a:endParaRPr lang="nl-B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BEFC7F27-3F35-C348-A7B2-F69A620161E2}" type="datetimeFigureOut">
              <a:rPr lang="nl-NL" smtClean="0"/>
              <a:t>24-4-2018</a:t>
            </a:fld>
            <a:endParaRPr lang="nl-NL"/>
          </a:p>
        </p:txBody>
      </p:sp>
      <p:sp>
        <p:nvSpPr>
          <p:cNvPr id="4" name="Tijdelijke aanduiding voor voettekst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70939" y="8829966"/>
            <a:ext cx="3037840" cy="46482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970939" y="0"/>
            <a:ext cx="3037840" cy="466435"/>
          </a:xfrm>
          <a:prstGeom prst="rect">
            <a:avLst/>
          </a:prstGeom>
        </p:spPr>
        <p:txBody>
          <a:bodyPr vert="horz" lIns="91440" tIns="45720" rIns="91440" bIns="45720" rtlCol="0"/>
          <a:lstStyle>
            <a:lvl1pPr algn="r">
              <a:defRPr sz="1200"/>
            </a:lvl1pPr>
          </a:lstStyle>
          <a:p>
            <a:fld id="{6A937DD8-B20A-47A6-AA94-FD478FAA3C28}" type="datetimeFigureOut">
              <a:rPr lang="nl-BE" smtClean="0"/>
              <a:pPr/>
              <a:t>24/04/2018</a:t>
            </a:fld>
            <a:endParaRPr lang="nl-BE"/>
          </a:p>
        </p:txBody>
      </p:sp>
      <p:sp>
        <p:nvSpPr>
          <p:cNvPr id="4" name="Tijdelijke aanduiding voor dia-afbeelding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701040" y="4473893"/>
            <a:ext cx="5608320" cy="366045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970939" y="8829967"/>
            <a:ext cx="3037840" cy="466434"/>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estuurszaken.be/beroepsprocedur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308960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marL="171428" indent="-171428" defTabSz="914280">
              <a:buFontTx/>
              <a:buChar char="-"/>
              <a:defRPr/>
            </a:pPr>
            <a:r>
              <a:rPr lang="nl-BE" b="1" dirty="0" smtClean="0"/>
              <a:t>Maatschappelijke trends:</a:t>
            </a:r>
          </a:p>
          <a:p>
            <a:pPr marL="628628" lvl="1" indent="-171428" defTabSz="914280">
              <a:buFontTx/>
              <a:buChar char="-"/>
              <a:defRPr/>
            </a:pPr>
            <a:r>
              <a:rPr lang="nl-BE" b="1" dirty="0" smtClean="0"/>
              <a:t>Vergrijzing </a:t>
            </a:r>
            <a:r>
              <a:rPr lang="nl-BE" b="1" dirty="0"/>
              <a:t>van de bevolking </a:t>
            </a:r>
            <a:r>
              <a:rPr lang="nl-BE" dirty="0"/>
              <a:t>maakt dat we met zijn allen langer zullen moeten werken. Dat vraagt om een duurzaam personeelsbeleid en een leefbare werk-privébalans. </a:t>
            </a:r>
          </a:p>
          <a:p>
            <a:pPr marL="628628" lvl="1" indent="-171428" defTabSz="914280">
              <a:buFontTx/>
              <a:buChar char="-"/>
              <a:defRPr/>
            </a:pPr>
            <a:r>
              <a:rPr lang="nl-BE" dirty="0"/>
              <a:t>Met het aantrekken van de economie zal de </a:t>
            </a:r>
            <a:r>
              <a:rPr lang="nl-BE" b="1" dirty="0"/>
              <a:t>war </a:t>
            </a:r>
            <a:r>
              <a:rPr lang="nl-BE" b="1" dirty="0" err="1"/>
              <a:t>for</a:t>
            </a:r>
            <a:r>
              <a:rPr lang="nl-BE" b="1" dirty="0"/>
              <a:t> talent </a:t>
            </a:r>
            <a:r>
              <a:rPr lang="nl-BE" dirty="0"/>
              <a:t>binnen afzienbare tijd opnieuw volop losbarsten. Een loopbaan- en beloningsbeleid dat er in slaagt talent aan te trekken, te behouden en blijvend te motiveren zal dan niet langer een luxe maar een bittere noodzaak zijn</a:t>
            </a:r>
            <a:r>
              <a:rPr lang="nl-BE" dirty="0" smtClean="0"/>
              <a:t>.</a:t>
            </a:r>
          </a:p>
          <a:p>
            <a:pPr marL="628628" lvl="1" indent="-171428" defTabSz="914280">
              <a:buFontTx/>
              <a:buChar char="-"/>
              <a:defRPr/>
            </a:pPr>
            <a:r>
              <a:rPr lang="nl-BE" b="1" dirty="0" smtClean="0"/>
              <a:t>Verkleuring</a:t>
            </a:r>
            <a:r>
              <a:rPr lang="nl-BE" dirty="0" smtClean="0"/>
              <a:t> </a:t>
            </a:r>
          </a:p>
          <a:p>
            <a:pPr marL="628628" marR="0" lvl="1" indent="-171428" algn="l" defTabSz="914280" rtl="0" eaLnBrk="1" fontAlgn="auto" latinLnBrk="0" hangingPunct="1">
              <a:lnSpc>
                <a:spcPct val="100000"/>
              </a:lnSpc>
              <a:spcBef>
                <a:spcPts val="0"/>
              </a:spcBef>
              <a:spcAft>
                <a:spcPts val="0"/>
              </a:spcAft>
              <a:buClrTx/>
              <a:buSzTx/>
              <a:buFontTx/>
              <a:buChar char="-"/>
              <a:tabLst/>
              <a:defRPr/>
            </a:pPr>
            <a:r>
              <a:rPr lang="nl-BE" b="1" dirty="0" smtClean="0"/>
              <a:t>Digitalisering: </a:t>
            </a:r>
            <a:r>
              <a:rPr lang="nl-BE" sz="1200" kern="1200" dirty="0" smtClean="0">
                <a:solidFill>
                  <a:schemeClr val="tx1"/>
                </a:solidFill>
                <a:effectLst/>
                <a:latin typeface="+mn-lt"/>
                <a:ea typeface="+mn-ea"/>
                <a:cs typeface="+mn-cs"/>
              </a:rPr>
              <a:t>Digitalisering zal immers leiden tot nieuwe jobs, het verdwijnen van jobs, het veranderen van jobs.</a:t>
            </a:r>
            <a:endParaRPr lang="nl-BE" b="1" dirty="0" smtClean="0"/>
          </a:p>
          <a:p>
            <a:pPr marL="171428" lvl="0" indent="-171428" defTabSz="914280">
              <a:buFontTx/>
              <a:buChar char="-"/>
              <a:defRPr/>
            </a:pPr>
            <a:r>
              <a:rPr lang="nl-BE" b="1" dirty="0" smtClean="0"/>
              <a:t>Veranderend</a:t>
            </a:r>
            <a:r>
              <a:rPr lang="nl-BE" b="1" baseline="0" dirty="0" smtClean="0"/>
              <a:t> verwachtingen </a:t>
            </a:r>
            <a:r>
              <a:rPr lang="nl-BE" b="1" baseline="0" dirty="0" err="1" smtClean="0"/>
              <a:t>tov</a:t>
            </a:r>
            <a:r>
              <a:rPr lang="nl-BE" b="1" baseline="0" dirty="0" smtClean="0"/>
              <a:t> de overheid</a:t>
            </a:r>
          </a:p>
          <a:p>
            <a:pPr marL="628628" lvl="1" indent="-171428" defTabSz="914280">
              <a:buFontTx/>
              <a:buChar char="-"/>
              <a:defRPr/>
            </a:pPr>
            <a:r>
              <a:rPr lang="nl-BE" b="1" dirty="0" smtClean="0"/>
              <a:t>Performante </a:t>
            </a:r>
            <a:r>
              <a:rPr lang="nl-BE" b="1" dirty="0"/>
              <a:t>en </a:t>
            </a:r>
            <a:r>
              <a:rPr lang="nl-BE" b="1" dirty="0" err="1"/>
              <a:t>klantgedreven</a:t>
            </a:r>
            <a:r>
              <a:rPr lang="nl-BE" b="1" dirty="0"/>
              <a:t> overheid</a:t>
            </a:r>
            <a:r>
              <a:rPr lang="nl-BE" dirty="0"/>
              <a:t>: onze stakeholders (burger, politiek, andere overheden,…) verwachten een overheid die performant is en klantgericht handelt. De klant komt centraal te staan in het denken en doen van de overheid. Resultaatgericht en innovatief werken worden hierdoor een must. Om dit te realiseren moeten medewerkers uitdagende, heldere en actuele doelstellingen krijgen. De persoonlijke comfortzone van medewerkers moet vergroot worden, hun talenten en ambities gekoppeld aan organisatiedoelen. Leren en veranderen worden geïntegreerd. Betrokkenheid van de leidinggevende(n) en permanente feedback zijn hierbij essentieel. </a:t>
            </a:r>
          </a:p>
          <a:p>
            <a:pPr marL="628628" lvl="1" indent="-171428" defTabSz="914280">
              <a:buFontTx/>
              <a:buChar char="-"/>
              <a:defRPr/>
            </a:pPr>
            <a:r>
              <a:rPr lang="nl-BE" b="1" dirty="0"/>
              <a:t>Een wendbare overheid</a:t>
            </a:r>
            <a:r>
              <a:rPr lang="nl-BE" dirty="0"/>
              <a:t>: De wereld en de samenleving veranderen continu en zijn in toenemende mate onzeker, complex en ambigu. Ook de overheid wordt geconfronteerd met een meer dynamische en </a:t>
            </a:r>
            <a:r>
              <a:rPr lang="nl-BE" dirty="0" err="1"/>
              <a:t>disruptieve</a:t>
            </a:r>
            <a:r>
              <a:rPr lang="nl-BE" dirty="0"/>
              <a:t> omgeving waarin het succes van organisaties wordt bepaald door de kwaliteit en snelheid van hun strategie uitvoering. Het wordt voor medewerkers, teams en organisaties van levensbelang om veerkrachtig, creatief en innovatief te zijn, snel te schakelen in nieuwe situaties en als netwerk te opereren.  De complexe beleids- en beheersvraagstukken waarmee overheden geconfronteerd worden, vragen immers om andere manieren van (samen)werken. Heel wat uitdagingen waar de overheid voor staat kunnen niet binnen één entiteit of beleidsdomein opgelost worden maar vereisen samenwerking tussen verschillende actoren behorend tot de Vlaamse overheid, maar ook met andere publieke en niet-publieke partijen en burgers</a:t>
            </a:r>
            <a:r>
              <a:rPr lang="nl-BE" dirty="0" smtClean="0"/>
              <a:t>.</a:t>
            </a:r>
          </a:p>
          <a:p>
            <a:pPr marL="628628" lvl="1" indent="-171428" defTabSz="914280">
              <a:buFontTx/>
              <a:buChar char="-"/>
              <a:defRPr/>
            </a:pPr>
            <a:r>
              <a:rPr lang="nl-BE" b="1" dirty="0" smtClean="0"/>
              <a:t>Slagkrachtige overheid</a:t>
            </a:r>
            <a:endParaRPr lang="nl-BE" b="1" dirty="0"/>
          </a:p>
          <a:p>
            <a:r>
              <a:rPr lang="nl-BE" b="1" dirty="0" smtClean="0"/>
              <a:t>Uitdagingen voor de overheid</a:t>
            </a:r>
          </a:p>
          <a:p>
            <a:pPr lvl="1"/>
            <a:r>
              <a:rPr lang="nl-BE" dirty="0" smtClean="0"/>
              <a:t>- Besparingen op koppen en budget - kerntakenkeuzes</a:t>
            </a:r>
          </a:p>
          <a:p>
            <a:pPr lvl="1"/>
            <a:r>
              <a:rPr lang="nl-BE" dirty="0" smtClean="0"/>
              <a:t>- Streven naar vlakkere organisaties</a:t>
            </a:r>
          </a:p>
          <a:p>
            <a:pPr lvl="1"/>
            <a:r>
              <a:rPr lang="nl-BE" dirty="0" smtClean="0"/>
              <a:t>- Reorganisaties en fusies</a:t>
            </a:r>
          </a:p>
          <a:p>
            <a:pPr marL="171428" indent="-171428" defTabSz="914280">
              <a:buFontTx/>
              <a:buChar char="-"/>
              <a:defRPr/>
            </a:pPr>
            <a:endParaRPr lang="nl-BE" dirty="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14</a:t>
            </a:fld>
            <a:endParaRPr lang="nl-BE">
              <a:solidFill>
                <a:prstClr val="black"/>
              </a:solidFill>
            </a:endParaRPr>
          </a:p>
        </p:txBody>
      </p:sp>
    </p:spTree>
    <p:extLst>
      <p:ext uri="{BB962C8B-B14F-4D97-AF65-F5344CB8AC3E}">
        <p14:creationId xmlns:p14="http://schemas.microsoft.com/office/powerpoint/2010/main" val="111182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smtClean="0"/>
              <a:t>Inspelen op maatschappelijke, economische en technologische trends</a:t>
            </a:r>
          </a:p>
          <a:p>
            <a:r>
              <a:rPr lang="nl-BE" dirty="0" smtClean="0"/>
              <a:t>Ondersteunen van het streven naar een wendbare, performante en </a:t>
            </a:r>
            <a:r>
              <a:rPr lang="nl-BE" dirty="0" err="1" smtClean="0"/>
              <a:t>klantgedreven</a:t>
            </a:r>
            <a:r>
              <a:rPr lang="nl-BE" dirty="0" smtClean="0"/>
              <a:t> overheid </a:t>
            </a:r>
          </a:p>
          <a:p>
            <a:r>
              <a:rPr lang="nl-BE" dirty="0" smtClean="0"/>
              <a:t>Aantrekken, duurzaam inzetten en blijvend motiveren van competente en resultaatgerichte medewerkers door:</a:t>
            </a:r>
          </a:p>
          <a:p>
            <a:pPr lvl="1"/>
            <a:r>
              <a:rPr lang="nl-BE" dirty="0" smtClean="0"/>
              <a:t>Billijke beloning: intern en extern</a:t>
            </a:r>
          </a:p>
          <a:p>
            <a:pPr lvl="1"/>
            <a:r>
              <a:rPr lang="nl-BE" dirty="0" smtClean="0"/>
              <a:t>Stimuleren van inzetbaarheid</a:t>
            </a:r>
          </a:p>
          <a:p>
            <a:pPr lvl="1"/>
            <a:r>
              <a:rPr lang="nl-BE" dirty="0" smtClean="0"/>
              <a:t>Verhogen van mobiliteit </a:t>
            </a:r>
          </a:p>
          <a:p>
            <a:pPr lvl="1"/>
            <a:r>
              <a:rPr lang="nl-BE" dirty="0" smtClean="0"/>
              <a:t>Creëren van duurzame loopbanen</a:t>
            </a:r>
          </a:p>
          <a:p>
            <a:pPr lvl="1"/>
            <a:r>
              <a:rPr lang="nl-BE" dirty="0" smtClean="0"/>
              <a:t>Inzetten op ontwikkeling en public service </a:t>
            </a:r>
            <a:r>
              <a:rPr lang="nl-BE" dirty="0" err="1" smtClean="0"/>
              <a:t>motivation</a:t>
            </a:r>
            <a:endParaRPr lang="nl-BE" dirty="0" smtClean="0"/>
          </a:p>
          <a:p>
            <a:pPr lvl="1"/>
            <a:r>
              <a:rPr lang="nl-BE" dirty="0" smtClean="0"/>
              <a:t>Uitbouwen van een toekomstgericht prestatiemanagement</a:t>
            </a: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2592066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420562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95156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20</a:t>
            </a:fld>
            <a:endParaRPr lang="nl-BE">
              <a:solidFill>
                <a:prstClr val="black"/>
              </a:solidFill>
            </a:endParaRPr>
          </a:p>
        </p:txBody>
      </p:sp>
    </p:spTree>
    <p:extLst>
      <p:ext uri="{BB962C8B-B14F-4D97-AF65-F5344CB8AC3E}">
        <p14:creationId xmlns:p14="http://schemas.microsoft.com/office/powerpoint/2010/main" val="111971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400" dirty="0" smtClean="0"/>
              <a:t>De Vlaamse overheid maakt gebruik van een organisatie-eigen wegingsmethodiek om alle functies toe te wijzen aan een </a:t>
            </a:r>
            <a:r>
              <a:rPr lang="nl-BE" sz="2400" b="1" dirty="0" smtClean="0"/>
              <a:t>functiematrix </a:t>
            </a:r>
            <a:r>
              <a:rPr lang="nl-BE" sz="2400" dirty="0" smtClean="0"/>
              <a:t> </a:t>
            </a:r>
          </a:p>
          <a:p>
            <a:r>
              <a:rPr lang="nl-BE" sz="2400" dirty="0" smtClean="0"/>
              <a:t>Daarbij bepaalt de zwaarte van een bepaalde functie de exacte plaats in de matrix. </a:t>
            </a:r>
          </a:p>
          <a:p>
            <a:r>
              <a:rPr lang="nl-BE" sz="2400" b="0" dirty="0" smtClean="0"/>
              <a:t>Om orde te scheppen in de veelheid aan functies binnen de Vlaamse overheid, </a:t>
            </a:r>
            <a:r>
              <a:rPr lang="nl-BE" sz="2400" dirty="0" smtClean="0"/>
              <a:t>worden deze functies geclusterd in functiefamilies.</a:t>
            </a:r>
          </a:p>
          <a:p>
            <a:r>
              <a:rPr lang="nl-BE" sz="2400" dirty="0" smtClean="0"/>
              <a:t>De functiefamilies</a:t>
            </a:r>
            <a:r>
              <a:rPr lang="nl-BE" sz="2400" baseline="0" dirty="0" smtClean="0"/>
              <a:t> worden opgedeeld in functieklassen.</a:t>
            </a:r>
          </a:p>
          <a:p>
            <a:r>
              <a:rPr lang="nl-BE" sz="2400" baseline="0" dirty="0" smtClean="0"/>
              <a:t>Dit wordt weergegeven in een functiematrix</a:t>
            </a:r>
            <a:endParaRPr lang="nl-BE" sz="2400" dirty="0" smtClean="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1" indent="0" fontAlgn="auto">
              <a:lnSpc>
                <a:spcPct val="90000"/>
              </a:lnSpc>
              <a:spcBef>
                <a:spcPts val="300"/>
              </a:spcBef>
              <a:spcAft>
                <a:spcPts val="0"/>
              </a:spcAft>
              <a:buSzPct val="90000"/>
              <a:buBlip>
                <a:blip r:embed="rId3"/>
              </a:buBlip>
            </a:pPr>
            <a:r>
              <a:rPr lang="nl-BE" sz="2200" dirty="0" smtClean="0">
                <a:solidFill>
                  <a:schemeClr val="tx1"/>
                </a:solidFill>
                <a:latin typeface="FlandersArtSans-Regular" panose="00000500000000000000" pitchFamily="2" charset="0"/>
                <a:cs typeface="Arial" charset="0"/>
              </a:rPr>
              <a:t>… </a:t>
            </a:r>
            <a:r>
              <a:rPr lang="nl-BE" sz="2400" dirty="0" smtClean="0">
                <a:solidFill>
                  <a:schemeClr val="tx1"/>
                </a:solidFill>
                <a:latin typeface="FlandersArtSans-Regular" panose="00000500000000000000" pitchFamily="2" charset="0"/>
                <a:cs typeface="+mn-cs"/>
              </a:rPr>
              <a:t>clusteren en beschrijven functies die op meerdere plaatsen in de Vlaamse overheid voorkomen</a:t>
            </a:r>
          </a:p>
          <a:p>
            <a:pPr marL="0" lvl="1" indent="0" fontAlgn="auto">
              <a:lnSpc>
                <a:spcPct val="90000"/>
              </a:lnSpc>
              <a:spcBef>
                <a:spcPts val="300"/>
              </a:spcBef>
              <a:spcAft>
                <a:spcPts val="0"/>
              </a:spcAft>
              <a:buSzPct val="90000"/>
              <a:buBlip>
                <a:blip r:embed="rId3"/>
              </a:buBlip>
            </a:pPr>
            <a:r>
              <a:rPr lang="nl-BE" sz="2400" dirty="0" smtClean="0">
                <a:solidFill>
                  <a:schemeClr val="tx1"/>
                </a:solidFill>
                <a:latin typeface="FlandersArtSans-Regular" panose="00000500000000000000" pitchFamily="2" charset="0"/>
                <a:cs typeface="+mn-cs"/>
              </a:rPr>
              <a:t>… groeperen functies waarbij de activiteiten en onderliggende processtappen gelijksoortig zijn (voorbeelden specifiek voor de eigen entiteit) en dus bv. niet volgens vakgebied</a:t>
            </a:r>
          </a:p>
          <a:p>
            <a:pPr marL="0" lvl="1" indent="0" fontAlgn="auto">
              <a:lnSpc>
                <a:spcPct val="90000"/>
              </a:lnSpc>
              <a:spcBef>
                <a:spcPts val="300"/>
              </a:spcBef>
              <a:spcAft>
                <a:spcPts val="0"/>
              </a:spcAft>
              <a:buSzPct val="90000"/>
              <a:buBlip>
                <a:blip r:embed="rId3"/>
              </a:buBlip>
            </a:pPr>
            <a:r>
              <a:rPr lang="nl-BE" sz="2400" dirty="0" smtClean="0">
                <a:solidFill>
                  <a:schemeClr val="tx1"/>
                </a:solidFill>
                <a:latin typeface="FlandersArtSans-Regular" panose="00000500000000000000" pitchFamily="2" charset="0"/>
                <a:cs typeface="+mn-cs"/>
              </a:rPr>
              <a:t>… bevatten functies met een verschillend niveau van complexiteit </a:t>
            </a:r>
            <a:r>
              <a:rPr lang="nl-BE" sz="2400" dirty="0" smtClean="0">
                <a:solidFill>
                  <a:schemeClr val="tx1"/>
                </a:solidFill>
                <a:latin typeface="FlandersArtSans-Regular" panose="00000500000000000000" pitchFamily="2" charset="0"/>
                <a:cs typeface="+mn-cs"/>
                <a:sym typeface="Wingdings" pitchFamily="2" charset="2"/>
              </a:rPr>
              <a:t> verder onderverdeeld in </a:t>
            </a:r>
            <a:r>
              <a:rPr lang="nl-BE" sz="2400" dirty="0" err="1" smtClean="0">
                <a:solidFill>
                  <a:schemeClr val="tx1"/>
                </a:solidFill>
                <a:latin typeface="FlandersArtSans-Regular" panose="00000500000000000000" pitchFamily="2" charset="0"/>
                <a:cs typeface="+mn-cs"/>
              </a:rPr>
              <a:t>functiefamilieklassen</a:t>
            </a:r>
            <a:endParaRPr lang="nl-BE" sz="2400" dirty="0" smtClean="0">
              <a:solidFill>
                <a:schemeClr val="tx1"/>
              </a:solidFill>
              <a:latin typeface="FlandersArtSans-Regular" panose="00000500000000000000" pitchFamily="2" charset="0"/>
              <a:cs typeface="+mn-cs"/>
            </a:endParaRPr>
          </a:p>
          <a:p>
            <a:pPr marL="0" lvl="1" indent="0" fontAlgn="auto">
              <a:lnSpc>
                <a:spcPct val="90000"/>
              </a:lnSpc>
              <a:spcBef>
                <a:spcPts val="300"/>
              </a:spcBef>
              <a:spcAft>
                <a:spcPts val="0"/>
              </a:spcAft>
              <a:buClr>
                <a:srgbClr val="EEECE1">
                  <a:lumMod val="50000"/>
                </a:srgbClr>
              </a:buClr>
              <a:buSzPct val="90000"/>
              <a:buBlip>
                <a:blip r:embed="rId3"/>
              </a:buBlip>
            </a:pPr>
            <a:r>
              <a:rPr lang="nl-BE" altLang="nl-BE" sz="2400" dirty="0" smtClean="0">
                <a:solidFill>
                  <a:schemeClr val="tx1"/>
                </a:solidFill>
                <a:latin typeface="FlandersArtSans-Regular" panose="00000500000000000000" pitchFamily="2" charset="0"/>
                <a:cs typeface="+mn-cs"/>
              </a:rPr>
              <a:t>… brengen inhoudelijke transparantie en coherentie in de vele functies in de Vlaamse overheid, in de eigen entiteit</a:t>
            </a:r>
          </a:p>
          <a:p>
            <a:pPr marL="0" lvl="1" indent="0" fontAlgn="auto">
              <a:lnSpc>
                <a:spcPct val="90000"/>
              </a:lnSpc>
              <a:spcBef>
                <a:spcPts val="300"/>
              </a:spcBef>
              <a:spcAft>
                <a:spcPts val="0"/>
              </a:spcAft>
              <a:buClr>
                <a:srgbClr val="EEECE1">
                  <a:lumMod val="50000"/>
                </a:srgbClr>
              </a:buClr>
              <a:buSzPct val="90000"/>
              <a:buBlip>
                <a:blip r:embed="rId3"/>
              </a:buBlip>
            </a:pPr>
            <a:r>
              <a:rPr lang="nl-BE" altLang="nl-BE" sz="2400" dirty="0" smtClean="0">
                <a:solidFill>
                  <a:schemeClr val="tx1"/>
                </a:solidFill>
                <a:latin typeface="FlandersArtSans-Regular" panose="00000500000000000000" pitchFamily="2" charset="0"/>
                <a:cs typeface="+mn-cs"/>
              </a:rPr>
              <a:t>… vergemakkelijken het werk van HR medewerkers en het management </a:t>
            </a:r>
          </a:p>
          <a:p>
            <a:pPr marL="0" lvl="1" indent="0" fontAlgn="auto">
              <a:lnSpc>
                <a:spcPct val="90000"/>
              </a:lnSpc>
              <a:spcBef>
                <a:spcPts val="300"/>
              </a:spcBef>
              <a:spcAft>
                <a:spcPts val="0"/>
              </a:spcAft>
              <a:buClr>
                <a:srgbClr val="EEECE1">
                  <a:lumMod val="50000"/>
                </a:srgbClr>
              </a:buClr>
              <a:buSzPct val="90000"/>
              <a:buBlip>
                <a:blip r:embed="rId3"/>
              </a:buBlip>
            </a:pPr>
            <a:r>
              <a:rPr lang="nl-BE" altLang="nl-BE" sz="2400" dirty="0" smtClean="0">
                <a:solidFill>
                  <a:schemeClr val="tx1"/>
                </a:solidFill>
                <a:latin typeface="FlandersArtSans-Regular" panose="00000500000000000000" pitchFamily="2" charset="0"/>
                <a:cs typeface="+mn-cs"/>
              </a:rPr>
              <a:t>… leveren een besparing op (tijd en geld)</a:t>
            </a:r>
          </a:p>
          <a:p>
            <a:pPr marL="0" lvl="1" indent="0" fontAlgn="auto">
              <a:lnSpc>
                <a:spcPct val="90000"/>
              </a:lnSpc>
              <a:spcBef>
                <a:spcPts val="300"/>
              </a:spcBef>
              <a:spcAft>
                <a:spcPts val="0"/>
              </a:spcAft>
              <a:buClr>
                <a:srgbClr val="EEECE1">
                  <a:lumMod val="50000"/>
                </a:srgbClr>
              </a:buClr>
              <a:buSzPct val="90000"/>
              <a:buBlip>
                <a:blip r:embed="rId3"/>
              </a:buBlip>
            </a:pPr>
            <a:r>
              <a:rPr lang="nl-BE" altLang="nl-BE" sz="2400" dirty="0" smtClean="0">
                <a:solidFill>
                  <a:schemeClr val="tx1"/>
                </a:solidFill>
                <a:latin typeface="FlandersArtSans-Regular" panose="00000500000000000000" pitchFamily="2" charset="0"/>
                <a:cs typeface="+mn-cs"/>
              </a:rPr>
              <a:t>… bieden een gemeenschappelijke taal</a:t>
            </a:r>
          </a:p>
          <a:p>
            <a:pPr marL="0" lvl="1" indent="0" fontAlgn="auto">
              <a:lnSpc>
                <a:spcPct val="90000"/>
              </a:lnSpc>
              <a:spcBef>
                <a:spcPts val="300"/>
              </a:spcBef>
              <a:spcAft>
                <a:spcPts val="0"/>
              </a:spcAft>
              <a:buClr>
                <a:srgbClr val="EEECE1">
                  <a:lumMod val="50000"/>
                </a:srgbClr>
              </a:buClr>
              <a:buSzPct val="90000"/>
              <a:buBlip>
                <a:blip r:embed="rId3"/>
              </a:buBlip>
            </a:pPr>
            <a:r>
              <a:rPr lang="nl-BE" altLang="nl-BE" sz="2400" dirty="0" smtClean="0">
                <a:solidFill>
                  <a:schemeClr val="tx1"/>
                </a:solidFill>
                <a:latin typeface="FlandersArtSans-Regular" panose="00000500000000000000" pitchFamily="2" charset="0"/>
                <a:cs typeface="+mn-cs"/>
              </a:rPr>
              <a:t>… dienen als één en hetzelfde basisinstrument ter ondersteuning van alle HR-processen en helpen dus bij een geïntegreerd HR beleid </a:t>
            </a:r>
            <a:br>
              <a:rPr lang="nl-BE" altLang="nl-BE" sz="2400" dirty="0" smtClean="0">
                <a:solidFill>
                  <a:schemeClr val="tx1"/>
                </a:solidFill>
                <a:latin typeface="FlandersArtSans-Regular" panose="00000500000000000000" pitchFamily="2" charset="0"/>
                <a:cs typeface="+mn-cs"/>
              </a:rPr>
            </a:br>
            <a:endParaRPr lang="nl-BE" altLang="nl-BE" sz="2400" dirty="0" smtClean="0">
              <a:solidFill>
                <a:schemeClr val="tx1"/>
              </a:solidFill>
              <a:latin typeface="FlandersArtSans-Regular" panose="00000500000000000000" pitchFamily="2" charset="0"/>
              <a:cs typeface="+mn-cs"/>
            </a:endParaRPr>
          </a:p>
          <a:p>
            <a:pPr marL="0" indent="0">
              <a:buFontTx/>
              <a:buNone/>
            </a:pPr>
            <a:endParaRPr lang="nl-BE" altLang="nl-BE" kern="0" dirty="0" smtClean="0">
              <a:latin typeface="Arial" charset="0"/>
              <a:cs typeface="Arial" charset="0"/>
            </a:endParaRP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3750505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27</a:t>
            </a:fld>
            <a:endParaRPr lang="nl-BE">
              <a:solidFill>
                <a:prstClr val="black"/>
              </a:solidFill>
            </a:endParaRPr>
          </a:p>
        </p:txBody>
      </p:sp>
    </p:spTree>
    <p:extLst>
      <p:ext uri="{BB962C8B-B14F-4D97-AF65-F5344CB8AC3E}">
        <p14:creationId xmlns:p14="http://schemas.microsoft.com/office/powerpoint/2010/main" val="214283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28</a:t>
            </a:fld>
            <a:endParaRPr lang="nl-BE">
              <a:solidFill>
                <a:prstClr val="black"/>
              </a:solidFill>
            </a:endParaRPr>
          </a:p>
        </p:txBody>
      </p:sp>
    </p:spTree>
    <p:extLst>
      <p:ext uri="{BB962C8B-B14F-4D97-AF65-F5344CB8AC3E}">
        <p14:creationId xmlns:p14="http://schemas.microsoft.com/office/powerpoint/2010/main" val="397654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Waarom een nieuw loopbaan-</a:t>
            </a:r>
            <a:r>
              <a:rPr lang="nl-BE" b="1" baseline="0" dirty="0" smtClean="0"/>
              <a:t> en beloningsbeleid? </a:t>
            </a:r>
            <a:endParaRPr lang="nl-BE" b="1" dirty="0" smtClean="0"/>
          </a:p>
          <a:p>
            <a:endParaRPr lang="nl-BE" dirty="0" smtClean="0"/>
          </a:p>
          <a:p>
            <a:r>
              <a:rPr lang="nl-BE" b="1" dirty="0" smtClean="0"/>
              <a:t>1. analyse van het huidige LBB:</a:t>
            </a:r>
          </a:p>
          <a:p>
            <a:pPr marL="171450" indent="-171450">
              <a:buFont typeface="Arial" panose="020B0604020202020204" pitchFamily="34" charset="0"/>
              <a:buChar char="•"/>
            </a:pPr>
            <a:r>
              <a:rPr lang="nl-BE" dirty="0" smtClean="0"/>
              <a:t>Onvoldoende aandacht voor interne en externe billijkheid: de </a:t>
            </a:r>
            <a:r>
              <a:rPr lang="nl-BE" b="1" dirty="0" smtClean="0"/>
              <a:t>huidige arbeidsvoorwaarden zijn niet altijd marktconform </a:t>
            </a:r>
            <a:r>
              <a:rPr lang="nl-BE" dirty="0" smtClean="0"/>
              <a:t>(knelpuntfuncties) </a:t>
            </a:r>
            <a:r>
              <a:rPr lang="nl-BE" b="1" dirty="0" smtClean="0"/>
              <a:t>en in verhouding met de functiezwaarte </a:t>
            </a:r>
            <a:r>
              <a:rPr lang="nl-BE" dirty="0" smtClean="0"/>
              <a:t>(</a:t>
            </a:r>
            <a:r>
              <a:rPr lang="nl-BE" dirty="0" err="1" smtClean="0"/>
              <a:t>cfr</a:t>
            </a:r>
            <a:r>
              <a:rPr lang="nl-BE" dirty="0" smtClean="0"/>
              <a:t>. pilootprojecten)</a:t>
            </a:r>
          </a:p>
          <a:p>
            <a:pPr marL="171450" indent="-171450">
              <a:buFont typeface="Arial" panose="020B0604020202020204" pitchFamily="34" charset="0"/>
              <a:buChar char="•"/>
            </a:pPr>
            <a:r>
              <a:rPr lang="nl-BE" dirty="0" smtClean="0"/>
              <a:t>Het huidige </a:t>
            </a:r>
            <a:r>
              <a:rPr lang="nl-BE" b="1" dirty="0" smtClean="0"/>
              <a:t>beloningsgebouw zit niet logisch in elkaar </a:t>
            </a:r>
            <a:r>
              <a:rPr lang="nl-BE" dirty="0" smtClean="0"/>
              <a:t>(koterij)</a:t>
            </a:r>
          </a:p>
          <a:p>
            <a:pPr marL="171450" indent="-171450">
              <a:buFont typeface="Arial" panose="020B0604020202020204" pitchFamily="34" charset="0"/>
              <a:buChar char="•"/>
            </a:pPr>
            <a:r>
              <a:rPr lang="nl-BE" b="1" dirty="0" smtClean="0"/>
              <a:t>Weinig impact van medewerkers en leidinggevenden </a:t>
            </a:r>
            <a:r>
              <a:rPr lang="nl-BE" dirty="0" smtClean="0"/>
              <a:t>op de loopbaan en beloning: </a:t>
            </a:r>
          </a:p>
          <a:p>
            <a:pPr marL="628650" lvl="1" indent="-171450">
              <a:buFont typeface="Arial" panose="020B0604020202020204" pitchFamily="34" charset="0"/>
              <a:buChar char="•"/>
            </a:pPr>
            <a:r>
              <a:rPr lang="nl-BE" dirty="0" smtClean="0"/>
              <a:t>zeer </a:t>
            </a:r>
            <a:r>
              <a:rPr lang="nl-BE" dirty="0" err="1" smtClean="0"/>
              <a:t>anciënniteitgedreven</a:t>
            </a:r>
            <a:endParaRPr lang="nl-BE" dirty="0" smtClean="0"/>
          </a:p>
          <a:p>
            <a:pPr marL="628650" lvl="1" indent="-171450">
              <a:buFont typeface="Arial" panose="020B0604020202020204" pitchFamily="34" charset="0"/>
              <a:buChar char="•"/>
            </a:pPr>
            <a:r>
              <a:rPr lang="nl-BE" dirty="0" smtClean="0"/>
              <a:t>weinig aandacht voor prestaties en inzetbaarheid</a:t>
            </a:r>
          </a:p>
          <a:p>
            <a:pPr marL="628650" lvl="1" indent="-171450">
              <a:buFont typeface="Arial" panose="020B0604020202020204" pitchFamily="34" charset="0"/>
              <a:buChar char="•"/>
            </a:pPr>
            <a:r>
              <a:rPr lang="nl-BE" dirty="0" smtClean="0"/>
              <a:t> 'frustrerende' prestatiebeoordeling (</a:t>
            </a:r>
            <a:r>
              <a:rPr lang="nl-BE" dirty="0" smtClean="0">
                <a:latin typeface="Arial" charset="0"/>
              </a:rPr>
              <a:t>weinig geresponsabiliseerde lijnmanager, geen instrumenten om verschil in prestatieniveau te belonen, niveau diploma bepaalt niet altijd niveau presteren)</a:t>
            </a:r>
            <a:endParaRPr lang="nl-BE"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smtClean="0"/>
              <a:t>Als oneerlijk gepercipieerde </a:t>
            </a:r>
            <a:r>
              <a:rPr lang="nl-BE" b="1" dirty="0" smtClean="0"/>
              <a:t>verschillen tussen contractuelen en  statutairen in loopbaanmogelijkheden en beloning </a:t>
            </a:r>
            <a:r>
              <a:rPr lang="nl-BE" dirty="0" smtClean="0"/>
              <a:t>// </a:t>
            </a:r>
            <a:r>
              <a:rPr lang="nl-BE" b="0" dirty="0" smtClean="0">
                <a:latin typeface="Arial" charset="0"/>
                <a:sym typeface="Wingdings" pitchFamily="2" charset="2"/>
              </a:rPr>
              <a:t>statuut</a:t>
            </a:r>
            <a:r>
              <a:rPr lang="nl-BE" b="1" dirty="0" smtClean="0">
                <a:latin typeface="Arial" charset="0"/>
                <a:sym typeface="Wingdings" pitchFamily="2" charset="2"/>
              </a:rPr>
              <a:t>: </a:t>
            </a:r>
            <a:r>
              <a:rPr lang="nl-BE" sz="2400" dirty="0" smtClean="0">
                <a:sym typeface="Wingdings" pitchFamily="2" charset="2"/>
              </a:rPr>
              <a:t>waardevol, maar … aan modernisering toe: </a:t>
            </a:r>
            <a:r>
              <a:rPr lang="nl-BE" dirty="0" smtClean="0">
                <a:sym typeface="Wingdings" pitchFamily="2" charset="2"/>
              </a:rPr>
              <a:t>ondermaatse prestaties moeten aangepakt kunnen worden zonder procedureslag,</a:t>
            </a:r>
            <a:r>
              <a:rPr lang="nl-BE" baseline="0" dirty="0" smtClean="0">
                <a:sym typeface="Wingdings" pitchFamily="2" charset="2"/>
              </a:rPr>
              <a:t> </a:t>
            </a:r>
            <a:r>
              <a:rPr lang="nl-BE" dirty="0" smtClean="0">
                <a:sym typeface="Wingdings" pitchFamily="2" charset="2"/>
              </a:rPr>
              <a:t>arbeidsvoorwaarden convergeren</a:t>
            </a:r>
          </a:p>
          <a:p>
            <a:pPr marL="0" indent="0">
              <a:buFontTx/>
              <a:buNone/>
            </a:pPr>
            <a:endParaRPr lang="nl-BE" dirty="0" smtClean="0"/>
          </a:p>
          <a:p>
            <a:pPr marL="171450" indent="-171450">
              <a:buFont typeface="Symbol" pitchFamily="18" charset="2"/>
              <a:buChar char="Þ"/>
            </a:pPr>
            <a:r>
              <a:rPr lang="nl-BE" dirty="0" smtClean="0"/>
              <a:t>wordt bevestigd door de resultaten van de personeelspeiling (zie toegevoegde slides personeelspeiling)</a:t>
            </a:r>
          </a:p>
          <a:p>
            <a:pPr marL="171450" indent="-171450">
              <a:buFont typeface="Symbol" pitchFamily="18" charset="2"/>
              <a:buChar char="Þ"/>
            </a:pPr>
            <a:r>
              <a:rPr lang="nl-BE" dirty="0" smtClean="0"/>
              <a:t>illustreren met en aantal figuren (zie toegevoegde slides)</a:t>
            </a:r>
          </a:p>
          <a:p>
            <a:pPr marL="171450" indent="-171450">
              <a:buFont typeface="Symbol" pitchFamily="18" charset="2"/>
              <a:buChar char="Þ"/>
            </a:pPr>
            <a:endParaRPr lang="nl-BE" dirty="0" smtClean="0"/>
          </a:p>
          <a:p>
            <a:pPr marL="0" indent="0">
              <a:buFont typeface="Symbol" pitchFamily="18" charset="2"/>
              <a:buNone/>
            </a:pPr>
            <a:endParaRPr lang="nl-BE" dirty="0" smtClean="0"/>
          </a:p>
          <a:p>
            <a:pPr marL="0" indent="0">
              <a:buFont typeface="Symbol" pitchFamily="18" charset="2"/>
              <a:buNone/>
            </a:pPr>
            <a:endParaRPr lang="nl-BE" dirty="0" smtClean="0"/>
          </a:p>
          <a:p>
            <a:endParaRPr lang="nl-BE" dirty="0" smtClean="0"/>
          </a:p>
          <a:p>
            <a:pPr marL="0" indent="0">
              <a:buFont typeface="+mj-lt"/>
              <a:buNone/>
            </a:pPr>
            <a:endParaRPr lang="nl-BE" dirty="0" smtClean="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426855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r>
              <a:rPr lang="nl-BE" dirty="0" smtClean="0"/>
              <a:t>De functiematrix vormt een raster van kolommen en rijen:</a:t>
            </a:r>
          </a:p>
          <a:p>
            <a:pPr marL="171450" indent="-171450">
              <a:buFont typeface="Arial" panose="020B0604020202020204" pitchFamily="34" charset="0"/>
              <a:buChar char="•"/>
            </a:pPr>
            <a:r>
              <a:rPr lang="nl-BE" dirty="0" smtClean="0"/>
              <a:t>de kolommen geven de functiefamilie aan</a:t>
            </a:r>
          </a:p>
          <a:p>
            <a:pPr marL="171450" indent="-171450">
              <a:buFont typeface="Arial" panose="020B0604020202020204" pitchFamily="34" charset="0"/>
              <a:buChar char="•"/>
            </a:pPr>
            <a:r>
              <a:rPr lang="nl-BE" dirty="0" smtClean="0"/>
              <a:t>de rijen geven de functieklasse van de functiefamilie aan. De functieklassen variëren van klasse 7 tot en met klasse 20.</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29</a:t>
            </a:fld>
            <a:endParaRPr lang="nl-BE"/>
          </a:p>
        </p:txBody>
      </p:sp>
    </p:spTree>
    <p:extLst>
      <p:ext uri="{BB962C8B-B14F-4D97-AF65-F5344CB8AC3E}">
        <p14:creationId xmlns:p14="http://schemas.microsoft.com/office/powerpoint/2010/main" val="2706560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Waarom functieclassificatie?</a:t>
            </a:r>
          </a:p>
          <a:p>
            <a:pPr marL="171450" indent="-171450">
              <a:buFontTx/>
              <a:buChar char="-"/>
            </a:pPr>
            <a:r>
              <a:rPr lang="nl-NL" sz="1200" kern="1200" dirty="0" smtClean="0">
                <a:solidFill>
                  <a:schemeClr val="tx1"/>
                </a:solidFill>
                <a:effectLst/>
                <a:latin typeface="+mn-lt"/>
                <a:ea typeface="+mn-ea"/>
                <a:cs typeface="+mn-cs"/>
              </a:rPr>
              <a:t>Het resultaat</a:t>
            </a:r>
            <a:r>
              <a:rPr lang="nl-NL" sz="1200" kern="1200" baseline="0" dirty="0" smtClean="0">
                <a:solidFill>
                  <a:schemeClr val="tx1"/>
                </a:solidFill>
                <a:effectLst/>
                <a:latin typeface="+mn-lt"/>
                <a:ea typeface="+mn-ea"/>
                <a:cs typeface="+mn-cs"/>
              </a:rPr>
              <a:t> van de functieclassificatie zal dienen als basis voor het nieuwe loopbaan- en beloningsbeleid</a:t>
            </a:r>
          </a:p>
          <a:p>
            <a:pPr marL="171450" indent="-171450">
              <a:buFontTx/>
              <a:buChar char="-"/>
            </a:pPr>
            <a:r>
              <a:rPr lang="nl-NL" sz="1200" kern="1200" baseline="0" dirty="0" smtClean="0">
                <a:solidFill>
                  <a:schemeClr val="tx1"/>
                </a:solidFill>
                <a:effectLst/>
                <a:latin typeface="+mn-lt"/>
                <a:ea typeface="+mn-ea"/>
                <a:cs typeface="+mn-cs"/>
              </a:rPr>
              <a:t>Het o</a:t>
            </a:r>
            <a:r>
              <a:rPr lang="nl-BE" sz="1200" dirty="0" err="1" smtClean="0"/>
              <a:t>bjectiveert</a:t>
            </a:r>
            <a:r>
              <a:rPr lang="nl-BE" sz="1200" dirty="0" smtClean="0"/>
              <a:t> beloningsbeslissingen</a:t>
            </a:r>
          </a:p>
          <a:p>
            <a:pPr marL="171450" indent="-171450">
              <a:buFontTx/>
              <a:buChar char="-"/>
            </a:pPr>
            <a:r>
              <a:rPr lang="nl-BE" sz="1200" dirty="0" smtClean="0"/>
              <a:t>Het geeft inzicht in loopbaanmogelijkheden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z="1200" dirty="0" smtClean="0"/>
              <a:t>Het is de basis</a:t>
            </a:r>
            <a:r>
              <a:rPr lang="nl-BE" sz="1200" baseline="0" dirty="0" smtClean="0"/>
              <a:t> voor een c</a:t>
            </a:r>
            <a:r>
              <a:rPr lang="nl-BE" sz="1200" dirty="0" smtClean="0"/>
              <a:t>oherent en logisch opgebouwd functiegebouw</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z="1200" dirty="0" smtClean="0"/>
              <a:t>Het is beslist</a:t>
            </a:r>
            <a:r>
              <a:rPr lang="nl-BE" sz="1200" baseline="0" dirty="0" smtClean="0"/>
              <a:t> beleid </a:t>
            </a:r>
            <a:endParaRPr lang="nl-BE" sz="1200" dirty="0" smtClean="0"/>
          </a:p>
          <a:p>
            <a:pPr marL="171450" indent="-171450">
              <a:buFontTx/>
              <a:buChar char="-"/>
            </a:pPr>
            <a:r>
              <a:rPr lang="nl-BE" sz="1200" dirty="0" smtClean="0"/>
              <a:t>Het is basis voor een geïntegreerd personeelsbeleid</a:t>
            </a:r>
            <a:r>
              <a:rPr lang="nl-BE" sz="1200" baseline="0" dirty="0" smtClean="0"/>
              <a:t> </a:t>
            </a:r>
            <a:endParaRPr lang="nl-BE" sz="1200" dirty="0" smtClean="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30</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Een personeelsplan uitgedrukt in functieclassificatie = de basis voor een geïntegreerd personeelsbeleid</a:t>
            </a:r>
            <a:r>
              <a:rPr lang="nl-NL" sz="1200" kern="1200" baseline="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BE" dirty="0" smtClean="0"/>
              <a:t>Tijd tot aan de implementatie van het LBB gebruiken om de entiteit/medewerkers zo goed mogelijk voor te bereiden: vernieuwde LBB best gebruikt om al zo goed mogelijk te anticiperen op dat LBB. Dat kan o.a. door de kloof weg te werken tussen de huidige beloning van medewerkers en de toekomstige beloning die aan de functieklassen verbonden is (zal duidelijk worden met de blauwdruk) door bijv. bevorderingen te organiseren, mobiliteit te stimuleren, loopbaanpaden uit te tekenen,...</a:t>
            </a:r>
          </a:p>
          <a:p>
            <a:pPr marL="171450" indent="-171450">
              <a:buFont typeface="Arial" panose="020B0604020202020204" pitchFamily="34" charset="0"/>
              <a:buChar char="•"/>
            </a:pPr>
            <a:r>
              <a:rPr lang="nl-BE" dirty="0" smtClean="0"/>
              <a:t>R&amp;S</a:t>
            </a:r>
          </a:p>
          <a:p>
            <a:pPr marL="171450" indent="-171450">
              <a:buFont typeface="Arial" panose="020B0604020202020204" pitchFamily="34" charset="0"/>
              <a:buChar char="•"/>
            </a:pPr>
            <a:r>
              <a:rPr lang="nl-BE" dirty="0" smtClean="0"/>
              <a:t>Leren en ontwikkelen</a:t>
            </a:r>
            <a:r>
              <a:rPr lang="nl-BE" baseline="0" dirty="0" smtClean="0"/>
              <a:t> </a:t>
            </a:r>
            <a:endParaRPr lang="nl-BE" dirty="0" smtClean="0"/>
          </a:p>
          <a:p>
            <a:pPr marL="171450" indent="-171450">
              <a:buFont typeface="Arial" panose="020B0604020202020204" pitchFamily="34" charset="0"/>
              <a:buChar char="•"/>
            </a:pPr>
            <a:r>
              <a:rPr lang="nl-BE" dirty="0" smtClean="0"/>
              <a:t>Loopbaanbeleid: loopbaanpaden op niveau van de entiteit, bevorderingen, mobiliteit, personeelsplanning,…</a:t>
            </a:r>
          </a:p>
          <a:p>
            <a:endParaRPr lang="nl-BE" dirty="0" smtClean="0"/>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31</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6F8337C-1FC1-43F1-B248-5D07D05B0129}" type="slidenum">
              <a:rPr lang="nl-BE" smtClean="0"/>
              <a:t>32</a:t>
            </a:fld>
            <a:endParaRPr lang="nl-BE"/>
          </a:p>
        </p:txBody>
      </p:sp>
    </p:spTree>
    <p:extLst>
      <p:ext uri="{BB962C8B-B14F-4D97-AF65-F5344CB8AC3E}">
        <p14:creationId xmlns:p14="http://schemas.microsoft.com/office/powerpoint/2010/main" val="2504869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33</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Stap 1. Indelen in functiefamilie</a:t>
            </a:r>
            <a:br>
              <a:rPr lang="nl-BE" b="1" dirty="0" smtClean="0"/>
            </a:br>
            <a:r>
              <a:rPr lang="nl-BE" dirty="0" smtClean="0"/>
              <a:t>De wegingsmethodiek bepaalt aan de hand van een aantal ja/nee-vragen de functiefamilie waartoe een functie behoort.</a:t>
            </a:r>
          </a:p>
          <a:p>
            <a:r>
              <a:rPr lang="nl-BE" b="1" dirty="0" smtClean="0"/>
              <a:t>Stap 2. Indelen in functieklasse</a:t>
            </a:r>
            <a:br>
              <a:rPr lang="nl-BE" b="1" dirty="0" smtClean="0"/>
            </a:br>
            <a:r>
              <a:rPr lang="nl-BE" dirty="0" smtClean="0"/>
              <a:t>Per functiefamilie zijn er een aantal indelingscriteria (o.a. complexiteit van de vragen of opdrachten, interpersoonlijke relaties, afstemming met anderen, beleidsadvies, impact op </a:t>
            </a:r>
            <a:r>
              <a:rPr lang="nl-BE" dirty="0" err="1" smtClean="0"/>
              <a:t>budgetten</a:t>
            </a:r>
            <a:r>
              <a:rPr lang="nl-BE" dirty="0" smtClean="0"/>
              <a:t>, mate van interpretatie, …) die bepalen tot welke klasse van de functiefamilie een functie behoort. Het indelingsinstrument vraagt je om een aantal waarden toe te kennen aan die indelingscriteria en wijst zo uiteindelijk de functie toe aan een functieklasse van een functiefamilie.</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34</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254544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25454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37</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Momenteel geen impact</a:t>
            </a:r>
          </a:p>
          <a:p>
            <a:r>
              <a:rPr lang="nl-BE" dirty="0" smtClean="0"/>
              <a:t>Het is een foto van dit moment </a:t>
            </a:r>
          </a:p>
          <a:p>
            <a:r>
              <a:rPr lang="nl-BE" dirty="0" smtClean="0"/>
              <a:t>Nieuwe foto op moment van nieuw LBB</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38</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 illustratie van het huidige LBB: Bij een steekproef</a:t>
            </a:r>
            <a:r>
              <a:rPr lang="nl-BE" baseline="0" dirty="0" smtClean="0"/>
              <a:t> </a:t>
            </a:r>
            <a:r>
              <a:rPr lang="nl-BE" dirty="0" smtClean="0"/>
              <a:t>in 2014 (oude functiematrix) waren </a:t>
            </a:r>
            <a:r>
              <a:rPr lang="nl-BE" baseline="0" dirty="0" smtClean="0"/>
              <a:t>156 personeelsleden binnen de graad “adjunct van de directeur” verspreid over 11 verschillende functiefamilies + van klasse 12 t.e.m. 18</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1417579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200" b="1" dirty="0" smtClean="0">
                <a:latin typeface="FlandersArtSans-Regular" panose="00000500000000000000" pitchFamily="2" charset="0"/>
                <a:cs typeface="Arial Rounded MT Bold"/>
              </a:rPr>
              <a:t>Niet</a:t>
            </a:r>
            <a:r>
              <a:rPr lang="nl-BE" sz="1200" b="1" baseline="0" dirty="0" smtClean="0">
                <a:latin typeface="FlandersArtSans-Regular" panose="00000500000000000000" pitchFamily="2" charset="0"/>
                <a:cs typeface="Arial Rounded MT Bold"/>
              </a:rPr>
              <a:t> akkoord met de beslissing? </a:t>
            </a:r>
            <a:endParaRPr lang="nl-BE" sz="1200" b="1" dirty="0" smtClean="0">
              <a:latin typeface="FlandersArtSans-Regular" panose="00000500000000000000" pitchFamily="2" charset="0"/>
              <a:cs typeface="Arial Rounded MT Bold"/>
            </a:endParaRPr>
          </a:p>
          <a:p>
            <a:pPr marL="0" indent="0">
              <a:buNone/>
            </a:pPr>
            <a:endParaRPr lang="nl-BE" sz="1200" b="1" dirty="0" smtClean="0">
              <a:latin typeface="FlandersArtSans-Regular" panose="00000500000000000000" pitchFamily="2" charset="0"/>
              <a:cs typeface="Arial Rounded MT Bold"/>
            </a:endParaRPr>
          </a:p>
          <a:p>
            <a:pPr marL="0" indent="0">
              <a:buNone/>
            </a:pPr>
            <a:r>
              <a:rPr lang="nl-BE" sz="1200" b="1" dirty="0" smtClean="0">
                <a:latin typeface="FlandersArtSans-Regular" panose="00000500000000000000" pitchFamily="2" charset="0"/>
                <a:cs typeface="Arial Rounded MT Bold"/>
              </a:rPr>
              <a:t>Geen beroep mogelijk tegen:</a:t>
            </a:r>
          </a:p>
          <a:p>
            <a:pPr>
              <a:buFontTx/>
              <a:buChar char="-"/>
            </a:pPr>
            <a:r>
              <a:rPr lang="nl-BE" dirty="0" smtClean="0">
                <a:latin typeface="FlandersArtSans-Regular" panose="00000500000000000000" pitchFamily="2" charset="0"/>
                <a:cs typeface="Arial Rounded MT Bold"/>
              </a:rPr>
              <a:t>De functiematrix</a:t>
            </a:r>
          </a:p>
          <a:p>
            <a:pPr>
              <a:buFontTx/>
              <a:buChar char="-"/>
            </a:pPr>
            <a:r>
              <a:rPr lang="nl-BE" dirty="0" smtClean="0">
                <a:latin typeface="FlandersArtSans-Regular" panose="00000500000000000000" pitchFamily="2" charset="0"/>
                <a:cs typeface="Arial Rounded MT Bold"/>
              </a:rPr>
              <a:t>De wegingsmethodiek van de Vlaamse overheid</a:t>
            </a:r>
          </a:p>
          <a:p>
            <a:pPr>
              <a:buFontTx/>
              <a:buChar char="-"/>
            </a:pPr>
            <a:r>
              <a:rPr lang="nl-BE" dirty="0" smtClean="0">
                <a:latin typeface="FlandersArtSans-Regular" panose="00000500000000000000" pitchFamily="2" charset="0"/>
                <a:cs typeface="Arial Rounded MT Bold"/>
              </a:rPr>
              <a:t>Enkel de gevolgde procedure (vormgebreken) op zich, tenzij er een oorzakelijk verband is tussen het vormgebrek en de inhoudelijke redenen om tegen een wegingsresultaat in beroep te gaan</a:t>
            </a:r>
          </a:p>
          <a:p>
            <a:pPr>
              <a:buFontTx/>
              <a:buChar char="-"/>
            </a:pPr>
            <a:r>
              <a:rPr lang="nl-BE" dirty="0" smtClean="0">
                <a:latin typeface="FlandersArtSans-Regular" panose="00000500000000000000" pitchFamily="2" charset="0"/>
                <a:cs typeface="Arial Rounded MT Bold"/>
              </a:rPr>
              <a:t>Tweede beroepsmogelijkheid zodra details nieuw loopbaan- en beloningsbeleid bekend zijn</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39</a:t>
            </a:fld>
            <a:endParaRPr lang="nl-BE">
              <a:solidFill>
                <a:prstClr val="black"/>
              </a:solidFill>
            </a:endParaRPr>
          </a:p>
        </p:txBody>
      </p:sp>
    </p:spTree>
    <p:extLst>
      <p:ext uri="{BB962C8B-B14F-4D97-AF65-F5344CB8AC3E}">
        <p14:creationId xmlns:p14="http://schemas.microsoft.com/office/powerpoint/2010/main" val="3787721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40</a:t>
            </a:fld>
            <a:endParaRPr lang="nl-BE">
              <a:solidFill>
                <a:prstClr val="black"/>
              </a:solidFill>
            </a:endParaRPr>
          </a:p>
        </p:txBody>
      </p:sp>
    </p:spTree>
    <p:extLst>
      <p:ext uri="{BB962C8B-B14F-4D97-AF65-F5344CB8AC3E}">
        <p14:creationId xmlns:p14="http://schemas.microsoft.com/office/powerpoint/2010/main" val="3674618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41</a:t>
            </a:fld>
            <a:endParaRPr lang="nl-BE">
              <a:solidFill>
                <a:prstClr val="black"/>
              </a:solidFill>
            </a:endParaRPr>
          </a:p>
        </p:txBody>
      </p:sp>
    </p:spTree>
    <p:extLst>
      <p:ext uri="{BB962C8B-B14F-4D97-AF65-F5344CB8AC3E}">
        <p14:creationId xmlns:p14="http://schemas.microsoft.com/office/powerpoint/2010/main" val="3767038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sz="1200" b="1" dirty="0" smtClean="0">
                <a:latin typeface="FlandersArtSans-Regular" panose="00000500000000000000" pitchFamily="2" charset="0"/>
                <a:cs typeface="Arial Rounded MT Bold"/>
              </a:rPr>
              <a:t>Externe beroepsprocedure</a:t>
            </a:r>
            <a:endParaRPr lang="nl-BE" sz="1100" dirty="0" smtClean="0">
              <a:latin typeface="FlandersArtSans-Regular" panose="00000500000000000000" pitchFamily="2" charset="0"/>
              <a:cs typeface="Arial Rounded MT Bold"/>
            </a:endParaRPr>
          </a:p>
          <a:p>
            <a:pPr marL="0" indent="0">
              <a:buNone/>
            </a:pPr>
            <a:endParaRPr lang="nl-BE" sz="1100" dirty="0" smtClean="0">
              <a:latin typeface="FlandersArtSans-Regular" panose="00000500000000000000" pitchFamily="2" charset="0"/>
              <a:cs typeface="Arial Rounded MT Bold"/>
            </a:endParaRPr>
          </a:p>
          <a:p>
            <a:pPr>
              <a:buFontTx/>
              <a:buChar char="-"/>
            </a:pPr>
            <a:r>
              <a:rPr lang="nl-BE" dirty="0" smtClean="0">
                <a:latin typeface="FlandersArtSans-Regular" panose="00000500000000000000" pitchFamily="2" charset="0"/>
                <a:cs typeface="Arial Rounded MT Bold"/>
              </a:rPr>
              <a:t>Staat enkel open voor de functiehouder die eerst de interne beroepsmogelijkheden heeft uitgeput</a:t>
            </a:r>
          </a:p>
          <a:p>
            <a:pPr>
              <a:buFontTx/>
              <a:buChar char="-"/>
            </a:pPr>
            <a:r>
              <a:rPr lang="nl-BE" dirty="0" smtClean="0">
                <a:latin typeface="FlandersArtSans-Regular" panose="00000500000000000000" pitchFamily="2" charset="0"/>
                <a:cs typeface="Arial Rounded MT Bold"/>
              </a:rPr>
              <a:t>De functiehouder dient extern beroep aan te tekenen binnen de 15 kalenderdagen na kennisname van de gemotiveerde beslissing door de leidend ambtenaar van de entiteit</a:t>
            </a:r>
          </a:p>
          <a:p>
            <a:pPr>
              <a:buFontTx/>
              <a:buChar char="-"/>
            </a:pPr>
            <a:r>
              <a:rPr lang="nl-BE" dirty="0" smtClean="0">
                <a:latin typeface="FlandersArtSans-Regular" panose="00000500000000000000" pitchFamily="2" charset="0"/>
                <a:cs typeface="Arial Rounded MT Bold"/>
              </a:rPr>
              <a:t>Meer info: </a:t>
            </a:r>
            <a:r>
              <a:rPr lang="nl-BE" dirty="0" smtClean="0">
                <a:latin typeface="FlandersArtSans-Regular" panose="00000500000000000000" pitchFamily="2" charset="0"/>
                <a:cs typeface="Arial Rounded MT Bold"/>
                <a:hlinkClick r:id="rId3"/>
              </a:rPr>
              <a:t>https://www.bestuurszaken.be/beroepsprocedure</a:t>
            </a:r>
            <a:r>
              <a:rPr lang="nl-BE" dirty="0" smtClean="0">
                <a:latin typeface="FlandersArtSans-Regular" panose="00000500000000000000" pitchFamily="2" charset="0"/>
                <a:cs typeface="Arial Rounded MT Bold"/>
              </a:rPr>
              <a:t>.</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42</a:t>
            </a:fld>
            <a:endParaRPr lang="nl-BE">
              <a:solidFill>
                <a:prstClr val="black"/>
              </a:solidFill>
            </a:endParaRPr>
          </a:p>
        </p:txBody>
      </p:sp>
    </p:spTree>
    <p:extLst>
      <p:ext uri="{BB962C8B-B14F-4D97-AF65-F5344CB8AC3E}">
        <p14:creationId xmlns:p14="http://schemas.microsoft.com/office/powerpoint/2010/main" val="2277757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a:t>
            </a:r>
            <a:r>
              <a:rPr lang="nl-BE" dirty="0" smtClean="0">
                <a:solidFill>
                  <a:srgbClr val="FF0000"/>
                </a:solidFill>
              </a:rPr>
              <a:t>Timing en te doorlopen</a:t>
            </a:r>
            <a:r>
              <a:rPr lang="nl-BE" baseline="0" dirty="0" smtClean="0">
                <a:solidFill>
                  <a:srgbClr val="FF0000"/>
                </a:solidFill>
              </a:rPr>
              <a:t> projectstappen </a:t>
            </a:r>
            <a:r>
              <a:rPr lang="nl-BE" dirty="0" smtClean="0">
                <a:solidFill>
                  <a:srgbClr val="FF0000"/>
                </a:solidFill>
              </a:rPr>
              <a:t>=&gt; aan te passen </a:t>
            </a:r>
            <a:r>
              <a:rPr lang="nl-BE" baseline="0" dirty="0" smtClean="0">
                <a:solidFill>
                  <a:srgbClr val="FF0000"/>
                </a:solidFill>
              </a:rPr>
              <a:t>per</a:t>
            </a:r>
            <a:r>
              <a:rPr lang="nl-BE" dirty="0" smtClean="0">
                <a:solidFill>
                  <a:srgbClr val="FF0000"/>
                </a:solidFill>
              </a:rPr>
              <a:t> entiteit </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43</a:t>
            </a:fld>
            <a:endParaRPr lang="nl-BE">
              <a:solidFill>
                <a:prstClr val="black"/>
              </a:solidFill>
            </a:endParaRPr>
          </a:p>
        </p:txBody>
      </p:sp>
    </p:spTree>
    <p:extLst>
      <p:ext uri="{BB962C8B-B14F-4D97-AF65-F5344CB8AC3E}">
        <p14:creationId xmlns:p14="http://schemas.microsoft.com/office/powerpoint/2010/main" val="276745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Uit de pilootprojecten in 2015 blijkt dat er in</a:t>
            </a:r>
            <a:r>
              <a:rPr lang="nl-BE" baseline="0" dirty="0" smtClean="0"/>
              <a:t> elke functieklasse medewerkers zijn die correct </a:t>
            </a:r>
            <a:r>
              <a:rPr lang="nl-BE" baseline="0" dirty="0" err="1" smtClean="0"/>
              <a:t>verloond</a:t>
            </a:r>
            <a:r>
              <a:rPr lang="nl-BE" baseline="0" dirty="0" smtClean="0"/>
              <a:t> worden maar ook medewerkers die over- en onderbetaald worden voor de functie die ze uitvoeren in vergelijking met wat de markt betaalt voor functies met een vergelijkbaar functiegewicht.</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1646056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14255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03071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Ook uit intern</a:t>
            </a:r>
            <a:r>
              <a:rPr lang="nl-BE" baseline="0" dirty="0" smtClean="0"/>
              <a:t> onderzoek (de personeelspeiling) blijkt dat het loopbaan- en beloningsbeleid aan vernieuwing toe is, </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01727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915988"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dirty="0" smtClean="0"/>
          </a:p>
        </p:txBody>
      </p:sp>
      <p:sp>
        <p:nvSpPr>
          <p:cNvPr id="51204" name="Slide Number Placeholder 3"/>
          <p:cNvSpPr txBox="1">
            <a:spLocks noGrp="1"/>
          </p:cNvSpPr>
          <p:nvPr/>
        </p:nvSpPr>
        <p:spPr bwMode="auto">
          <a:xfrm>
            <a:off x="3847891" y="9432766"/>
            <a:ext cx="2945024"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0E6BAB4-D7E3-4E21-90ED-B72C8C45D019}" type="slidenum">
              <a:rPr lang="nl-BE" sz="1200">
                <a:solidFill>
                  <a:prstClr val="black"/>
                </a:solidFill>
                <a:latin typeface="Calibri" pitchFamily="34" charset="0"/>
              </a:rPr>
              <a:pPr algn="r" eaLnBrk="1" hangingPunct="1"/>
              <a:t>11</a:t>
            </a:fld>
            <a:endParaRPr lang="nl-BE" sz="1200" dirty="0">
              <a:solidFill>
                <a:prstClr val="black"/>
              </a:solidFill>
              <a:latin typeface="Calibri" pitchFamily="34" charset="0"/>
            </a:endParaRPr>
          </a:p>
        </p:txBody>
      </p:sp>
    </p:spTree>
    <p:extLst>
      <p:ext uri="{BB962C8B-B14F-4D97-AF65-F5344CB8AC3E}">
        <p14:creationId xmlns:p14="http://schemas.microsoft.com/office/powerpoint/2010/main" val="74028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2149617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latin typeface="Arial" pitchFamily="34" charset="0"/>
                <a:cs typeface="Arial" pitchFamily="34" charset="0"/>
              </a:defRPr>
            </a:lvl1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p:txBody>
          <a:bodyPr/>
          <a:lstStyle>
            <a:lvl1pPr>
              <a:defRPr/>
            </a:lvl1pPr>
          </a:lstStyle>
          <a:p>
            <a:pPr>
              <a:defRPr/>
            </a:pPr>
            <a:fld id="{5F58E48B-A638-41E7-9213-8BC0F68D3E6B}" type="datetime4">
              <a:rPr lang="nl-BE" smtClean="0"/>
              <a:t>24 april 2018</a:t>
            </a:fld>
            <a:endParaRPr lang="nl-BE" dirty="0"/>
          </a:p>
        </p:txBody>
      </p:sp>
      <p:sp>
        <p:nvSpPr>
          <p:cNvPr id="5" name="Tijdelijke aanduiding voor voettekst 4"/>
          <p:cNvSpPr>
            <a:spLocks noGrp="1"/>
          </p:cNvSpPr>
          <p:nvPr>
            <p:ph type="ftr" sz="quarter" idx="11"/>
          </p:nvPr>
        </p:nvSpPr>
        <p:spPr/>
        <p:txBody>
          <a:bodyPr/>
          <a:lstStyle>
            <a:lvl1pPr>
              <a:defRPr/>
            </a:lvl1p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27762842-B364-4705-8E6B-D352B94D98EC}" type="slidenum">
              <a:rPr lang="nl-BE"/>
              <a:pPr>
                <a:defRPr/>
              </a:pPr>
              <a:t>‹nr.›</a:t>
            </a:fld>
            <a:endParaRPr lang="nl-BE" dirty="0"/>
          </a:p>
        </p:txBody>
      </p:sp>
    </p:spTree>
    <p:extLst>
      <p:ext uri="{BB962C8B-B14F-4D97-AF65-F5344CB8AC3E}">
        <p14:creationId xmlns:p14="http://schemas.microsoft.com/office/powerpoint/2010/main" val="97668809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2902883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16743596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9194961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17752224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11446578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2798884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7075092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0391EA-5493-4C3C-8FFF-9B8D025926D9}" type="datetimeFigureOut">
              <a:rPr lang="nl-BE" smtClean="0">
                <a:solidFill>
                  <a:prstClr val="black">
                    <a:tint val="75000"/>
                  </a:prstClr>
                </a:solidFill>
              </a:rPr>
              <a:pPr/>
              <a:t>24/04/2018</a:t>
            </a:fld>
            <a:endParaRPr lang="nl-BE"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10B5B46-8C10-4016-99EA-20C2B4CCF7F5}" type="slidenum">
              <a:rPr lang="nl-BE" smtClean="0">
                <a:solidFill>
                  <a:prstClr val="black">
                    <a:tint val="75000"/>
                  </a:prstClr>
                </a:solidFill>
              </a:rPr>
              <a:pPr/>
              <a:t>‹nr.›</a:t>
            </a:fld>
            <a:endParaRPr lang="nl-BE" dirty="0">
              <a:solidFill>
                <a:prstClr val="black">
                  <a:tint val="75000"/>
                </a:prstClr>
              </a:solidFill>
            </a:endParaRPr>
          </a:p>
        </p:txBody>
      </p:sp>
    </p:spTree>
    <p:extLst>
      <p:ext uri="{BB962C8B-B14F-4D97-AF65-F5344CB8AC3E}">
        <p14:creationId xmlns:p14="http://schemas.microsoft.com/office/powerpoint/2010/main" val="408481172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33267573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4018750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9774091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0391EA-5493-4C3C-8FFF-9B8D025926D9}" type="datetimeFigureOut">
              <a:rPr lang="nl-BE" smtClean="0">
                <a:solidFill>
                  <a:prstClr val="black">
                    <a:tint val="75000"/>
                  </a:prstClr>
                </a:solidFill>
              </a:rPr>
              <a:pPr/>
              <a:t>24/04/2018</a:t>
            </a:fld>
            <a:endParaRPr lang="nl-BE"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10B5B46-8C10-4016-99EA-20C2B4CCF7F5}" type="slidenum">
              <a:rPr lang="nl-BE" smtClean="0">
                <a:solidFill>
                  <a:prstClr val="black">
                    <a:tint val="75000"/>
                  </a:prstClr>
                </a:solidFill>
              </a:rPr>
              <a:pPr/>
              <a:t>‹nr.›</a:t>
            </a:fld>
            <a:endParaRPr lang="nl-BE" dirty="0">
              <a:solidFill>
                <a:prstClr val="black">
                  <a:tint val="75000"/>
                </a:prstClr>
              </a:solidFill>
            </a:endParaRPr>
          </a:p>
        </p:txBody>
      </p:sp>
    </p:spTree>
    <p:extLst>
      <p:ext uri="{BB962C8B-B14F-4D97-AF65-F5344CB8AC3E}">
        <p14:creationId xmlns:p14="http://schemas.microsoft.com/office/powerpoint/2010/main" val="387853462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pic>
        <p:nvPicPr>
          <p:cNvPr id="12" name="Afbeelding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844" y="5867918"/>
            <a:ext cx="1631963" cy="71431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Tree>
    <p:extLst>
      <p:ext uri="{BB962C8B-B14F-4D97-AF65-F5344CB8AC3E}">
        <p14:creationId xmlns:p14="http://schemas.microsoft.com/office/powerpoint/2010/main" val="41905875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84" y="5857200"/>
            <a:ext cx="1631963" cy="714310"/>
          </a:xfrm>
          <a:prstGeom prst="rect">
            <a:avLst/>
          </a:prstGeom>
        </p:spPr>
      </p:pic>
    </p:spTree>
    <p:extLst>
      <p:ext uri="{BB962C8B-B14F-4D97-AF65-F5344CB8AC3E}">
        <p14:creationId xmlns:p14="http://schemas.microsoft.com/office/powerpoint/2010/main" val="11275346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grpSp>
        <p:nvGrpSpPr>
          <p:cNvPr id="11" name="Groeperen 10"/>
          <p:cNvGrpSpPr/>
          <p:nvPr/>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50" y="5862559"/>
            <a:ext cx="1631963" cy="714310"/>
          </a:xfrm>
          <a:prstGeom prst="rect">
            <a:avLst/>
          </a:prstGeom>
        </p:spPr>
      </p:pic>
    </p:spTree>
    <p:extLst>
      <p:ext uri="{BB962C8B-B14F-4D97-AF65-F5344CB8AC3E}">
        <p14:creationId xmlns:p14="http://schemas.microsoft.com/office/powerpoint/2010/main" val="21305703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85" y="5857200"/>
            <a:ext cx="1631963" cy="714310"/>
          </a:xfrm>
          <a:prstGeom prst="rect">
            <a:avLst/>
          </a:prstGeom>
        </p:spPr>
      </p:pic>
    </p:spTree>
    <p:extLst>
      <p:ext uri="{BB962C8B-B14F-4D97-AF65-F5344CB8AC3E}">
        <p14:creationId xmlns:p14="http://schemas.microsoft.com/office/powerpoint/2010/main" val="3929949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768" y="5873276"/>
            <a:ext cx="1631963" cy="714310"/>
          </a:xfrm>
          <a:prstGeom prst="rect">
            <a:avLst/>
          </a:prstGeom>
        </p:spPr>
      </p:pic>
    </p:spTree>
    <p:extLst>
      <p:ext uri="{BB962C8B-B14F-4D97-AF65-F5344CB8AC3E}">
        <p14:creationId xmlns:p14="http://schemas.microsoft.com/office/powerpoint/2010/main" val="18702933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4357" y="6351038"/>
            <a:ext cx="1256294" cy="241837"/>
          </a:xfrm>
          <a:prstGeom prst="rect">
            <a:avLst/>
          </a:prstGeom>
        </p:spPr>
      </p:pic>
    </p:spTree>
    <p:extLst>
      <p:ext uri="{BB962C8B-B14F-4D97-AF65-F5344CB8AC3E}">
        <p14:creationId xmlns:p14="http://schemas.microsoft.com/office/powerpoint/2010/main" val="10647166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76" y="332176"/>
            <a:ext cx="2376264" cy="1008592"/>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568" y="6021288"/>
            <a:ext cx="1080120" cy="540060"/>
          </a:xfrm>
          <a:prstGeom prst="rect">
            <a:avLst/>
          </a:prstGeom>
        </p:spPr>
      </p:pic>
      <p:sp>
        <p:nvSpPr>
          <p:cNvPr id="1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13" name="Tijdelijke aanduiding voor tekst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1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0170A-A0ED-44EF-A559-96D393EF6682}" type="datetimeFigureOut">
              <a:rPr lang="nl-BE" smtClean="0">
                <a:solidFill>
                  <a:srgbClr val="373636">
                    <a:tint val="75000"/>
                  </a:srgbClr>
                </a:solidFill>
              </a:rPr>
              <a:pPr/>
              <a:t>24/04/2018</a:t>
            </a:fld>
            <a:endParaRPr lang="nl-BE">
              <a:solidFill>
                <a:srgbClr val="373636">
                  <a:tint val="75000"/>
                </a:srgbClr>
              </a:solidFill>
            </a:endParaRPr>
          </a:p>
        </p:txBody>
      </p:sp>
      <p:sp>
        <p:nvSpPr>
          <p:cNvPr id="1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srgbClr val="373636">
                  <a:tint val="75000"/>
                </a:srgbClr>
              </a:solidFill>
            </a:endParaRPr>
          </a:p>
        </p:txBody>
      </p:sp>
      <p:sp>
        <p:nvSpPr>
          <p:cNvPr id="1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1C636-C1F4-4178-81EA-A6F062916863}" type="slidenum">
              <a:rPr lang="nl-BE" smtClean="0">
                <a:solidFill>
                  <a:srgbClr val="373636">
                    <a:tint val="75000"/>
                  </a:srgbClr>
                </a:solidFill>
              </a:rPr>
              <a:pPr/>
              <a:t>‹nr.›</a:t>
            </a:fld>
            <a:endParaRPr lang="nl-BE">
              <a:solidFill>
                <a:srgbClr val="373636">
                  <a:tint val="75000"/>
                </a:srgbClr>
              </a:solidFill>
            </a:endParaRPr>
          </a:p>
        </p:txBody>
      </p:sp>
    </p:spTree>
    <p:extLst>
      <p:ext uri="{BB962C8B-B14F-4D97-AF65-F5344CB8AC3E}">
        <p14:creationId xmlns:p14="http://schemas.microsoft.com/office/powerpoint/2010/main" val="7148801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F6E80F42-814A-4B44-A710-8BE67D70E6D2}" type="datetimeFigureOut">
              <a:rPr lang="nl-BE" smtClean="0">
                <a:solidFill>
                  <a:prstClr val="white">
                    <a:lumMod val="50000"/>
                  </a:prstClr>
                </a:solidFill>
              </a:rPr>
              <a:pPr/>
              <a:t>24/04/2018</a:t>
            </a:fld>
            <a:endParaRPr lang="nl-BE">
              <a:solidFill>
                <a:prstClr val="white">
                  <a:lumMod val="50000"/>
                </a:prstClr>
              </a:solidFill>
            </a:endParaRPr>
          </a:p>
        </p:txBody>
      </p:sp>
      <p:sp>
        <p:nvSpPr>
          <p:cNvPr id="4" name="Tijdelijke aanduiding voor voettekst 3"/>
          <p:cNvSpPr>
            <a:spLocks noGrp="1"/>
          </p:cNvSpPr>
          <p:nvPr>
            <p:ph type="ftr" sz="quarter" idx="11"/>
          </p:nvPr>
        </p:nvSpPr>
        <p:spPr/>
        <p:txBody>
          <a:bodyPr/>
          <a:lstStyle/>
          <a:p>
            <a:endParaRPr lang="nl-BE">
              <a:solidFill>
                <a:prstClr val="white">
                  <a:lumMod val="50000"/>
                </a:prstClr>
              </a:solidFill>
            </a:endParaRPr>
          </a:p>
        </p:txBody>
      </p:sp>
      <p:sp>
        <p:nvSpPr>
          <p:cNvPr id="5" name="Tijdelijke aanduiding voor dianummer 4"/>
          <p:cNvSpPr>
            <a:spLocks noGrp="1"/>
          </p:cNvSpPr>
          <p:nvPr>
            <p:ph type="sldNum" sz="quarter" idx="12"/>
          </p:nvPr>
        </p:nvSpPr>
        <p:spPr/>
        <p:txBody>
          <a:bodyPr/>
          <a:lstStyle/>
          <a:p>
            <a:fld id="{BC6B4BAA-1BD4-4234-A33F-1FD32FDD5C24}" type="slidenum">
              <a:rPr lang="nl-BE" smtClean="0">
                <a:solidFill>
                  <a:prstClr val="white">
                    <a:lumMod val="50000"/>
                  </a:prstClr>
                </a:solidFill>
              </a:rPr>
              <a:pPr/>
              <a:t>‹nr.›</a:t>
            </a:fld>
            <a:endParaRPr lang="nl-BE">
              <a:solidFill>
                <a:prstClr val="white">
                  <a:lumMod val="50000"/>
                </a:prstClr>
              </a:solidFill>
            </a:endParaRPr>
          </a:p>
        </p:txBody>
      </p:sp>
    </p:spTree>
    <p:extLst>
      <p:ext uri="{BB962C8B-B14F-4D97-AF65-F5344CB8AC3E}">
        <p14:creationId xmlns:p14="http://schemas.microsoft.com/office/powerpoint/2010/main" val="16257276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4" y="5867918"/>
            <a:ext cx="1631963" cy="71431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Tree>
    <p:extLst>
      <p:ext uri="{BB962C8B-B14F-4D97-AF65-F5344CB8AC3E}">
        <p14:creationId xmlns:p14="http://schemas.microsoft.com/office/powerpoint/2010/main" val="145101344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pic>
        <p:nvPicPr>
          <p:cNvPr id="2" name="Afbeelding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44357" y="6351038"/>
            <a:ext cx="1256294" cy="241837"/>
          </a:xfrm>
          <a:prstGeom prst="rect">
            <a:avLst/>
          </a:prstGeom>
        </p:spPr>
      </p:pic>
    </p:spTree>
    <p:extLst>
      <p:ext uri="{BB962C8B-B14F-4D97-AF65-F5344CB8AC3E}">
        <p14:creationId xmlns:p14="http://schemas.microsoft.com/office/powerpoint/2010/main" val="1729131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dirty="0" smtClean="0"/>
              <a:t> </a:t>
            </a:r>
            <a:r>
              <a:rPr lang="nl-BE" b="1" dirty="0" smtClean="0"/>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4357" y="6351038"/>
            <a:ext cx="1256294" cy="241837"/>
          </a:xfrm>
          <a:prstGeom prst="rect">
            <a:avLst/>
          </a:prstGeom>
        </p:spPr>
      </p:pic>
    </p:spTree>
    <p:extLst>
      <p:ext uri="{BB962C8B-B14F-4D97-AF65-F5344CB8AC3E}">
        <p14:creationId xmlns:p14="http://schemas.microsoft.com/office/powerpoint/2010/main" val="853556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32876922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15313404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0391EA-5493-4C3C-8FFF-9B8D025926D9}" type="datetimeFigureOut">
              <a:rPr lang="nl-BE" smtClean="0">
                <a:solidFill>
                  <a:prstClr val="black">
                    <a:tint val="75000"/>
                  </a:prstClr>
                </a:solidFill>
              </a:rPr>
              <a:pPr/>
              <a:t>24/04/2018</a:t>
            </a:fld>
            <a:endParaRPr lang="nl-BE"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10B5B46-8C10-4016-99EA-20C2B4CCF7F5}" type="slidenum">
              <a:rPr lang="nl-BE" smtClean="0">
                <a:solidFill>
                  <a:prstClr val="black">
                    <a:tint val="75000"/>
                  </a:prstClr>
                </a:solidFill>
              </a:rPr>
              <a:pPr/>
              <a:t>‹nr.›</a:t>
            </a:fld>
            <a:endParaRPr lang="nl-BE" dirty="0">
              <a:solidFill>
                <a:prstClr val="black">
                  <a:tint val="75000"/>
                </a:prstClr>
              </a:solidFill>
            </a:endParaRPr>
          </a:p>
        </p:txBody>
      </p:sp>
    </p:spTree>
    <p:extLst>
      <p:ext uri="{BB962C8B-B14F-4D97-AF65-F5344CB8AC3E}">
        <p14:creationId xmlns:p14="http://schemas.microsoft.com/office/powerpoint/2010/main" val="93123656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30582120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219827805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a:defRPr>
                <a:latin typeface="Arial" pitchFamily="34" charset="0"/>
                <a:cs typeface="Arial" pitchFamily="34" charset="0"/>
              </a:defRPr>
            </a:lvl1pPr>
            <a:lvl5pPr>
              <a:defRPr>
                <a:latin typeface="Arial" pitchFamily="34" charset="0"/>
                <a:cs typeface="Arial"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datum 3"/>
          <p:cNvSpPr>
            <a:spLocks noGrp="1"/>
          </p:cNvSpPr>
          <p:nvPr>
            <p:ph type="dt" sz="half" idx="10"/>
          </p:nvPr>
        </p:nvSpPr>
        <p:spPr/>
        <p:txBody>
          <a:bodyPr/>
          <a:lstStyle>
            <a:lvl1pPr>
              <a:defRPr/>
            </a:lvl1pPr>
          </a:lstStyle>
          <a:p>
            <a:pPr>
              <a:defRPr/>
            </a:pPr>
            <a:fld id="{5F58E48B-A638-41E7-9213-8BC0F68D3E6B}" type="datetime4">
              <a:rPr lang="nl-BE" smtClean="0">
                <a:solidFill>
                  <a:prstClr val="black">
                    <a:tint val="75000"/>
                  </a:prstClr>
                </a:solidFill>
              </a:rPr>
              <a:pPr>
                <a:defRPr/>
              </a:pPr>
              <a:t>24 april 2018</a:t>
            </a:fld>
            <a:endParaRPr lang="nl-BE" dirty="0">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27762842-B364-4705-8E6B-D352B94D98EC}" type="slidenum">
              <a:rPr lang="nl-BE">
                <a:solidFill>
                  <a:prstClr val="black">
                    <a:tint val="75000"/>
                  </a:prstClr>
                </a:solidFill>
              </a:rPr>
              <a:pPr>
                <a:defRPr/>
              </a:pPr>
              <a:t>‹nr.›</a:t>
            </a:fld>
            <a:endParaRPr lang="nl-BE" dirty="0">
              <a:solidFill>
                <a:prstClr val="black">
                  <a:tint val="75000"/>
                </a:prstClr>
              </a:solidFill>
            </a:endParaRPr>
          </a:p>
        </p:txBody>
      </p:sp>
    </p:spTree>
    <p:extLst>
      <p:ext uri="{BB962C8B-B14F-4D97-AF65-F5344CB8AC3E}">
        <p14:creationId xmlns:p14="http://schemas.microsoft.com/office/powerpoint/2010/main" val="404764902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0391EA-5493-4C3C-8FFF-9B8D025926D9}" type="datetimeFigureOut">
              <a:rPr lang="nl-BE" smtClean="0">
                <a:solidFill>
                  <a:prstClr val="black">
                    <a:tint val="75000"/>
                  </a:prstClr>
                </a:solidFill>
              </a:rPr>
              <a:pPr/>
              <a:t>24/04/2018</a:t>
            </a:fld>
            <a:endParaRPr lang="nl-BE" dirty="0">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BE" dirty="0">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F10B5B46-8C10-4016-99EA-20C2B4CCF7F5}" type="slidenum">
              <a:rPr lang="nl-BE" smtClean="0">
                <a:solidFill>
                  <a:prstClr val="black">
                    <a:tint val="75000"/>
                  </a:prstClr>
                </a:solidFill>
              </a:rPr>
              <a:pPr/>
              <a:t>‹nr.›</a:t>
            </a:fld>
            <a:endParaRPr lang="nl-BE" dirty="0">
              <a:solidFill>
                <a:prstClr val="black">
                  <a:tint val="75000"/>
                </a:prstClr>
              </a:solidFill>
            </a:endParaRPr>
          </a:p>
        </p:txBody>
      </p:sp>
    </p:spTree>
    <p:extLst>
      <p:ext uri="{BB962C8B-B14F-4D97-AF65-F5344CB8AC3E}">
        <p14:creationId xmlns:p14="http://schemas.microsoft.com/office/powerpoint/2010/main" val="156409052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5126719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857200"/>
            <a:ext cx="1631963" cy="714310"/>
          </a:xfrm>
          <a:prstGeom prst="rect">
            <a:avLst/>
          </a:prstGeom>
        </p:spPr>
      </p:pic>
    </p:spTree>
    <p:extLst>
      <p:ext uri="{BB962C8B-B14F-4D97-AF65-F5344CB8AC3E}">
        <p14:creationId xmlns:p14="http://schemas.microsoft.com/office/powerpoint/2010/main" val="29104755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15901754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37996416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50" y="5862559"/>
            <a:ext cx="1631963" cy="714310"/>
          </a:xfrm>
          <a:prstGeom prst="rect">
            <a:avLst/>
          </a:prstGeom>
        </p:spPr>
      </p:pic>
    </p:spTree>
    <p:extLst>
      <p:ext uri="{BB962C8B-B14F-4D97-AF65-F5344CB8AC3E}">
        <p14:creationId xmlns:p14="http://schemas.microsoft.com/office/powerpoint/2010/main" val="3388524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5" y="5857200"/>
            <a:ext cx="1631963" cy="714310"/>
          </a:xfrm>
          <a:prstGeom prst="rect">
            <a:avLst/>
          </a:prstGeom>
        </p:spPr>
      </p:pic>
    </p:spTree>
    <p:extLst>
      <p:ext uri="{BB962C8B-B14F-4D97-AF65-F5344CB8AC3E}">
        <p14:creationId xmlns:p14="http://schemas.microsoft.com/office/powerpoint/2010/main" val="34072149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8" y="5873276"/>
            <a:ext cx="1631963" cy="714310"/>
          </a:xfrm>
          <a:prstGeom prst="rect">
            <a:avLst/>
          </a:prstGeom>
        </p:spPr>
      </p:pic>
    </p:spTree>
    <p:extLst>
      <p:ext uri="{BB962C8B-B14F-4D97-AF65-F5344CB8AC3E}">
        <p14:creationId xmlns:p14="http://schemas.microsoft.com/office/powerpoint/2010/main" val="2159931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solidFill>
                  <a:prstClr val="white">
                    <a:lumMod val="50000"/>
                  </a:prstClr>
                </a:solidFill>
              </a:rPr>
              <a:pPr/>
              <a:t>24/04/2018</a:t>
            </a:fld>
            <a:r>
              <a:rPr lang="nl-BE" dirty="0" smtClean="0">
                <a:solidFill>
                  <a:prstClr val="white">
                    <a:lumMod val="50000"/>
                  </a:prstClr>
                </a:solidFill>
              </a:rPr>
              <a:t> </a:t>
            </a:r>
            <a:r>
              <a:rPr lang="nl-BE" b="1" dirty="0" smtClean="0">
                <a:solidFill>
                  <a:prstClr val="white">
                    <a:lumMod val="50000"/>
                  </a:prstClr>
                </a:solidFill>
              </a:rPr>
              <a:t>│</a:t>
            </a:r>
            <a:fld id="{B263F6C6-2226-4286-8995-C42CB1E7C290}" type="slidenum">
              <a:rPr lang="nl-BE" smtClean="0">
                <a:solidFill>
                  <a:prstClr val="white">
                    <a:lumMod val="50000"/>
                  </a:prstClr>
                </a:solidFill>
              </a:rPr>
              <a:pPr/>
              <a:t>‹nr.›</a:t>
            </a:fld>
            <a:endParaRPr lang="nl-BE" dirty="0">
              <a:solidFill>
                <a:prstClr val="white">
                  <a:lumMod val="50000"/>
                </a:prstClr>
              </a:solidFill>
            </a:endParaRPr>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spTree>
    <p:extLst>
      <p:ext uri="{BB962C8B-B14F-4D97-AF65-F5344CB8AC3E}">
        <p14:creationId xmlns:p14="http://schemas.microsoft.com/office/powerpoint/2010/main" val="11037490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24/04/2018</a:t>
            </a:fld>
            <a:r>
              <a:rPr lang="nl-BE" dirty="0" smtClean="0"/>
              <a:t> </a:t>
            </a:r>
            <a:r>
              <a:rPr lang="nl-BE" b="1" dirty="0" smtClean="0"/>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4357" y="6351038"/>
            <a:ext cx="1256294" cy="241837"/>
          </a:xfrm>
          <a:prstGeom prst="rect">
            <a:avLst/>
          </a:prstGeom>
        </p:spPr>
      </p:pic>
    </p:spTree>
    <p:extLst>
      <p:ext uri="{BB962C8B-B14F-4D97-AF65-F5344CB8AC3E}">
        <p14:creationId xmlns:p14="http://schemas.microsoft.com/office/powerpoint/2010/main" val="14471847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3.png"/><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5" Type="http://schemas.openxmlformats.org/officeDocument/2006/relationships/image" Target="../media/image4.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image" Target="../media/image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10"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24/04/2018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5"/>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6"/>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7"/>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solidFill>
                  <a:prstClr val="white">
                    <a:lumMod val="50000"/>
                  </a:prstClr>
                </a:solidFill>
              </a:rPr>
              <a:pPr/>
              <a:t>24/04/2018</a:t>
            </a:fld>
            <a:endParaRPr lang="nl-BE" dirty="0">
              <a:solidFill>
                <a:prstClr val="white">
                  <a:lumMod val="50000"/>
                </a:prstClr>
              </a:solidFill>
            </a:endParaRPr>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solidFill>
                <a:prstClr val="white">
                  <a:lumMod val="50000"/>
                </a:prstClr>
              </a:solidFill>
            </a:endParaRPr>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solidFill>
                  <a:prstClr val="white">
                    <a:lumMod val="50000"/>
                  </a:prstClr>
                </a:solidFill>
              </a:rPr>
              <a:pPr/>
              <a:t>‹nr.›</a:t>
            </a:fld>
            <a:endParaRPr lang="nl-BE" dirty="0">
              <a:solidFill>
                <a:prstClr val="white">
                  <a:lumMod val="50000"/>
                </a:prstClr>
              </a:solidFill>
            </a:endParaRPr>
          </a:p>
        </p:txBody>
      </p:sp>
      <p:sp>
        <p:nvSpPr>
          <p:cNvPr id="7" name="Rechthoek 6"/>
          <p:cNvSpPr/>
          <p:nvPr/>
        </p:nvSpPr>
        <p:spPr>
          <a:xfrm>
            <a:off x="1" y="0"/>
            <a:ext cx="28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14447450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721" r:id="rId8"/>
    <p:sldLayoutId id="2147483722" r:id="rId9"/>
    <p:sldLayoutId id="2147483730" r:id="rId10"/>
    <p:sldLayoutId id="2147483731" r:id="rId11"/>
    <p:sldLayoutId id="2147483732" r:id="rId12"/>
    <p:sldLayoutId id="2147483733" r:id="rId13"/>
  </p:sldLayoutIdLst>
  <p:timing>
    <p:tnLst>
      <p:par>
        <p:cTn id="1" dur="indefinite" restart="never" nodeType="tmRoot"/>
      </p:par>
    </p:tnLst>
  </p:timing>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5"/>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6"/>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7"/>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8"/>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5"/>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prstClr val="black">
                    <a:tint val="75000"/>
                  </a:prstClr>
                </a:solidFill>
              </a:rPr>
              <a:pPr/>
              <a:t>24/04/2018</a:t>
            </a:fld>
            <a:endParaRPr lang="nl-BE" dirty="0">
              <a:solidFill>
                <a:prstClr val="black">
                  <a:tint val="75000"/>
                </a:prstClr>
              </a:solidFill>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prstClr val="black">
                  <a:tint val="75000"/>
                </a:prstClr>
              </a:solidFill>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prstClr val="black">
                    <a:tint val="75000"/>
                  </a:prstClr>
                </a:solidFill>
              </a:rPr>
              <a:pPr/>
              <a:t>‹nr.›</a:t>
            </a:fld>
            <a:endParaRPr lang="nl-BE" dirty="0">
              <a:solidFill>
                <a:prstClr val="black">
                  <a:tint val="75000"/>
                </a:prstClr>
              </a:solidFill>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25271155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4" r:id="rId3"/>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prstClr val="black">
                    <a:tint val="75000"/>
                  </a:prstClr>
                </a:solidFill>
              </a:rPr>
              <a:pPr/>
              <a:t>24/04/2018</a:t>
            </a:fld>
            <a:endParaRPr lang="nl-BE" dirty="0">
              <a:solidFill>
                <a:prstClr val="black">
                  <a:tint val="75000"/>
                </a:prstClr>
              </a:solidFill>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prstClr val="black">
                  <a:tint val="75000"/>
                </a:prstClr>
              </a:solidFill>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prstClr val="black">
                    <a:tint val="75000"/>
                  </a:prstClr>
                </a:solidFill>
              </a:rPr>
              <a:pPr/>
              <a:t>‹nr.›</a:t>
            </a:fld>
            <a:endParaRPr lang="nl-BE" dirty="0">
              <a:solidFill>
                <a:prstClr val="black">
                  <a:tint val="75000"/>
                </a:prstClr>
              </a:solidFill>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3722497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9" r:id="rId3"/>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r>
              <a:rPr lang="nl-BE" smtClean="0">
                <a:solidFill>
                  <a:prstClr val="white">
                    <a:lumMod val="50000"/>
                  </a:prstClr>
                </a:solidFill>
              </a:rPr>
              <a:t>27/04/2017</a:t>
            </a:r>
            <a:endParaRPr lang="nl-BE" dirty="0">
              <a:solidFill>
                <a:prstClr val="white">
                  <a:lumMod val="50000"/>
                </a:prstClr>
              </a:solidFill>
            </a:endParaRPr>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solidFill>
                <a:prstClr val="white">
                  <a:lumMod val="50000"/>
                </a:prstClr>
              </a:solidFill>
            </a:endParaRPr>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solidFill>
                  <a:prstClr val="white">
                    <a:lumMod val="50000"/>
                  </a:prstClr>
                </a:solidFill>
              </a:rPr>
              <a:pPr/>
              <a:t>‹nr.›</a:t>
            </a:fld>
            <a:endParaRPr lang="nl-BE" dirty="0">
              <a:solidFill>
                <a:prstClr val="white">
                  <a:lumMod val="50000"/>
                </a:prstClr>
              </a:solidFill>
            </a:endParaRPr>
          </a:p>
        </p:txBody>
      </p:sp>
      <p:sp>
        <p:nvSpPr>
          <p:cNvPr id="7" name="Rechthoek 6"/>
          <p:cNvSpPr/>
          <p:nvPr/>
        </p:nvSpPr>
        <p:spPr>
          <a:xfrm>
            <a:off x="1" y="0"/>
            <a:ext cx="28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32372038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29" r:id="rId10"/>
  </p:sldLayoutIdLst>
  <p:timing>
    <p:tnLst>
      <p:par>
        <p:cTn id="1" dur="indefinite" restart="never" nodeType="tmRoot"/>
      </p:par>
    </p:tnLst>
  </p:timing>
  <p:hf hdr="0" ftr="0"/>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2"/>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3"/>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4"/>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5"/>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2"/>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prstClr val="black">
                    <a:tint val="75000"/>
                  </a:prstClr>
                </a:solidFill>
              </a:rPr>
              <a:pPr/>
              <a:t>24/04/2018</a:t>
            </a:fld>
            <a:endParaRPr lang="nl-BE" dirty="0">
              <a:solidFill>
                <a:prstClr val="black">
                  <a:tint val="75000"/>
                </a:prstClr>
              </a:solidFill>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prstClr val="black">
                  <a:tint val="75000"/>
                </a:prstClr>
              </a:solidFill>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prstClr val="black">
                    <a:tint val="75000"/>
                  </a:prstClr>
                </a:solidFill>
              </a:rPr>
              <a:pPr/>
              <a:t>‹nr.›</a:t>
            </a:fld>
            <a:endParaRPr lang="nl-BE" dirty="0">
              <a:solidFill>
                <a:prstClr val="black">
                  <a:tint val="75000"/>
                </a:prstClr>
              </a:solidFill>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38469266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5"/>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6"/>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7"/>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8"/>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5"/>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prstClr val="black">
                    <a:tint val="75000"/>
                  </a:prstClr>
                </a:solidFill>
              </a:rPr>
              <a:pPr/>
              <a:t>24/04/2018</a:t>
            </a:fld>
            <a:endParaRPr lang="nl-BE" dirty="0">
              <a:solidFill>
                <a:prstClr val="black">
                  <a:tint val="75000"/>
                </a:prstClr>
              </a:solidFill>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prstClr val="black">
                  <a:tint val="75000"/>
                </a:prstClr>
              </a:solidFill>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prstClr val="black">
                    <a:tint val="75000"/>
                  </a:prstClr>
                </a:solidFill>
              </a:rPr>
              <a:pPr/>
              <a:t>‹nr.›</a:t>
            </a:fld>
            <a:endParaRPr lang="nl-BE" dirty="0">
              <a:solidFill>
                <a:prstClr val="black">
                  <a:tint val="75000"/>
                </a:prstClr>
              </a:solidFill>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8033309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8" r:id="rId5"/>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8"/>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9"/>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0"/>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solidFill>
                  <a:prstClr val="black">
                    <a:tint val="75000"/>
                  </a:prstClr>
                </a:solidFill>
              </a:rPr>
              <a:pPr/>
              <a:t>24/04/2018</a:t>
            </a:fld>
            <a:endParaRPr lang="nl-BE" dirty="0">
              <a:solidFill>
                <a:prstClr val="black">
                  <a:tint val="75000"/>
                </a:prstClr>
              </a:solidFill>
            </a:endParaRP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solidFill>
                <a:prstClr val="black">
                  <a:tint val="75000"/>
                </a:prstClr>
              </a:solidFill>
            </a:endParaRPr>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solidFill>
                  <a:prstClr val="black">
                    <a:tint val="75000"/>
                  </a:prstClr>
                </a:solidFill>
              </a:rPr>
              <a:pPr/>
              <a:t>‹nr.›</a:t>
            </a:fld>
            <a:endParaRPr lang="nl-BE" dirty="0">
              <a:solidFill>
                <a:prstClr val="black">
                  <a:tint val="75000"/>
                </a:prstClr>
              </a:solidFill>
            </a:endParaRPr>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2407707091"/>
      </p:ext>
    </p:extLst>
  </p:cSld>
  <p:clrMap bg1="lt1" tx1="dk1" bg2="lt2" tx2="dk2" accent1="accent1" accent2="accent2" accent3="accent3" accent4="accent4" accent5="accent5" accent6="accent6" hlink="hlink" folHlink="folHlink"/>
  <p:sldLayoutIdLst>
    <p:sldLayoutId id="2147483726" r:id="rId1"/>
    <p:sldLayoutId id="2147483727" r:id="rId2"/>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5"/>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6"/>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7"/>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6.jpeg"/><Relationship Id="rId5" Type="http://schemas.openxmlformats.org/officeDocument/2006/relationships/image" Target="../media/image21.png"/><Relationship Id="rId15" Type="http://schemas.openxmlformats.org/officeDocument/2006/relationships/image" Target="../media/image29.png"/><Relationship Id="rId10"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37.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overheid.vlaanderen.be/wegingsmethodiek"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3"/>
          <p:cNvPicPr>
            <a:picLocks noChangeAspect="1"/>
          </p:cNvPicPr>
          <p:nvPr/>
        </p:nvPicPr>
        <p:blipFill rotWithShape="1">
          <a:blip r:embed="rId3">
            <a:extLst>
              <a:ext uri="{28A0092B-C50C-407E-A947-70E740481C1C}">
                <a14:useLocalDpi xmlns:a14="http://schemas.microsoft.com/office/drawing/2010/main" val="0"/>
              </a:ext>
            </a:extLst>
          </a:blip>
          <a:srcRect l="4330" t="-24" r="27152"/>
          <a:stretch/>
        </p:blipFill>
        <p:spPr>
          <a:xfrm>
            <a:off x="2955801" y="298391"/>
            <a:ext cx="5803733" cy="6265475"/>
          </a:xfrm>
          <a:prstGeom prst="rect">
            <a:avLst/>
          </a:prstGeom>
        </p:spPr>
      </p:pic>
      <p:grpSp>
        <p:nvGrpSpPr>
          <p:cNvPr id="12" name="Groeperen 15"/>
          <p:cNvGrpSpPr/>
          <p:nvPr/>
        </p:nvGrpSpPr>
        <p:grpSpPr>
          <a:xfrm>
            <a:off x="209214" y="298392"/>
            <a:ext cx="6033505" cy="6265475"/>
            <a:chOff x="288001" y="288000"/>
            <a:chExt cx="6033505" cy="6265475"/>
          </a:xfrm>
        </p:grpSpPr>
        <p:sp>
          <p:nvSpPr>
            <p:cNvPr id="13" name="Rechthoek 12"/>
            <p:cNvSpPr>
              <a:spLocks/>
            </p:cNvSpPr>
            <p:nvPr/>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hthoekige driehoek 13"/>
            <p:cNvSpPr/>
            <p:nvPr/>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6" name="Titel 15"/>
          <p:cNvSpPr>
            <a:spLocks noGrp="1"/>
          </p:cNvSpPr>
          <p:nvPr>
            <p:ph type="ctrTitle"/>
          </p:nvPr>
        </p:nvSpPr>
        <p:spPr>
          <a:xfrm>
            <a:off x="578389" y="1413000"/>
            <a:ext cx="4361911" cy="3984500"/>
          </a:xfrm>
        </p:spPr>
        <p:txBody>
          <a:bodyPr/>
          <a:lstStyle/>
          <a:p>
            <a:r>
              <a:rPr lang="nl-BE" sz="3600" dirty="0" smtClean="0"/>
              <a:t>Functieclassificatie en voorstellen voor het vernieuwde loopbaan- en beloningsbeleid van de Vlaamse overheid </a:t>
            </a:r>
            <a:endParaRPr lang="nl-BE" sz="4400" dirty="0"/>
          </a:p>
        </p:txBody>
      </p:sp>
      <p:sp>
        <p:nvSpPr>
          <p:cNvPr id="17" name="Ondertitel 16"/>
          <p:cNvSpPr>
            <a:spLocks noGrp="1"/>
          </p:cNvSpPr>
          <p:nvPr>
            <p:ph type="subTitle" idx="1"/>
          </p:nvPr>
        </p:nvSpPr>
        <p:spPr>
          <a:xfrm>
            <a:off x="578389" y="5329475"/>
            <a:ext cx="4086090" cy="1224000"/>
          </a:xfrm>
        </p:spPr>
        <p:txBody>
          <a:bodyPr/>
          <a:lstStyle/>
          <a:p>
            <a:r>
              <a:rPr lang="nl-BE" dirty="0" smtClean="0"/>
              <a:t>[Naam entiteit] </a:t>
            </a:r>
            <a:endParaRPr lang="nl-BE" dirty="0">
              <a:solidFill>
                <a:srgbClr val="FF0000"/>
              </a:solidFill>
            </a:endParaRPr>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89" y="576000"/>
            <a:ext cx="1560875" cy="7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537929450"/>
              </p:ext>
            </p:extLst>
          </p:nvPr>
        </p:nvGraphicFramePr>
        <p:xfrm>
          <a:off x="103240" y="145609"/>
          <a:ext cx="8922774" cy="6579655"/>
        </p:xfrm>
        <a:graphic>
          <a:graphicData uri="http://schemas.openxmlformats.org/drawingml/2006/table">
            <a:tbl>
              <a:tblPr firstRow="1" bandRow="1">
                <a:tableStyleId>{5C22544A-7EE6-4342-B048-85BDC9FD1C3A}</a:tableStyleId>
              </a:tblPr>
              <a:tblGrid>
                <a:gridCol w="7525657"/>
                <a:gridCol w="1397117"/>
              </a:tblGrid>
              <a:tr h="834041">
                <a:tc>
                  <a:txBody>
                    <a:bodyPr/>
                    <a:lstStyle/>
                    <a:p>
                      <a:r>
                        <a:rPr lang="nl-BE" sz="2400" dirty="0" smtClean="0">
                          <a:latin typeface="FlandersArtSans-Regular" panose="00000500000000000000" pitchFamily="2" charset="0"/>
                        </a:rPr>
                        <a:t>Personeelspeiling 2016 </a:t>
                      </a:r>
                      <a:endParaRPr lang="nl-BE" sz="2400" dirty="0">
                        <a:latin typeface="FlandersArtSans-Regular" panose="00000500000000000000" pitchFamily="2" charset="0"/>
                      </a:endParaRPr>
                    </a:p>
                  </a:txBody>
                  <a:tcPr/>
                </a:tc>
                <a:tc>
                  <a:txBody>
                    <a:bodyPr/>
                    <a:lstStyle/>
                    <a:p>
                      <a:pPr marL="0" algn="l" defTabSz="914400" rtl="0" eaLnBrk="1" latinLnBrk="0" hangingPunct="1"/>
                      <a:r>
                        <a:rPr lang="nl-BE" sz="2400" b="1" kern="1200" dirty="0" smtClean="0">
                          <a:solidFill>
                            <a:schemeClr val="lt1"/>
                          </a:solidFill>
                          <a:latin typeface="FlandersArtSans-Regular" panose="00000500000000000000" pitchFamily="2" charset="0"/>
                          <a:ea typeface="+mn-ea"/>
                          <a:cs typeface="+mn-cs"/>
                        </a:rPr>
                        <a:t>Personeel</a:t>
                      </a:r>
                      <a:endParaRPr lang="nl-BE" sz="2400" b="1" kern="1200" dirty="0">
                        <a:solidFill>
                          <a:schemeClr val="lt1"/>
                        </a:solidFill>
                        <a:latin typeface="FlandersArtSans-Regular" panose="00000500000000000000" pitchFamily="2" charset="0"/>
                        <a:ea typeface="+mn-ea"/>
                        <a:cs typeface="+mn-cs"/>
                      </a:endParaRPr>
                    </a:p>
                  </a:txBody>
                  <a:tcPr/>
                </a:tc>
              </a:tr>
              <a:tr h="772260">
                <a:tc>
                  <a:txBody>
                    <a:bodyPr/>
                    <a:lstStyle/>
                    <a:p>
                      <a:r>
                        <a:rPr lang="nl-BE" sz="2200" dirty="0" smtClean="0">
                          <a:latin typeface="FlandersArtSans-Regular" panose="00000500000000000000" pitchFamily="2" charset="0"/>
                        </a:rPr>
                        <a:t>12. Vergeleken met collega's met een gelijkaardige functie binnen de Vlaamse overheid word ik correct betaald.</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3,5</a:t>
                      </a:r>
                      <a:endParaRPr lang="nl-BE" sz="2200" b="1" dirty="0">
                        <a:latin typeface="FlandersArtSans-Regular" panose="00000500000000000000" pitchFamily="2" charset="0"/>
                      </a:endParaRPr>
                    </a:p>
                  </a:txBody>
                  <a:tcPr/>
                </a:tc>
              </a:tr>
              <a:tr h="772260">
                <a:tc>
                  <a:txBody>
                    <a:bodyPr/>
                    <a:lstStyle/>
                    <a:p>
                      <a:r>
                        <a:rPr lang="nl-BE" sz="2200" dirty="0" smtClean="0">
                          <a:latin typeface="FlandersArtSans-Regular" panose="00000500000000000000" pitchFamily="2" charset="0"/>
                        </a:rPr>
                        <a:t>13. Vergeleken met andere werknemers buiten de Vlaamse overheid word ik correct betaald.</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3,2</a:t>
                      </a:r>
                      <a:endParaRPr lang="nl-BE" sz="2200" b="1" dirty="0">
                        <a:latin typeface="FlandersArtSans-Regular" panose="00000500000000000000" pitchFamily="2" charset="0"/>
                      </a:endParaRPr>
                    </a:p>
                  </a:txBody>
                  <a:tcPr/>
                </a:tc>
              </a:tr>
              <a:tr h="772260">
                <a:tc>
                  <a:txBody>
                    <a:bodyPr/>
                    <a:lstStyle/>
                    <a:p>
                      <a:r>
                        <a:rPr lang="nl-BE" sz="2200" dirty="0" smtClean="0">
                          <a:latin typeface="FlandersArtSans-Regular" panose="00000500000000000000" pitchFamily="2" charset="0"/>
                        </a:rPr>
                        <a:t>14. Ik wil dat de inhoud en de verantwoordelijkheden van mijn functie een grotere rol spelen in mijn verloning.</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3,9</a:t>
                      </a:r>
                      <a:endParaRPr lang="nl-BE" sz="2200" b="1" dirty="0">
                        <a:latin typeface="FlandersArtSans-Regular" panose="00000500000000000000" pitchFamily="2" charset="0"/>
                      </a:endParaRPr>
                    </a:p>
                  </a:txBody>
                  <a:tcPr/>
                </a:tc>
              </a:tr>
              <a:tr h="1112054">
                <a:tc>
                  <a:txBody>
                    <a:bodyPr/>
                    <a:lstStyle/>
                    <a:p>
                      <a:r>
                        <a:rPr lang="nl-BE" sz="2200" dirty="0" smtClean="0">
                          <a:latin typeface="FlandersArtSans-Regular" panose="00000500000000000000" pitchFamily="2" charset="0"/>
                        </a:rPr>
                        <a:t>15. Ik wil zelf een deel van mijn verloningspakket mee kunnen bepalen (bv. minder loon in ruil voor meer verlofdagen of omgekeerd).</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3,4</a:t>
                      </a:r>
                      <a:endParaRPr lang="nl-BE" sz="2200" b="1" dirty="0">
                        <a:latin typeface="FlandersArtSans-Regular" panose="00000500000000000000" pitchFamily="2" charset="0"/>
                      </a:endParaRPr>
                    </a:p>
                  </a:txBody>
                  <a:tcPr/>
                </a:tc>
              </a:tr>
              <a:tr h="772260">
                <a:tc>
                  <a:txBody>
                    <a:bodyPr/>
                    <a:lstStyle/>
                    <a:p>
                      <a:r>
                        <a:rPr lang="nl-BE" sz="2200" dirty="0" smtClean="0">
                          <a:latin typeface="FlandersArtSans-Regular" panose="00000500000000000000" pitchFamily="2" charset="0"/>
                        </a:rPr>
                        <a:t>20. In mijn organisatie verlopen de interne selecties van personeel (interne mobiliteit, bevorderingen,…) eerlijk.</a:t>
                      </a:r>
                    </a:p>
                  </a:txBody>
                  <a:tcPr/>
                </a:tc>
                <a:tc>
                  <a:txBody>
                    <a:bodyPr/>
                    <a:lstStyle/>
                    <a:p>
                      <a:pPr algn="ctr"/>
                      <a:r>
                        <a:rPr lang="nl-BE" sz="2200" b="1" dirty="0" smtClean="0">
                          <a:latin typeface="FlandersArtSans-Regular" panose="00000500000000000000" pitchFamily="2" charset="0"/>
                        </a:rPr>
                        <a:t>3,0</a:t>
                      </a:r>
                      <a:endParaRPr lang="nl-BE" sz="2200" b="1" dirty="0">
                        <a:latin typeface="FlandersArtSans-Regular" panose="00000500000000000000" pitchFamily="2" charset="0"/>
                      </a:endParaRPr>
                    </a:p>
                  </a:txBody>
                  <a:tcPr/>
                </a:tc>
              </a:tr>
              <a:tr h="772260">
                <a:tc>
                  <a:txBody>
                    <a:bodyPr/>
                    <a:lstStyle/>
                    <a:p>
                      <a:r>
                        <a:rPr lang="nl-BE" sz="2200" dirty="0" smtClean="0">
                          <a:latin typeface="FlandersArtSans-Regular" panose="00000500000000000000" pitchFamily="2" charset="0"/>
                        </a:rPr>
                        <a:t>21. Binnen de Vlaamse overheid heb ik voldoende kansen op promotie.</a:t>
                      </a:r>
                    </a:p>
                  </a:txBody>
                  <a:tcPr/>
                </a:tc>
                <a:tc>
                  <a:txBody>
                    <a:bodyPr/>
                    <a:lstStyle/>
                    <a:p>
                      <a:pPr algn="ctr"/>
                      <a:r>
                        <a:rPr lang="nl-BE" sz="2200" b="1" dirty="0" smtClean="0">
                          <a:latin typeface="FlandersArtSans-Regular" panose="00000500000000000000" pitchFamily="2" charset="0"/>
                        </a:rPr>
                        <a:t>2,4</a:t>
                      </a:r>
                      <a:endParaRPr lang="nl-BE" sz="2200" b="1" dirty="0">
                        <a:latin typeface="FlandersArtSans-Regular" panose="00000500000000000000" pitchFamily="2" charset="0"/>
                      </a:endParaRPr>
                    </a:p>
                  </a:txBody>
                  <a:tcPr/>
                </a:tc>
              </a:tr>
              <a:tr h="772260">
                <a:tc>
                  <a:txBody>
                    <a:bodyPr/>
                    <a:lstStyle/>
                    <a:p>
                      <a:r>
                        <a:rPr lang="nl-BE" sz="2200" dirty="0" smtClean="0">
                          <a:latin typeface="FlandersArtSans-Regular" panose="00000500000000000000" pitchFamily="2" charset="0"/>
                        </a:rPr>
                        <a:t>22. Binnen de Vlaamse overheid heb ik voldoende kansen om van functie te veranderen.</a:t>
                      </a:r>
                    </a:p>
                  </a:txBody>
                  <a:tcPr/>
                </a:tc>
                <a:tc>
                  <a:txBody>
                    <a:bodyPr/>
                    <a:lstStyle/>
                    <a:p>
                      <a:pPr algn="ctr"/>
                      <a:r>
                        <a:rPr lang="nl-BE" sz="2200" b="1" dirty="0" smtClean="0">
                          <a:latin typeface="FlandersArtSans-Regular" panose="00000500000000000000" pitchFamily="2" charset="0"/>
                        </a:rPr>
                        <a:t>2,9</a:t>
                      </a:r>
                      <a:endParaRPr lang="nl-BE" sz="2200" b="1" dirty="0">
                        <a:latin typeface="FlandersArtSans-Regular" panose="00000500000000000000" pitchFamily="2" charset="0"/>
                      </a:endParaRPr>
                    </a:p>
                  </a:txBody>
                  <a:tcPr/>
                </a:tc>
              </a:tr>
            </a:tbl>
          </a:graphicData>
        </a:graphic>
      </p:graphicFrame>
    </p:spTree>
    <p:extLst>
      <p:ext uri="{BB962C8B-B14F-4D97-AF65-F5344CB8AC3E}">
        <p14:creationId xmlns:p14="http://schemas.microsoft.com/office/powerpoint/2010/main" val="972124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dianummer 5"/>
          <p:cNvSpPr>
            <a:spLocks noGrp="1"/>
          </p:cNvSpPr>
          <p:nvPr>
            <p:ph type="sldNum" sz="quarter" idx="12"/>
          </p:nvPr>
        </p:nvSpPr>
        <p:spPr/>
        <p:txBody>
          <a:bodyPr/>
          <a:lstStyle/>
          <a:p>
            <a:pPr>
              <a:defRPr/>
            </a:pPr>
            <a:fld id="{65883D7F-D9C9-4529-88DF-13EFD5281F7E}" type="slidenum">
              <a:rPr lang="nl-BE">
                <a:solidFill>
                  <a:prstClr val="black">
                    <a:tint val="75000"/>
                  </a:prstClr>
                </a:solidFill>
              </a:rPr>
              <a:pPr>
                <a:defRPr/>
              </a:pPr>
              <a:t>11</a:t>
            </a:fld>
            <a:endParaRPr lang="nl-BE" dirty="0">
              <a:solidFill>
                <a:prstClr val="black">
                  <a:tint val="75000"/>
                </a:prstClr>
              </a:solidFill>
            </a:endParaRPr>
          </a:p>
        </p:txBody>
      </p:sp>
      <p:graphicFrame>
        <p:nvGraphicFramePr>
          <p:cNvPr id="2" name="Object 2"/>
          <p:cNvGraphicFramePr>
            <a:graphicFrameLocks noChangeAspect="1"/>
          </p:cNvGraphicFramePr>
          <p:nvPr>
            <p:extLst/>
          </p:nvPr>
        </p:nvGraphicFramePr>
        <p:xfrm>
          <a:off x="395536" y="1988840"/>
          <a:ext cx="6297099"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 2"/>
          <p:cNvGraphicFramePr>
            <a:graphicFrameLocks noGrp="1"/>
          </p:cNvGraphicFramePr>
          <p:nvPr>
            <p:extLst/>
          </p:nvPr>
        </p:nvGraphicFramePr>
        <p:xfrm>
          <a:off x="6581309" y="1412777"/>
          <a:ext cx="2527195" cy="4104455"/>
        </p:xfrm>
        <a:graphic>
          <a:graphicData uri="http://schemas.openxmlformats.org/drawingml/2006/table">
            <a:tbl>
              <a:tblPr firstRow="1" bandRow="1">
                <a:tableStyleId>{5C22544A-7EE6-4342-B048-85BDC9FD1C3A}</a:tableStyleId>
              </a:tblPr>
              <a:tblGrid>
                <a:gridCol w="505439"/>
                <a:gridCol w="505439"/>
                <a:gridCol w="505439"/>
                <a:gridCol w="505439"/>
                <a:gridCol w="505439"/>
              </a:tblGrid>
              <a:tr h="719423">
                <a:tc>
                  <a:txBody>
                    <a:bodyPr/>
                    <a:lstStyle/>
                    <a:p>
                      <a:pPr algn="ctr"/>
                      <a:r>
                        <a:rPr lang="nl-BE" sz="1200" dirty="0" smtClean="0"/>
                        <a:t>2014</a:t>
                      </a:r>
                      <a:endParaRPr lang="nl-BE" sz="1200" dirty="0"/>
                    </a:p>
                  </a:txBody>
                  <a:tcPr anchor="ctr"/>
                </a:tc>
                <a:tc>
                  <a:txBody>
                    <a:bodyPr/>
                    <a:lstStyle/>
                    <a:p>
                      <a:pPr algn="ctr"/>
                      <a:r>
                        <a:rPr lang="nl-BE" sz="1200" dirty="0" smtClean="0"/>
                        <a:t>2012</a:t>
                      </a:r>
                      <a:endParaRPr lang="nl-BE" sz="1200" dirty="0"/>
                    </a:p>
                  </a:txBody>
                  <a:tcPr anchor="ctr"/>
                </a:tc>
                <a:tc>
                  <a:txBody>
                    <a:bodyPr/>
                    <a:lstStyle/>
                    <a:p>
                      <a:pPr algn="ctr"/>
                      <a:r>
                        <a:rPr lang="nl-BE" sz="1200" dirty="0" smtClean="0"/>
                        <a:t>2010</a:t>
                      </a:r>
                      <a:endParaRPr lang="nl-BE" sz="1200" dirty="0"/>
                    </a:p>
                  </a:txBody>
                  <a:tcPr anchor="ctr"/>
                </a:tc>
                <a:tc>
                  <a:txBody>
                    <a:bodyPr/>
                    <a:lstStyle/>
                    <a:p>
                      <a:pPr algn="ctr"/>
                      <a:r>
                        <a:rPr lang="nl-BE" sz="1200" dirty="0" smtClean="0"/>
                        <a:t>2008</a:t>
                      </a:r>
                      <a:endParaRPr lang="nl-BE" sz="1200" dirty="0"/>
                    </a:p>
                  </a:txBody>
                  <a:tcPr anchor="ctr"/>
                </a:tc>
                <a:tc>
                  <a:txBody>
                    <a:bodyPr/>
                    <a:lstStyle/>
                    <a:p>
                      <a:pPr algn="ctr"/>
                      <a:r>
                        <a:rPr lang="nl-BE" sz="1200" dirty="0" smtClean="0"/>
                        <a:t>2006</a:t>
                      </a:r>
                      <a:endParaRPr lang="nl-BE" sz="1200" dirty="0"/>
                    </a:p>
                  </a:txBody>
                  <a:tcPr anchor="ctr"/>
                </a:tc>
              </a:tr>
              <a:tr h="846258">
                <a:tc>
                  <a:txBody>
                    <a:bodyPr/>
                    <a:lstStyle/>
                    <a:p>
                      <a:pPr algn="ctr"/>
                      <a:r>
                        <a:rPr lang="nl-BE" sz="1200" dirty="0" smtClean="0"/>
                        <a:t>3,1</a:t>
                      </a:r>
                      <a:endParaRPr lang="nl-BE" sz="1200" dirty="0"/>
                    </a:p>
                  </a:txBody>
                  <a:tcPr anchor="ctr"/>
                </a:tc>
                <a:tc>
                  <a:txBody>
                    <a:bodyPr/>
                    <a:lstStyle/>
                    <a:p>
                      <a:pPr algn="ctr"/>
                      <a:r>
                        <a:rPr lang="nl-BE" sz="1200" dirty="0" smtClean="0"/>
                        <a:t>3,2</a:t>
                      </a:r>
                      <a:endParaRPr lang="nl-BE" sz="1200" dirty="0"/>
                    </a:p>
                  </a:txBody>
                  <a:tcPr anchor="ctr"/>
                </a:tc>
                <a:tc>
                  <a:txBody>
                    <a:bodyPr/>
                    <a:lstStyle/>
                    <a:p>
                      <a:pPr algn="ctr"/>
                      <a:r>
                        <a:rPr lang="nl-BE" sz="1200" dirty="0" smtClean="0"/>
                        <a:t>3,1</a:t>
                      </a:r>
                      <a:endParaRPr lang="nl-BE" sz="1200" dirty="0"/>
                    </a:p>
                  </a:txBody>
                  <a:tcPr anchor="ctr"/>
                </a:tc>
                <a:tc>
                  <a:txBody>
                    <a:bodyPr/>
                    <a:lstStyle/>
                    <a:p>
                      <a:pPr algn="ctr"/>
                      <a:r>
                        <a:rPr lang="nl-BE" sz="1200" dirty="0" smtClean="0"/>
                        <a:t>2,8</a:t>
                      </a:r>
                      <a:endParaRPr lang="nl-BE" sz="1200" dirty="0"/>
                    </a:p>
                  </a:txBody>
                  <a:tcPr anchor="ctr"/>
                </a:tc>
                <a:tc>
                  <a:txBody>
                    <a:bodyPr/>
                    <a:lstStyle/>
                    <a:p>
                      <a:pPr algn="ctr"/>
                      <a:r>
                        <a:rPr lang="nl-BE" sz="1200" dirty="0" smtClean="0"/>
                        <a:t>2,7</a:t>
                      </a:r>
                      <a:endParaRPr lang="nl-BE" sz="1200" dirty="0"/>
                    </a:p>
                  </a:txBody>
                  <a:tcPr anchor="ctr"/>
                </a:tc>
              </a:tr>
              <a:tr h="846258">
                <a:tc>
                  <a:txBody>
                    <a:bodyPr/>
                    <a:lstStyle/>
                    <a:p>
                      <a:pPr algn="ctr"/>
                      <a:r>
                        <a:rPr lang="nl-BE" sz="1200" dirty="0" smtClean="0"/>
                        <a:t>3,1</a:t>
                      </a:r>
                      <a:endParaRPr lang="nl-BE" sz="1200" dirty="0"/>
                    </a:p>
                  </a:txBody>
                  <a:tcPr anchor="ctr"/>
                </a:tc>
                <a:tc>
                  <a:txBody>
                    <a:bodyPr/>
                    <a:lstStyle/>
                    <a:p>
                      <a:pPr algn="ctr"/>
                      <a:r>
                        <a:rPr lang="nl-BE" sz="1200" dirty="0" smtClean="0"/>
                        <a:t>-</a:t>
                      </a:r>
                      <a:endParaRPr lang="nl-BE" sz="1200" dirty="0"/>
                    </a:p>
                  </a:txBody>
                  <a:tcPr anchor="ctr"/>
                </a:tc>
                <a:tc>
                  <a:txBody>
                    <a:bodyPr/>
                    <a:lstStyle/>
                    <a:p>
                      <a:pPr algn="ctr"/>
                      <a:r>
                        <a:rPr lang="nl-BE" sz="1200" dirty="0" smtClean="0"/>
                        <a:t>-</a:t>
                      </a:r>
                      <a:endParaRPr lang="nl-BE" sz="1200" dirty="0"/>
                    </a:p>
                  </a:txBody>
                  <a:tcPr anchor="ctr"/>
                </a:tc>
                <a:tc>
                  <a:txBody>
                    <a:bodyPr/>
                    <a:lstStyle/>
                    <a:p>
                      <a:pPr algn="ctr"/>
                      <a:r>
                        <a:rPr lang="nl-BE" sz="1200" dirty="0" smtClean="0"/>
                        <a:t>-</a:t>
                      </a:r>
                      <a:endParaRPr lang="nl-BE" sz="1200" dirty="0"/>
                    </a:p>
                  </a:txBody>
                  <a:tcPr anchor="ctr"/>
                </a:tc>
                <a:tc>
                  <a:txBody>
                    <a:bodyPr/>
                    <a:lstStyle/>
                    <a:p>
                      <a:pPr algn="ctr"/>
                      <a:r>
                        <a:rPr lang="nl-BE" sz="1200" dirty="0" smtClean="0"/>
                        <a:t>-</a:t>
                      </a:r>
                      <a:endParaRPr lang="nl-BE" sz="1200" dirty="0"/>
                    </a:p>
                  </a:txBody>
                  <a:tcPr anchor="ctr"/>
                </a:tc>
              </a:tr>
              <a:tr h="846258">
                <a:tc>
                  <a:txBody>
                    <a:bodyPr/>
                    <a:lstStyle/>
                    <a:p>
                      <a:pPr algn="ctr"/>
                      <a:r>
                        <a:rPr lang="nl-BE" sz="1200" dirty="0" smtClean="0"/>
                        <a:t>3,0</a:t>
                      </a:r>
                      <a:endParaRPr lang="nl-BE" sz="1200" dirty="0"/>
                    </a:p>
                  </a:txBody>
                  <a:tcPr anchor="ctr"/>
                </a:tc>
                <a:tc>
                  <a:txBody>
                    <a:bodyPr/>
                    <a:lstStyle/>
                    <a:p>
                      <a:pPr algn="ctr"/>
                      <a:r>
                        <a:rPr lang="nl-BE" sz="1200" dirty="0" smtClean="0"/>
                        <a:t>-</a:t>
                      </a:r>
                      <a:endParaRPr lang="nl-BE" sz="1200" dirty="0"/>
                    </a:p>
                  </a:txBody>
                  <a:tcPr anchor="ctr"/>
                </a:tc>
                <a:tc>
                  <a:txBody>
                    <a:bodyPr/>
                    <a:lstStyle/>
                    <a:p>
                      <a:pPr algn="ctr"/>
                      <a:r>
                        <a:rPr lang="nl-BE" sz="1200" dirty="0" smtClean="0"/>
                        <a:t>-</a:t>
                      </a:r>
                      <a:endParaRPr lang="nl-BE" sz="1200" dirty="0"/>
                    </a:p>
                  </a:txBody>
                  <a:tcPr anchor="ctr"/>
                </a:tc>
                <a:tc>
                  <a:txBody>
                    <a:bodyPr/>
                    <a:lstStyle/>
                    <a:p>
                      <a:pPr algn="ctr"/>
                      <a:r>
                        <a:rPr lang="nl-BE" sz="1200" dirty="0" smtClean="0"/>
                        <a:t>-</a:t>
                      </a:r>
                      <a:endParaRPr lang="nl-BE" sz="1200" dirty="0"/>
                    </a:p>
                  </a:txBody>
                  <a:tcPr anchor="ctr"/>
                </a:tc>
                <a:tc>
                  <a:txBody>
                    <a:bodyPr/>
                    <a:lstStyle/>
                    <a:p>
                      <a:pPr algn="ctr"/>
                      <a:r>
                        <a:rPr lang="nl-BE" sz="1200" dirty="0" smtClean="0"/>
                        <a:t>-</a:t>
                      </a:r>
                      <a:endParaRPr lang="nl-BE" sz="1200" dirty="0"/>
                    </a:p>
                  </a:txBody>
                  <a:tcPr anchor="ctr"/>
                </a:tc>
              </a:tr>
              <a:tr h="846258">
                <a:tc>
                  <a:txBody>
                    <a:bodyPr/>
                    <a:lstStyle/>
                    <a:p>
                      <a:pPr algn="ctr"/>
                      <a:r>
                        <a:rPr lang="nl-BE" sz="1200" dirty="0" smtClean="0"/>
                        <a:t>3,1</a:t>
                      </a:r>
                      <a:endParaRPr lang="nl-BE" sz="1200" dirty="0"/>
                    </a:p>
                  </a:txBody>
                  <a:tcPr anchor="ctr"/>
                </a:tc>
                <a:tc>
                  <a:txBody>
                    <a:bodyPr/>
                    <a:lstStyle/>
                    <a:p>
                      <a:pPr algn="ctr"/>
                      <a:r>
                        <a:rPr lang="nl-BE" sz="1200" dirty="0" smtClean="0"/>
                        <a:t>3,2</a:t>
                      </a:r>
                      <a:endParaRPr lang="nl-BE" sz="1200" dirty="0"/>
                    </a:p>
                  </a:txBody>
                  <a:tcPr anchor="ctr"/>
                </a:tc>
                <a:tc>
                  <a:txBody>
                    <a:bodyPr/>
                    <a:lstStyle/>
                    <a:p>
                      <a:pPr algn="ctr"/>
                      <a:r>
                        <a:rPr lang="nl-BE" sz="1200" dirty="0" smtClean="0"/>
                        <a:t>3,2</a:t>
                      </a:r>
                      <a:endParaRPr lang="nl-BE" sz="1200" dirty="0"/>
                    </a:p>
                  </a:txBody>
                  <a:tcPr anchor="ctr"/>
                </a:tc>
                <a:tc>
                  <a:txBody>
                    <a:bodyPr/>
                    <a:lstStyle/>
                    <a:p>
                      <a:pPr algn="ctr"/>
                      <a:r>
                        <a:rPr lang="nl-BE" sz="1200" dirty="0" smtClean="0"/>
                        <a:t>3,1</a:t>
                      </a:r>
                      <a:endParaRPr lang="nl-BE" sz="1200" dirty="0"/>
                    </a:p>
                  </a:txBody>
                  <a:tcPr anchor="ctr"/>
                </a:tc>
                <a:tc>
                  <a:txBody>
                    <a:bodyPr/>
                    <a:lstStyle/>
                    <a:p>
                      <a:pPr algn="ctr"/>
                      <a:r>
                        <a:rPr lang="nl-BE" sz="1200" dirty="0" smtClean="0"/>
                        <a:t>3,0</a:t>
                      </a:r>
                      <a:endParaRPr lang="nl-BE" sz="1200" dirty="0"/>
                    </a:p>
                  </a:txBody>
                  <a:tcPr anchor="ctr"/>
                </a:tc>
              </a:tr>
            </a:tbl>
          </a:graphicData>
        </a:graphic>
      </p:graphicFrame>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5275"/>
            <a:ext cx="1158875" cy="11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al 8"/>
          <p:cNvSpPr/>
          <p:nvPr/>
        </p:nvSpPr>
        <p:spPr>
          <a:xfrm>
            <a:off x="6426067" y="2204864"/>
            <a:ext cx="2717933" cy="792088"/>
          </a:xfrm>
          <a:prstGeom prst="ellipse">
            <a:avLst/>
          </a:prstGeom>
          <a:solidFill>
            <a:srgbClr val="FF0000">
              <a:alpha val="1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endParaRPr>
          </a:p>
        </p:txBody>
      </p:sp>
      <p:sp>
        <p:nvSpPr>
          <p:cNvPr id="10" name="Ovaal 9"/>
          <p:cNvSpPr/>
          <p:nvPr/>
        </p:nvSpPr>
        <p:spPr>
          <a:xfrm>
            <a:off x="6440357" y="4725144"/>
            <a:ext cx="2717933" cy="792088"/>
          </a:xfrm>
          <a:prstGeom prst="ellipse">
            <a:avLst/>
          </a:prstGeom>
          <a:solidFill>
            <a:srgbClr val="FF0000">
              <a:alpha val="1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endParaRPr>
          </a:p>
        </p:txBody>
      </p:sp>
      <p:sp>
        <p:nvSpPr>
          <p:cNvPr id="11" name="Rechthoek 10"/>
          <p:cNvSpPr/>
          <p:nvPr/>
        </p:nvSpPr>
        <p:spPr>
          <a:xfrm>
            <a:off x="467544" y="116631"/>
            <a:ext cx="3922869" cy="661720"/>
          </a:xfrm>
          <a:prstGeom prst="rect">
            <a:avLst/>
          </a:prstGeom>
        </p:spPr>
        <p:txBody>
          <a:bodyPr wrap="none">
            <a:spAutoFit/>
          </a:bodyPr>
          <a:lstStyle/>
          <a:p>
            <a:pPr marL="0" lvl="1"/>
            <a:r>
              <a:rPr lang="nl-BE" sz="3700" dirty="0" smtClean="0">
                <a:latin typeface="FlandersArtSans-Bold" panose="00000800000000000000" pitchFamily="2" charset="0"/>
                <a:ea typeface="+mj-ea"/>
                <a:cs typeface="FlandersArtSans-Bold" panose="00000800000000000000" pitchFamily="2" charset="0"/>
              </a:rPr>
              <a:t>Personeelspeiling</a:t>
            </a:r>
            <a:endParaRPr lang="nl-BE" sz="3700" dirty="0">
              <a:latin typeface="FlandersArtSans-Bold" panose="00000800000000000000" pitchFamily="2" charset="0"/>
              <a:ea typeface="+mj-ea"/>
              <a:cs typeface="FlandersArtSans-Bold" panose="00000800000000000000" pitchFamily="2" charset="0"/>
            </a:endParaRPr>
          </a:p>
        </p:txBody>
      </p:sp>
      <p:sp>
        <p:nvSpPr>
          <p:cNvPr id="13" name="Tekstvak 12"/>
          <p:cNvSpPr txBox="1"/>
          <p:nvPr/>
        </p:nvSpPr>
        <p:spPr>
          <a:xfrm>
            <a:off x="2843808" y="1033828"/>
            <a:ext cx="2304256" cy="461665"/>
          </a:xfrm>
          <a:prstGeom prst="rect">
            <a:avLst/>
          </a:prstGeom>
          <a:noFill/>
          <a:ln>
            <a:solidFill>
              <a:schemeClr val="tx1"/>
            </a:solidFill>
          </a:ln>
        </p:spPr>
        <p:txBody>
          <a:bodyPr wrap="square" rtlCol="0">
            <a:spAutoFit/>
          </a:bodyPr>
          <a:lstStyle/>
          <a:p>
            <a:pPr algn="ctr"/>
            <a:r>
              <a:rPr lang="nl-BE" sz="2400" b="1" dirty="0" smtClean="0">
                <a:solidFill>
                  <a:prstClr val="black"/>
                </a:solidFill>
                <a:latin typeface="FlandersArtSans-Regular" panose="00000500000000000000" pitchFamily="2" charset="0"/>
              </a:rPr>
              <a:t>Management </a:t>
            </a:r>
            <a:endParaRPr lang="nl-BE" sz="2400" b="1" dirty="0">
              <a:solidFill>
                <a:prstClr val="black"/>
              </a:solidFill>
              <a:latin typeface="FlandersArtSans-Regular" panose="00000500000000000000" pitchFamily="2" charset="0"/>
            </a:endParaRPr>
          </a:p>
        </p:txBody>
      </p:sp>
    </p:spTree>
    <p:extLst>
      <p:ext uri="{BB962C8B-B14F-4D97-AF65-F5344CB8AC3E}">
        <p14:creationId xmlns:p14="http://schemas.microsoft.com/office/powerpoint/2010/main" val="151833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4157829885"/>
              </p:ext>
            </p:extLst>
          </p:nvPr>
        </p:nvGraphicFramePr>
        <p:xfrm>
          <a:off x="76276" y="260648"/>
          <a:ext cx="9038228" cy="6370320"/>
        </p:xfrm>
        <a:graphic>
          <a:graphicData uri="http://schemas.openxmlformats.org/drawingml/2006/table">
            <a:tbl>
              <a:tblPr firstRow="1" bandRow="1">
                <a:tableStyleId>{5C22544A-7EE6-4342-B048-85BDC9FD1C3A}</a:tableStyleId>
              </a:tblPr>
              <a:tblGrid>
                <a:gridCol w="7216570"/>
                <a:gridCol w="1821658"/>
              </a:tblGrid>
              <a:tr h="370840">
                <a:tc>
                  <a:txBody>
                    <a:bodyPr/>
                    <a:lstStyle/>
                    <a:p>
                      <a:r>
                        <a:rPr lang="nl-BE" sz="2400" dirty="0" smtClean="0">
                          <a:latin typeface="FlandersArtSans-Regular" panose="00000500000000000000" pitchFamily="2" charset="0"/>
                        </a:rPr>
                        <a:t>Personeelspeiling 2016 </a:t>
                      </a:r>
                      <a:endParaRPr lang="nl-BE" sz="2400" dirty="0">
                        <a:latin typeface="FlandersArtSans-Regular" panose="00000500000000000000" pitchFamily="2" charset="0"/>
                      </a:endParaRPr>
                    </a:p>
                  </a:txBody>
                  <a:tcPr/>
                </a:tc>
                <a:tc>
                  <a:txBody>
                    <a:bodyPr/>
                    <a:lstStyle/>
                    <a:p>
                      <a:pPr marL="0" algn="l" defTabSz="914400" rtl="0" eaLnBrk="1" latinLnBrk="0" hangingPunct="1"/>
                      <a:r>
                        <a:rPr lang="nl-BE" sz="2400" b="1" kern="1200" dirty="0" smtClean="0">
                          <a:solidFill>
                            <a:schemeClr val="lt1"/>
                          </a:solidFill>
                          <a:latin typeface="FlandersArtSans-Regular" panose="00000500000000000000" pitchFamily="2" charset="0"/>
                          <a:ea typeface="+mn-ea"/>
                          <a:cs typeface="+mn-cs"/>
                        </a:rPr>
                        <a:t>Management</a:t>
                      </a:r>
                      <a:endParaRPr lang="nl-BE" sz="2400" b="1" kern="1200" dirty="0">
                        <a:solidFill>
                          <a:schemeClr val="lt1"/>
                        </a:solidFill>
                        <a:latin typeface="FlandersArtSans-Regular" panose="00000500000000000000" pitchFamily="2" charset="0"/>
                        <a:ea typeface="+mn-ea"/>
                        <a:cs typeface="+mn-cs"/>
                      </a:endParaRPr>
                    </a:p>
                  </a:txBody>
                  <a:tcPr/>
                </a:tc>
              </a:tr>
              <a:tr h="370840">
                <a:tc>
                  <a:txBody>
                    <a:bodyPr/>
                    <a:lstStyle/>
                    <a:p>
                      <a:r>
                        <a:rPr lang="nl-BE" sz="2200" dirty="0" smtClean="0">
                          <a:latin typeface="FlandersArtSans-Regular" panose="00000500000000000000" pitchFamily="2" charset="0"/>
                        </a:rPr>
                        <a:t>51. Het beloningsbeleid van de Vlaamse overheid laat mij toe om geschikte medewerkers aan te trekken, te motiveren en te behouden.</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2,8</a:t>
                      </a:r>
                      <a:endParaRPr lang="nl-BE" sz="2200" b="1" dirty="0">
                        <a:latin typeface="FlandersArtSans-Regular" panose="00000500000000000000" pitchFamily="2" charset="0"/>
                      </a:endParaRPr>
                    </a:p>
                  </a:txBody>
                  <a:tcPr/>
                </a:tc>
              </a:tr>
              <a:tr h="370840">
                <a:tc>
                  <a:txBody>
                    <a:bodyPr/>
                    <a:lstStyle/>
                    <a:p>
                      <a:r>
                        <a:rPr lang="nl-BE" sz="2200" dirty="0" smtClean="0">
                          <a:latin typeface="FlandersArtSans-Regular" panose="00000500000000000000" pitchFamily="2" charset="0"/>
                        </a:rPr>
                        <a:t>54. Het algemeen personeelsbeleid van de Vlaamse overheid bevordert de mobiliteit van onze medewerkers.</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2,8</a:t>
                      </a:r>
                      <a:endParaRPr lang="nl-BE" sz="2200" b="1" dirty="0">
                        <a:latin typeface="FlandersArtSans-Regular" panose="00000500000000000000" pitchFamily="2" charset="0"/>
                      </a:endParaRPr>
                    </a:p>
                  </a:txBody>
                  <a:tcPr/>
                </a:tc>
              </a:tr>
              <a:tr h="370840">
                <a:tc>
                  <a:txBody>
                    <a:bodyPr/>
                    <a:lstStyle/>
                    <a:p>
                      <a:r>
                        <a:rPr lang="nl-BE" sz="2200" dirty="0" smtClean="0">
                          <a:latin typeface="FlandersArtSans-Regular" panose="00000500000000000000" pitchFamily="2" charset="0"/>
                        </a:rPr>
                        <a:t>55. Het door het algemeen personeelsbeleid van de Vlaamse overheid geboden kader laat mij toe om geschikte medewerkers aan te trekken, te motiveren en te behouden.</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2,9</a:t>
                      </a:r>
                      <a:endParaRPr lang="nl-BE" sz="2200" b="1" dirty="0">
                        <a:latin typeface="FlandersArtSans-Regular" panose="00000500000000000000" pitchFamily="2" charset="0"/>
                      </a:endParaRPr>
                    </a:p>
                  </a:txBody>
                  <a:tcPr/>
                </a:tc>
              </a:tr>
              <a:tr h="370840">
                <a:tc>
                  <a:txBody>
                    <a:bodyPr/>
                    <a:lstStyle/>
                    <a:p>
                      <a:r>
                        <a:rPr lang="nl-BE" sz="2200" dirty="0" smtClean="0">
                          <a:latin typeface="FlandersArtSans-Regular" panose="00000500000000000000" pitchFamily="2" charset="0"/>
                        </a:rPr>
                        <a:t>58. Het is nodig om toelagen te voorzien om geschikte kandidaten voor knelpuntfuncties aan te trekken en te behouden.</a:t>
                      </a:r>
                      <a:endParaRPr lang="nl-BE" sz="2200" dirty="0">
                        <a:latin typeface="FlandersArtSans-Regular" panose="00000500000000000000" pitchFamily="2" charset="0"/>
                      </a:endParaRPr>
                    </a:p>
                  </a:txBody>
                  <a:tcPr/>
                </a:tc>
                <a:tc>
                  <a:txBody>
                    <a:bodyPr/>
                    <a:lstStyle/>
                    <a:p>
                      <a:pPr algn="ctr"/>
                      <a:r>
                        <a:rPr lang="nl-BE" sz="2200" b="1" dirty="0" smtClean="0">
                          <a:latin typeface="FlandersArtSans-Regular" panose="00000500000000000000" pitchFamily="2" charset="0"/>
                        </a:rPr>
                        <a:t>3,6</a:t>
                      </a:r>
                      <a:endParaRPr lang="nl-BE" sz="2200" b="1" dirty="0">
                        <a:latin typeface="FlandersArtSans-Regular" panose="00000500000000000000" pitchFamily="2" charset="0"/>
                      </a:endParaRPr>
                    </a:p>
                  </a:txBody>
                  <a:tcPr/>
                </a:tc>
              </a:tr>
              <a:tr h="370840">
                <a:tc>
                  <a:txBody>
                    <a:bodyPr/>
                    <a:lstStyle/>
                    <a:p>
                      <a:r>
                        <a:rPr lang="nl-BE" sz="2200" dirty="0" smtClean="0">
                          <a:latin typeface="FlandersArtSans-Regular" panose="00000500000000000000" pitchFamily="2" charset="0"/>
                        </a:rPr>
                        <a:t>59. Voor contractuele en statutaire personeelsleden moet hetzelfde loopbaan- en beloningsbeleid gelden.</a:t>
                      </a:r>
                    </a:p>
                  </a:txBody>
                  <a:tcPr/>
                </a:tc>
                <a:tc>
                  <a:txBody>
                    <a:bodyPr/>
                    <a:lstStyle/>
                    <a:p>
                      <a:pPr algn="ctr"/>
                      <a:r>
                        <a:rPr lang="nl-BE" sz="2200" b="1" dirty="0" smtClean="0">
                          <a:latin typeface="FlandersArtSans-Regular" panose="00000500000000000000" pitchFamily="2" charset="0"/>
                        </a:rPr>
                        <a:t>4,1</a:t>
                      </a:r>
                      <a:endParaRPr lang="nl-BE" sz="2200" b="1" dirty="0">
                        <a:latin typeface="FlandersArtSans-Regular" panose="00000500000000000000" pitchFamily="2" charset="0"/>
                      </a:endParaRPr>
                    </a:p>
                  </a:txBody>
                  <a:tcPr/>
                </a:tc>
              </a:tr>
              <a:tr h="370840">
                <a:tc>
                  <a:txBody>
                    <a:bodyPr/>
                    <a:lstStyle/>
                    <a:p>
                      <a:r>
                        <a:rPr lang="nl-BE" sz="2200" dirty="0" smtClean="0">
                          <a:latin typeface="FlandersArtSans-Regular" panose="00000500000000000000" pitchFamily="2" charset="0"/>
                        </a:rPr>
                        <a:t>60. Het moet mogelijk zijn om het vernieuwde loopbaan- en beloningsbeleid stapsgewijs in te voeren, bv. voor nieuwe personeelsleden vanaf een bepaalde datum.</a:t>
                      </a:r>
                    </a:p>
                  </a:txBody>
                  <a:tcPr/>
                </a:tc>
                <a:tc>
                  <a:txBody>
                    <a:bodyPr/>
                    <a:lstStyle/>
                    <a:p>
                      <a:pPr algn="ctr"/>
                      <a:r>
                        <a:rPr lang="nl-BE" sz="2200" b="1" dirty="0" smtClean="0">
                          <a:latin typeface="FlandersArtSans-Regular" panose="00000500000000000000" pitchFamily="2" charset="0"/>
                        </a:rPr>
                        <a:t>3,8</a:t>
                      </a:r>
                      <a:endParaRPr lang="nl-BE" sz="2200" b="1" dirty="0">
                        <a:latin typeface="FlandersArtSans-Regular" panose="00000500000000000000" pitchFamily="2" charset="0"/>
                      </a:endParaRPr>
                    </a:p>
                  </a:txBody>
                  <a:tcPr/>
                </a:tc>
              </a:tr>
            </a:tbl>
          </a:graphicData>
        </a:graphic>
      </p:graphicFrame>
    </p:spTree>
    <p:extLst>
      <p:ext uri="{BB962C8B-B14F-4D97-AF65-F5344CB8AC3E}">
        <p14:creationId xmlns:p14="http://schemas.microsoft.com/office/powerpoint/2010/main" val="837615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Personeelspeiling 2016</a:t>
            </a:r>
            <a:endParaRPr lang="nl-BE" dirty="0"/>
          </a:p>
        </p:txBody>
      </p:sp>
      <p:pic>
        <p:nvPicPr>
          <p:cNvPr id="4" name="Tijdelijke aanduiding voor inhoud 3"/>
          <p:cNvPicPr>
            <a:picLocks noGrp="1" noChangeAspect="1"/>
          </p:cNvPicPr>
          <p:nvPr>
            <p:ph sz="half" idx="1"/>
          </p:nvPr>
        </p:nvPicPr>
        <p:blipFill>
          <a:blip r:embed="rId3"/>
          <a:stretch>
            <a:fillRect/>
          </a:stretch>
        </p:blipFill>
        <p:spPr>
          <a:xfrm>
            <a:off x="1295401" y="1543652"/>
            <a:ext cx="7414116" cy="4552347"/>
          </a:xfrm>
          <a:prstGeom prst="rect">
            <a:avLst/>
          </a:prstGeom>
        </p:spPr>
      </p:pic>
    </p:spTree>
    <p:extLst>
      <p:ext uri="{BB962C8B-B14F-4D97-AF65-F5344CB8AC3E}">
        <p14:creationId xmlns:p14="http://schemas.microsoft.com/office/powerpoint/2010/main" val="278729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a:xfrm>
            <a:off x="980497" y="181921"/>
            <a:ext cx="7416000" cy="1116000"/>
          </a:xfrm>
        </p:spPr>
        <p:txBody>
          <a:bodyPr/>
          <a:lstStyle/>
          <a:p>
            <a:r>
              <a:rPr lang="nl-BE" dirty="0" smtClean="0"/>
              <a:t>Waarom? Maatschappelijke trends en uitdagingen </a:t>
            </a:r>
            <a:endParaRPr lang="nl-BE" dirty="0"/>
          </a:p>
        </p:txBody>
      </p:sp>
      <p:pic>
        <p:nvPicPr>
          <p:cNvPr id="2050" name="Picture 2" descr="C:\Users\kerkholo\AppData\Local\Microsoft\Windows\Temporary Internet Files\Content.IE5\HARSTNGR\noun_579734_cc.png"/>
          <p:cNvPicPr>
            <a:picLocks noChangeAspect="1" noChangeArrowheads="1"/>
          </p:cNvPicPr>
          <p:nvPr/>
        </p:nvPicPr>
        <p:blipFill rotWithShape="1">
          <a:blip r:embed="rId3" cstate="print">
            <a:duotone>
              <a:prstClr val="black"/>
              <a:srgbClr val="FF0000">
                <a:tint val="45000"/>
                <a:satMod val="400000"/>
              </a:srgbClr>
            </a:duotone>
            <a:extLst>
              <a:ext uri="{28A0092B-C50C-407E-A947-70E740481C1C}">
                <a14:useLocalDpi xmlns:a14="http://schemas.microsoft.com/office/drawing/2010/main" val="0"/>
              </a:ext>
            </a:extLst>
          </a:blip>
          <a:srcRect b="14272"/>
          <a:stretch/>
        </p:blipFill>
        <p:spPr bwMode="auto">
          <a:xfrm>
            <a:off x="2532670" y="1767419"/>
            <a:ext cx="972403" cy="8336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3103" y="1822414"/>
            <a:ext cx="768079" cy="66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179759" y="1303391"/>
            <a:ext cx="5492209" cy="461665"/>
          </a:xfrm>
          <a:prstGeom prst="rect">
            <a:avLst/>
          </a:prstGeom>
          <a:noFill/>
        </p:spPr>
        <p:txBody>
          <a:bodyPr wrap="none" rtlCol="0">
            <a:spAutoFit/>
          </a:bodyPr>
          <a:lstStyle/>
          <a:p>
            <a:r>
              <a:rPr lang="nl-BE" sz="2400" dirty="0" smtClean="0">
                <a:solidFill>
                  <a:srgbClr val="373636"/>
                </a:solidFill>
              </a:rPr>
              <a:t>Maatschappelijke trends en uitdagingen </a:t>
            </a:r>
            <a:endParaRPr lang="nl-BE" sz="2400" dirty="0">
              <a:solidFill>
                <a:srgbClr val="373636"/>
              </a:solidFill>
            </a:endParaRPr>
          </a:p>
        </p:txBody>
      </p:sp>
      <p:sp>
        <p:nvSpPr>
          <p:cNvPr id="6" name="Tekstvak 5"/>
          <p:cNvSpPr txBox="1"/>
          <p:nvPr/>
        </p:nvSpPr>
        <p:spPr>
          <a:xfrm>
            <a:off x="913669" y="3735899"/>
            <a:ext cx="2458409" cy="830997"/>
          </a:xfrm>
          <a:prstGeom prst="rect">
            <a:avLst/>
          </a:prstGeom>
          <a:noFill/>
        </p:spPr>
        <p:txBody>
          <a:bodyPr wrap="square" rtlCol="0">
            <a:spAutoFit/>
          </a:bodyPr>
          <a:lstStyle/>
          <a:p>
            <a:pPr algn="ctr"/>
            <a:r>
              <a:rPr lang="nl-BE" sz="2400" dirty="0" smtClean="0">
                <a:solidFill>
                  <a:srgbClr val="373636"/>
                </a:solidFill>
              </a:rPr>
              <a:t>Veranderende verwachtingen</a:t>
            </a:r>
            <a:endParaRPr lang="nl-BE" sz="2400" dirty="0">
              <a:solidFill>
                <a:srgbClr val="373636"/>
              </a:solidFill>
            </a:endParaRPr>
          </a:p>
        </p:txBody>
      </p:sp>
      <p:sp>
        <p:nvSpPr>
          <p:cNvPr id="8" name="Tekstvak 7"/>
          <p:cNvSpPr txBox="1"/>
          <p:nvPr/>
        </p:nvSpPr>
        <p:spPr>
          <a:xfrm>
            <a:off x="6591025" y="3920564"/>
            <a:ext cx="1857782" cy="461665"/>
          </a:xfrm>
          <a:prstGeom prst="rect">
            <a:avLst/>
          </a:prstGeom>
          <a:noFill/>
        </p:spPr>
        <p:txBody>
          <a:bodyPr wrap="square" rtlCol="0">
            <a:spAutoFit/>
          </a:bodyPr>
          <a:lstStyle/>
          <a:p>
            <a:r>
              <a:rPr lang="nl-BE" sz="2400" dirty="0" smtClean="0">
                <a:solidFill>
                  <a:srgbClr val="373636"/>
                </a:solidFill>
              </a:rPr>
              <a:t>Uitdagingen</a:t>
            </a:r>
            <a:endParaRPr lang="nl-BE" sz="2400" dirty="0">
              <a:solidFill>
                <a:srgbClr val="373636"/>
              </a:solidFill>
            </a:endParaRPr>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585" y="3755557"/>
            <a:ext cx="422229" cy="791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Rechte verbindingslijn 9"/>
          <p:cNvCxnSpPr/>
          <p:nvPr/>
        </p:nvCxnSpPr>
        <p:spPr>
          <a:xfrm flipH="1">
            <a:off x="1355807" y="2152785"/>
            <a:ext cx="976427" cy="1240738"/>
          </a:xfrm>
          <a:prstGeom prst="line">
            <a:avLst/>
          </a:prstGeom>
        </p:spPr>
        <p:style>
          <a:lnRef idx="1">
            <a:schemeClr val="dk1"/>
          </a:lnRef>
          <a:fillRef idx="0">
            <a:schemeClr val="dk1"/>
          </a:fillRef>
          <a:effectRef idx="0">
            <a:schemeClr val="dk1"/>
          </a:effectRef>
          <a:fontRef idx="minor">
            <a:schemeClr val="tx1"/>
          </a:fontRef>
        </p:style>
      </p:cxnSp>
      <p:cxnSp>
        <p:nvCxnSpPr>
          <p:cNvPr id="18" name="Rechte verbindingslijn 17"/>
          <p:cNvCxnSpPr/>
          <p:nvPr/>
        </p:nvCxnSpPr>
        <p:spPr>
          <a:xfrm>
            <a:off x="7108547" y="2039771"/>
            <a:ext cx="925844" cy="1583114"/>
          </a:xfrm>
          <a:prstGeom prst="line">
            <a:avLst/>
          </a:prstGeom>
        </p:spPr>
        <p:style>
          <a:lnRef idx="1">
            <a:schemeClr val="dk1"/>
          </a:lnRef>
          <a:fillRef idx="0">
            <a:schemeClr val="dk1"/>
          </a:fillRef>
          <a:effectRef idx="0">
            <a:schemeClr val="dk1"/>
          </a:effectRef>
          <a:fontRef idx="minor">
            <a:schemeClr val="tx1"/>
          </a:fontRef>
        </p:style>
      </p:cxnSp>
      <p:cxnSp>
        <p:nvCxnSpPr>
          <p:cNvPr id="21" name="Rechte verbindingslijn 20"/>
          <p:cNvCxnSpPr/>
          <p:nvPr/>
        </p:nvCxnSpPr>
        <p:spPr>
          <a:xfrm>
            <a:off x="3810000" y="4619659"/>
            <a:ext cx="1599513" cy="0"/>
          </a:xfrm>
          <a:prstGeom prst="line">
            <a:avLst/>
          </a:prstGeom>
        </p:spPr>
        <p:style>
          <a:lnRef idx="1">
            <a:schemeClr val="dk1"/>
          </a:lnRef>
          <a:fillRef idx="0">
            <a:schemeClr val="dk1"/>
          </a:fillRef>
          <a:effectRef idx="0">
            <a:schemeClr val="dk1"/>
          </a:effectRef>
          <a:fontRef idx="minor">
            <a:schemeClr val="tx1"/>
          </a:fontRef>
        </p:style>
      </p:cxnSp>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7178" y="4583786"/>
            <a:ext cx="822738" cy="70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9513" y="4619655"/>
            <a:ext cx="1225088" cy="803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1968" y="4530677"/>
            <a:ext cx="1016987" cy="907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kstvak 25"/>
          <p:cNvSpPr txBox="1"/>
          <p:nvPr/>
        </p:nvSpPr>
        <p:spPr>
          <a:xfrm>
            <a:off x="5409513" y="5526495"/>
            <a:ext cx="1095041" cy="523220"/>
          </a:xfrm>
          <a:prstGeom prst="rect">
            <a:avLst/>
          </a:prstGeom>
          <a:noFill/>
        </p:spPr>
        <p:txBody>
          <a:bodyPr wrap="square" rtlCol="0">
            <a:spAutoFit/>
          </a:bodyPr>
          <a:lstStyle/>
          <a:p>
            <a:r>
              <a:rPr lang="nl-BE" sz="1400" dirty="0" smtClean="0">
                <a:solidFill>
                  <a:srgbClr val="373636"/>
                </a:solidFill>
              </a:rPr>
              <a:t>Koppen + budget</a:t>
            </a:r>
            <a:endParaRPr lang="nl-BE" sz="1400" dirty="0">
              <a:solidFill>
                <a:srgbClr val="373636"/>
              </a:solidFill>
            </a:endParaRPr>
          </a:p>
        </p:txBody>
      </p:sp>
      <p:sp>
        <p:nvSpPr>
          <p:cNvPr id="27" name="Tekstvak 26"/>
          <p:cNvSpPr txBox="1"/>
          <p:nvPr/>
        </p:nvSpPr>
        <p:spPr>
          <a:xfrm>
            <a:off x="6543875" y="5492948"/>
            <a:ext cx="1148490" cy="738664"/>
          </a:xfrm>
          <a:prstGeom prst="rect">
            <a:avLst/>
          </a:prstGeom>
          <a:noFill/>
        </p:spPr>
        <p:txBody>
          <a:bodyPr wrap="square" rtlCol="0">
            <a:spAutoFit/>
          </a:bodyPr>
          <a:lstStyle/>
          <a:p>
            <a:r>
              <a:rPr lang="nl-BE" sz="1400" dirty="0" smtClean="0">
                <a:solidFill>
                  <a:srgbClr val="373636"/>
                </a:solidFill>
              </a:rPr>
              <a:t>Vlakkere </a:t>
            </a:r>
            <a:r>
              <a:rPr lang="nl-BE" sz="1400" dirty="0" err="1" smtClean="0">
                <a:solidFill>
                  <a:srgbClr val="373636"/>
                </a:solidFill>
              </a:rPr>
              <a:t>organisatie-structuur</a:t>
            </a:r>
            <a:endParaRPr lang="nl-BE" sz="1400" dirty="0">
              <a:solidFill>
                <a:srgbClr val="373636"/>
              </a:solidFill>
            </a:endParaRPr>
          </a:p>
        </p:txBody>
      </p:sp>
      <p:sp>
        <p:nvSpPr>
          <p:cNvPr id="39" name="Tekstvak 38"/>
          <p:cNvSpPr txBox="1"/>
          <p:nvPr/>
        </p:nvSpPr>
        <p:spPr>
          <a:xfrm>
            <a:off x="7692365" y="5634216"/>
            <a:ext cx="1294610" cy="307777"/>
          </a:xfrm>
          <a:prstGeom prst="rect">
            <a:avLst/>
          </a:prstGeom>
          <a:noFill/>
        </p:spPr>
        <p:txBody>
          <a:bodyPr wrap="square" rtlCol="0">
            <a:spAutoFit/>
          </a:bodyPr>
          <a:lstStyle/>
          <a:p>
            <a:r>
              <a:rPr lang="nl-BE" sz="1400" dirty="0" smtClean="0">
                <a:solidFill>
                  <a:srgbClr val="373636"/>
                </a:solidFill>
              </a:rPr>
              <a:t>Reorganisaties</a:t>
            </a:r>
            <a:endParaRPr lang="nl-BE" sz="1600" dirty="0">
              <a:solidFill>
                <a:srgbClr val="373636"/>
              </a:solidFill>
            </a:endParaRPr>
          </a:p>
        </p:txBody>
      </p:sp>
      <p:sp>
        <p:nvSpPr>
          <p:cNvPr id="40" name="Tekstvak 39"/>
          <p:cNvSpPr txBox="1"/>
          <p:nvPr/>
        </p:nvSpPr>
        <p:spPr>
          <a:xfrm>
            <a:off x="3465031" y="2598803"/>
            <a:ext cx="1095041" cy="307777"/>
          </a:xfrm>
          <a:prstGeom prst="rect">
            <a:avLst/>
          </a:prstGeom>
          <a:noFill/>
        </p:spPr>
        <p:txBody>
          <a:bodyPr wrap="square" rtlCol="0">
            <a:spAutoFit/>
          </a:bodyPr>
          <a:lstStyle/>
          <a:p>
            <a:r>
              <a:rPr lang="nl-BE" sz="1400" dirty="0" smtClean="0">
                <a:solidFill>
                  <a:srgbClr val="373636"/>
                </a:solidFill>
              </a:rPr>
              <a:t>verkleuring</a:t>
            </a:r>
            <a:endParaRPr lang="nl-BE" sz="1400" dirty="0">
              <a:solidFill>
                <a:srgbClr val="373636"/>
              </a:solidFill>
            </a:endParaRPr>
          </a:p>
        </p:txBody>
      </p:sp>
      <p:sp>
        <p:nvSpPr>
          <p:cNvPr id="41" name="Tekstvak 40"/>
          <p:cNvSpPr txBox="1"/>
          <p:nvPr/>
        </p:nvSpPr>
        <p:spPr>
          <a:xfrm>
            <a:off x="2332234" y="2666216"/>
            <a:ext cx="1095041" cy="307777"/>
          </a:xfrm>
          <a:prstGeom prst="rect">
            <a:avLst/>
          </a:prstGeom>
          <a:noFill/>
        </p:spPr>
        <p:txBody>
          <a:bodyPr wrap="square" rtlCol="0">
            <a:spAutoFit/>
          </a:bodyPr>
          <a:lstStyle/>
          <a:p>
            <a:r>
              <a:rPr lang="nl-BE" sz="1400" dirty="0" smtClean="0">
                <a:solidFill>
                  <a:srgbClr val="373636"/>
                </a:solidFill>
              </a:rPr>
              <a:t>Vergrijzing </a:t>
            </a:r>
            <a:endParaRPr lang="nl-BE" sz="1400" dirty="0">
              <a:solidFill>
                <a:srgbClr val="373636"/>
              </a:solidFill>
            </a:endParaRPr>
          </a:p>
        </p:txBody>
      </p:sp>
      <p:sp>
        <p:nvSpPr>
          <p:cNvPr id="42" name="Tekstvak 41"/>
          <p:cNvSpPr txBox="1"/>
          <p:nvPr/>
        </p:nvSpPr>
        <p:spPr>
          <a:xfrm>
            <a:off x="4391090" y="2925443"/>
            <a:ext cx="1398953" cy="307777"/>
          </a:xfrm>
          <a:prstGeom prst="rect">
            <a:avLst/>
          </a:prstGeom>
          <a:noFill/>
        </p:spPr>
        <p:txBody>
          <a:bodyPr wrap="square" rtlCol="0">
            <a:spAutoFit/>
          </a:bodyPr>
          <a:lstStyle/>
          <a:p>
            <a:r>
              <a:rPr lang="nl-BE" sz="1400" dirty="0" smtClean="0">
                <a:solidFill>
                  <a:srgbClr val="373636"/>
                </a:solidFill>
              </a:rPr>
              <a:t>War </a:t>
            </a:r>
            <a:r>
              <a:rPr lang="nl-BE" sz="1400" dirty="0" err="1" smtClean="0">
                <a:solidFill>
                  <a:srgbClr val="373636"/>
                </a:solidFill>
              </a:rPr>
              <a:t>for</a:t>
            </a:r>
            <a:r>
              <a:rPr lang="nl-BE" sz="1400" dirty="0" smtClean="0">
                <a:solidFill>
                  <a:srgbClr val="373636"/>
                </a:solidFill>
              </a:rPr>
              <a:t> talent</a:t>
            </a:r>
            <a:endParaRPr lang="nl-BE" sz="1400" dirty="0">
              <a:solidFill>
                <a:srgbClr val="373636"/>
              </a:solidFill>
            </a:endParaRPr>
          </a:p>
        </p:txBody>
      </p:sp>
      <p:pic>
        <p:nvPicPr>
          <p:cNvPr id="2064" name="Picture 14" descr="daadkracht"/>
          <p:cNvPicPr>
            <a:picLocks noChangeAspect="1" noChangeArrowheads="1"/>
          </p:cNvPicPr>
          <p:nvPr/>
        </p:nvPicPr>
        <p:blipFill>
          <a:blip r:embed="rId9" cstate="print">
            <a:grayscl/>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485169" y="5005925"/>
            <a:ext cx="936068" cy="936068"/>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6" descr="wendbaarheid"/>
          <p:cNvPicPr>
            <a:picLocks noChangeAspect="1" noChangeArrowheads="1"/>
          </p:cNvPicPr>
          <p:nvPr/>
        </p:nvPicPr>
        <p:blipFill>
          <a:blip r:embed="rId11" cstate="print">
            <a:duotone>
              <a:prstClr val="black"/>
              <a:srgbClr val="D9C3A5">
                <a:tint val="50000"/>
                <a:satMod val="180000"/>
              </a:srgbClr>
            </a:duotone>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95695" y="5021179"/>
            <a:ext cx="920814" cy="92081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1694" y="5002471"/>
            <a:ext cx="10572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7" name="Tekstvak 2066"/>
          <p:cNvSpPr txBox="1"/>
          <p:nvPr/>
        </p:nvSpPr>
        <p:spPr>
          <a:xfrm>
            <a:off x="300894" y="5895826"/>
            <a:ext cx="1421607" cy="307777"/>
          </a:xfrm>
          <a:prstGeom prst="rect">
            <a:avLst/>
          </a:prstGeom>
          <a:noFill/>
        </p:spPr>
        <p:txBody>
          <a:bodyPr wrap="square" rtlCol="0">
            <a:spAutoFit/>
          </a:bodyPr>
          <a:lstStyle/>
          <a:p>
            <a:r>
              <a:rPr lang="nl-BE" sz="1400" dirty="0" smtClean="0">
                <a:solidFill>
                  <a:srgbClr val="373636"/>
                </a:solidFill>
              </a:rPr>
              <a:t>Klant gedreven</a:t>
            </a:r>
            <a:endParaRPr lang="nl-BE" sz="1400" dirty="0">
              <a:solidFill>
                <a:srgbClr val="373636"/>
              </a:solidFill>
            </a:endParaRPr>
          </a:p>
        </p:txBody>
      </p:sp>
      <p:sp>
        <p:nvSpPr>
          <p:cNvPr id="2068" name="Tijdelijke aanduiding voor dianummer 2067"/>
          <p:cNvSpPr>
            <a:spLocks noGrp="1"/>
          </p:cNvSpPr>
          <p:nvPr>
            <p:ph type="sldNum" sz="quarter" idx="12"/>
          </p:nvPr>
        </p:nvSpPr>
        <p:spPr/>
        <p:txBody>
          <a:body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14</a:t>
            </a:fld>
            <a:endParaRPr lang="nl-BE" dirty="0">
              <a:solidFill>
                <a:prstClr val="white">
                  <a:lumMod val="50000"/>
                </a:prstClr>
              </a:solidFill>
            </a:endParaRPr>
          </a:p>
        </p:txBody>
      </p:sp>
      <p:pic>
        <p:nvPicPr>
          <p:cNvPr id="66"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28960" y="3805973"/>
            <a:ext cx="472474" cy="69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82282" y="1765056"/>
            <a:ext cx="1337304" cy="109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60072" y="1820056"/>
            <a:ext cx="1060990" cy="86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kstvak 28"/>
          <p:cNvSpPr txBox="1"/>
          <p:nvPr/>
        </p:nvSpPr>
        <p:spPr>
          <a:xfrm>
            <a:off x="5719167" y="2752691"/>
            <a:ext cx="1398953" cy="307777"/>
          </a:xfrm>
          <a:prstGeom prst="rect">
            <a:avLst/>
          </a:prstGeom>
          <a:noFill/>
        </p:spPr>
        <p:txBody>
          <a:bodyPr wrap="square" rtlCol="0">
            <a:spAutoFit/>
          </a:bodyPr>
          <a:lstStyle/>
          <a:p>
            <a:r>
              <a:rPr lang="nl-BE" sz="1400" dirty="0" smtClean="0">
                <a:solidFill>
                  <a:srgbClr val="373636"/>
                </a:solidFill>
              </a:rPr>
              <a:t>Digitalisering </a:t>
            </a:r>
            <a:endParaRPr lang="nl-BE" sz="1400" dirty="0">
              <a:solidFill>
                <a:srgbClr val="373636"/>
              </a:solidFill>
            </a:endParaRPr>
          </a:p>
        </p:txBody>
      </p:sp>
    </p:spTree>
    <p:extLst>
      <p:ext uri="{BB962C8B-B14F-4D97-AF65-F5344CB8AC3E}">
        <p14:creationId xmlns:p14="http://schemas.microsoft.com/office/powerpoint/2010/main" val="53321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96000" y="325351"/>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smtClean="0"/>
              <a:t>Waarom? Beleidskader</a:t>
            </a:r>
            <a:endParaRPr lang="nl-BE"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7" t="2466" r="22231"/>
          <a:stretch/>
        </p:blipFill>
        <p:spPr bwMode="auto">
          <a:xfrm>
            <a:off x="4042065" y="3274037"/>
            <a:ext cx="1121866" cy="191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fgeronde rechthoek 8"/>
          <p:cNvSpPr/>
          <p:nvPr/>
        </p:nvSpPr>
        <p:spPr>
          <a:xfrm rot="882514">
            <a:off x="1013165" y="1389561"/>
            <a:ext cx="2940627" cy="3974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rot="941457">
            <a:off x="1224218" y="1470507"/>
            <a:ext cx="2526632" cy="4154984"/>
          </a:xfrm>
          <a:prstGeom prst="rect">
            <a:avLst/>
          </a:prstGeom>
          <a:noFill/>
        </p:spPr>
        <p:txBody>
          <a:bodyPr wrap="square" rtlCol="0">
            <a:spAutoFit/>
          </a:bodyPr>
          <a:lstStyle/>
          <a:p>
            <a:pPr algn="ctr"/>
            <a:r>
              <a:rPr lang="nl-BE" sz="2400" dirty="0" smtClean="0"/>
              <a:t>Regeerakkoord VR 2014-2019: </a:t>
            </a:r>
            <a:r>
              <a:rPr lang="nl-BE" dirty="0" smtClean="0"/>
              <a:t>We </a:t>
            </a:r>
            <a:r>
              <a:rPr lang="nl-BE" dirty="0"/>
              <a:t>zetten in op een personeelsbeleid dat oog heeft voor </a:t>
            </a:r>
            <a:r>
              <a:rPr lang="nl-BE" b="1" dirty="0"/>
              <a:t>correcte verloning</a:t>
            </a:r>
            <a:r>
              <a:rPr lang="nl-BE" dirty="0"/>
              <a:t> (gebaseerd op functieweging binnen budgettaire mogelijkheden en </a:t>
            </a:r>
            <a:r>
              <a:rPr lang="nl-BE" dirty="0" smtClean="0"/>
              <a:t>i.s.m. </a:t>
            </a:r>
            <a:r>
              <a:rPr lang="nl-BE" dirty="0"/>
              <a:t>de vakorganisaties) en een </a:t>
            </a:r>
            <a:r>
              <a:rPr lang="nl-BE" b="1" dirty="0"/>
              <a:t>goede verhouding tussen werk en </a:t>
            </a:r>
            <a:r>
              <a:rPr lang="nl-BE" b="1" dirty="0" smtClean="0"/>
              <a:t>privéleven. </a:t>
            </a:r>
            <a:endParaRPr lang="nl-BE" b="1" dirty="0"/>
          </a:p>
          <a:p>
            <a:endParaRPr lang="nl-BE" dirty="0"/>
          </a:p>
        </p:txBody>
      </p:sp>
      <p:sp>
        <p:nvSpPr>
          <p:cNvPr id="11" name="Afgeronde rechthoek 10"/>
          <p:cNvSpPr/>
          <p:nvPr/>
        </p:nvSpPr>
        <p:spPr>
          <a:xfrm rot="20532899">
            <a:off x="5286205" y="1176035"/>
            <a:ext cx="3068782" cy="3569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Beleidsnota </a:t>
            </a:r>
            <a:r>
              <a:rPr lang="nl-BE" sz="2400" dirty="0" smtClean="0">
                <a:solidFill>
                  <a:schemeClr val="tx1"/>
                </a:solidFill>
              </a:rPr>
              <a:t>2014 -2019 Bestuurszaken: </a:t>
            </a:r>
            <a:r>
              <a:rPr lang="nl-BE" dirty="0" smtClean="0">
                <a:solidFill>
                  <a:schemeClr val="tx1"/>
                </a:solidFill>
              </a:rPr>
              <a:t>Een </a:t>
            </a:r>
            <a:r>
              <a:rPr lang="nl-BE" b="1" dirty="0">
                <a:solidFill>
                  <a:schemeClr val="tx1"/>
                </a:solidFill>
              </a:rPr>
              <a:t>nieuw loopbaan- en beloningsbeleid </a:t>
            </a:r>
            <a:r>
              <a:rPr lang="nl-BE" dirty="0">
                <a:solidFill>
                  <a:schemeClr val="tx1"/>
                </a:solidFill>
              </a:rPr>
              <a:t>wordt ingevoerd binnen de budgettaire mogelijkheden en </a:t>
            </a:r>
            <a:r>
              <a:rPr lang="nl-BE" b="1" dirty="0">
                <a:solidFill>
                  <a:schemeClr val="tx1"/>
                </a:solidFill>
              </a:rPr>
              <a:t>gebaseerd op </a:t>
            </a:r>
            <a:r>
              <a:rPr lang="nl-BE" b="1" dirty="0" smtClean="0">
                <a:solidFill>
                  <a:schemeClr val="tx1"/>
                </a:solidFill>
              </a:rPr>
              <a:t>functieclassificatie en een toenemend belang van prestaties en competenties in de beloningsopbouw.</a:t>
            </a:r>
            <a:r>
              <a:rPr lang="nl-BE" dirty="0" smtClean="0">
                <a:solidFill>
                  <a:schemeClr val="tx1"/>
                </a:solidFill>
              </a:rPr>
              <a:t> </a:t>
            </a:r>
            <a:endParaRPr lang="nl-BE" dirty="0">
              <a:solidFill>
                <a:schemeClr val="tx1"/>
              </a:solidFill>
            </a:endParaRPr>
          </a:p>
        </p:txBody>
      </p:sp>
      <p:sp>
        <p:nvSpPr>
          <p:cNvPr id="12" name="Afgeronde rechthoek 11"/>
          <p:cNvSpPr/>
          <p:nvPr/>
        </p:nvSpPr>
        <p:spPr>
          <a:xfrm>
            <a:off x="3678382" y="5118899"/>
            <a:ext cx="4790209" cy="1541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chemeClr val="tx1"/>
                </a:solidFill>
              </a:rPr>
              <a:t>Beleidsbrief 2016-2017 Bestuurszaken:</a:t>
            </a:r>
            <a:endParaRPr lang="nl-BE" sz="2400" dirty="0">
              <a:solidFill>
                <a:schemeClr val="tx1"/>
              </a:solidFill>
            </a:endParaRPr>
          </a:p>
          <a:p>
            <a:pPr algn="ctr"/>
            <a:r>
              <a:rPr lang="nl-BE" dirty="0" smtClean="0">
                <a:solidFill>
                  <a:schemeClr val="tx1"/>
                </a:solidFill>
              </a:rPr>
              <a:t>Ik zal tegen september 2017 een blauwdruk voor een vernieuwd loopbaan- en beloningsbeleid opleveren.</a:t>
            </a:r>
            <a:endParaRPr lang="nl-BE" dirty="0">
              <a:solidFill>
                <a:schemeClr val="tx1"/>
              </a:solidFill>
            </a:endParaRPr>
          </a:p>
        </p:txBody>
      </p:sp>
    </p:spTree>
    <p:extLst>
      <p:ext uri="{BB962C8B-B14F-4D97-AF65-F5344CB8AC3E}">
        <p14:creationId xmlns:p14="http://schemas.microsoft.com/office/powerpoint/2010/main" val="156412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5" name="Tijdelijke aanduiding voor inhoud 4"/>
          <p:cNvSpPr>
            <a:spLocks noGrp="1"/>
          </p:cNvSpPr>
          <p:nvPr>
            <p:ph sz="half" idx="1"/>
          </p:nvPr>
        </p:nvSpPr>
        <p:spPr>
          <a:xfrm>
            <a:off x="1254436" y="1646852"/>
            <a:ext cx="7416000" cy="3672000"/>
          </a:xfrm>
        </p:spPr>
        <p:txBody>
          <a:bodyPr/>
          <a:lstStyle/>
          <a:p>
            <a:r>
              <a:rPr lang="nl-BE" sz="2800" dirty="0" smtClean="0"/>
              <a:t>Het vernieuwde loopbaan- en beloningsbeleid</a:t>
            </a:r>
          </a:p>
          <a:p>
            <a:pPr lvl="1"/>
            <a:r>
              <a:rPr lang="nl-BE" sz="2800" dirty="0" smtClean="0"/>
              <a:t>Waarom </a:t>
            </a:r>
            <a:r>
              <a:rPr lang="nl-BE" sz="2800" dirty="0"/>
              <a:t>een </a:t>
            </a:r>
            <a:r>
              <a:rPr lang="nl-BE" sz="2800" dirty="0" smtClean="0"/>
              <a:t>nieuw loopbaan- </a:t>
            </a:r>
            <a:r>
              <a:rPr lang="nl-BE" sz="2800" dirty="0"/>
              <a:t>en </a:t>
            </a:r>
            <a:r>
              <a:rPr lang="nl-BE" sz="2800" dirty="0" smtClean="0"/>
              <a:t>beloningsbeleid?</a:t>
            </a:r>
          </a:p>
          <a:p>
            <a:pPr lvl="1"/>
            <a:r>
              <a:rPr lang="nl-BE" sz="2800" b="1" dirty="0" smtClean="0"/>
              <a:t>Doel nieuw loopbaan- en beloningsbeleid </a:t>
            </a:r>
          </a:p>
          <a:p>
            <a:pPr lvl="1"/>
            <a:r>
              <a:rPr lang="nl-BE" sz="2800" dirty="0" smtClean="0"/>
              <a:t>3 bouwstenen </a:t>
            </a:r>
          </a:p>
          <a:p>
            <a:pPr lvl="1"/>
            <a:r>
              <a:rPr lang="nl-BE" sz="2800" dirty="0" smtClean="0"/>
              <a:t>Overzicht waarderingsinstrumenten</a:t>
            </a:r>
          </a:p>
          <a:p>
            <a:pPr lvl="1"/>
            <a:r>
              <a:rPr lang="nl-BE" sz="2800" dirty="0" smtClean="0"/>
              <a:t>Wanneer een </a:t>
            </a:r>
            <a:r>
              <a:rPr lang="nl-BE" sz="2800" dirty="0"/>
              <a:t>nieuw loopbaan- en beloningsbeleid? </a:t>
            </a:r>
            <a:endParaRPr lang="nl-BE" sz="2800" dirty="0" smtClean="0"/>
          </a:p>
          <a:p>
            <a:pPr marL="288000" lvl="1" indent="0">
              <a:buNone/>
            </a:pPr>
            <a:endParaRPr lang="nl-BE" sz="2800" dirty="0" smtClean="0"/>
          </a:p>
          <a:p>
            <a:r>
              <a:rPr lang="nl-BE" sz="2800" dirty="0" smtClean="0"/>
              <a:t>Traject functieclassificatie </a:t>
            </a:r>
          </a:p>
          <a:p>
            <a:endParaRPr lang="nl-BE" dirty="0"/>
          </a:p>
          <a:p>
            <a:pPr marL="457200" indent="-457200">
              <a:buFont typeface="Wingdings" panose="05000000000000000000" pitchFamily="2" charset="2"/>
              <a:buChar char="Ø"/>
            </a:pPr>
            <a:endParaRPr lang="nl-BE" sz="2400" dirty="0"/>
          </a:p>
          <a:p>
            <a:pPr lvl="1" indent="0">
              <a:buNone/>
            </a:pPr>
            <a:endParaRPr lang="nl-BE" dirty="0" smtClean="0"/>
          </a:p>
          <a:p>
            <a:pPr lvl="1" indent="0">
              <a:buNone/>
            </a:pPr>
            <a:endParaRPr lang="nl-BE" dirty="0" smtClean="0"/>
          </a:p>
          <a:p>
            <a:pPr marL="918900" lvl="1" indent="-342900">
              <a:buFontTx/>
              <a:buChar char="-"/>
            </a:pPr>
            <a:endParaRPr lang="nl-BE" dirty="0"/>
          </a:p>
        </p:txBody>
      </p:sp>
    </p:spTree>
    <p:extLst>
      <p:ext uri="{BB962C8B-B14F-4D97-AF65-F5344CB8AC3E}">
        <p14:creationId xmlns:p14="http://schemas.microsoft.com/office/powerpoint/2010/main" val="2877350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a:xfrm>
            <a:off x="673424" y="201082"/>
            <a:ext cx="7416000" cy="1116000"/>
          </a:xfrm>
        </p:spPr>
        <p:txBody>
          <a:bodyPr/>
          <a:lstStyle/>
          <a:p>
            <a:r>
              <a:rPr lang="nl-BE" dirty="0"/>
              <a:t>D</a:t>
            </a:r>
            <a:r>
              <a:rPr lang="nl-BE" dirty="0" smtClean="0"/>
              <a:t>oel </a:t>
            </a:r>
            <a:r>
              <a:rPr lang="nl-BE" sz="4000" b="1" dirty="0"/>
              <a:t>nieuw loopbaan- en beloningsbeleid </a:t>
            </a:r>
            <a:endParaRPr lang="nl-BE" dirty="0"/>
          </a:p>
        </p:txBody>
      </p:sp>
      <p:sp>
        <p:nvSpPr>
          <p:cNvPr id="2" name="Tijdelijke aanduiding voor dianummer 1"/>
          <p:cNvSpPr>
            <a:spLocks noGrp="1"/>
          </p:cNvSpPr>
          <p:nvPr>
            <p:ph type="sldNum" sz="quarter" idx="12"/>
          </p:nvPr>
        </p:nvSpPr>
        <p:spPr/>
        <p:txBody>
          <a:body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17</a:t>
            </a:fld>
            <a:endParaRPr lang="nl-BE" dirty="0">
              <a:solidFill>
                <a:prstClr val="white">
                  <a:lumMod val="50000"/>
                </a:prstClr>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65" t="20874" r="9675"/>
          <a:stretch/>
        </p:blipFill>
        <p:spPr bwMode="auto">
          <a:xfrm>
            <a:off x="6223324" y="1810543"/>
            <a:ext cx="1663700" cy="1340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852" y="4597419"/>
            <a:ext cx="1303772" cy="113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0610" t="25004" r="10992" b="5187"/>
          <a:stretch/>
        </p:blipFill>
        <p:spPr bwMode="auto">
          <a:xfrm>
            <a:off x="886978" y="1531716"/>
            <a:ext cx="927100" cy="101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254132" y="1810543"/>
            <a:ext cx="1710725" cy="461665"/>
          </a:xfrm>
          <a:prstGeom prst="rect">
            <a:avLst/>
          </a:prstGeom>
          <a:noFill/>
        </p:spPr>
        <p:txBody>
          <a:bodyPr wrap="none" rtlCol="0">
            <a:spAutoFit/>
          </a:bodyPr>
          <a:lstStyle/>
          <a:p>
            <a:r>
              <a:rPr lang="nl-BE" sz="2400" dirty="0">
                <a:solidFill>
                  <a:srgbClr val="373636"/>
                </a:solidFill>
              </a:rPr>
              <a:t>A</a:t>
            </a:r>
            <a:r>
              <a:rPr lang="nl-BE" sz="2400" dirty="0" smtClean="0">
                <a:solidFill>
                  <a:srgbClr val="373636"/>
                </a:solidFill>
              </a:rPr>
              <a:t>antrekken</a:t>
            </a:r>
            <a:endParaRPr lang="nl-BE" dirty="0">
              <a:solidFill>
                <a:srgbClr val="373636"/>
              </a:solidFill>
            </a:endParaRPr>
          </a:p>
        </p:txBody>
      </p:sp>
      <p:sp>
        <p:nvSpPr>
          <p:cNvPr id="15" name="Tekstvak 14"/>
          <p:cNvSpPr txBox="1"/>
          <p:nvPr/>
        </p:nvSpPr>
        <p:spPr>
          <a:xfrm>
            <a:off x="2249167" y="3371274"/>
            <a:ext cx="2797561" cy="461665"/>
          </a:xfrm>
          <a:prstGeom prst="rect">
            <a:avLst/>
          </a:prstGeom>
          <a:noFill/>
        </p:spPr>
        <p:txBody>
          <a:bodyPr wrap="none" rtlCol="0">
            <a:spAutoFit/>
          </a:bodyPr>
          <a:lstStyle/>
          <a:p>
            <a:r>
              <a:rPr lang="nl-BE" sz="2400" dirty="0" smtClean="0">
                <a:solidFill>
                  <a:srgbClr val="373636"/>
                </a:solidFill>
              </a:rPr>
              <a:t>Duurzaam inzetten </a:t>
            </a:r>
            <a:endParaRPr lang="nl-BE" sz="2400" dirty="0">
              <a:solidFill>
                <a:srgbClr val="373636"/>
              </a:solidFill>
            </a:endParaRPr>
          </a:p>
        </p:txBody>
      </p:sp>
      <p:sp>
        <p:nvSpPr>
          <p:cNvPr id="18" name="Tekstvak 17"/>
          <p:cNvSpPr txBox="1"/>
          <p:nvPr/>
        </p:nvSpPr>
        <p:spPr>
          <a:xfrm>
            <a:off x="2326018" y="4756207"/>
            <a:ext cx="2773516" cy="461665"/>
          </a:xfrm>
          <a:prstGeom prst="rect">
            <a:avLst/>
          </a:prstGeom>
          <a:noFill/>
        </p:spPr>
        <p:txBody>
          <a:bodyPr wrap="none" rtlCol="0">
            <a:spAutoFit/>
          </a:bodyPr>
          <a:lstStyle/>
          <a:p>
            <a:r>
              <a:rPr lang="nl-BE" sz="2400" dirty="0" smtClean="0">
                <a:solidFill>
                  <a:srgbClr val="373636"/>
                </a:solidFill>
              </a:rPr>
              <a:t>Blijvend motiveren </a:t>
            </a:r>
            <a:endParaRPr lang="nl-BE" sz="2400" dirty="0">
              <a:solidFill>
                <a:srgbClr val="373636"/>
              </a:solidFill>
            </a:endParaRPr>
          </a:p>
        </p:txBody>
      </p:sp>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399" y="2972690"/>
            <a:ext cx="1146679" cy="109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inhoud 5"/>
          <p:cNvSpPr>
            <a:spLocks noGrp="1"/>
          </p:cNvSpPr>
          <p:nvPr>
            <p:ph sz="half" idx="1"/>
          </p:nvPr>
        </p:nvSpPr>
        <p:spPr>
          <a:xfrm>
            <a:off x="5638800" y="1928334"/>
            <a:ext cx="3022924" cy="3672000"/>
          </a:xfrm>
        </p:spPr>
        <p:txBody>
          <a:bodyPr/>
          <a:lstStyle/>
          <a:p>
            <a:pPr>
              <a:buNone/>
            </a:pPr>
            <a:endParaRPr lang="nl-BE" dirty="0" smtClean="0"/>
          </a:p>
          <a:p>
            <a:pPr>
              <a:buNone/>
            </a:pPr>
            <a:endParaRPr lang="nl-BE" dirty="0"/>
          </a:p>
          <a:p>
            <a:pPr>
              <a:buNone/>
            </a:pPr>
            <a:endParaRPr lang="nl-BE" dirty="0" smtClean="0"/>
          </a:p>
          <a:p>
            <a:pPr>
              <a:buNone/>
            </a:pPr>
            <a:endParaRPr lang="nl-BE" dirty="0"/>
          </a:p>
          <a:p>
            <a:pPr>
              <a:buNone/>
            </a:pPr>
            <a:r>
              <a:rPr lang="nl-BE" sz="3200" dirty="0" smtClean="0"/>
              <a:t>Competente en resultaatgerichte medewerkers</a:t>
            </a:r>
            <a:endParaRPr lang="nl-BE" sz="3200" dirty="0"/>
          </a:p>
        </p:txBody>
      </p:sp>
      <p:sp>
        <p:nvSpPr>
          <p:cNvPr id="7" name="Rechteraccolade 6"/>
          <p:cNvSpPr/>
          <p:nvPr/>
        </p:nvSpPr>
        <p:spPr>
          <a:xfrm>
            <a:off x="5099534" y="1663700"/>
            <a:ext cx="386866" cy="4394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solidFill>
                <a:srgbClr val="373636"/>
              </a:solidFill>
            </a:endParaRPr>
          </a:p>
        </p:txBody>
      </p:sp>
    </p:spTree>
    <p:extLst>
      <p:ext uri="{BB962C8B-B14F-4D97-AF65-F5344CB8AC3E}">
        <p14:creationId xmlns:p14="http://schemas.microsoft.com/office/powerpoint/2010/main" val="3413861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621" y="1149670"/>
            <a:ext cx="1035844" cy="99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7749CDD0-7D77-4D23-9A27-F361E39BA472}" type="datetime1">
              <a:rPr lang="nl-BE" smtClean="0"/>
              <a:pPr/>
              <a:t>24/04/2018</a:t>
            </a:fld>
            <a:r>
              <a:rPr lang="nl-BE" smtClean="0"/>
              <a:t> </a:t>
            </a:r>
            <a:r>
              <a:rPr lang="nl-BE" b="1" smtClean="0"/>
              <a:t>│</a:t>
            </a:r>
            <a:fld id="{B263F6C6-2226-4286-8995-C42CB1E7C290}" type="slidenum">
              <a:rPr lang="nl-BE" smtClean="0"/>
              <a:pPr/>
              <a:t>18</a:t>
            </a:fld>
            <a:endParaRPr lang="nl-BE" dirty="0"/>
          </a:p>
        </p:txBody>
      </p:sp>
      <p:sp>
        <p:nvSpPr>
          <p:cNvPr id="3" name="Titel 2"/>
          <p:cNvSpPr>
            <a:spLocks noGrp="1"/>
          </p:cNvSpPr>
          <p:nvPr>
            <p:ph type="title"/>
          </p:nvPr>
        </p:nvSpPr>
        <p:spPr>
          <a:xfrm>
            <a:off x="594176" y="188640"/>
            <a:ext cx="5562000" cy="837000"/>
          </a:xfrm>
        </p:spPr>
        <p:txBody>
          <a:bodyPr/>
          <a:lstStyle/>
          <a:p>
            <a:r>
              <a:rPr lang="nl-BE" dirty="0" smtClean="0"/>
              <a:t>3 bouwstenen </a:t>
            </a:r>
            <a:endParaRPr lang="nl-BE" dirty="0"/>
          </a:p>
        </p:txBody>
      </p:sp>
      <p:sp>
        <p:nvSpPr>
          <p:cNvPr id="5" name="Tekstvak 4"/>
          <p:cNvSpPr txBox="1"/>
          <p:nvPr/>
        </p:nvSpPr>
        <p:spPr>
          <a:xfrm>
            <a:off x="3762691" y="2061003"/>
            <a:ext cx="1399859" cy="1200329"/>
          </a:xfrm>
          <a:prstGeom prst="rect">
            <a:avLst/>
          </a:prstGeom>
          <a:noFill/>
        </p:spPr>
        <p:txBody>
          <a:bodyPr wrap="square" rtlCol="0">
            <a:spAutoFit/>
          </a:bodyPr>
          <a:lstStyle/>
          <a:p>
            <a:pPr algn="ctr"/>
            <a:r>
              <a:rPr lang="nl-BE" dirty="0"/>
              <a:t>Billijke beloning: intern + extern</a:t>
            </a:r>
          </a:p>
        </p:txBody>
      </p:sp>
      <p:sp>
        <p:nvSpPr>
          <p:cNvPr id="7" name="Tekstvak 6"/>
          <p:cNvSpPr txBox="1"/>
          <p:nvPr/>
        </p:nvSpPr>
        <p:spPr>
          <a:xfrm>
            <a:off x="6000385" y="3768361"/>
            <a:ext cx="1793406" cy="646331"/>
          </a:xfrm>
          <a:prstGeom prst="rect">
            <a:avLst/>
          </a:prstGeom>
          <a:noFill/>
        </p:spPr>
        <p:txBody>
          <a:bodyPr wrap="square" rtlCol="0">
            <a:spAutoFit/>
          </a:bodyPr>
          <a:lstStyle/>
          <a:p>
            <a:r>
              <a:rPr lang="nl-BE" dirty="0"/>
              <a:t>Duurzaam loopbaanbeleid </a:t>
            </a: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860" y="2784703"/>
            <a:ext cx="860009" cy="81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kstvak 17"/>
          <p:cNvSpPr txBox="1"/>
          <p:nvPr/>
        </p:nvSpPr>
        <p:spPr>
          <a:xfrm>
            <a:off x="755576" y="3705900"/>
            <a:ext cx="2808355" cy="1200329"/>
          </a:xfrm>
          <a:prstGeom prst="rect">
            <a:avLst/>
          </a:prstGeom>
          <a:noFill/>
        </p:spPr>
        <p:txBody>
          <a:bodyPr wrap="square" rtlCol="0">
            <a:spAutoFit/>
          </a:bodyPr>
          <a:lstStyle/>
          <a:p>
            <a:pPr lvl="1"/>
            <a:r>
              <a:rPr lang="nl-BE" dirty="0"/>
              <a:t>Uitbouwen van een toekomstgericht prestatiemanagement</a:t>
            </a:r>
          </a:p>
          <a:p>
            <a:endParaRPr lang="nl-BE" dirty="0"/>
          </a:p>
        </p:txBody>
      </p:sp>
      <p:cxnSp>
        <p:nvCxnSpPr>
          <p:cNvPr id="25" name="Rechte verbindingslijn 24"/>
          <p:cNvCxnSpPr/>
          <p:nvPr/>
        </p:nvCxnSpPr>
        <p:spPr>
          <a:xfrm>
            <a:off x="4937761" y="1936706"/>
            <a:ext cx="1204099" cy="1018491"/>
          </a:xfrm>
          <a:prstGeom prst="line">
            <a:avLst/>
          </a:prstGeom>
        </p:spPr>
        <p:style>
          <a:lnRef idx="1">
            <a:schemeClr val="dk1"/>
          </a:lnRef>
          <a:fillRef idx="0">
            <a:schemeClr val="dk1"/>
          </a:fillRef>
          <a:effectRef idx="0">
            <a:schemeClr val="dk1"/>
          </a:effectRef>
          <a:fontRef idx="minor">
            <a:schemeClr val="tx1"/>
          </a:fontRef>
        </p:style>
      </p:cxnSp>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187" b="5127"/>
          <a:stretch/>
        </p:blipFill>
        <p:spPr bwMode="auto">
          <a:xfrm>
            <a:off x="1835696" y="2955197"/>
            <a:ext cx="834955" cy="736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Rechte verbindingslijn 22"/>
          <p:cNvCxnSpPr/>
          <p:nvPr/>
        </p:nvCxnSpPr>
        <p:spPr>
          <a:xfrm flipV="1">
            <a:off x="2459736" y="1917897"/>
            <a:ext cx="1169987" cy="984385"/>
          </a:xfrm>
          <a:prstGeom prst="line">
            <a:avLst/>
          </a:prstGeom>
        </p:spPr>
        <p:style>
          <a:lnRef idx="1">
            <a:schemeClr val="dk1"/>
          </a:lnRef>
          <a:fillRef idx="0">
            <a:schemeClr val="dk1"/>
          </a:fillRef>
          <a:effectRef idx="0">
            <a:schemeClr val="dk1"/>
          </a:effectRef>
          <a:fontRef idx="minor">
            <a:schemeClr val="tx1"/>
          </a:fontRef>
        </p:style>
      </p:cxnSp>
      <p:cxnSp>
        <p:nvCxnSpPr>
          <p:cNvPr id="29" name="Rechte verbindingslijn 28"/>
          <p:cNvCxnSpPr/>
          <p:nvPr/>
        </p:nvCxnSpPr>
        <p:spPr>
          <a:xfrm>
            <a:off x="3131840" y="3443383"/>
            <a:ext cx="2612652" cy="182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698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3364" y="107452"/>
            <a:ext cx="7416000" cy="585427"/>
          </a:xfrm>
        </p:spPr>
        <p:txBody>
          <a:bodyPr/>
          <a:lstStyle/>
          <a:p>
            <a:r>
              <a:rPr lang="nl-BE" sz="3200" dirty="0"/>
              <a:t>Overzicht waarderingsinstrumenten</a:t>
            </a:r>
          </a:p>
        </p:txBody>
      </p:sp>
      <p:sp>
        <p:nvSpPr>
          <p:cNvPr id="5" name="Tijdelijke aanduiding voor dianummer 4"/>
          <p:cNvSpPr>
            <a:spLocks noGrp="1"/>
          </p:cNvSpPr>
          <p:nvPr>
            <p:ph type="sldNum" sz="quarter" idx="12"/>
          </p:nvPr>
        </p:nvSpPr>
        <p:spPr/>
        <p:txBody>
          <a:body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19</a:t>
            </a:fld>
            <a:endParaRPr lang="nl-BE" dirty="0">
              <a:solidFill>
                <a:prstClr val="white">
                  <a:lumMod val="50000"/>
                </a:prstClr>
              </a:solidFill>
            </a:endParaRP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112" y="2198526"/>
            <a:ext cx="1045818" cy="71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3501081" y="3021279"/>
            <a:ext cx="2215978" cy="923330"/>
          </a:xfrm>
          <a:prstGeom prst="rect">
            <a:avLst/>
          </a:prstGeom>
        </p:spPr>
        <p:txBody>
          <a:bodyPr wrap="square">
            <a:spAutoFit/>
          </a:bodyPr>
          <a:lstStyle/>
          <a:p>
            <a:pPr algn="ctr"/>
            <a:r>
              <a:rPr lang="nl-BE" dirty="0"/>
              <a:t>Medewerker aan het stuur van de eigen loopbaan</a:t>
            </a:r>
          </a:p>
        </p:txBody>
      </p:sp>
      <p:sp>
        <p:nvSpPr>
          <p:cNvPr id="18" name="Tekstvak 17"/>
          <p:cNvSpPr txBox="1"/>
          <p:nvPr/>
        </p:nvSpPr>
        <p:spPr>
          <a:xfrm>
            <a:off x="1244096" y="903530"/>
            <a:ext cx="2403567" cy="1938992"/>
          </a:xfrm>
          <a:prstGeom prst="rect">
            <a:avLst/>
          </a:prstGeom>
          <a:noFill/>
        </p:spPr>
        <p:txBody>
          <a:bodyPr wrap="square" rtlCol="0">
            <a:spAutoFit/>
          </a:bodyPr>
          <a:lstStyle/>
          <a:p>
            <a:r>
              <a:rPr lang="nl-BE" dirty="0" smtClean="0"/>
              <a:t>Functiezwaarte</a:t>
            </a:r>
          </a:p>
          <a:p>
            <a:pPr marL="171450" indent="-171450">
              <a:buFont typeface="Wingdings" panose="05000000000000000000" pitchFamily="2" charset="2"/>
              <a:buChar char="ü"/>
            </a:pPr>
            <a:r>
              <a:rPr lang="nl-BE" sz="1200" dirty="0" smtClean="0"/>
              <a:t>Marktconform (mediaan) salarisbereik in elke functieklasse</a:t>
            </a:r>
            <a:endParaRPr lang="nl-BE" sz="1200" dirty="0"/>
          </a:p>
          <a:p>
            <a:pPr marL="171450" indent="-171450">
              <a:buFont typeface="Wingdings" panose="05000000000000000000" pitchFamily="2" charset="2"/>
              <a:buChar char="ü"/>
            </a:pPr>
            <a:r>
              <a:rPr lang="nl-BE" sz="1200" dirty="0" smtClean="0"/>
              <a:t>Tijdelijke </a:t>
            </a:r>
            <a:r>
              <a:rPr lang="nl-BE" sz="1200" dirty="0"/>
              <a:t>functieverzwaring</a:t>
            </a:r>
          </a:p>
          <a:p>
            <a:pPr marL="171450" indent="-171450">
              <a:buFont typeface="Wingdings" panose="05000000000000000000" pitchFamily="2" charset="2"/>
              <a:buChar char="ü"/>
            </a:pPr>
            <a:r>
              <a:rPr lang="nl-BE" sz="1200" dirty="0" smtClean="0"/>
              <a:t>Functieverrijking</a:t>
            </a:r>
            <a:endParaRPr lang="nl-BE" sz="1200" dirty="0"/>
          </a:p>
          <a:p>
            <a:pPr marL="171450" lvl="0" indent="-171450">
              <a:buFont typeface="Wingdings" panose="05000000000000000000" pitchFamily="2" charset="2"/>
              <a:buChar char="ü"/>
            </a:pPr>
            <a:r>
              <a:rPr lang="nl-BE" sz="1200" dirty="0" smtClean="0"/>
              <a:t>Functieverlichting</a:t>
            </a:r>
          </a:p>
          <a:p>
            <a:pPr marL="171450" lvl="0" indent="-171450">
              <a:buFont typeface="Wingdings" panose="05000000000000000000" pitchFamily="2" charset="2"/>
              <a:buChar char="ü"/>
            </a:pPr>
            <a:r>
              <a:rPr lang="nl-BE" sz="1200" dirty="0" smtClean="0"/>
              <a:t>Verdere </a:t>
            </a:r>
            <a:r>
              <a:rPr lang="nl-BE" sz="1200" dirty="0" err="1" smtClean="0"/>
              <a:t>alignering</a:t>
            </a:r>
            <a:r>
              <a:rPr lang="nl-BE" sz="1200" dirty="0" smtClean="0"/>
              <a:t> </a:t>
            </a:r>
            <a:r>
              <a:rPr lang="nl-BE" sz="1200" dirty="0" err="1" smtClean="0"/>
              <a:t>abvw</a:t>
            </a:r>
            <a:endParaRPr lang="nl-BE" sz="1200" dirty="0"/>
          </a:p>
          <a:p>
            <a:pPr algn="ctr"/>
            <a:endParaRPr lang="nl-BE" dirty="0"/>
          </a:p>
        </p:txBody>
      </p:sp>
      <p:sp>
        <p:nvSpPr>
          <p:cNvPr id="19" name="Tekstvak 18"/>
          <p:cNvSpPr txBox="1"/>
          <p:nvPr/>
        </p:nvSpPr>
        <p:spPr>
          <a:xfrm>
            <a:off x="5981139" y="885925"/>
            <a:ext cx="2108417" cy="369332"/>
          </a:xfrm>
          <a:prstGeom prst="rect">
            <a:avLst/>
          </a:prstGeom>
          <a:noFill/>
        </p:spPr>
        <p:txBody>
          <a:bodyPr wrap="square" rtlCol="0">
            <a:spAutoFit/>
          </a:bodyPr>
          <a:lstStyle/>
          <a:p>
            <a:r>
              <a:rPr lang="nl-BE" dirty="0" smtClean="0"/>
              <a:t>Ervaring-leerwinst</a:t>
            </a:r>
            <a:endParaRPr lang="nl-BE" dirty="0"/>
          </a:p>
        </p:txBody>
      </p:sp>
      <p:sp>
        <p:nvSpPr>
          <p:cNvPr id="7" name="Rechthoek 6"/>
          <p:cNvSpPr/>
          <p:nvPr/>
        </p:nvSpPr>
        <p:spPr>
          <a:xfrm>
            <a:off x="950662" y="2911949"/>
            <a:ext cx="891590" cy="369332"/>
          </a:xfrm>
          <a:prstGeom prst="rect">
            <a:avLst/>
          </a:prstGeom>
        </p:spPr>
        <p:txBody>
          <a:bodyPr wrap="none">
            <a:spAutoFit/>
          </a:bodyPr>
          <a:lstStyle/>
          <a:p>
            <a:pPr algn="ctr"/>
            <a:r>
              <a:rPr lang="nl-BE" dirty="0"/>
              <a:t>Gedrag</a:t>
            </a:r>
          </a:p>
        </p:txBody>
      </p:sp>
      <p:sp>
        <p:nvSpPr>
          <p:cNvPr id="21" name="Tekstvak 20"/>
          <p:cNvSpPr txBox="1"/>
          <p:nvPr/>
        </p:nvSpPr>
        <p:spPr>
          <a:xfrm>
            <a:off x="1442876" y="4604113"/>
            <a:ext cx="2150076" cy="646331"/>
          </a:xfrm>
          <a:prstGeom prst="rect">
            <a:avLst/>
          </a:prstGeom>
          <a:noFill/>
        </p:spPr>
        <p:txBody>
          <a:bodyPr wrap="square" rtlCol="0">
            <a:spAutoFit/>
          </a:bodyPr>
          <a:lstStyle/>
          <a:p>
            <a:pPr algn="ctr"/>
            <a:r>
              <a:rPr lang="nl-BE" dirty="0" smtClean="0"/>
              <a:t>Uitzonderlijke verwezenlijkingen</a:t>
            </a:r>
            <a:endParaRPr lang="nl-BE" dirty="0"/>
          </a:p>
        </p:txBody>
      </p:sp>
      <p:sp>
        <p:nvSpPr>
          <p:cNvPr id="22" name="Tekstvak 21"/>
          <p:cNvSpPr txBox="1"/>
          <p:nvPr/>
        </p:nvSpPr>
        <p:spPr>
          <a:xfrm>
            <a:off x="6763265" y="2913558"/>
            <a:ext cx="2248930" cy="369332"/>
          </a:xfrm>
          <a:prstGeom prst="rect">
            <a:avLst/>
          </a:prstGeom>
          <a:noFill/>
        </p:spPr>
        <p:txBody>
          <a:bodyPr wrap="square" rtlCol="0">
            <a:spAutoFit/>
          </a:bodyPr>
          <a:lstStyle/>
          <a:p>
            <a:r>
              <a:rPr lang="nl-BE" dirty="0" smtClean="0"/>
              <a:t>Flexibele beloning</a:t>
            </a:r>
            <a:endParaRPr lang="nl-BE" dirty="0"/>
          </a:p>
        </p:txBody>
      </p:sp>
      <p:sp>
        <p:nvSpPr>
          <p:cNvPr id="23" name="Tekstvak 22"/>
          <p:cNvSpPr txBox="1"/>
          <p:nvPr/>
        </p:nvSpPr>
        <p:spPr>
          <a:xfrm>
            <a:off x="5693490" y="4684910"/>
            <a:ext cx="2430163" cy="369332"/>
          </a:xfrm>
          <a:prstGeom prst="rect">
            <a:avLst/>
          </a:prstGeom>
          <a:noFill/>
        </p:spPr>
        <p:txBody>
          <a:bodyPr wrap="square" rtlCol="0">
            <a:spAutoFit/>
          </a:bodyPr>
          <a:lstStyle/>
          <a:p>
            <a:r>
              <a:rPr lang="nl-BE" dirty="0" smtClean="0"/>
              <a:t>Ontwikkeling - groei</a:t>
            </a:r>
            <a:endParaRPr lang="nl-BE" dirty="0"/>
          </a:p>
        </p:txBody>
      </p:sp>
      <p:cxnSp>
        <p:nvCxnSpPr>
          <p:cNvPr id="17" name="Rechte verbindingslijn met pijl 16"/>
          <p:cNvCxnSpPr/>
          <p:nvPr/>
        </p:nvCxnSpPr>
        <p:spPr>
          <a:xfrm flipH="1" flipV="1">
            <a:off x="3501081" y="1780693"/>
            <a:ext cx="486031" cy="50783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flipH="1">
            <a:off x="2290120" y="3096615"/>
            <a:ext cx="1103869"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flipV="1">
            <a:off x="5316782" y="1598989"/>
            <a:ext cx="554915" cy="76366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a:off x="5747393" y="3096615"/>
            <a:ext cx="883645" cy="1"/>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9" name="Rechte verbindingslijn met pijl 38"/>
          <p:cNvCxnSpPr/>
          <p:nvPr/>
        </p:nvCxnSpPr>
        <p:spPr>
          <a:xfrm flipH="1">
            <a:off x="2939491" y="3987394"/>
            <a:ext cx="751059" cy="49746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p:cNvCxnSpPr/>
          <p:nvPr/>
        </p:nvCxnSpPr>
        <p:spPr>
          <a:xfrm>
            <a:off x="5408460" y="3946204"/>
            <a:ext cx="489832" cy="58113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3" name="Rechthoek 42"/>
          <p:cNvSpPr/>
          <p:nvPr/>
        </p:nvSpPr>
        <p:spPr>
          <a:xfrm>
            <a:off x="6273113" y="1277527"/>
            <a:ext cx="2473321" cy="1938992"/>
          </a:xfrm>
          <a:prstGeom prst="rect">
            <a:avLst/>
          </a:prstGeom>
        </p:spPr>
        <p:txBody>
          <a:bodyPr wrap="square">
            <a:spAutoFit/>
          </a:bodyPr>
          <a:lstStyle/>
          <a:p>
            <a:pPr marL="171450" lvl="0" indent="-171450">
              <a:buFont typeface="Wingdings" panose="05000000000000000000" pitchFamily="2" charset="2"/>
              <a:buChar char="ü"/>
            </a:pPr>
            <a:r>
              <a:rPr lang="nl-BE" sz="1200" dirty="0" smtClean="0"/>
              <a:t>Loopbaanjaren</a:t>
            </a:r>
            <a:endParaRPr lang="nl-BE" sz="1200" dirty="0"/>
          </a:p>
          <a:p>
            <a:pPr marL="171450" lvl="0" indent="-171450">
              <a:buFont typeface="Wingdings" panose="05000000000000000000" pitchFamily="2" charset="2"/>
              <a:buChar char="ü"/>
            </a:pPr>
            <a:r>
              <a:rPr lang="nl-BE" sz="1200" dirty="0" smtClean="0"/>
              <a:t>Loopbaanschalen</a:t>
            </a:r>
          </a:p>
          <a:p>
            <a:pPr marL="171450" indent="-171450">
              <a:buFont typeface="Wingdings" panose="05000000000000000000" pitchFamily="2" charset="2"/>
              <a:buChar char="ü"/>
            </a:pPr>
            <a:r>
              <a:rPr lang="nl-BE" sz="1200" dirty="0">
                <a:solidFill>
                  <a:prstClr val="black"/>
                </a:solidFill>
                <a:cs typeface="Arial" panose="020B0604020202020204" pitchFamily="34" charset="0"/>
              </a:rPr>
              <a:t>Mogelijkheid op versnelde doorgroei naar 2</a:t>
            </a:r>
            <a:r>
              <a:rPr lang="nl-BE" sz="1200" baseline="30000" dirty="0">
                <a:solidFill>
                  <a:prstClr val="black"/>
                </a:solidFill>
                <a:cs typeface="Arial" panose="020B0604020202020204" pitchFamily="34" charset="0"/>
              </a:rPr>
              <a:t>de</a:t>
            </a:r>
            <a:r>
              <a:rPr lang="nl-BE" sz="1200" dirty="0">
                <a:solidFill>
                  <a:prstClr val="black"/>
                </a:solidFill>
                <a:cs typeface="Arial" panose="020B0604020202020204" pitchFamily="34" charset="0"/>
              </a:rPr>
              <a:t> salarisschaal (met 3% salarisstijging</a:t>
            </a:r>
            <a:r>
              <a:rPr lang="nl-BE" sz="1200" dirty="0" smtClean="0">
                <a:solidFill>
                  <a:prstClr val="black"/>
                </a:solidFill>
                <a:cs typeface="Arial" panose="020B0604020202020204" pitchFamily="34" charset="0"/>
              </a:rPr>
              <a:t>)</a:t>
            </a:r>
          </a:p>
          <a:p>
            <a:pPr marL="171450" indent="-171450">
              <a:buFont typeface="Wingdings" panose="05000000000000000000" pitchFamily="2" charset="2"/>
              <a:buChar char="ü"/>
            </a:pPr>
            <a:r>
              <a:rPr lang="nl-BE" sz="1200" dirty="0">
                <a:solidFill>
                  <a:prstClr val="black"/>
                </a:solidFill>
                <a:cs typeface="Arial" panose="020B0604020202020204" pitchFamily="34" charset="0"/>
              </a:rPr>
              <a:t>Mogelijkheid tot inschaling van ervaren profielen in schaal 2</a:t>
            </a:r>
          </a:p>
          <a:p>
            <a:pPr marL="171450" indent="-171450">
              <a:buFont typeface="Wingdings" panose="05000000000000000000" pitchFamily="2" charset="2"/>
              <a:buChar char="ü"/>
            </a:pPr>
            <a:endParaRPr lang="nl-BE" sz="1200" dirty="0"/>
          </a:p>
          <a:p>
            <a:pPr marL="171450" lvl="0" indent="-171450">
              <a:buFont typeface="Wingdings" panose="05000000000000000000" pitchFamily="2" charset="2"/>
              <a:buChar char="ü"/>
            </a:pPr>
            <a:endParaRPr lang="nl-BE" sz="1200" dirty="0"/>
          </a:p>
          <a:p>
            <a:pPr lvl="0"/>
            <a:endParaRPr lang="nl-BE" sz="1200" dirty="0"/>
          </a:p>
        </p:txBody>
      </p:sp>
      <p:sp>
        <p:nvSpPr>
          <p:cNvPr id="44" name="Rechthoek 43"/>
          <p:cNvSpPr/>
          <p:nvPr/>
        </p:nvSpPr>
        <p:spPr>
          <a:xfrm>
            <a:off x="1056620" y="3282890"/>
            <a:ext cx="1572866" cy="276999"/>
          </a:xfrm>
          <a:prstGeom prst="rect">
            <a:avLst/>
          </a:prstGeom>
        </p:spPr>
        <p:txBody>
          <a:bodyPr wrap="none">
            <a:spAutoFit/>
          </a:bodyPr>
          <a:lstStyle/>
          <a:p>
            <a:pPr marL="285750" lvl="0" indent="-285750">
              <a:buFont typeface="Wingdings" panose="05000000000000000000" pitchFamily="2" charset="2"/>
              <a:buChar char="ü"/>
            </a:pPr>
            <a:r>
              <a:rPr lang="nl-BE" sz="1200" dirty="0" smtClean="0"/>
              <a:t>Rolmodeltoelage</a:t>
            </a:r>
            <a:endParaRPr lang="nl-BE" sz="1200" dirty="0"/>
          </a:p>
        </p:txBody>
      </p:sp>
      <p:sp>
        <p:nvSpPr>
          <p:cNvPr id="45" name="Rechthoek 44"/>
          <p:cNvSpPr/>
          <p:nvPr/>
        </p:nvSpPr>
        <p:spPr>
          <a:xfrm>
            <a:off x="1718276" y="5256819"/>
            <a:ext cx="2228495" cy="461665"/>
          </a:xfrm>
          <a:prstGeom prst="rect">
            <a:avLst/>
          </a:prstGeom>
        </p:spPr>
        <p:txBody>
          <a:bodyPr wrap="none">
            <a:spAutoFit/>
          </a:bodyPr>
          <a:lstStyle/>
          <a:p>
            <a:pPr marL="285750" indent="-285750">
              <a:buFont typeface="Wingdings" panose="05000000000000000000" pitchFamily="2" charset="2"/>
              <a:buChar char="ü"/>
            </a:pPr>
            <a:r>
              <a:rPr lang="nl-BE" sz="1200" dirty="0"/>
              <a:t>Variabele </a:t>
            </a:r>
            <a:r>
              <a:rPr lang="nl-BE" sz="1200" dirty="0" smtClean="0"/>
              <a:t>beloning (bonus)</a:t>
            </a:r>
          </a:p>
          <a:p>
            <a:endParaRPr lang="nl-BE" sz="1200" dirty="0"/>
          </a:p>
        </p:txBody>
      </p:sp>
      <p:sp>
        <p:nvSpPr>
          <p:cNvPr id="46" name="Rechthoek 45"/>
          <p:cNvSpPr/>
          <p:nvPr/>
        </p:nvSpPr>
        <p:spPr>
          <a:xfrm>
            <a:off x="6141642" y="5054242"/>
            <a:ext cx="2961503" cy="830997"/>
          </a:xfrm>
          <a:prstGeom prst="rect">
            <a:avLst/>
          </a:prstGeom>
        </p:spPr>
        <p:txBody>
          <a:bodyPr wrap="square">
            <a:spAutoFit/>
          </a:bodyPr>
          <a:lstStyle/>
          <a:p>
            <a:pPr marL="285750" lvl="0" indent="-285750">
              <a:buFont typeface="Wingdings" panose="05000000000000000000" pitchFamily="2" charset="2"/>
              <a:buChar char="ü"/>
            </a:pPr>
            <a:r>
              <a:rPr lang="nl-BE" sz="1200" dirty="0" smtClean="0"/>
              <a:t>Opnemen bijkomende rollen</a:t>
            </a:r>
          </a:p>
          <a:p>
            <a:pPr marL="285750" lvl="0" indent="-285750">
              <a:buFont typeface="Wingdings" panose="05000000000000000000" pitchFamily="2" charset="2"/>
              <a:buChar char="ü"/>
            </a:pPr>
            <a:r>
              <a:rPr lang="nl-BE" sz="1200" dirty="0" smtClean="0"/>
              <a:t>Job </a:t>
            </a:r>
            <a:r>
              <a:rPr lang="nl-BE" sz="1200" dirty="0" err="1"/>
              <a:t>crafting</a:t>
            </a:r>
            <a:endParaRPr lang="nl-BE" sz="1200" dirty="0"/>
          </a:p>
          <a:p>
            <a:pPr marL="285750" lvl="0" indent="-285750">
              <a:buFont typeface="Wingdings" panose="05000000000000000000" pitchFamily="2" charset="2"/>
              <a:buChar char="ü"/>
            </a:pPr>
            <a:r>
              <a:rPr lang="nl-BE" sz="1200" dirty="0" smtClean="0"/>
              <a:t>Logische </a:t>
            </a:r>
            <a:r>
              <a:rPr lang="nl-BE" sz="1200" dirty="0"/>
              <a:t>loopbaanpaden</a:t>
            </a:r>
          </a:p>
          <a:p>
            <a:pPr marL="285750" lvl="0" indent="-285750">
              <a:buFont typeface="Wingdings" panose="05000000000000000000" pitchFamily="2" charset="2"/>
              <a:buChar char="ü"/>
            </a:pPr>
            <a:r>
              <a:rPr lang="nl-BE" sz="1200" dirty="0" smtClean="0"/>
              <a:t>Feedbackgesprekken</a:t>
            </a:r>
            <a:endParaRPr lang="nl-BE" sz="1200" dirty="0"/>
          </a:p>
        </p:txBody>
      </p:sp>
      <p:sp>
        <p:nvSpPr>
          <p:cNvPr id="47" name="Rechthoek 46"/>
          <p:cNvSpPr/>
          <p:nvPr/>
        </p:nvSpPr>
        <p:spPr>
          <a:xfrm>
            <a:off x="6817145" y="3282890"/>
            <a:ext cx="4572000" cy="646331"/>
          </a:xfrm>
          <a:prstGeom prst="rect">
            <a:avLst/>
          </a:prstGeom>
        </p:spPr>
        <p:txBody>
          <a:bodyPr>
            <a:spAutoFit/>
          </a:bodyPr>
          <a:lstStyle/>
          <a:p>
            <a:pPr marL="285750" indent="-285750">
              <a:buFont typeface="Wingdings" panose="05000000000000000000" pitchFamily="2" charset="2"/>
              <a:buChar char="ü"/>
            </a:pPr>
            <a:r>
              <a:rPr lang="nl-BE" sz="1200" dirty="0" smtClean="0"/>
              <a:t>Cafetariaplan</a:t>
            </a:r>
            <a:r>
              <a:rPr lang="nl-BE" sz="1200" dirty="0"/>
              <a:t>: opleiding,… </a:t>
            </a:r>
          </a:p>
          <a:p>
            <a:pPr marL="285750" indent="-285750">
              <a:buFont typeface="Wingdings" panose="05000000000000000000" pitchFamily="2" charset="2"/>
              <a:buChar char="ü"/>
            </a:pPr>
            <a:r>
              <a:rPr lang="nl-BE" sz="1200" dirty="0" smtClean="0"/>
              <a:t>Arbeidsmarkttoelage</a:t>
            </a:r>
          </a:p>
          <a:p>
            <a:pPr marL="285750" indent="-285750">
              <a:buFont typeface="Wingdings" panose="05000000000000000000" pitchFamily="2" charset="2"/>
              <a:buChar char="ü"/>
            </a:pPr>
            <a:r>
              <a:rPr lang="nl-BE" sz="1200" dirty="0" smtClean="0"/>
              <a:t>Collectieve beloning</a:t>
            </a:r>
            <a:endParaRPr lang="nl-BE" sz="1200" dirty="0"/>
          </a:p>
        </p:txBody>
      </p:sp>
    </p:spTree>
    <p:extLst>
      <p:ext uri="{BB962C8B-B14F-4D97-AF65-F5344CB8AC3E}">
        <p14:creationId xmlns:p14="http://schemas.microsoft.com/office/powerpoint/2010/main" val="195581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5" name="Tijdelijke aanduiding voor inhoud 4"/>
          <p:cNvSpPr>
            <a:spLocks noGrp="1"/>
          </p:cNvSpPr>
          <p:nvPr>
            <p:ph sz="half" idx="1"/>
          </p:nvPr>
        </p:nvSpPr>
        <p:spPr>
          <a:xfrm>
            <a:off x="1254436" y="1646852"/>
            <a:ext cx="7416000" cy="3672000"/>
          </a:xfrm>
        </p:spPr>
        <p:txBody>
          <a:bodyPr/>
          <a:lstStyle/>
          <a:p>
            <a:r>
              <a:rPr lang="nl-BE" sz="2800" dirty="0" smtClean="0"/>
              <a:t>Het vernieuwde loopbaan- en beloningsbeleid</a:t>
            </a:r>
          </a:p>
          <a:p>
            <a:pPr lvl="1"/>
            <a:r>
              <a:rPr lang="nl-BE" sz="2800" dirty="0" smtClean="0"/>
              <a:t>Waarom </a:t>
            </a:r>
            <a:r>
              <a:rPr lang="nl-BE" sz="2800" dirty="0"/>
              <a:t>een </a:t>
            </a:r>
            <a:r>
              <a:rPr lang="nl-BE" sz="2800" dirty="0" smtClean="0"/>
              <a:t>nieuw loopbaan- </a:t>
            </a:r>
            <a:r>
              <a:rPr lang="nl-BE" sz="2800" dirty="0"/>
              <a:t>en </a:t>
            </a:r>
            <a:r>
              <a:rPr lang="nl-BE" sz="2800" dirty="0" smtClean="0"/>
              <a:t>beloningsbeleid?</a:t>
            </a:r>
          </a:p>
          <a:p>
            <a:pPr lvl="1"/>
            <a:r>
              <a:rPr lang="nl-BE" sz="2800" dirty="0" smtClean="0"/>
              <a:t>Doel nieuw loopbaan- en beloningsbeleid </a:t>
            </a:r>
          </a:p>
          <a:p>
            <a:pPr lvl="1"/>
            <a:r>
              <a:rPr lang="nl-BE" sz="2800" dirty="0" smtClean="0"/>
              <a:t>3 bouwstenen </a:t>
            </a:r>
          </a:p>
          <a:p>
            <a:pPr lvl="1"/>
            <a:r>
              <a:rPr lang="nl-BE" sz="2800" dirty="0" smtClean="0"/>
              <a:t>Overzicht waarderingsinstrumenten</a:t>
            </a:r>
          </a:p>
          <a:p>
            <a:pPr lvl="1"/>
            <a:r>
              <a:rPr lang="nl-BE" sz="2800" dirty="0" smtClean="0"/>
              <a:t>Wanneer een </a:t>
            </a:r>
            <a:r>
              <a:rPr lang="nl-BE" sz="2800" dirty="0"/>
              <a:t>nieuw loopbaan- en beloningsbeleid? </a:t>
            </a:r>
            <a:endParaRPr lang="nl-BE" sz="2800" dirty="0" smtClean="0"/>
          </a:p>
          <a:p>
            <a:pPr marL="288000" lvl="1" indent="0">
              <a:buNone/>
            </a:pPr>
            <a:endParaRPr lang="nl-BE" sz="2800" dirty="0" smtClean="0"/>
          </a:p>
          <a:p>
            <a:r>
              <a:rPr lang="nl-BE" sz="2800" dirty="0" smtClean="0"/>
              <a:t>Traject functieclassificatie </a:t>
            </a:r>
          </a:p>
          <a:p>
            <a:endParaRPr lang="nl-BE" dirty="0"/>
          </a:p>
          <a:p>
            <a:pPr marL="457200" indent="-457200">
              <a:buFont typeface="Wingdings" panose="05000000000000000000" pitchFamily="2" charset="2"/>
              <a:buChar char="Ø"/>
            </a:pPr>
            <a:endParaRPr lang="nl-BE" sz="2400" dirty="0"/>
          </a:p>
          <a:p>
            <a:pPr lvl="1" indent="0">
              <a:buNone/>
            </a:pPr>
            <a:endParaRPr lang="nl-BE" dirty="0" smtClean="0"/>
          </a:p>
          <a:p>
            <a:pPr lvl="1" indent="0">
              <a:buNone/>
            </a:pPr>
            <a:endParaRPr lang="nl-BE" dirty="0" smtClean="0"/>
          </a:p>
          <a:p>
            <a:pPr marL="918900" lvl="1" indent="-342900">
              <a:buFontTx/>
              <a:buChar char="-"/>
            </a:pPr>
            <a:endParaRPr lang="nl-BE" dirty="0"/>
          </a:p>
        </p:txBody>
      </p:sp>
    </p:spTree>
    <p:extLst>
      <p:ext uri="{BB962C8B-B14F-4D97-AF65-F5344CB8AC3E}">
        <p14:creationId xmlns:p14="http://schemas.microsoft.com/office/powerpoint/2010/main" val="1863655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7749CDD0-7D77-4D23-9A27-F361E39BA472}" type="datetime1">
              <a:rPr lang="nl-BE" smtClean="0">
                <a:solidFill>
                  <a:prstClr val="white">
                    <a:lumMod val="50000"/>
                  </a:prstClr>
                </a:solidFill>
              </a:rPr>
              <a:pPr/>
              <a:t>24/04/2018</a:t>
            </a:fld>
            <a:r>
              <a:rPr lang="nl-BE" smtClean="0">
                <a:solidFill>
                  <a:prstClr val="white">
                    <a:lumMod val="50000"/>
                  </a:prstClr>
                </a:solidFill>
              </a:rPr>
              <a:t> </a:t>
            </a:r>
            <a:r>
              <a:rPr lang="nl-BE" b="1" smtClean="0">
                <a:solidFill>
                  <a:prstClr val="white">
                    <a:lumMod val="50000"/>
                  </a:prstClr>
                </a:solidFill>
              </a:rPr>
              <a:t>│</a:t>
            </a:r>
            <a:fld id="{B263F6C6-2226-4286-8995-C42CB1E7C290}" type="slidenum">
              <a:rPr lang="nl-BE" smtClean="0">
                <a:solidFill>
                  <a:prstClr val="white">
                    <a:lumMod val="50000"/>
                  </a:prstClr>
                </a:solidFill>
              </a:rPr>
              <a:pPr/>
              <a:t>20</a:t>
            </a:fld>
            <a:endParaRPr lang="nl-BE" dirty="0">
              <a:solidFill>
                <a:prstClr val="white">
                  <a:lumMod val="50000"/>
                </a:prstClr>
              </a:solidFill>
            </a:endParaRPr>
          </a:p>
        </p:txBody>
      </p:sp>
      <p:sp>
        <p:nvSpPr>
          <p:cNvPr id="24" name="Titel 1"/>
          <p:cNvSpPr txBox="1">
            <a:spLocks/>
          </p:cNvSpPr>
          <p:nvPr/>
        </p:nvSpPr>
        <p:spPr>
          <a:xfrm>
            <a:off x="1296000" y="335349"/>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smtClean="0">
                <a:solidFill>
                  <a:srgbClr val="373636"/>
                </a:solidFill>
              </a:rPr>
              <a:t>Wanneer een nieuw loopbaan- en beloningsbeleid?  </a:t>
            </a:r>
            <a:endParaRPr lang="nl-BE" dirty="0">
              <a:solidFill>
                <a:srgbClr val="373636"/>
              </a:solidFill>
            </a:endParaRPr>
          </a:p>
        </p:txBody>
      </p:sp>
      <p:cxnSp>
        <p:nvCxnSpPr>
          <p:cNvPr id="12" name="Gekromde verbindingslijn 11"/>
          <p:cNvCxnSpPr/>
          <p:nvPr/>
        </p:nvCxnSpPr>
        <p:spPr>
          <a:xfrm>
            <a:off x="2447358" y="2634342"/>
            <a:ext cx="3692185" cy="3298371"/>
          </a:xfrm>
          <a:prstGeom prst="curvedConnector3">
            <a:avLst>
              <a:gd name="adj1" fmla="val 50000"/>
            </a:avLst>
          </a:prstGeom>
          <a:ln w="28575">
            <a:solidFill>
              <a:srgbClr val="646464"/>
            </a:solidFill>
            <a:tailEnd type="arrow"/>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543652" y="1631520"/>
            <a:ext cx="4307314" cy="923330"/>
          </a:xfrm>
          <a:prstGeom prst="rect">
            <a:avLst/>
          </a:prstGeom>
          <a:noFill/>
        </p:spPr>
        <p:txBody>
          <a:bodyPr wrap="square" rtlCol="0">
            <a:spAutoFit/>
          </a:bodyPr>
          <a:lstStyle/>
          <a:p>
            <a:r>
              <a:rPr lang="nl-BE" dirty="0" smtClean="0">
                <a:solidFill>
                  <a:srgbClr val="373636"/>
                </a:solidFill>
              </a:rPr>
              <a:t>1/01/2017 – 30/11/2017: Uitwerken blauwdruk met projectgroep, in overleg met belanghebbenden (VZC / HR / … ) </a:t>
            </a:r>
            <a:endParaRPr lang="nl-BE" dirty="0">
              <a:solidFill>
                <a:srgbClr val="373636"/>
              </a:solidFill>
            </a:endParaRPr>
          </a:p>
        </p:txBody>
      </p:sp>
      <p:sp>
        <p:nvSpPr>
          <p:cNvPr id="21" name="Ovaal 20"/>
          <p:cNvSpPr/>
          <p:nvPr/>
        </p:nvSpPr>
        <p:spPr>
          <a:xfrm>
            <a:off x="3790131" y="3227324"/>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9" name="Tekstvak 8"/>
          <p:cNvSpPr txBox="1"/>
          <p:nvPr/>
        </p:nvSpPr>
        <p:spPr>
          <a:xfrm>
            <a:off x="4201885" y="2966701"/>
            <a:ext cx="5061001" cy="369332"/>
          </a:xfrm>
          <a:prstGeom prst="rect">
            <a:avLst/>
          </a:prstGeom>
          <a:noFill/>
        </p:spPr>
        <p:txBody>
          <a:bodyPr wrap="none" rtlCol="0">
            <a:spAutoFit/>
          </a:bodyPr>
          <a:lstStyle/>
          <a:p>
            <a:r>
              <a:rPr lang="nl-BE" dirty="0" smtClean="0">
                <a:solidFill>
                  <a:srgbClr val="373636"/>
                </a:solidFill>
              </a:rPr>
              <a:t>22/12/2017: Validatie blauwdruk door stuurgroep</a:t>
            </a:r>
            <a:endParaRPr lang="nl-BE" dirty="0">
              <a:solidFill>
                <a:srgbClr val="373636"/>
              </a:solidFill>
            </a:endParaRPr>
          </a:p>
        </p:txBody>
      </p:sp>
      <p:sp>
        <p:nvSpPr>
          <p:cNvPr id="22" name="Ovaal 21"/>
          <p:cNvSpPr/>
          <p:nvPr/>
        </p:nvSpPr>
        <p:spPr>
          <a:xfrm>
            <a:off x="4201885" y="4240133"/>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0" name="Tekstvak 9"/>
          <p:cNvSpPr txBox="1"/>
          <p:nvPr/>
        </p:nvSpPr>
        <p:spPr>
          <a:xfrm>
            <a:off x="4539341" y="3919194"/>
            <a:ext cx="3252814" cy="369332"/>
          </a:xfrm>
          <a:prstGeom prst="rect">
            <a:avLst/>
          </a:prstGeom>
          <a:noFill/>
        </p:spPr>
        <p:txBody>
          <a:bodyPr wrap="none" rtlCol="0">
            <a:spAutoFit/>
          </a:bodyPr>
          <a:lstStyle>
            <a:defPPr>
              <a:defRPr lang="nl-BE"/>
            </a:defPPr>
            <a:lvl1pPr>
              <a:defRPr>
                <a:solidFill>
                  <a:srgbClr val="373636"/>
                </a:solidFill>
              </a:defRPr>
            </a:lvl1pPr>
          </a:lstStyle>
          <a:p>
            <a:r>
              <a:rPr lang="nl-BE" dirty="0" smtClean="0"/>
              <a:t>2018: IKW, onderhandelingen, …</a:t>
            </a:r>
            <a:endParaRPr lang="nl-BE" dirty="0"/>
          </a:p>
        </p:txBody>
      </p:sp>
      <p:sp>
        <p:nvSpPr>
          <p:cNvPr id="23" name="Ovaal 22"/>
          <p:cNvSpPr/>
          <p:nvPr/>
        </p:nvSpPr>
        <p:spPr>
          <a:xfrm>
            <a:off x="4572402" y="5132762"/>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3" name="Tekstvak 12"/>
          <p:cNvSpPr txBox="1"/>
          <p:nvPr/>
        </p:nvSpPr>
        <p:spPr>
          <a:xfrm>
            <a:off x="4782454" y="4809596"/>
            <a:ext cx="3762832" cy="646331"/>
          </a:xfrm>
          <a:prstGeom prst="rect">
            <a:avLst/>
          </a:prstGeom>
          <a:noFill/>
        </p:spPr>
        <p:txBody>
          <a:bodyPr wrap="square" rtlCol="0">
            <a:spAutoFit/>
          </a:bodyPr>
          <a:lstStyle/>
          <a:p>
            <a:r>
              <a:rPr lang="nl-BE" dirty="0" smtClean="0">
                <a:solidFill>
                  <a:srgbClr val="FF0000"/>
                </a:solidFill>
              </a:rPr>
              <a:t>2020 e.v.</a:t>
            </a:r>
            <a:r>
              <a:rPr lang="nl-BE" dirty="0">
                <a:solidFill>
                  <a:srgbClr val="FF0000"/>
                </a:solidFill>
              </a:rPr>
              <a:t> * </a:t>
            </a:r>
            <a:r>
              <a:rPr lang="nl-BE" dirty="0" smtClean="0">
                <a:solidFill>
                  <a:srgbClr val="FF0000"/>
                </a:solidFill>
              </a:rPr>
              <a:t>: </a:t>
            </a:r>
            <a:r>
              <a:rPr lang="nl-BE" dirty="0" smtClean="0">
                <a:solidFill>
                  <a:srgbClr val="373636"/>
                </a:solidFill>
              </a:rPr>
              <a:t>Uitrol nieuw loopbaan- en beloningsbeleid?</a:t>
            </a:r>
            <a:endParaRPr lang="nl-BE" dirty="0">
              <a:solidFill>
                <a:srgbClr val="373636"/>
              </a:solidFill>
            </a:endParaRPr>
          </a:p>
        </p:txBody>
      </p:sp>
      <p:sp>
        <p:nvSpPr>
          <p:cNvPr id="14" name="Tekstvak 13"/>
          <p:cNvSpPr txBox="1"/>
          <p:nvPr/>
        </p:nvSpPr>
        <p:spPr>
          <a:xfrm>
            <a:off x="5112002" y="6417677"/>
            <a:ext cx="3103735" cy="338554"/>
          </a:xfrm>
          <a:prstGeom prst="rect">
            <a:avLst/>
          </a:prstGeom>
          <a:noFill/>
        </p:spPr>
        <p:txBody>
          <a:bodyPr wrap="none" rtlCol="0">
            <a:spAutoFit/>
          </a:bodyPr>
          <a:lstStyle/>
          <a:p>
            <a:r>
              <a:rPr lang="nl-BE" sz="1600" dirty="0" smtClean="0">
                <a:solidFill>
                  <a:srgbClr val="FF0000"/>
                </a:solidFill>
              </a:rPr>
              <a:t>* niet </a:t>
            </a:r>
            <a:r>
              <a:rPr lang="nl-BE" sz="1600" dirty="0">
                <a:solidFill>
                  <a:srgbClr val="FF0000"/>
                </a:solidFill>
              </a:rPr>
              <a:t>meer voor deze </a:t>
            </a:r>
            <a:r>
              <a:rPr lang="nl-BE" sz="1600" dirty="0" smtClean="0">
                <a:solidFill>
                  <a:srgbClr val="FF0000"/>
                </a:solidFill>
              </a:rPr>
              <a:t>legislatuur</a:t>
            </a:r>
            <a:endParaRPr lang="nl-BE" sz="1600" dirty="0">
              <a:solidFill>
                <a:srgbClr val="373636"/>
              </a:solidFill>
            </a:endParaRPr>
          </a:p>
        </p:txBody>
      </p:sp>
      <p:sp>
        <p:nvSpPr>
          <p:cNvPr id="25" name="Ovaal 24"/>
          <p:cNvSpPr/>
          <p:nvPr/>
        </p:nvSpPr>
        <p:spPr>
          <a:xfrm>
            <a:off x="2430712" y="2542009"/>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1008818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5" name="Tijdelijke aanduiding voor inhoud 4"/>
          <p:cNvSpPr>
            <a:spLocks noGrp="1"/>
          </p:cNvSpPr>
          <p:nvPr>
            <p:ph sz="half" idx="1"/>
          </p:nvPr>
        </p:nvSpPr>
        <p:spPr>
          <a:xfrm>
            <a:off x="1254436" y="1646852"/>
            <a:ext cx="7416000" cy="3672000"/>
          </a:xfrm>
        </p:spPr>
        <p:txBody>
          <a:bodyPr/>
          <a:lstStyle/>
          <a:p>
            <a:r>
              <a:rPr lang="nl-BE" sz="2800" dirty="0" smtClean="0"/>
              <a:t>Het vernieuwde loopbaan- en beloningsbeleid</a:t>
            </a:r>
          </a:p>
          <a:p>
            <a:pPr lvl="1"/>
            <a:r>
              <a:rPr lang="nl-BE" sz="2800" dirty="0" smtClean="0"/>
              <a:t>Waarom </a:t>
            </a:r>
            <a:r>
              <a:rPr lang="nl-BE" sz="2800" dirty="0"/>
              <a:t>een </a:t>
            </a:r>
            <a:r>
              <a:rPr lang="nl-BE" sz="2800" dirty="0" smtClean="0"/>
              <a:t>nieuw loopbaan- </a:t>
            </a:r>
            <a:r>
              <a:rPr lang="nl-BE" sz="2800" dirty="0"/>
              <a:t>en </a:t>
            </a:r>
            <a:r>
              <a:rPr lang="nl-BE" sz="2800" dirty="0" smtClean="0"/>
              <a:t>beloningsbeleid?</a:t>
            </a:r>
          </a:p>
          <a:p>
            <a:pPr lvl="1"/>
            <a:r>
              <a:rPr lang="nl-BE" sz="2800" dirty="0" smtClean="0"/>
              <a:t>Doel nieuw loopbaan- en beloningsbeleid </a:t>
            </a:r>
          </a:p>
          <a:p>
            <a:pPr lvl="1"/>
            <a:r>
              <a:rPr lang="nl-BE" sz="2800" dirty="0" smtClean="0"/>
              <a:t>3 bouwstenen</a:t>
            </a:r>
          </a:p>
          <a:p>
            <a:pPr lvl="1"/>
            <a:r>
              <a:rPr lang="nl-BE" sz="2800" dirty="0" smtClean="0"/>
              <a:t>Wanneer een </a:t>
            </a:r>
            <a:r>
              <a:rPr lang="nl-BE" sz="2800" dirty="0"/>
              <a:t>nieuw loopbaan- en beloningsbeleid? </a:t>
            </a:r>
            <a:endParaRPr lang="nl-BE" sz="2800" dirty="0" smtClean="0"/>
          </a:p>
          <a:p>
            <a:pPr marL="288000" lvl="1" indent="0">
              <a:buNone/>
            </a:pPr>
            <a:endParaRPr lang="nl-BE" sz="2800" dirty="0" smtClean="0"/>
          </a:p>
          <a:p>
            <a:r>
              <a:rPr lang="nl-BE" sz="2800" b="1" dirty="0" smtClean="0"/>
              <a:t>Traject functieclassificatie </a:t>
            </a:r>
          </a:p>
          <a:p>
            <a:endParaRPr lang="nl-BE" dirty="0"/>
          </a:p>
          <a:p>
            <a:pPr marL="457200" indent="-457200">
              <a:buFont typeface="Wingdings" panose="05000000000000000000" pitchFamily="2" charset="2"/>
              <a:buChar char="Ø"/>
            </a:pPr>
            <a:endParaRPr lang="nl-BE" sz="2400" dirty="0"/>
          </a:p>
          <a:p>
            <a:pPr lvl="1" indent="0">
              <a:buNone/>
            </a:pPr>
            <a:endParaRPr lang="nl-BE" dirty="0" smtClean="0"/>
          </a:p>
          <a:p>
            <a:pPr lvl="1" indent="0">
              <a:buNone/>
            </a:pPr>
            <a:endParaRPr lang="nl-BE" dirty="0" smtClean="0"/>
          </a:p>
          <a:p>
            <a:pPr marL="918900" lvl="1" indent="-342900">
              <a:buFontTx/>
              <a:buChar char="-"/>
            </a:pPr>
            <a:endParaRPr lang="nl-BE" dirty="0"/>
          </a:p>
        </p:txBody>
      </p:sp>
    </p:spTree>
    <p:extLst>
      <p:ext uri="{BB962C8B-B14F-4D97-AF65-F5344CB8AC3E}">
        <p14:creationId xmlns:p14="http://schemas.microsoft.com/office/powerpoint/2010/main" val="656988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Traject functieclassificatie </a:t>
            </a:r>
            <a:endParaRPr lang="nl-BE" dirty="0"/>
          </a:p>
        </p:txBody>
      </p:sp>
      <p:sp>
        <p:nvSpPr>
          <p:cNvPr id="5" name="Tijdelijke aanduiding voor inhoud 4"/>
          <p:cNvSpPr>
            <a:spLocks noGrp="1"/>
          </p:cNvSpPr>
          <p:nvPr>
            <p:ph sz="half" idx="1"/>
          </p:nvPr>
        </p:nvSpPr>
        <p:spPr>
          <a:xfrm>
            <a:off x="1254436" y="1646851"/>
            <a:ext cx="7416000" cy="4242319"/>
          </a:xfrm>
        </p:spPr>
        <p:txBody>
          <a:bodyPr/>
          <a:lstStyle/>
          <a:p>
            <a:r>
              <a:rPr lang="nl-BE" sz="2800" dirty="0" smtClean="0"/>
              <a:t>Wat</a:t>
            </a:r>
          </a:p>
          <a:p>
            <a:r>
              <a:rPr lang="nl-BE" sz="2800" dirty="0" smtClean="0"/>
              <a:t>Waarom?</a:t>
            </a:r>
          </a:p>
          <a:p>
            <a:pPr lvl="1"/>
            <a:r>
              <a:rPr lang="nl-BE" sz="2800" dirty="0" smtClean="0"/>
              <a:t>Basis voor een geïntegreerd personeelsbeleid</a:t>
            </a:r>
          </a:p>
          <a:p>
            <a:pPr lvl="1"/>
            <a:r>
              <a:rPr lang="nl-BE" sz="2800" dirty="0" smtClean="0"/>
              <a:t>Beslist beleid</a:t>
            </a:r>
          </a:p>
          <a:p>
            <a:r>
              <a:rPr lang="nl-BE" sz="2800" dirty="0" smtClean="0"/>
              <a:t>Hoe?</a:t>
            </a:r>
          </a:p>
          <a:p>
            <a:pPr lvl="1"/>
            <a:r>
              <a:rPr lang="nl-BE" sz="2800" dirty="0" smtClean="0"/>
              <a:t>Hoe worden functies gewogen?</a:t>
            </a:r>
          </a:p>
          <a:p>
            <a:r>
              <a:rPr lang="nl-BE" sz="2800" dirty="0" smtClean="0"/>
              <a:t>Impact op jouw loon?</a:t>
            </a:r>
          </a:p>
          <a:p>
            <a:r>
              <a:rPr lang="nl-BE" sz="2800" dirty="0" smtClean="0"/>
              <a:t>Hoe verloopt de beroepsprocedure?</a:t>
            </a:r>
          </a:p>
          <a:p>
            <a:r>
              <a:rPr lang="nl-BE" sz="2800" dirty="0" smtClean="0"/>
              <a:t>Projectplan </a:t>
            </a:r>
            <a:r>
              <a:rPr lang="nl-BE" sz="2800" dirty="0" smtClean="0">
                <a:solidFill>
                  <a:srgbClr val="FF0000"/>
                </a:solidFill>
              </a:rPr>
              <a:t>[naam entiteit]</a:t>
            </a:r>
          </a:p>
          <a:p>
            <a:endParaRPr lang="nl-BE" sz="2800" dirty="0" smtClean="0"/>
          </a:p>
          <a:p>
            <a:pPr marL="457200" indent="-457200">
              <a:buFont typeface="Wingdings" panose="05000000000000000000" pitchFamily="2" charset="2"/>
              <a:buChar char="Ø"/>
            </a:pPr>
            <a:endParaRPr lang="nl-BE" sz="2400" dirty="0"/>
          </a:p>
          <a:p>
            <a:pPr lvl="1" indent="0">
              <a:buNone/>
            </a:pPr>
            <a:endParaRPr lang="nl-BE" dirty="0" smtClean="0"/>
          </a:p>
          <a:p>
            <a:pPr lvl="1" indent="0">
              <a:buNone/>
            </a:pPr>
            <a:endParaRPr lang="nl-BE" dirty="0" smtClean="0"/>
          </a:p>
          <a:p>
            <a:pPr marL="918900" lvl="1" indent="-342900">
              <a:buFontTx/>
              <a:buChar char="-"/>
            </a:pPr>
            <a:endParaRPr lang="nl-BE" dirty="0"/>
          </a:p>
        </p:txBody>
      </p:sp>
    </p:spTree>
    <p:extLst>
      <p:ext uri="{BB962C8B-B14F-4D97-AF65-F5344CB8AC3E}">
        <p14:creationId xmlns:p14="http://schemas.microsoft.com/office/powerpoint/2010/main" val="745283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Functieclassificatie: wat? </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51" y="2529819"/>
            <a:ext cx="2263723" cy="214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3865415" y="2361501"/>
            <a:ext cx="4374573" cy="2928494"/>
          </a:xfrm>
          <a:prstGeom prst="rect">
            <a:avLst/>
          </a:prstGeom>
          <a:noFill/>
        </p:spPr>
        <p:txBody>
          <a:bodyPr wrap="square" rtlCol="0">
            <a:spAutoFit/>
          </a:bodyPr>
          <a:lstStyle/>
          <a:p>
            <a:pPr>
              <a:lnSpc>
                <a:spcPct val="90000"/>
              </a:lnSpc>
              <a:spcBef>
                <a:spcPts val="300"/>
              </a:spcBef>
              <a:buSzPct val="90000"/>
              <a:buBlip>
                <a:blip r:embed="rId3"/>
              </a:buBlip>
            </a:pPr>
            <a:r>
              <a:rPr lang="nl-BE" sz="2600" dirty="0" smtClean="0">
                <a:latin typeface="FlandersArtSans-Regular" panose="00000500000000000000" pitchFamily="2" charset="0"/>
              </a:rPr>
              <a:t>Het </a:t>
            </a:r>
            <a:r>
              <a:rPr lang="nl-BE" sz="2600" dirty="0">
                <a:latin typeface="FlandersArtSans-Regular" panose="00000500000000000000" pitchFamily="2" charset="0"/>
              </a:rPr>
              <a:t>proces van inventariseren, beschrijven, analyseren, wegen en classificeren van functies</a:t>
            </a:r>
          </a:p>
          <a:p>
            <a:pPr>
              <a:lnSpc>
                <a:spcPct val="90000"/>
              </a:lnSpc>
              <a:spcBef>
                <a:spcPts val="300"/>
              </a:spcBef>
              <a:buSzPct val="90000"/>
              <a:buBlip>
                <a:blip r:embed="rId3"/>
              </a:buBlip>
            </a:pPr>
            <a:r>
              <a:rPr lang="nl-BE" sz="2600" dirty="0">
                <a:latin typeface="FlandersArtSans-Regular" panose="00000500000000000000" pitchFamily="2" charset="0"/>
              </a:rPr>
              <a:t>M</a:t>
            </a:r>
            <a:r>
              <a:rPr lang="nl-BE" sz="2600" dirty="0" smtClean="0">
                <a:latin typeface="FlandersArtSans-Regular" panose="00000500000000000000" pitchFamily="2" charset="0"/>
              </a:rPr>
              <a:t>aakt </a:t>
            </a:r>
            <a:r>
              <a:rPr lang="nl-BE" sz="2600" dirty="0">
                <a:latin typeface="FlandersArtSans-Regular" panose="00000500000000000000" pitchFamily="2" charset="0"/>
              </a:rPr>
              <a:t>de relatieve </a:t>
            </a:r>
            <a:r>
              <a:rPr lang="nl-BE" sz="2600" dirty="0" smtClean="0">
                <a:latin typeface="FlandersArtSans-Regular" panose="00000500000000000000" pitchFamily="2" charset="0"/>
              </a:rPr>
              <a:t>zwaarte duidelijk </a:t>
            </a:r>
            <a:r>
              <a:rPr lang="nl-BE" sz="2600" dirty="0">
                <a:latin typeface="FlandersArtSans-Regular" panose="00000500000000000000" pitchFamily="2" charset="0"/>
              </a:rPr>
              <a:t>van een functie t.o.v. andere </a:t>
            </a:r>
            <a:r>
              <a:rPr lang="nl-BE" sz="2600" dirty="0" smtClean="0">
                <a:latin typeface="FlandersArtSans-Regular" panose="00000500000000000000" pitchFamily="2" charset="0"/>
              </a:rPr>
              <a:t>functies</a:t>
            </a:r>
            <a:endParaRPr lang="nl-BE" sz="2600" dirty="0">
              <a:latin typeface="FlandersArtSans-Regular" panose="00000500000000000000" pitchFamily="2" charset="0"/>
            </a:endParaRPr>
          </a:p>
          <a:p>
            <a:endParaRPr lang="nl-BE" dirty="0"/>
          </a:p>
        </p:txBody>
      </p:sp>
      <p:sp>
        <p:nvSpPr>
          <p:cNvPr id="12" name="Tekstvak 11"/>
          <p:cNvSpPr txBox="1"/>
          <p:nvPr/>
        </p:nvSpPr>
        <p:spPr>
          <a:xfrm>
            <a:off x="1256342" y="5451339"/>
            <a:ext cx="6983647" cy="523220"/>
          </a:xfrm>
          <a:prstGeom prst="rect">
            <a:avLst/>
          </a:prstGeom>
          <a:solidFill>
            <a:srgbClr val="EEEEE7"/>
          </a:solidFill>
        </p:spPr>
        <p:txBody>
          <a:bodyPr wrap="square" rtlCol="0">
            <a:spAutoFit/>
          </a:bodyPr>
          <a:lstStyle/>
          <a:p>
            <a:pPr algn="ctr"/>
            <a:r>
              <a:rPr lang="nl-BE" sz="2800" u="sng" dirty="0">
                <a:solidFill>
                  <a:srgbClr val="0070C0"/>
                </a:solidFill>
              </a:rPr>
              <a:t>overheid.vlaanderen.be/functieclassificatie </a:t>
            </a:r>
          </a:p>
        </p:txBody>
      </p:sp>
    </p:spTree>
    <p:extLst>
      <p:ext uri="{BB962C8B-B14F-4D97-AF65-F5344CB8AC3E}">
        <p14:creationId xmlns:p14="http://schemas.microsoft.com/office/powerpoint/2010/main" val="371608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300" y="311500"/>
            <a:ext cx="7416000" cy="1116000"/>
          </a:xfrm>
        </p:spPr>
        <p:txBody>
          <a:bodyPr/>
          <a:lstStyle/>
          <a:p>
            <a:r>
              <a:rPr lang="nl-BE" sz="3600" dirty="0"/>
              <a:t>Functieclassificatie: </a:t>
            </a:r>
            <a:r>
              <a:rPr lang="nl-BE" sz="3600" dirty="0" smtClean="0"/>
              <a:t>wat? </a:t>
            </a:r>
            <a:endParaRPr lang="nl-BE" dirty="0"/>
          </a:p>
        </p:txBody>
      </p:sp>
      <p:sp>
        <p:nvSpPr>
          <p:cNvPr id="4" name="Ovaal 3"/>
          <p:cNvSpPr/>
          <p:nvPr/>
        </p:nvSpPr>
        <p:spPr>
          <a:xfrm>
            <a:off x="436418" y="862445"/>
            <a:ext cx="3418610" cy="22963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000" b="1" dirty="0" smtClean="0">
                <a:solidFill>
                  <a:schemeClr val="tx1"/>
                </a:solidFill>
              </a:rPr>
              <a:t>Wegingsmethodiek:  </a:t>
            </a:r>
          </a:p>
          <a:p>
            <a:pPr marL="285750" indent="-285750">
              <a:buFont typeface="Arial" panose="020B0604020202020204" pitchFamily="34" charset="0"/>
              <a:buChar char="•"/>
            </a:pPr>
            <a:r>
              <a:rPr lang="nl-BE" dirty="0" smtClean="0">
                <a:solidFill>
                  <a:schemeClr val="tx1"/>
                </a:solidFill>
              </a:rPr>
              <a:t>specifiek voor de Vlaamse overheid</a:t>
            </a:r>
          </a:p>
          <a:p>
            <a:pPr marL="285750" indent="-285750">
              <a:buFont typeface="Arial" panose="020B0604020202020204" pitchFamily="34" charset="0"/>
              <a:buChar char="•"/>
            </a:pPr>
            <a:r>
              <a:rPr lang="nl-BE" dirty="0">
                <a:solidFill>
                  <a:schemeClr val="tx1"/>
                </a:solidFill>
              </a:rPr>
              <a:t>e</a:t>
            </a:r>
            <a:r>
              <a:rPr lang="nl-BE" dirty="0" smtClean="0">
                <a:solidFill>
                  <a:schemeClr val="tx1"/>
                </a:solidFill>
              </a:rPr>
              <a:t>nkel voor opgeleide HR-functies</a:t>
            </a:r>
            <a:endParaRPr lang="nl-BE" dirty="0">
              <a:solidFill>
                <a:schemeClr val="tx1"/>
              </a:solidFill>
            </a:endParaRPr>
          </a:p>
        </p:txBody>
      </p:sp>
      <p:sp>
        <p:nvSpPr>
          <p:cNvPr id="9" name="Ovaal 8"/>
          <p:cNvSpPr/>
          <p:nvPr/>
        </p:nvSpPr>
        <p:spPr>
          <a:xfrm>
            <a:off x="4599708" y="1037360"/>
            <a:ext cx="2975265" cy="1312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solidFill>
                  <a:schemeClr val="tx1"/>
                </a:solidFill>
              </a:rPr>
              <a:t>Indelen van functies in een </a:t>
            </a:r>
            <a:r>
              <a:rPr lang="nl-BE" sz="2000" b="1" dirty="0" smtClean="0">
                <a:solidFill>
                  <a:schemeClr val="tx1"/>
                </a:solidFill>
              </a:rPr>
              <a:t>functiefamilie</a:t>
            </a:r>
          </a:p>
        </p:txBody>
      </p:sp>
      <p:sp>
        <p:nvSpPr>
          <p:cNvPr id="10" name="Ovaal 9"/>
          <p:cNvSpPr/>
          <p:nvPr/>
        </p:nvSpPr>
        <p:spPr>
          <a:xfrm>
            <a:off x="5953124" y="2930236"/>
            <a:ext cx="2881747" cy="125383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solidFill>
                  <a:schemeClr val="tx1"/>
                </a:solidFill>
              </a:rPr>
              <a:t>Wegen van een functie in een </a:t>
            </a:r>
            <a:r>
              <a:rPr lang="nl-BE" sz="2000" b="1" dirty="0" smtClean="0">
                <a:solidFill>
                  <a:schemeClr val="tx1"/>
                </a:solidFill>
              </a:rPr>
              <a:t>functieklasse</a:t>
            </a:r>
            <a:endParaRPr lang="nl-BE" b="1" dirty="0">
              <a:solidFill>
                <a:schemeClr val="tx1"/>
              </a:solidFill>
            </a:endParaRPr>
          </a:p>
        </p:txBody>
      </p:sp>
      <p:sp>
        <p:nvSpPr>
          <p:cNvPr id="11" name="Ovaal 10"/>
          <p:cNvSpPr/>
          <p:nvPr/>
        </p:nvSpPr>
        <p:spPr>
          <a:xfrm>
            <a:off x="1824324" y="5132476"/>
            <a:ext cx="3247158" cy="1559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dirty="0" smtClean="0">
                <a:solidFill>
                  <a:schemeClr val="tx1"/>
                </a:solidFill>
              </a:rPr>
              <a:t>Opmaken </a:t>
            </a:r>
          </a:p>
          <a:p>
            <a:pPr algn="ctr"/>
            <a:r>
              <a:rPr lang="nl-BE" sz="2000" b="1" dirty="0" smtClean="0">
                <a:solidFill>
                  <a:schemeClr val="tx1"/>
                </a:solidFill>
              </a:rPr>
              <a:t>functiebeschrijving</a:t>
            </a:r>
            <a:r>
              <a:rPr lang="nl-BE" sz="2000" dirty="0" smtClean="0">
                <a:solidFill>
                  <a:schemeClr val="tx1"/>
                </a:solidFill>
              </a:rPr>
              <a:t> (sjabloon beschikbaar) </a:t>
            </a:r>
            <a:endParaRPr lang="nl-BE" sz="2000" dirty="0">
              <a:solidFill>
                <a:schemeClr val="tx1"/>
              </a:solidFill>
            </a:endParaRPr>
          </a:p>
        </p:txBody>
      </p:sp>
      <p:sp>
        <p:nvSpPr>
          <p:cNvPr id="12" name="Rechthoek 11"/>
          <p:cNvSpPr/>
          <p:nvPr/>
        </p:nvSpPr>
        <p:spPr>
          <a:xfrm>
            <a:off x="6191249" y="4987003"/>
            <a:ext cx="2405498" cy="923330"/>
          </a:xfrm>
          <a:prstGeom prst="rect">
            <a:avLst/>
          </a:prstGeom>
        </p:spPr>
        <p:txBody>
          <a:bodyPr wrap="square">
            <a:spAutoFit/>
          </a:bodyPr>
          <a:lstStyle/>
          <a:p>
            <a:pPr marL="288000" lvl="1" indent="0">
              <a:buNone/>
            </a:pPr>
            <a:r>
              <a:rPr lang="nl-BE" dirty="0"/>
              <a:t>Weging van </a:t>
            </a:r>
            <a:r>
              <a:rPr lang="nl-BE" dirty="0" smtClean="0"/>
              <a:t>de </a:t>
            </a:r>
            <a:r>
              <a:rPr lang="nl-BE" b="1" dirty="0"/>
              <a:t>functie</a:t>
            </a:r>
            <a:r>
              <a:rPr lang="nl-BE" dirty="0"/>
              <a:t>, niet van de functiehouder</a:t>
            </a:r>
          </a:p>
        </p:txBody>
      </p:sp>
      <p:sp>
        <p:nvSpPr>
          <p:cNvPr id="13" name="Tekstvak 12"/>
          <p:cNvSpPr txBox="1"/>
          <p:nvPr/>
        </p:nvSpPr>
        <p:spPr>
          <a:xfrm>
            <a:off x="6031404" y="4678268"/>
            <a:ext cx="471604" cy="1569660"/>
          </a:xfrm>
          <a:prstGeom prst="rect">
            <a:avLst/>
          </a:prstGeom>
          <a:noFill/>
        </p:spPr>
        <p:txBody>
          <a:bodyPr wrap="none" rtlCol="0">
            <a:spAutoFit/>
          </a:bodyPr>
          <a:lstStyle/>
          <a:p>
            <a:r>
              <a:rPr lang="nl-BE" sz="9600" dirty="0" smtClean="0"/>
              <a:t>!</a:t>
            </a:r>
            <a:endParaRPr lang="nl-BE" sz="9600" dirty="0"/>
          </a:p>
        </p:txBody>
      </p:sp>
      <p:cxnSp>
        <p:nvCxnSpPr>
          <p:cNvPr id="14" name="Rechte verbindingslijn met pijl 13"/>
          <p:cNvCxnSpPr/>
          <p:nvPr/>
        </p:nvCxnSpPr>
        <p:spPr>
          <a:xfrm>
            <a:off x="3728460" y="1693718"/>
            <a:ext cx="1061752" cy="0"/>
          </a:xfrm>
          <a:prstGeom prst="straightConnector1">
            <a:avLst/>
          </a:prstGeom>
          <a:ln>
            <a:solidFill>
              <a:srgbClr val="646464"/>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a:off x="6959311" y="2441864"/>
            <a:ext cx="267566" cy="339434"/>
          </a:xfrm>
          <a:prstGeom prst="straightConnector1">
            <a:avLst/>
          </a:prstGeom>
          <a:ln>
            <a:solidFill>
              <a:srgbClr val="646464"/>
            </a:solidFill>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flipH="1">
            <a:off x="5071482" y="4416136"/>
            <a:ext cx="1487631" cy="800100"/>
          </a:xfrm>
          <a:prstGeom prst="straightConnector1">
            <a:avLst/>
          </a:prstGeom>
          <a:ln>
            <a:solidFill>
              <a:srgbClr val="646464"/>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6" descr="Functiematrix Vlaamse overhe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942621"/>
            <a:ext cx="1934960" cy="1359653"/>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p:cNvSpPr txBox="1"/>
          <p:nvPr/>
        </p:nvSpPr>
        <p:spPr>
          <a:xfrm>
            <a:off x="3075708" y="4316358"/>
            <a:ext cx="1907252" cy="369332"/>
          </a:xfrm>
          <a:prstGeom prst="rect">
            <a:avLst/>
          </a:prstGeom>
          <a:noFill/>
        </p:spPr>
        <p:txBody>
          <a:bodyPr wrap="square" rtlCol="0">
            <a:spAutoFit/>
          </a:bodyPr>
          <a:lstStyle/>
          <a:p>
            <a:r>
              <a:rPr lang="nl-BE" dirty="0" smtClean="0"/>
              <a:t>Functiematrix</a:t>
            </a:r>
            <a:endParaRPr lang="nl-BE" dirty="0"/>
          </a:p>
        </p:txBody>
      </p:sp>
    </p:spTree>
    <p:extLst>
      <p:ext uri="{BB962C8B-B14F-4D97-AF65-F5344CB8AC3E}">
        <p14:creationId xmlns:p14="http://schemas.microsoft.com/office/powerpoint/2010/main" val="398329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4"/>
          <p:cNvSpPr txBox="1">
            <a:spLocks/>
          </p:cNvSpPr>
          <p:nvPr/>
        </p:nvSpPr>
        <p:spPr>
          <a:xfrm>
            <a:off x="560768" y="456520"/>
            <a:ext cx="8314987" cy="5985221"/>
          </a:xfrm>
          <a:prstGeom prst="rect">
            <a:avLst/>
          </a:prstGeom>
        </p:spPr>
        <p:txBody>
          <a:bodyPr vert="horz" lIns="0" tIns="0" rIns="0" bIns="45720" rtlCol="0">
            <a:noAutofit/>
          </a:bodyPr>
          <a:lst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4"/>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5"/>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nl-BE" altLang="nl-BE" sz="2400" dirty="0" smtClean="0">
              <a:latin typeface="FlandersArtSans-Light" panose="00000400000000000000" pitchFamily="2" charset="0"/>
              <a:cs typeface="Arial" charset="0"/>
            </a:endParaRPr>
          </a:p>
          <a:p>
            <a:pPr marL="0" indent="0">
              <a:buFontTx/>
              <a:buNone/>
            </a:pPr>
            <a:endParaRPr lang="nl-BE" altLang="nl-BE" sz="2400" dirty="0">
              <a:latin typeface="Arial" charset="0"/>
              <a:cs typeface="Arial" charset="0"/>
            </a:endParaRPr>
          </a:p>
        </p:txBody>
      </p:sp>
      <p:sp>
        <p:nvSpPr>
          <p:cNvPr id="3" name="Tijdelijke aanduiding voor inhoud 5"/>
          <p:cNvSpPr txBox="1">
            <a:spLocks/>
          </p:cNvSpPr>
          <p:nvPr/>
        </p:nvSpPr>
        <p:spPr bwMode="auto">
          <a:xfrm>
            <a:off x="734941" y="1511201"/>
            <a:ext cx="8314987" cy="65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4D5040"/>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4D5040"/>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rgbClr val="4D5040"/>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rgbClr val="4D5040"/>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rgbClr val="4D5040"/>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1" indent="0" fontAlgn="auto">
              <a:lnSpc>
                <a:spcPct val="90000"/>
              </a:lnSpc>
              <a:spcBef>
                <a:spcPts val="300"/>
              </a:spcBef>
              <a:spcAft>
                <a:spcPts val="0"/>
              </a:spcAft>
              <a:buSzPct val="90000"/>
              <a:buFontTx/>
              <a:buBlip>
                <a:blip r:embed="rId3"/>
              </a:buBlip>
            </a:pPr>
            <a:r>
              <a:rPr lang="nl-BE" sz="2200" dirty="0" smtClean="0">
                <a:solidFill>
                  <a:schemeClr val="tx1"/>
                </a:solidFill>
                <a:latin typeface="FlandersArtSans-Regular" panose="00000500000000000000" pitchFamily="2" charset="0"/>
                <a:cs typeface="+mn-cs"/>
              </a:rPr>
              <a:t>Clusteren </a:t>
            </a:r>
            <a:r>
              <a:rPr lang="nl-BE" sz="2200" dirty="0">
                <a:solidFill>
                  <a:schemeClr val="tx1"/>
                </a:solidFill>
                <a:latin typeface="FlandersArtSans-Regular" panose="00000500000000000000" pitchFamily="2" charset="0"/>
                <a:cs typeface="+mn-cs"/>
              </a:rPr>
              <a:t>functies die in meerdere entiteitenvoorkomen</a:t>
            </a:r>
          </a:p>
          <a:p>
            <a:pPr marL="0" lvl="1" indent="0" fontAlgn="auto">
              <a:lnSpc>
                <a:spcPct val="90000"/>
              </a:lnSpc>
              <a:spcBef>
                <a:spcPts val="300"/>
              </a:spcBef>
              <a:spcAft>
                <a:spcPts val="0"/>
              </a:spcAft>
              <a:buSzPct val="90000"/>
              <a:buFontTx/>
              <a:buBlip>
                <a:blip r:embed="rId3"/>
              </a:buBlip>
            </a:pPr>
            <a:r>
              <a:rPr lang="nl-BE" sz="2200" dirty="0" smtClean="0">
                <a:solidFill>
                  <a:schemeClr val="tx1"/>
                </a:solidFill>
                <a:latin typeface="FlandersArtSans-Regular" panose="00000500000000000000" pitchFamily="2" charset="0"/>
                <a:cs typeface="+mn-cs"/>
              </a:rPr>
              <a:t>Groeperen </a:t>
            </a:r>
            <a:r>
              <a:rPr lang="nl-BE" sz="2200" dirty="0">
                <a:solidFill>
                  <a:schemeClr val="tx1"/>
                </a:solidFill>
                <a:latin typeface="FlandersArtSans-Regular" panose="00000500000000000000" pitchFamily="2" charset="0"/>
                <a:cs typeface="+mn-cs"/>
              </a:rPr>
              <a:t>functies met gelijkaardige activiteiten en dus bv. niet volgens vakgebied  </a:t>
            </a:r>
          </a:p>
          <a:p>
            <a:pPr marL="0" lvl="1" indent="0" fontAlgn="auto">
              <a:lnSpc>
                <a:spcPct val="90000"/>
              </a:lnSpc>
              <a:spcBef>
                <a:spcPts val="300"/>
              </a:spcBef>
              <a:spcAft>
                <a:spcPts val="0"/>
              </a:spcAft>
              <a:buSzPct val="90000"/>
              <a:buFontTx/>
              <a:buBlip>
                <a:blip r:embed="rId3"/>
              </a:buBlip>
            </a:pPr>
            <a:r>
              <a:rPr lang="nl-BE" sz="2200" dirty="0" smtClean="0">
                <a:solidFill>
                  <a:schemeClr val="tx1"/>
                </a:solidFill>
                <a:latin typeface="FlandersArtSans-Regular" panose="00000500000000000000" pitchFamily="2" charset="0"/>
                <a:cs typeface="+mn-cs"/>
              </a:rPr>
              <a:t>Bevatten </a:t>
            </a:r>
            <a:r>
              <a:rPr lang="nl-BE" sz="2200" dirty="0">
                <a:solidFill>
                  <a:schemeClr val="tx1"/>
                </a:solidFill>
                <a:latin typeface="FlandersArtSans-Regular" panose="00000500000000000000" pitchFamily="2" charset="0"/>
                <a:cs typeface="+mn-cs"/>
              </a:rPr>
              <a:t>functies met een verschillend niveau van </a:t>
            </a:r>
            <a:r>
              <a:rPr lang="nl-BE" sz="2200" dirty="0" smtClean="0">
                <a:solidFill>
                  <a:schemeClr val="tx1"/>
                </a:solidFill>
                <a:latin typeface="FlandersArtSans-Regular" panose="00000500000000000000" pitchFamily="2" charset="0"/>
                <a:cs typeface="+mn-cs"/>
              </a:rPr>
              <a:t>complexiteit</a:t>
            </a:r>
          </a:p>
          <a:p>
            <a:pPr marL="576000" lvl="1" indent="-288000" fontAlgn="auto">
              <a:lnSpc>
                <a:spcPct val="90000"/>
              </a:lnSpc>
              <a:spcBef>
                <a:spcPts val="300"/>
              </a:spcBef>
              <a:spcAft>
                <a:spcPts val="0"/>
              </a:spcAft>
              <a:buSzPct val="75000"/>
              <a:buBlip>
                <a:blip r:embed="rId4"/>
              </a:buBlip>
            </a:pPr>
            <a:r>
              <a:rPr lang="nl-BE" sz="2200" dirty="0" smtClean="0">
                <a:solidFill>
                  <a:schemeClr val="bg1">
                    <a:lumMod val="50000"/>
                  </a:schemeClr>
                </a:solidFill>
                <a:latin typeface="FlandersArtSans-Regular" panose="00000500000000000000" pitchFamily="2" charset="0"/>
                <a:cs typeface="+mn-cs"/>
                <a:sym typeface="Wingdings" pitchFamily="2" charset="2"/>
              </a:rPr>
              <a:t>Verdere </a:t>
            </a:r>
            <a:r>
              <a:rPr lang="nl-BE" sz="2200" dirty="0">
                <a:solidFill>
                  <a:schemeClr val="bg1">
                    <a:lumMod val="50000"/>
                  </a:schemeClr>
                </a:solidFill>
                <a:latin typeface="FlandersArtSans-Regular" panose="00000500000000000000" pitchFamily="2" charset="0"/>
                <a:cs typeface="+mn-cs"/>
                <a:sym typeface="Wingdings" pitchFamily="2" charset="2"/>
              </a:rPr>
              <a:t>onderverdeling in functie</a:t>
            </a:r>
            <a:r>
              <a:rPr lang="nl-BE" sz="2200" dirty="0">
                <a:solidFill>
                  <a:schemeClr val="bg1">
                    <a:lumMod val="50000"/>
                  </a:schemeClr>
                </a:solidFill>
                <a:latin typeface="FlandersArtSans-Regular" panose="00000500000000000000" pitchFamily="2" charset="0"/>
                <a:cs typeface="+mn-cs"/>
              </a:rPr>
              <a:t>klassen</a:t>
            </a:r>
          </a:p>
          <a:p>
            <a:pPr marL="0" lvl="1" indent="0" fontAlgn="auto">
              <a:lnSpc>
                <a:spcPct val="90000"/>
              </a:lnSpc>
              <a:spcBef>
                <a:spcPts val="300"/>
              </a:spcBef>
              <a:spcAft>
                <a:spcPts val="0"/>
              </a:spcAft>
              <a:buClr>
                <a:srgbClr val="EEECE1">
                  <a:lumMod val="50000"/>
                </a:srgbClr>
              </a:buClr>
              <a:buSzPct val="90000"/>
              <a:buFontTx/>
              <a:buBlip>
                <a:blip r:embed="rId3"/>
              </a:buBlip>
            </a:pPr>
            <a:r>
              <a:rPr lang="nl-BE" altLang="nl-BE" sz="2200" dirty="0" smtClean="0">
                <a:solidFill>
                  <a:schemeClr val="tx1"/>
                </a:solidFill>
                <a:latin typeface="FlandersArtSans-Regular" panose="00000500000000000000" pitchFamily="2" charset="0"/>
                <a:cs typeface="+mn-cs"/>
              </a:rPr>
              <a:t>Brengen </a:t>
            </a:r>
            <a:r>
              <a:rPr lang="nl-BE" altLang="nl-BE" sz="2200" dirty="0">
                <a:solidFill>
                  <a:schemeClr val="tx1"/>
                </a:solidFill>
                <a:latin typeface="FlandersArtSans-Regular" panose="00000500000000000000" pitchFamily="2" charset="0"/>
                <a:cs typeface="+mn-cs"/>
              </a:rPr>
              <a:t>inhoudelijke transparantie /coherentie binnen de Vlaamse overheid + in de eigen entiteit</a:t>
            </a:r>
          </a:p>
          <a:p>
            <a:pPr marL="0" lvl="1" indent="0" fontAlgn="auto">
              <a:lnSpc>
                <a:spcPct val="90000"/>
              </a:lnSpc>
              <a:spcBef>
                <a:spcPts val="300"/>
              </a:spcBef>
              <a:spcAft>
                <a:spcPts val="0"/>
              </a:spcAft>
              <a:buClr>
                <a:srgbClr val="EEECE1">
                  <a:lumMod val="50000"/>
                </a:srgbClr>
              </a:buClr>
              <a:buSzPct val="90000"/>
              <a:buFontTx/>
              <a:buBlip>
                <a:blip r:embed="rId3"/>
              </a:buBlip>
            </a:pPr>
            <a:r>
              <a:rPr lang="nl-BE" altLang="nl-BE" sz="2200" dirty="0" smtClean="0">
                <a:solidFill>
                  <a:schemeClr val="tx1"/>
                </a:solidFill>
                <a:latin typeface="FlandersArtSans-Regular" panose="00000500000000000000" pitchFamily="2" charset="0"/>
                <a:cs typeface="+mn-cs"/>
              </a:rPr>
              <a:t>Vergemakkelijken </a:t>
            </a:r>
            <a:r>
              <a:rPr lang="nl-BE" altLang="nl-BE" sz="2200" dirty="0">
                <a:solidFill>
                  <a:schemeClr val="tx1"/>
                </a:solidFill>
                <a:latin typeface="FlandersArtSans-Regular" panose="00000500000000000000" pitchFamily="2" charset="0"/>
                <a:cs typeface="+mn-cs"/>
              </a:rPr>
              <a:t>het werk van HR-medewerkers en het management </a:t>
            </a:r>
          </a:p>
          <a:p>
            <a:pPr marL="0" lvl="1" indent="0" fontAlgn="auto">
              <a:lnSpc>
                <a:spcPct val="90000"/>
              </a:lnSpc>
              <a:spcBef>
                <a:spcPts val="300"/>
              </a:spcBef>
              <a:spcAft>
                <a:spcPts val="0"/>
              </a:spcAft>
              <a:buClr>
                <a:srgbClr val="EEECE1">
                  <a:lumMod val="50000"/>
                </a:srgbClr>
              </a:buClr>
              <a:buSzPct val="90000"/>
              <a:buFontTx/>
              <a:buBlip>
                <a:blip r:embed="rId3"/>
              </a:buBlip>
            </a:pPr>
            <a:r>
              <a:rPr lang="nl-BE" altLang="nl-BE" sz="2200" dirty="0" smtClean="0">
                <a:solidFill>
                  <a:schemeClr val="tx1"/>
                </a:solidFill>
                <a:latin typeface="FlandersArtSans-Regular" panose="00000500000000000000" pitchFamily="2" charset="0"/>
                <a:cs typeface="+mn-cs"/>
              </a:rPr>
              <a:t>Leveren </a:t>
            </a:r>
            <a:r>
              <a:rPr lang="nl-BE" altLang="nl-BE" sz="2200" dirty="0">
                <a:solidFill>
                  <a:schemeClr val="tx1"/>
                </a:solidFill>
                <a:latin typeface="FlandersArtSans-Regular" panose="00000500000000000000" pitchFamily="2" charset="0"/>
                <a:cs typeface="+mn-cs"/>
              </a:rPr>
              <a:t>een besparing op (tijd en geld)</a:t>
            </a:r>
          </a:p>
          <a:p>
            <a:pPr marL="0" lvl="1" indent="0" fontAlgn="auto">
              <a:lnSpc>
                <a:spcPct val="90000"/>
              </a:lnSpc>
              <a:spcBef>
                <a:spcPts val="300"/>
              </a:spcBef>
              <a:spcAft>
                <a:spcPts val="0"/>
              </a:spcAft>
              <a:buClr>
                <a:srgbClr val="EEECE1">
                  <a:lumMod val="50000"/>
                </a:srgbClr>
              </a:buClr>
              <a:buSzPct val="90000"/>
              <a:buFontTx/>
              <a:buBlip>
                <a:blip r:embed="rId3"/>
              </a:buBlip>
            </a:pPr>
            <a:r>
              <a:rPr lang="nl-BE" altLang="nl-BE" sz="2200" dirty="0" smtClean="0">
                <a:solidFill>
                  <a:schemeClr val="tx1"/>
                </a:solidFill>
                <a:latin typeface="FlandersArtSans-Regular" panose="00000500000000000000" pitchFamily="2" charset="0"/>
                <a:cs typeface="+mn-cs"/>
              </a:rPr>
              <a:t>Bieden </a:t>
            </a:r>
            <a:r>
              <a:rPr lang="nl-BE" altLang="nl-BE" sz="2200" dirty="0">
                <a:solidFill>
                  <a:schemeClr val="tx1"/>
                </a:solidFill>
                <a:latin typeface="FlandersArtSans-Regular" panose="00000500000000000000" pitchFamily="2" charset="0"/>
                <a:cs typeface="+mn-cs"/>
              </a:rPr>
              <a:t>een gemeenschappelijke taal</a:t>
            </a:r>
          </a:p>
          <a:p>
            <a:pPr marL="0" lvl="1" indent="0" fontAlgn="auto">
              <a:lnSpc>
                <a:spcPct val="90000"/>
              </a:lnSpc>
              <a:spcBef>
                <a:spcPts val="300"/>
              </a:spcBef>
              <a:spcAft>
                <a:spcPts val="0"/>
              </a:spcAft>
              <a:buClr>
                <a:srgbClr val="EEECE1">
                  <a:lumMod val="50000"/>
                </a:srgbClr>
              </a:buClr>
              <a:buSzPct val="90000"/>
              <a:buFontTx/>
              <a:buBlip>
                <a:blip r:embed="rId3"/>
              </a:buBlip>
            </a:pPr>
            <a:r>
              <a:rPr lang="nl-BE" altLang="nl-BE" sz="2200" dirty="0" smtClean="0">
                <a:solidFill>
                  <a:schemeClr val="tx1"/>
                </a:solidFill>
                <a:latin typeface="FlandersArtSans-Regular" panose="00000500000000000000" pitchFamily="2" charset="0"/>
                <a:cs typeface="+mn-cs"/>
              </a:rPr>
              <a:t>Dienen </a:t>
            </a:r>
            <a:r>
              <a:rPr lang="nl-BE" altLang="nl-BE" sz="2200" dirty="0">
                <a:solidFill>
                  <a:schemeClr val="tx1"/>
                </a:solidFill>
                <a:latin typeface="FlandersArtSans-Regular" panose="00000500000000000000" pitchFamily="2" charset="0"/>
                <a:cs typeface="+mn-cs"/>
              </a:rPr>
              <a:t>als één en hetzelfde basisinstrument ter ondersteuning van alle HR-processen </a:t>
            </a:r>
          </a:p>
          <a:p>
            <a:pPr marL="576000" lvl="1" indent="-288000" fontAlgn="auto">
              <a:lnSpc>
                <a:spcPct val="90000"/>
              </a:lnSpc>
              <a:spcBef>
                <a:spcPts val="300"/>
              </a:spcBef>
              <a:spcAft>
                <a:spcPts val="0"/>
              </a:spcAft>
              <a:buClr>
                <a:srgbClr val="EEECE1">
                  <a:lumMod val="50000"/>
                </a:srgbClr>
              </a:buClr>
              <a:buSzPct val="75000"/>
              <a:buBlip>
                <a:blip r:embed="rId4"/>
              </a:buBlip>
            </a:pPr>
            <a:r>
              <a:rPr lang="nl-BE" altLang="nl-BE" sz="2200" dirty="0">
                <a:solidFill>
                  <a:schemeClr val="bg1">
                    <a:lumMod val="50000"/>
                  </a:schemeClr>
                </a:solidFill>
                <a:latin typeface="FlandersArtSans-Regular" panose="00000500000000000000" pitchFamily="2" charset="0"/>
                <a:cs typeface="+mn-cs"/>
              </a:rPr>
              <a:t>H</a:t>
            </a:r>
            <a:r>
              <a:rPr lang="nl-BE" altLang="nl-BE" sz="2200" dirty="0" smtClean="0">
                <a:solidFill>
                  <a:schemeClr val="bg1">
                    <a:lumMod val="50000"/>
                  </a:schemeClr>
                </a:solidFill>
                <a:latin typeface="FlandersArtSans-Regular" panose="00000500000000000000" pitchFamily="2" charset="0"/>
                <a:cs typeface="+mn-cs"/>
              </a:rPr>
              <a:t>elpen bij </a:t>
            </a:r>
            <a:r>
              <a:rPr lang="nl-BE" altLang="nl-BE" sz="2200" dirty="0">
                <a:solidFill>
                  <a:schemeClr val="bg1">
                    <a:lumMod val="50000"/>
                  </a:schemeClr>
                </a:solidFill>
                <a:latin typeface="FlandersArtSans-Regular" panose="00000500000000000000" pitchFamily="2" charset="0"/>
                <a:cs typeface="+mn-cs"/>
              </a:rPr>
              <a:t>een geïntegreerd HR-beleid </a:t>
            </a:r>
            <a:br>
              <a:rPr lang="nl-BE" altLang="nl-BE" sz="2200" dirty="0">
                <a:solidFill>
                  <a:schemeClr val="bg1">
                    <a:lumMod val="50000"/>
                  </a:schemeClr>
                </a:solidFill>
                <a:latin typeface="FlandersArtSans-Regular" panose="00000500000000000000" pitchFamily="2" charset="0"/>
                <a:cs typeface="+mn-cs"/>
              </a:rPr>
            </a:br>
            <a:endParaRPr lang="nl-BE" altLang="nl-BE" sz="2200" dirty="0">
              <a:solidFill>
                <a:schemeClr val="bg1">
                  <a:lumMod val="50000"/>
                </a:schemeClr>
              </a:solidFill>
              <a:latin typeface="FlandersArtSans-Regular" panose="00000500000000000000" pitchFamily="2" charset="0"/>
              <a:cs typeface="+mn-cs"/>
            </a:endParaRPr>
          </a:p>
          <a:p>
            <a:pPr marL="0" indent="0">
              <a:buFontTx/>
              <a:buNone/>
            </a:pPr>
            <a:endParaRPr lang="nl-BE" altLang="nl-BE" kern="0" dirty="0">
              <a:latin typeface="Arial" charset="0"/>
              <a:cs typeface="Arial" charset="0"/>
            </a:endParaRPr>
          </a:p>
        </p:txBody>
      </p:sp>
      <p:sp>
        <p:nvSpPr>
          <p:cNvPr id="5" name="Titel 1"/>
          <p:cNvSpPr>
            <a:spLocks noGrp="1"/>
          </p:cNvSpPr>
          <p:nvPr>
            <p:ph type="title"/>
          </p:nvPr>
        </p:nvSpPr>
        <p:spPr>
          <a:xfrm>
            <a:off x="734941" y="616302"/>
            <a:ext cx="7416000" cy="428728"/>
          </a:xfrm>
        </p:spPr>
        <p:txBody>
          <a:bodyPr/>
          <a:lstStyle/>
          <a:p>
            <a:r>
              <a:rPr lang="nl-BE" sz="3600" dirty="0" smtClean="0"/>
              <a:t>Functiefamilies </a:t>
            </a:r>
            <a:endParaRPr lang="nl-BE" dirty="0"/>
          </a:p>
        </p:txBody>
      </p:sp>
    </p:spTree>
    <p:extLst>
      <p:ext uri="{BB962C8B-B14F-4D97-AF65-F5344CB8AC3E}">
        <p14:creationId xmlns:p14="http://schemas.microsoft.com/office/powerpoint/2010/main" val="142202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9"/>
          <p:cNvSpPr>
            <a:spLocks noGrp="1"/>
          </p:cNvSpPr>
          <p:nvPr>
            <p:ph type="title"/>
          </p:nvPr>
        </p:nvSpPr>
        <p:spPr>
          <a:xfrm>
            <a:off x="1220000" y="-82205"/>
            <a:ext cx="7416000" cy="1116000"/>
          </a:xfrm>
        </p:spPr>
        <p:txBody>
          <a:bodyPr/>
          <a:lstStyle/>
          <a:p>
            <a:pPr marL="0" indent="0">
              <a:buNone/>
            </a:pPr>
            <a:r>
              <a:rPr lang="nl-BE" sz="1800" dirty="0" smtClean="0"/>
              <a:t>Versie 2017</a:t>
            </a:r>
            <a:endParaRPr lang="nl-BE" sz="1800" dirty="0"/>
          </a:p>
        </p:txBody>
      </p:sp>
      <p:sp>
        <p:nvSpPr>
          <p:cNvPr id="5" name="AutoShape 2" descr="https://overheid.vlaanderen.be/sites/default/files/documenten/personeel/ago/HRE/klaver2017.gif"/>
          <p:cNvSpPr>
            <a:spLocks noChangeAspect="1" noChangeArrowheads="1"/>
          </p:cNvSpPr>
          <p:nvPr/>
        </p:nvSpPr>
        <p:spPr bwMode="auto">
          <a:xfrm>
            <a:off x="63500" y="-136525"/>
            <a:ext cx="8572500" cy="902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450" y="397967"/>
            <a:ext cx="5987007" cy="6307646"/>
          </a:xfrm>
          <a:prstGeom prst="rect">
            <a:avLst/>
          </a:prstGeom>
        </p:spPr>
      </p:pic>
    </p:spTree>
    <p:extLst>
      <p:ext uri="{BB962C8B-B14F-4D97-AF65-F5344CB8AC3E}">
        <p14:creationId xmlns:p14="http://schemas.microsoft.com/office/powerpoint/2010/main" val="735565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eaLnBrk="1" hangingPunct="1"/>
            <a:endParaRPr lang="nl-BE" altLang="nl-BE" smtClean="0"/>
          </a:p>
        </p:txBody>
      </p:sp>
      <p:sp>
        <p:nvSpPr>
          <p:cNvPr id="14339" name="Tijdelijke aanduiding voor inhoud 2"/>
          <p:cNvSpPr>
            <a:spLocks noGrp="1"/>
          </p:cNvSpPr>
          <p:nvPr>
            <p:ph idx="1"/>
          </p:nvPr>
        </p:nvSpPr>
        <p:spPr/>
        <p:txBody>
          <a:bodyPr/>
          <a:lstStyle/>
          <a:p>
            <a:pPr eaLnBrk="1" hangingPunct="1"/>
            <a:endParaRPr lang="nl-BE" altLang="nl-BE"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93" y="115888"/>
            <a:ext cx="8297863"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67232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erstrrp\AppData\Local\Microsoft\Windows\INetCache\Content.Outlook\2IJJETJW\klaver201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224" y="3559762"/>
            <a:ext cx="1156557" cy="11395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5"/>
          <p:cNvGrpSpPr>
            <a:grpSpLocks/>
          </p:cNvGrpSpPr>
          <p:nvPr/>
        </p:nvGrpSpPr>
        <p:grpSpPr bwMode="auto">
          <a:xfrm>
            <a:off x="798655" y="937552"/>
            <a:ext cx="7733421" cy="5743488"/>
            <a:chOff x="949" y="1488"/>
            <a:chExt cx="4139" cy="2141"/>
          </a:xfrm>
        </p:grpSpPr>
        <p:sp>
          <p:nvSpPr>
            <p:cNvPr id="4" name="Line 6"/>
            <p:cNvSpPr>
              <a:spLocks noChangeShapeType="1"/>
            </p:cNvSpPr>
            <p:nvPr/>
          </p:nvSpPr>
          <p:spPr bwMode="auto">
            <a:xfrm>
              <a:off x="3177" y="1958"/>
              <a:ext cx="487" cy="1151"/>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5" name="Line 7"/>
            <p:cNvSpPr>
              <a:spLocks noChangeShapeType="1"/>
            </p:cNvSpPr>
            <p:nvPr/>
          </p:nvSpPr>
          <p:spPr bwMode="auto">
            <a:xfrm flipH="1">
              <a:off x="2214" y="1982"/>
              <a:ext cx="534" cy="1147"/>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6" name="Line 8"/>
            <p:cNvSpPr>
              <a:spLocks noChangeShapeType="1"/>
            </p:cNvSpPr>
            <p:nvPr/>
          </p:nvSpPr>
          <p:spPr bwMode="auto">
            <a:xfrm flipH="1">
              <a:off x="3927" y="2634"/>
              <a:ext cx="564" cy="523"/>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7" name="Line 9"/>
            <p:cNvSpPr>
              <a:spLocks noChangeShapeType="1"/>
            </p:cNvSpPr>
            <p:nvPr/>
          </p:nvSpPr>
          <p:spPr bwMode="auto">
            <a:xfrm>
              <a:off x="1501" y="2646"/>
              <a:ext cx="469" cy="473"/>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8" name="Line 10"/>
            <p:cNvSpPr>
              <a:spLocks noChangeShapeType="1"/>
            </p:cNvSpPr>
            <p:nvPr/>
          </p:nvSpPr>
          <p:spPr bwMode="auto">
            <a:xfrm>
              <a:off x="2592" y="3409"/>
              <a:ext cx="656" cy="0"/>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9" name="Line 11"/>
            <p:cNvSpPr>
              <a:spLocks noChangeShapeType="1"/>
            </p:cNvSpPr>
            <p:nvPr/>
          </p:nvSpPr>
          <p:spPr bwMode="auto">
            <a:xfrm>
              <a:off x="1870" y="2453"/>
              <a:ext cx="2255" cy="0"/>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10" name="Line 12"/>
            <p:cNvSpPr>
              <a:spLocks noChangeShapeType="1"/>
            </p:cNvSpPr>
            <p:nvPr/>
          </p:nvSpPr>
          <p:spPr bwMode="auto">
            <a:xfrm>
              <a:off x="1793" y="2558"/>
              <a:ext cx="1653" cy="631"/>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11" name="Line 13"/>
            <p:cNvSpPr>
              <a:spLocks noChangeShapeType="1"/>
            </p:cNvSpPr>
            <p:nvPr/>
          </p:nvSpPr>
          <p:spPr bwMode="auto">
            <a:xfrm flipH="1">
              <a:off x="2413" y="2506"/>
              <a:ext cx="1753" cy="671"/>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12" name="Line 14"/>
            <p:cNvSpPr>
              <a:spLocks noChangeShapeType="1"/>
            </p:cNvSpPr>
            <p:nvPr/>
          </p:nvSpPr>
          <p:spPr bwMode="auto">
            <a:xfrm flipH="1" flipV="1">
              <a:off x="3402" y="1702"/>
              <a:ext cx="1004" cy="463"/>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p:nvSpPr>
            <p:cNvPr id="13" name="Line 15"/>
            <p:cNvSpPr>
              <a:spLocks noChangeShapeType="1"/>
            </p:cNvSpPr>
            <p:nvPr/>
          </p:nvSpPr>
          <p:spPr bwMode="auto">
            <a:xfrm flipV="1">
              <a:off x="1526" y="1750"/>
              <a:ext cx="945" cy="463"/>
            </a:xfrm>
            <a:prstGeom prst="line">
              <a:avLst/>
            </a:prstGeom>
            <a:noFill/>
            <a:ln w="25400">
              <a:solidFill>
                <a:srgbClr val="B7681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anchor="ctr"/>
            <a:lstStyle/>
            <a:p>
              <a:endParaRPr lang="nl-BE">
                <a:solidFill>
                  <a:srgbClr val="373636"/>
                </a:solidFill>
              </a:endParaRPr>
            </a:p>
          </p:txBody>
        </p:sp>
        <p:sp useBgFill="1">
          <p:nvSpPr>
            <p:cNvPr id="14" name="Oval 16"/>
            <p:cNvSpPr>
              <a:spLocks noChangeArrowheads="1"/>
            </p:cNvSpPr>
            <p:nvPr/>
          </p:nvSpPr>
          <p:spPr bwMode="auto">
            <a:xfrm>
              <a:off x="2474" y="1488"/>
              <a:ext cx="964" cy="499"/>
            </a:xfrm>
            <a:prstGeom prst="ellipse">
              <a:avLst/>
            </a:prstGeom>
            <a:ln w="25400">
              <a:solidFill>
                <a:srgbClr val="B7681D"/>
              </a:solidFill>
              <a:round/>
              <a:headEnd/>
              <a:tailEnd/>
            </a:ln>
            <a:effectLst>
              <a:outerShdw dist="107763" dir="2700000" algn="ctr" rotWithShape="0">
                <a:schemeClr val="accent1"/>
              </a:outerShdw>
            </a:effectLst>
          </p:spPr>
          <p:txBody>
            <a:bodyPr wrap="none" anchor="ctr"/>
            <a:lstStyle/>
            <a:p>
              <a:pPr algn="ctr"/>
              <a:endParaRPr lang="nl-BE" sz="2400">
                <a:solidFill>
                  <a:srgbClr val="373636"/>
                </a:solidFill>
                <a:latin typeface="Arial Narrow" pitchFamily="34" charset="0"/>
              </a:endParaRPr>
            </a:p>
          </p:txBody>
        </p:sp>
        <p:sp useBgFill="1">
          <p:nvSpPr>
            <p:cNvPr id="15" name="Oval 17"/>
            <p:cNvSpPr>
              <a:spLocks noChangeArrowheads="1"/>
            </p:cNvSpPr>
            <p:nvPr/>
          </p:nvSpPr>
          <p:spPr bwMode="auto">
            <a:xfrm>
              <a:off x="949" y="2152"/>
              <a:ext cx="963" cy="499"/>
            </a:xfrm>
            <a:prstGeom prst="ellipse">
              <a:avLst/>
            </a:prstGeom>
            <a:ln w="25400">
              <a:solidFill>
                <a:srgbClr val="B7681D"/>
              </a:solidFill>
              <a:round/>
              <a:headEnd/>
              <a:tailEnd/>
            </a:ln>
            <a:effectLst>
              <a:outerShdw dist="107763" dir="2700000" algn="ctr" rotWithShape="0">
                <a:schemeClr val="accent1"/>
              </a:outerShdw>
            </a:effectLst>
          </p:spPr>
          <p:txBody>
            <a:bodyPr wrap="none" anchor="ctr"/>
            <a:lstStyle/>
            <a:p>
              <a:endParaRPr lang="nl-BE">
                <a:solidFill>
                  <a:srgbClr val="373636"/>
                </a:solidFill>
              </a:endParaRPr>
            </a:p>
          </p:txBody>
        </p:sp>
        <p:sp useBgFill="1">
          <p:nvSpPr>
            <p:cNvPr id="16" name="Oval 18"/>
            <p:cNvSpPr>
              <a:spLocks noChangeArrowheads="1"/>
            </p:cNvSpPr>
            <p:nvPr/>
          </p:nvSpPr>
          <p:spPr bwMode="auto">
            <a:xfrm>
              <a:off x="4083" y="2102"/>
              <a:ext cx="1005" cy="564"/>
            </a:xfrm>
            <a:prstGeom prst="ellipse">
              <a:avLst/>
            </a:prstGeom>
            <a:ln w="25400">
              <a:solidFill>
                <a:srgbClr val="B7681D"/>
              </a:solidFill>
              <a:round/>
              <a:headEnd/>
              <a:tailEnd/>
            </a:ln>
            <a:effectLst>
              <a:outerShdw dist="107763" dir="2700000" algn="ctr" rotWithShape="0">
                <a:schemeClr val="accent1"/>
              </a:outerShdw>
            </a:effectLst>
          </p:spPr>
          <p:txBody>
            <a:bodyPr wrap="none" anchor="ctr"/>
            <a:lstStyle/>
            <a:p>
              <a:endParaRPr lang="nl-BE">
                <a:solidFill>
                  <a:srgbClr val="373636"/>
                </a:solidFill>
              </a:endParaRPr>
            </a:p>
          </p:txBody>
        </p:sp>
        <p:sp useBgFill="1">
          <p:nvSpPr>
            <p:cNvPr id="17" name="Oval 19"/>
            <p:cNvSpPr>
              <a:spLocks noChangeArrowheads="1"/>
            </p:cNvSpPr>
            <p:nvPr/>
          </p:nvSpPr>
          <p:spPr bwMode="auto">
            <a:xfrm>
              <a:off x="1662" y="3130"/>
              <a:ext cx="963" cy="499"/>
            </a:xfrm>
            <a:prstGeom prst="ellipse">
              <a:avLst/>
            </a:prstGeom>
            <a:ln w="25400">
              <a:solidFill>
                <a:srgbClr val="B7681D"/>
              </a:solidFill>
              <a:round/>
              <a:headEnd/>
              <a:tailEnd/>
            </a:ln>
            <a:effectLst>
              <a:outerShdw dist="107763" dir="2700000" algn="ctr" rotWithShape="0">
                <a:schemeClr val="accent1"/>
              </a:outerShdw>
            </a:effectLst>
          </p:spPr>
          <p:txBody>
            <a:bodyPr wrap="none" anchor="ctr"/>
            <a:lstStyle/>
            <a:p>
              <a:endParaRPr lang="nl-BE">
                <a:solidFill>
                  <a:srgbClr val="373636"/>
                </a:solidFill>
              </a:endParaRPr>
            </a:p>
          </p:txBody>
        </p:sp>
        <p:sp useBgFill="1">
          <p:nvSpPr>
            <p:cNvPr id="18" name="Oval 20"/>
            <p:cNvSpPr>
              <a:spLocks noChangeArrowheads="1"/>
            </p:cNvSpPr>
            <p:nvPr/>
          </p:nvSpPr>
          <p:spPr bwMode="auto">
            <a:xfrm>
              <a:off x="3227" y="3108"/>
              <a:ext cx="963" cy="499"/>
            </a:xfrm>
            <a:prstGeom prst="ellipse">
              <a:avLst/>
            </a:prstGeom>
            <a:ln w="25400">
              <a:solidFill>
                <a:srgbClr val="B7681D"/>
              </a:solidFill>
              <a:round/>
              <a:headEnd/>
              <a:tailEnd/>
            </a:ln>
            <a:effectLst>
              <a:outerShdw dist="107763" dir="2700000" algn="ctr" rotWithShape="0">
                <a:schemeClr val="accent1"/>
              </a:outerShdw>
            </a:effectLst>
          </p:spPr>
          <p:txBody>
            <a:bodyPr wrap="none" anchor="ctr"/>
            <a:lstStyle/>
            <a:p>
              <a:endParaRPr lang="nl-BE">
                <a:solidFill>
                  <a:srgbClr val="373636"/>
                </a:solidFill>
              </a:endParaRPr>
            </a:p>
          </p:txBody>
        </p:sp>
        <p:sp>
          <p:nvSpPr>
            <p:cNvPr id="19" name="Rectangle 21"/>
            <p:cNvSpPr>
              <a:spLocks noChangeArrowheads="1"/>
            </p:cNvSpPr>
            <p:nvPr/>
          </p:nvSpPr>
          <p:spPr bwMode="auto">
            <a:xfrm>
              <a:off x="2592" y="1585"/>
              <a:ext cx="721"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lIns="82529" tIns="41265" rIns="82529" bIns="41265">
              <a:spAutoFit/>
            </a:bodyPr>
            <a:lstStyle/>
            <a:p>
              <a:pPr algn="ctr" defTabSz="617538"/>
              <a:r>
                <a:rPr lang="en-GB" sz="1400" dirty="0">
                  <a:solidFill>
                    <a:srgbClr val="373636"/>
                  </a:solidFill>
                  <a:latin typeface="Calibri" panose="020F0502020204030204" pitchFamily="34" charset="0"/>
                  <a:cs typeface="Calibri" panose="020F0502020204030204" pitchFamily="34" charset="0"/>
                </a:rPr>
                <a:t>Hoe </a:t>
              </a:r>
              <a:r>
                <a:rPr lang="en-GB" sz="1400" dirty="0" err="1">
                  <a:solidFill>
                    <a:srgbClr val="373636"/>
                  </a:solidFill>
                  <a:latin typeface="Calibri" panose="020F0502020204030204" pitchFamily="34" charset="0"/>
                  <a:cs typeface="Calibri" panose="020F0502020204030204" pitchFamily="34" charset="0"/>
                </a:rPr>
                <a:t>werk</a:t>
              </a:r>
              <a:endParaRPr lang="en-GB" sz="1400" dirty="0">
                <a:solidFill>
                  <a:srgbClr val="373636"/>
                </a:solidFill>
                <a:latin typeface="Calibri" panose="020F0502020204030204" pitchFamily="34" charset="0"/>
                <a:cs typeface="Calibri" panose="020F0502020204030204" pitchFamily="34" charset="0"/>
              </a:endParaRPr>
            </a:p>
            <a:p>
              <a:pPr algn="ctr" defTabSz="617538"/>
              <a:r>
                <a:rPr lang="en-GB" sz="1400" dirty="0" err="1">
                  <a:solidFill>
                    <a:srgbClr val="373636"/>
                  </a:solidFill>
                  <a:latin typeface="Calibri" panose="020F0502020204030204" pitchFamily="34" charset="0"/>
                  <a:cs typeface="Calibri" panose="020F0502020204030204" pitchFamily="34" charset="0"/>
                </a:rPr>
                <a:t>georganiseerd</a:t>
              </a:r>
              <a:r>
                <a:rPr lang="en-GB" sz="1400" dirty="0">
                  <a:solidFill>
                    <a:srgbClr val="373636"/>
                  </a:solidFill>
                  <a:latin typeface="Calibri" panose="020F0502020204030204" pitchFamily="34" charset="0"/>
                  <a:cs typeface="Calibri" panose="020F0502020204030204" pitchFamily="34" charset="0"/>
                </a:rPr>
                <a:t/>
              </a:r>
              <a:br>
                <a:rPr lang="en-GB" sz="1400" dirty="0">
                  <a:solidFill>
                    <a:srgbClr val="373636"/>
                  </a:solidFill>
                  <a:latin typeface="Calibri" panose="020F0502020204030204" pitchFamily="34" charset="0"/>
                  <a:cs typeface="Calibri" panose="020F0502020204030204" pitchFamily="34" charset="0"/>
                </a:rPr>
              </a:br>
              <a:r>
                <a:rPr lang="en-GB" sz="1400" dirty="0">
                  <a:solidFill>
                    <a:srgbClr val="373636"/>
                  </a:solidFill>
                  <a:latin typeface="Calibri" panose="020F0502020204030204" pitchFamily="34" charset="0"/>
                  <a:cs typeface="Calibri" panose="020F0502020204030204" pitchFamily="34" charset="0"/>
                </a:rPr>
                <a:t> </a:t>
              </a:r>
              <a:r>
                <a:rPr lang="en-GB" sz="1400" dirty="0" err="1" smtClean="0">
                  <a:solidFill>
                    <a:srgbClr val="373636"/>
                  </a:solidFill>
                  <a:latin typeface="Calibri" panose="020F0502020204030204" pitchFamily="34" charset="0"/>
                  <a:cs typeface="Calibri" panose="020F0502020204030204" pitchFamily="34" charset="0"/>
                </a:rPr>
                <a:t>wordt</a:t>
              </a:r>
              <a:endParaRPr lang="en-GB" sz="1400" dirty="0">
                <a:solidFill>
                  <a:srgbClr val="373636"/>
                </a:solidFill>
                <a:latin typeface="Calibri" panose="020F0502020204030204" pitchFamily="34" charset="0"/>
                <a:cs typeface="Calibri" panose="020F0502020204030204" pitchFamily="34" charset="0"/>
              </a:endParaRPr>
            </a:p>
          </p:txBody>
        </p:sp>
        <p:sp>
          <p:nvSpPr>
            <p:cNvPr id="20" name="Rectangle 22"/>
            <p:cNvSpPr>
              <a:spLocks noChangeArrowheads="1"/>
            </p:cNvSpPr>
            <p:nvPr/>
          </p:nvSpPr>
          <p:spPr bwMode="auto">
            <a:xfrm>
              <a:off x="983" y="2250"/>
              <a:ext cx="918"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lIns="82529" tIns="41265" rIns="82529" bIns="41265">
              <a:spAutoFit/>
            </a:bodyPr>
            <a:lstStyle/>
            <a:p>
              <a:pPr algn="ctr" defTabSz="617538"/>
              <a:r>
                <a:rPr lang="en-GB" sz="1400" dirty="0">
                  <a:solidFill>
                    <a:srgbClr val="373636"/>
                  </a:solidFill>
                  <a:latin typeface="Calibri" panose="020F0502020204030204" pitchFamily="34" charset="0"/>
                  <a:cs typeface="Calibri" panose="020F0502020204030204" pitchFamily="34" charset="0"/>
                </a:rPr>
                <a:t>Hoe </a:t>
              </a:r>
              <a:r>
                <a:rPr lang="en-GB" sz="1400" dirty="0" err="1">
                  <a:solidFill>
                    <a:srgbClr val="373636"/>
                  </a:solidFill>
                  <a:latin typeface="Calibri" panose="020F0502020204030204" pitchFamily="34" charset="0"/>
                  <a:cs typeface="Calibri" panose="020F0502020204030204" pitchFamily="34" charset="0"/>
                </a:rPr>
                <a:t>medewerkers</a:t>
              </a:r>
              <a:r>
                <a:rPr lang="en-GB" sz="1400" dirty="0">
                  <a:solidFill>
                    <a:srgbClr val="373636"/>
                  </a:solidFill>
                  <a:latin typeface="Calibri" panose="020F0502020204030204" pitchFamily="34" charset="0"/>
                  <a:cs typeface="Calibri" panose="020F0502020204030204" pitchFamily="34" charset="0"/>
                </a:rPr>
                <a:t> </a:t>
              </a:r>
            </a:p>
            <a:p>
              <a:pPr algn="ctr" defTabSz="617538"/>
              <a:r>
                <a:rPr lang="en-GB" sz="1400" dirty="0" err="1">
                  <a:solidFill>
                    <a:srgbClr val="373636"/>
                  </a:solidFill>
                  <a:latin typeface="Calibri" panose="020F0502020204030204" pitchFamily="34" charset="0"/>
                  <a:cs typeface="Calibri" panose="020F0502020204030204" pitchFamily="34" charset="0"/>
                </a:rPr>
                <a:t>beloond</a:t>
              </a:r>
              <a:r>
                <a:rPr lang="en-GB" sz="1400" dirty="0">
                  <a:solidFill>
                    <a:srgbClr val="373636"/>
                  </a:solidFill>
                  <a:latin typeface="Calibri" panose="020F0502020204030204" pitchFamily="34" charset="0"/>
                  <a:cs typeface="Calibri" panose="020F0502020204030204" pitchFamily="34" charset="0"/>
                </a:rPr>
                <a:t> </a:t>
              </a:r>
              <a:br>
                <a:rPr lang="en-GB" sz="1400" dirty="0">
                  <a:solidFill>
                    <a:srgbClr val="373636"/>
                  </a:solidFill>
                  <a:latin typeface="Calibri" panose="020F0502020204030204" pitchFamily="34" charset="0"/>
                  <a:cs typeface="Calibri" panose="020F0502020204030204" pitchFamily="34" charset="0"/>
                </a:rPr>
              </a:br>
              <a:r>
                <a:rPr lang="en-GB" sz="1400" dirty="0" err="1">
                  <a:solidFill>
                    <a:srgbClr val="373636"/>
                  </a:solidFill>
                  <a:latin typeface="Calibri" panose="020F0502020204030204" pitchFamily="34" charset="0"/>
                  <a:cs typeface="Calibri" panose="020F0502020204030204" pitchFamily="34" charset="0"/>
                </a:rPr>
                <a:t>worden</a:t>
              </a:r>
              <a:endParaRPr lang="en-GB" sz="1400" dirty="0">
                <a:solidFill>
                  <a:srgbClr val="373636"/>
                </a:solidFill>
                <a:latin typeface="Calibri" panose="020F0502020204030204" pitchFamily="34" charset="0"/>
                <a:cs typeface="Calibri" panose="020F0502020204030204" pitchFamily="34" charset="0"/>
              </a:endParaRPr>
            </a:p>
          </p:txBody>
        </p:sp>
        <p:sp>
          <p:nvSpPr>
            <p:cNvPr id="21" name="Rectangle 23"/>
            <p:cNvSpPr>
              <a:spLocks noChangeArrowheads="1"/>
            </p:cNvSpPr>
            <p:nvPr/>
          </p:nvSpPr>
          <p:spPr bwMode="auto">
            <a:xfrm>
              <a:off x="4132" y="2210"/>
              <a:ext cx="918"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lIns="82529" tIns="41265" rIns="82529" bIns="41265">
              <a:spAutoFit/>
            </a:bodyPr>
            <a:lstStyle/>
            <a:p>
              <a:pPr algn="ctr" defTabSz="617538"/>
              <a:r>
                <a:rPr lang="en-GB" sz="1400" dirty="0">
                  <a:solidFill>
                    <a:srgbClr val="373636"/>
                  </a:solidFill>
                  <a:latin typeface="Calibri" panose="020F0502020204030204" pitchFamily="34" charset="0"/>
                  <a:cs typeface="Calibri" panose="020F0502020204030204" pitchFamily="34" charset="0"/>
                </a:rPr>
                <a:t>Hoe </a:t>
              </a:r>
              <a:r>
                <a:rPr lang="en-GB" sz="1400" dirty="0" err="1">
                  <a:solidFill>
                    <a:srgbClr val="373636"/>
                  </a:solidFill>
                  <a:latin typeface="Calibri" panose="020F0502020204030204" pitchFamily="34" charset="0"/>
                  <a:cs typeface="Calibri" panose="020F0502020204030204" pitchFamily="34" charset="0"/>
                </a:rPr>
                <a:t>medewerkers</a:t>
              </a:r>
              <a:r>
                <a:rPr lang="en-GB" sz="1400" dirty="0">
                  <a:solidFill>
                    <a:srgbClr val="373636"/>
                  </a:solidFill>
                  <a:latin typeface="Calibri" panose="020F0502020204030204" pitchFamily="34" charset="0"/>
                  <a:cs typeface="Calibri" panose="020F0502020204030204" pitchFamily="34" charset="0"/>
                </a:rPr>
                <a:t> </a:t>
              </a:r>
            </a:p>
            <a:p>
              <a:pPr algn="ctr" defTabSz="617538"/>
              <a:r>
                <a:rPr lang="en-GB" sz="1400" dirty="0" err="1">
                  <a:solidFill>
                    <a:srgbClr val="373636"/>
                  </a:solidFill>
                  <a:latin typeface="Calibri" panose="020F0502020204030204" pitchFamily="34" charset="0"/>
                  <a:cs typeface="Calibri" panose="020F0502020204030204" pitchFamily="34" charset="0"/>
                </a:rPr>
                <a:t>geselecteerd</a:t>
              </a:r>
              <a:r>
                <a:rPr lang="en-GB" sz="1400" dirty="0">
                  <a:solidFill>
                    <a:srgbClr val="373636"/>
                  </a:solidFill>
                  <a:latin typeface="Calibri" panose="020F0502020204030204" pitchFamily="34" charset="0"/>
                  <a:cs typeface="Calibri" panose="020F0502020204030204" pitchFamily="34" charset="0"/>
                </a:rPr>
                <a:t> </a:t>
              </a:r>
            </a:p>
            <a:p>
              <a:pPr algn="ctr" defTabSz="617538"/>
              <a:r>
                <a:rPr lang="en-GB" sz="1400" dirty="0" err="1">
                  <a:solidFill>
                    <a:srgbClr val="373636"/>
                  </a:solidFill>
                  <a:latin typeface="Calibri" panose="020F0502020204030204" pitchFamily="34" charset="0"/>
                  <a:cs typeface="Calibri" panose="020F0502020204030204" pitchFamily="34" charset="0"/>
                </a:rPr>
                <a:t>worden</a:t>
              </a:r>
              <a:endParaRPr lang="en-GB" sz="1400" dirty="0">
                <a:solidFill>
                  <a:srgbClr val="373636"/>
                </a:solidFill>
                <a:latin typeface="Calibri" panose="020F0502020204030204" pitchFamily="34" charset="0"/>
                <a:cs typeface="Calibri" panose="020F0502020204030204" pitchFamily="34" charset="0"/>
              </a:endParaRPr>
            </a:p>
          </p:txBody>
        </p:sp>
        <p:sp>
          <p:nvSpPr>
            <p:cNvPr id="22" name="Rectangle 24"/>
            <p:cNvSpPr>
              <a:spLocks noChangeArrowheads="1"/>
            </p:cNvSpPr>
            <p:nvPr/>
          </p:nvSpPr>
          <p:spPr bwMode="auto">
            <a:xfrm>
              <a:off x="1757" y="3206"/>
              <a:ext cx="806"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lIns="82529" tIns="41265" rIns="82529" bIns="41265">
              <a:spAutoFit/>
            </a:bodyPr>
            <a:lstStyle/>
            <a:p>
              <a:pPr algn="ctr" defTabSz="617538"/>
              <a:r>
                <a:rPr lang="en-GB" sz="1400" dirty="0">
                  <a:solidFill>
                    <a:srgbClr val="373636"/>
                  </a:solidFill>
                  <a:latin typeface="Calibri" panose="020F0502020204030204" pitchFamily="34" charset="0"/>
                  <a:cs typeface="Calibri" panose="020F0502020204030204" pitchFamily="34" charset="0"/>
                </a:rPr>
                <a:t>Hoe </a:t>
              </a:r>
              <a:r>
                <a:rPr lang="en-GB" sz="1400" dirty="0" err="1">
                  <a:solidFill>
                    <a:srgbClr val="373636"/>
                  </a:solidFill>
                  <a:latin typeface="Calibri" panose="020F0502020204030204" pitchFamily="34" charset="0"/>
                  <a:cs typeface="Calibri" panose="020F0502020204030204" pitchFamily="34" charset="0"/>
                </a:rPr>
                <a:t>prestaties</a:t>
              </a:r>
              <a:r>
                <a:rPr lang="en-GB" sz="1400" dirty="0">
                  <a:solidFill>
                    <a:srgbClr val="373636"/>
                  </a:solidFill>
                  <a:latin typeface="Calibri" panose="020F0502020204030204" pitchFamily="34" charset="0"/>
                  <a:cs typeface="Calibri" panose="020F0502020204030204" pitchFamily="34" charset="0"/>
                </a:rPr>
                <a:t> </a:t>
              </a:r>
            </a:p>
            <a:p>
              <a:pPr algn="ctr" defTabSz="617538"/>
              <a:r>
                <a:rPr lang="en-GB" sz="1400" dirty="0" err="1">
                  <a:solidFill>
                    <a:srgbClr val="373636"/>
                  </a:solidFill>
                  <a:latin typeface="Calibri" panose="020F0502020204030204" pitchFamily="34" charset="0"/>
                  <a:cs typeface="Calibri" panose="020F0502020204030204" pitchFamily="34" charset="0"/>
                </a:rPr>
                <a:t>beheerd</a:t>
              </a:r>
              <a:r>
                <a:rPr lang="en-GB" sz="1400" dirty="0">
                  <a:solidFill>
                    <a:srgbClr val="373636"/>
                  </a:solidFill>
                  <a:latin typeface="Calibri" panose="020F0502020204030204" pitchFamily="34" charset="0"/>
                  <a:cs typeface="Calibri" panose="020F0502020204030204" pitchFamily="34" charset="0"/>
                </a:rPr>
                <a:t> </a:t>
              </a:r>
              <a:br>
                <a:rPr lang="en-GB" sz="1400" dirty="0">
                  <a:solidFill>
                    <a:srgbClr val="373636"/>
                  </a:solidFill>
                  <a:latin typeface="Calibri" panose="020F0502020204030204" pitchFamily="34" charset="0"/>
                  <a:cs typeface="Calibri" panose="020F0502020204030204" pitchFamily="34" charset="0"/>
                </a:rPr>
              </a:br>
              <a:r>
                <a:rPr lang="en-GB" sz="1400" dirty="0" err="1">
                  <a:solidFill>
                    <a:srgbClr val="373636"/>
                  </a:solidFill>
                  <a:latin typeface="Calibri" panose="020F0502020204030204" pitchFamily="34" charset="0"/>
                  <a:cs typeface="Calibri" panose="020F0502020204030204" pitchFamily="34" charset="0"/>
                </a:rPr>
                <a:t>worden</a:t>
              </a:r>
              <a:r>
                <a:rPr lang="en-GB" sz="1400" dirty="0">
                  <a:solidFill>
                    <a:srgbClr val="373636"/>
                  </a:solidFill>
                  <a:latin typeface="Calibri" panose="020F0502020204030204" pitchFamily="34" charset="0"/>
                  <a:cs typeface="Calibri" panose="020F0502020204030204" pitchFamily="34" charset="0"/>
                </a:rPr>
                <a:t> (PLOEG</a:t>
              </a:r>
              <a:r>
                <a:rPr lang="en-GB" sz="1100" dirty="0">
                  <a:solidFill>
                    <a:srgbClr val="373636"/>
                  </a:solidFill>
                  <a:latin typeface="Bookman Old Style" pitchFamily="18" charset="0"/>
                </a:rPr>
                <a:t>)</a:t>
              </a:r>
            </a:p>
          </p:txBody>
        </p:sp>
        <p:sp>
          <p:nvSpPr>
            <p:cNvPr id="23" name="Rectangle 25"/>
            <p:cNvSpPr>
              <a:spLocks noChangeArrowheads="1"/>
            </p:cNvSpPr>
            <p:nvPr/>
          </p:nvSpPr>
          <p:spPr bwMode="auto">
            <a:xfrm>
              <a:off x="3289" y="3203"/>
              <a:ext cx="918"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003399"/>
                    </a:outerShdw>
                  </a:effectLst>
                </a14:hiddenEffects>
              </a:ext>
            </a:extLst>
          </p:spPr>
          <p:txBody>
            <a:bodyPr wrap="none" lIns="82529" tIns="41265" rIns="82529" bIns="41265">
              <a:spAutoFit/>
            </a:bodyPr>
            <a:lstStyle/>
            <a:p>
              <a:pPr algn="ctr" defTabSz="617538"/>
              <a:r>
                <a:rPr lang="en-GB" sz="1400" dirty="0">
                  <a:solidFill>
                    <a:srgbClr val="373636"/>
                  </a:solidFill>
                  <a:latin typeface="Calibri" panose="020F0502020204030204" pitchFamily="34" charset="0"/>
                  <a:cs typeface="Calibri" panose="020F0502020204030204" pitchFamily="34" charset="0"/>
                </a:rPr>
                <a:t>Hoe </a:t>
              </a:r>
              <a:r>
                <a:rPr lang="en-GB" sz="1400" dirty="0" err="1">
                  <a:solidFill>
                    <a:srgbClr val="373636"/>
                  </a:solidFill>
                  <a:latin typeface="Calibri" panose="020F0502020204030204" pitchFamily="34" charset="0"/>
                  <a:cs typeface="Calibri" panose="020F0502020204030204" pitchFamily="34" charset="0"/>
                </a:rPr>
                <a:t>medewerkers</a:t>
              </a:r>
              <a:r>
                <a:rPr lang="en-GB" sz="1400" dirty="0">
                  <a:solidFill>
                    <a:srgbClr val="373636"/>
                  </a:solidFill>
                  <a:latin typeface="Calibri" panose="020F0502020204030204" pitchFamily="34" charset="0"/>
                  <a:cs typeface="Calibri" panose="020F0502020204030204" pitchFamily="34" charset="0"/>
                </a:rPr>
                <a:t> </a:t>
              </a:r>
              <a:br>
                <a:rPr lang="en-GB" sz="1400" dirty="0">
                  <a:solidFill>
                    <a:srgbClr val="373636"/>
                  </a:solidFill>
                  <a:latin typeface="Calibri" panose="020F0502020204030204" pitchFamily="34" charset="0"/>
                  <a:cs typeface="Calibri" panose="020F0502020204030204" pitchFamily="34" charset="0"/>
                </a:rPr>
              </a:br>
              <a:r>
                <a:rPr lang="en-GB" sz="1400" dirty="0" err="1">
                  <a:solidFill>
                    <a:srgbClr val="373636"/>
                  </a:solidFill>
                  <a:latin typeface="Calibri" panose="020F0502020204030204" pitchFamily="34" charset="0"/>
                  <a:cs typeface="Calibri" panose="020F0502020204030204" pitchFamily="34" charset="0"/>
                </a:rPr>
                <a:t>ontwikkeld</a:t>
              </a:r>
              <a:r>
                <a:rPr lang="en-GB" sz="1400" dirty="0">
                  <a:solidFill>
                    <a:srgbClr val="373636"/>
                  </a:solidFill>
                  <a:latin typeface="Calibri" panose="020F0502020204030204" pitchFamily="34" charset="0"/>
                  <a:cs typeface="Calibri" panose="020F0502020204030204" pitchFamily="34" charset="0"/>
                </a:rPr>
                <a:t> </a:t>
              </a:r>
              <a:br>
                <a:rPr lang="en-GB" sz="1400" dirty="0">
                  <a:solidFill>
                    <a:srgbClr val="373636"/>
                  </a:solidFill>
                  <a:latin typeface="Calibri" panose="020F0502020204030204" pitchFamily="34" charset="0"/>
                  <a:cs typeface="Calibri" panose="020F0502020204030204" pitchFamily="34" charset="0"/>
                </a:rPr>
              </a:br>
              <a:r>
                <a:rPr lang="en-GB" sz="1400" dirty="0" err="1">
                  <a:solidFill>
                    <a:srgbClr val="373636"/>
                  </a:solidFill>
                  <a:latin typeface="Calibri" panose="020F0502020204030204" pitchFamily="34" charset="0"/>
                  <a:cs typeface="Calibri" panose="020F0502020204030204" pitchFamily="34" charset="0"/>
                </a:rPr>
                <a:t>worden</a:t>
              </a:r>
              <a:endParaRPr lang="en-GB" sz="1400" dirty="0">
                <a:solidFill>
                  <a:srgbClr val="373636"/>
                </a:solidFill>
                <a:latin typeface="Calibri" panose="020F0502020204030204" pitchFamily="34" charset="0"/>
                <a:cs typeface="Calibri" panose="020F0502020204030204" pitchFamily="34" charset="0"/>
              </a:endParaRPr>
            </a:p>
          </p:txBody>
        </p:sp>
      </p:grpSp>
      <p:sp>
        <p:nvSpPr>
          <p:cNvPr id="24" name="Tekstvak 23"/>
          <p:cNvSpPr txBox="1"/>
          <p:nvPr/>
        </p:nvSpPr>
        <p:spPr>
          <a:xfrm>
            <a:off x="347241" y="241266"/>
            <a:ext cx="8681011" cy="1077218"/>
          </a:xfrm>
          <a:prstGeom prst="rect">
            <a:avLst/>
          </a:prstGeom>
          <a:noFill/>
        </p:spPr>
        <p:txBody>
          <a:bodyPr wrap="square" rtlCol="0">
            <a:spAutoFit/>
          </a:bodyPr>
          <a:lstStyle/>
          <a:p>
            <a:r>
              <a:rPr lang="nl-BE" sz="3200" dirty="0">
                <a:latin typeface="FlandersArtSans-Bold" panose="00000800000000000000" pitchFamily="2" charset="0"/>
                <a:ea typeface="+mj-ea"/>
                <a:cs typeface="FlandersArtSans-Bold" panose="00000800000000000000" pitchFamily="2" charset="0"/>
              </a:rPr>
              <a:t>Functiefamilies als basis van alle HR-processen</a:t>
            </a:r>
          </a:p>
        </p:txBody>
      </p:sp>
    </p:spTree>
    <p:extLst>
      <p:ext uri="{BB962C8B-B14F-4D97-AF65-F5344CB8AC3E}">
        <p14:creationId xmlns:p14="http://schemas.microsoft.com/office/powerpoint/2010/main" val="86046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p:cNvSpPr>
            <a:spLocks noGrp="1"/>
          </p:cNvSpPr>
          <p:nvPr>
            <p:ph idx="1"/>
          </p:nvPr>
        </p:nvSpPr>
        <p:spPr>
          <a:xfrm>
            <a:off x="1059873" y="264969"/>
            <a:ext cx="7845136" cy="420832"/>
          </a:xfrm>
        </p:spPr>
        <p:txBody>
          <a:bodyPr/>
          <a:lstStyle/>
          <a:p>
            <a:pPr marL="0" indent="0" algn="ctr">
              <a:buNone/>
            </a:pPr>
            <a:r>
              <a:rPr lang="nl-BE" sz="1800" dirty="0" smtClean="0"/>
              <a:t>Versie 2017</a:t>
            </a:r>
            <a:endParaRPr lang="nl-BE" sz="1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59" y="595121"/>
            <a:ext cx="8714756" cy="619391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089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Waarom een nieuw loopbaan- en </a:t>
            </a:r>
            <a:r>
              <a:rPr lang="nl-BE" dirty="0" smtClean="0"/>
              <a:t>beloningsbeleid? </a:t>
            </a:r>
            <a:endParaRPr lang="nl-BE" dirty="0"/>
          </a:p>
        </p:txBody>
      </p:sp>
      <p:sp>
        <p:nvSpPr>
          <p:cNvPr id="5" name="Tijdelijke aanduiding voor inhoud 4"/>
          <p:cNvSpPr>
            <a:spLocks noGrp="1"/>
          </p:cNvSpPr>
          <p:nvPr>
            <p:ph sz="half" idx="1"/>
          </p:nvPr>
        </p:nvSpPr>
        <p:spPr>
          <a:xfrm>
            <a:off x="1254436" y="2267337"/>
            <a:ext cx="7416000" cy="3672000"/>
          </a:xfrm>
        </p:spPr>
        <p:txBody>
          <a:bodyPr/>
          <a:lstStyle/>
          <a:p>
            <a:pPr marL="514350" indent="-514350">
              <a:buFont typeface="+mj-lt"/>
              <a:buAutoNum type="arabicPeriod"/>
            </a:pPr>
            <a:r>
              <a:rPr lang="nl-BE" sz="2800" dirty="0" smtClean="0"/>
              <a:t>Analyse van het huidige loopbaan- en beloningsbeleid </a:t>
            </a:r>
          </a:p>
          <a:p>
            <a:pPr marL="514350" indent="-514350">
              <a:buFont typeface="+mj-lt"/>
              <a:buAutoNum type="arabicPeriod"/>
            </a:pPr>
            <a:r>
              <a:rPr lang="nl-BE" sz="2800" dirty="0" smtClean="0"/>
              <a:t>Maatschappelijke trends en uitdagingen </a:t>
            </a:r>
            <a:endParaRPr lang="nl-BE" sz="2800" dirty="0"/>
          </a:p>
          <a:p>
            <a:pPr marL="514350" indent="-514350">
              <a:buFont typeface="+mj-lt"/>
              <a:buAutoNum type="arabicPeriod"/>
            </a:pPr>
            <a:r>
              <a:rPr lang="nl-BE" sz="2800" dirty="0"/>
              <a:t>Beslist </a:t>
            </a:r>
            <a:r>
              <a:rPr lang="nl-BE" sz="2800" dirty="0" smtClean="0"/>
              <a:t>beleid</a:t>
            </a:r>
            <a:endParaRPr lang="nl-BE" sz="2800" dirty="0"/>
          </a:p>
          <a:p>
            <a:pPr>
              <a:buNone/>
            </a:pPr>
            <a:endParaRPr lang="nl-BE" dirty="0"/>
          </a:p>
          <a:p>
            <a:pPr marL="457200" indent="-457200">
              <a:buFont typeface="Wingdings" panose="05000000000000000000" pitchFamily="2" charset="2"/>
              <a:buChar char="Ø"/>
            </a:pPr>
            <a:endParaRPr lang="nl-BE" sz="2400" dirty="0"/>
          </a:p>
          <a:p>
            <a:pPr lvl="1" indent="0">
              <a:buNone/>
            </a:pPr>
            <a:endParaRPr lang="nl-BE" dirty="0" smtClean="0"/>
          </a:p>
          <a:p>
            <a:pPr lvl="1" indent="0">
              <a:buNone/>
            </a:pPr>
            <a:endParaRPr lang="nl-BE" dirty="0" smtClean="0"/>
          </a:p>
          <a:p>
            <a:pPr marL="918900" lvl="1" indent="-342900">
              <a:buFontTx/>
              <a:buChar char="-"/>
            </a:pPr>
            <a:endParaRPr lang="nl-BE" dirty="0"/>
          </a:p>
        </p:txBody>
      </p:sp>
    </p:spTree>
    <p:extLst>
      <p:ext uri="{BB962C8B-B14F-4D97-AF65-F5344CB8AC3E}">
        <p14:creationId xmlns:p14="http://schemas.microsoft.com/office/powerpoint/2010/main" val="3250583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300" y="311500"/>
            <a:ext cx="7416000" cy="1116000"/>
          </a:xfrm>
        </p:spPr>
        <p:txBody>
          <a:bodyPr/>
          <a:lstStyle/>
          <a:p>
            <a:r>
              <a:rPr lang="nl-BE" sz="3600" dirty="0" smtClean="0"/>
              <a:t>Functieclassificatie: waarom? </a:t>
            </a:r>
            <a:endParaRPr lang="nl-BE" dirty="0"/>
          </a:p>
        </p:txBody>
      </p:sp>
      <p:sp>
        <p:nvSpPr>
          <p:cNvPr id="3" name="Tijdelijke aanduiding voor inhoud 2"/>
          <p:cNvSpPr>
            <a:spLocks noGrp="1"/>
          </p:cNvSpPr>
          <p:nvPr>
            <p:ph sz="half" idx="1"/>
          </p:nvPr>
        </p:nvSpPr>
        <p:spPr>
          <a:xfrm>
            <a:off x="1308700" y="1445300"/>
            <a:ext cx="7416000" cy="4358600"/>
          </a:xfrm>
        </p:spPr>
        <p:txBody>
          <a:bodyPr/>
          <a:lstStyle/>
          <a:p>
            <a:pPr>
              <a:buNone/>
            </a:pPr>
            <a:endParaRPr lang="nl-BE" dirty="0" smtClean="0"/>
          </a:p>
          <a:p>
            <a:pPr>
              <a:buNone/>
            </a:pPr>
            <a:endParaRPr lang="nl-BE" dirty="0" smtClean="0"/>
          </a:p>
          <a:p>
            <a:endParaRPr lang="nl-BE" dirty="0"/>
          </a:p>
          <a:p>
            <a:endParaRPr lang="nl-BE" dirty="0"/>
          </a:p>
          <a:p>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645" y="2609689"/>
            <a:ext cx="2002471" cy="189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rot="21052577">
            <a:off x="916215" y="1224694"/>
            <a:ext cx="3489033" cy="1384995"/>
          </a:xfrm>
          <a:prstGeom prst="rect">
            <a:avLst/>
          </a:prstGeom>
          <a:noFill/>
        </p:spPr>
        <p:txBody>
          <a:bodyPr wrap="square" rtlCol="0">
            <a:spAutoFit/>
          </a:bodyPr>
          <a:lstStyle/>
          <a:p>
            <a:pPr algn="ctr"/>
            <a:r>
              <a:rPr lang="nl-BE" sz="2800" dirty="0" smtClean="0"/>
              <a:t>Fundament van het nieuwe loopbaan- en beloningsbeleid</a:t>
            </a:r>
            <a:endParaRPr lang="nl-BE" sz="2800" dirty="0"/>
          </a:p>
        </p:txBody>
      </p:sp>
      <p:sp>
        <p:nvSpPr>
          <p:cNvPr id="9" name="Tekstvak 8"/>
          <p:cNvSpPr txBox="1"/>
          <p:nvPr/>
        </p:nvSpPr>
        <p:spPr>
          <a:xfrm rot="925777">
            <a:off x="5910892" y="5438030"/>
            <a:ext cx="2376730" cy="523220"/>
          </a:xfrm>
          <a:prstGeom prst="rect">
            <a:avLst/>
          </a:prstGeom>
          <a:noFill/>
        </p:spPr>
        <p:txBody>
          <a:bodyPr wrap="square" rtlCol="0">
            <a:spAutoFit/>
          </a:bodyPr>
          <a:lstStyle/>
          <a:p>
            <a:r>
              <a:rPr lang="nl-BE" sz="2800" dirty="0" smtClean="0"/>
              <a:t>Beslist </a:t>
            </a:r>
            <a:r>
              <a:rPr lang="nl-BE" sz="2800" dirty="0"/>
              <a:t>beleid</a:t>
            </a:r>
          </a:p>
        </p:txBody>
      </p:sp>
      <p:sp>
        <p:nvSpPr>
          <p:cNvPr id="5" name="Tekstvak 4"/>
          <p:cNvSpPr txBox="1"/>
          <p:nvPr/>
        </p:nvSpPr>
        <p:spPr>
          <a:xfrm rot="21401095">
            <a:off x="2270987" y="4934781"/>
            <a:ext cx="3285833" cy="1384995"/>
          </a:xfrm>
          <a:prstGeom prst="rect">
            <a:avLst/>
          </a:prstGeom>
          <a:noFill/>
        </p:spPr>
        <p:txBody>
          <a:bodyPr wrap="square" rtlCol="0">
            <a:spAutoFit/>
          </a:bodyPr>
          <a:lstStyle/>
          <a:p>
            <a:pPr algn="ctr"/>
            <a:r>
              <a:rPr lang="nl-BE" sz="2800" dirty="0" smtClean="0"/>
              <a:t>Coherent en logisch opgebouwd functiegebouw</a:t>
            </a:r>
            <a:endParaRPr lang="nl-BE" sz="2800" dirty="0"/>
          </a:p>
        </p:txBody>
      </p:sp>
      <p:sp>
        <p:nvSpPr>
          <p:cNvPr id="12" name="Tekstvak 11"/>
          <p:cNvSpPr txBox="1"/>
          <p:nvPr/>
        </p:nvSpPr>
        <p:spPr>
          <a:xfrm rot="20767524">
            <a:off x="5848127" y="3000419"/>
            <a:ext cx="3577572" cy="1384995"/>
          </a:xfrm>
          <a:prstGeom prst="rect">
            <a:avLst/>
          </a:prstGeom>
          <a:noFill/>
        </p:spPr>
        <p:txBody>
          <a:bodyPr wrap="square" rtlCol="0">
            <a:spAutoFit/>
          </a:bodyPr>
          <a:lstStyle/>
          <a:p>
            <a:pPr algn="ctr"/>
            <a:r>
              <a:rPr lang="nl-BE" sz="2800" dirty="0" smtClean="0"/>
              <a:t>Geeft inzicht in loopbaan- mogelijkheden</a:t>
            </a:r>
            <a:endParaRPr lang="nl-BE" sz="2800" dirty="0"/>
          </a:p>
        </p:txBody>
      </p:sp>
      <p:sp>
        <p:nvSpPr>
          <p:cNvPr id="14" name="Tekstvak 13"/>
          <p:cNvSpPr txBox="1"/>
          <p:nvPr/>
        </p:nvSpPr>
        <p:spPr>
          <a:xfrm rot="193479">
            <a:off x="5232356" y="1440137"/>
            <a:ext cx="3733800" cy="954107"/>
          </a:xfrm>
          <a:prstGeom prst="rect">
            <a:avLst/>
          </a:prstGeom>
          <a:noFill/>
        </p:spPr>
        <p:txBody>
          <a:bodyPr wrap="square" rtlCol="0">
            <a:spAutoFit/>
          </a:bodyPr>
          <a:lstStyle/>
          <a:p>
            <a:pPr algn="ctr"/>
            <a:r>
              <a:rPr lang="nl-BE" sz="2800" dirty="0" smtClean="0"/>
              <a:t>Objectiveert beloningsbeslissingen</a:t>
            </a:r>
            <a:endParaRPr lang="nl-BE" sz="2800" dirty="0"/>
          </a:p>
        </p:txBody>
      </p:sp>
      <p:sp>
        <p:nvSpPr>
          <p:cNvPr id="15" name="Tekstvak 14"/>
          <p:cNvSpPr txBox="1"/>
          <p:nvPr/>
        </p:nvSpPr>
        <p:spPr>
          <a:xfrm rot="335893">
            <a:off x="531992" y="3276804"/>
            <a:ext cx="2781300" cy="1384995"/>
          </a:xfrm>
          <a:prstGeom prst="rect">
            <a:avLst/>
          </a:prstGeom>
          <a:noFill/>
        </p:spPr>
        <p:txBody>
          <a:bodyPr wrap="square" rtlCol="0">
            <a:spAutoFit/>
          </a:bodyPr>
          <a:lstStyle/>
          <a:p>
            <a:pPr algn="ctr"/>
            <a:r>
              <a:rPr lang="nl-BE" sz="2800" dirty="0" smtClean="0"/>
              <a:t>Basis voor een geïntegreerd personeelsbeleid</a:t>
            </a:r>
            <a:endParaRPr lang="nl-BE" sz="2800" dirty="0"/>
          </a:p>
        </p:txBody>
      </p:sp>
    </p:spTree>
    <p:extLst>
      <p:ext uri="{BB962C8B-B14F-4D97-AF65-F5344CB8AC3E}">
        <p14:creationId xmlns:p14="http://schemas.microsoft.com/office/powerpoint/2010/main" val="3266649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geronde rechthoek 11"/>
          <p:cNvSpPr/>
          <p:nvPr/>
        </p:nvSpPr>
        <p:spPr>
          <a:xfrm>
            <a:off x="3507159" y="2540243"/>
            <a:ext cx="1517670" cy="1584946"/>
          </a:xfrm>
          <a:prstGeom prst="roundRect">
            <a:avLst/>
          </a:prstGeom>
          <a:solidFill>
            <a:srgbClr val="EEEEE7"/>
          </a:solidFill>
          <a:ln w="63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1283300" y="311500"/>
            <a:ext cx="7416000" cy="1116000"/>
          </a:xfrm>
        </p:spPr>
        <p:txBody>
          <a:bodyPr/>
          <a:lstStyle/>
          <a:p>
            <a:r>
              <a:rPr lang="nl-BE" sz="3600" dirty="0" smtClean="0"/>
              <a:t>Waarom? Basis voor een geïntegreerd personeelsbeleid</a:t>
            </a:r>
            <a:endParaRPr lang="nl-BE" dirty="0"/>
          </a:p>
        </p:txBody>
      </p:sp>
      <p:sp>
        <p:nvSpPr>
          <p:cNvPr id="3" name="Tijdelijke aanduiding voor inhoud 2"/>
          <p:cNvSpPr>
            <a:spLocks noGrp="1"/>
          </p:cNvSpPr>
          <p:nvPr>
            <p:ph sz="half" idx="1"/>
          </p:nvPr>
        </p:nvSpPr>
        <p:spPr>
          <a:xfrm>
            <a:off x="1308700" y="1445300"/>
            <a:ext cx="7416000" cy="4358600"/>
          </a:xfrm>
        </p:spPr>
        <p:txBody>
          <a:bodyPr/>
          <a:lstStyle/>
          <a:p>
            <a:pPr marL="288000" lvl="1" indent="0">
              <a:buNone/>
            </a:pPr>
            <a:endParaRPr lang="nl-BE" dirty="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sp>
        <p:nvSpPr>
          <p:cNvPr id="5" name="Ovaal 4"/>
          <p:cNvSpPr/>
          <p:nvPr/>
        </p:nvSpPr>
        <p:spPr>
          <a:xfrm rot="1151423">
            <a:off x="1371599" y="4398374"/>
            <a:ext cx="1984664" cy="1253614"/>
          </a:xfrm>
          <a:prstGeom prst="ellipse">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Leren en ontwikkelen </a:t>
            </a:r>
            <a:endParaRPr lang="nl-BE" dirty="0">
              <a:solidFill>
                <a:schemeClr val="tx1"/>
              </a:solidFill>
            </a:endParaRPr>
          </a:p>
        </p:txBody>
      </p:sp>
      <p:sp>
        <p:nvSpPr>
          <p:cNvPr id="7" name="Ovaal 6"/>
          <p:cNvSpPr/>
          <p:nvPr/>
        </p:nvSpPr>
        <p:spPr>
          <a:xfrm rot="660843">
            <a:off x="5277683" y="1393451"/>
            <a:ext cx="3441682" cy="2652480"/>
          </a:xfrm>
          <a:prstGeom prst="ellipse">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Loopbaanbeleid: loopbaanpaden op niveau van de entiteit, personeelsbewegingen, </a:t>
            </a:r>
          </a:p>
          <a:p>
            <a:pPr algn="ctr"/>
            <a:r>
              <a:rPr lang="nl-BE" dirty="0" smtClean="0">
                <a:solidFill>
                  <a:schemeClr val="tx1"/>
                </a:solidFill>
              </a:rPr>
              <a:t>personeelsplanning </a:t>
            </a:r>
            <a:endParaRPr lang="nl-BE" dirty="0">
              <a:solidFill>
                <a:schemeClr val="tx1"/>
              </a:solidFill>
            </a:endParaRPr>
          </a:p>
        </p:txBody>
      </p:sp>
      <p:sp>
        <p:nvSpPr>
          <p:cNvPr id="8" name="Ovaal 7"/>
          <p:cNvSpPr/>
          <p:nvPr/>
        </p:nvSpPr>
        <p:spPr>
          <a:xfrm rot="20582426">
            <a:off x="996317" y="1642397"/>
            <a:ext cx="2060955" cy="1438887"/>
          </a:xfrm>
          <a:prstGeom prst="ellipse">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Rekrutering en selectie</a:t>
            </a:r>
            <a:endParaRPr lang="nl-BE" dirty="0">
              <a:solidFill>
                <a:schemeClr val="tx1"/>
              </a:solidFill>
            </a:endParaRPr>
          </a:p>
        </p:txBody>
      </p:sp>
      <p:sp>
        <p:nvSpPr>
          <p:cNvPr id="9" name="Ovaal 8"/>
          <p:cNvSpPr/>
          <p:nvPr/>
        </p:nvSpPr>
        <p:spPr>
          <a:xfrm rot="21179176">
            <a:off x="5588349" y="4824845"/>
            <a:ext cx="2633671" cy="1253614"/>
          </a:xfrm>
          <a:prstGeom prst="ellipse">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Beloningsbeleid</a:t>
            </a:r>
            <a:endParaRPr lang="nl-BE" dirty="0">
              <a:solidFill>
                <a:schemeClr val="tx1"/>
              </a:solidFill>
            </a:endParaRPr>
          </a:p>
        </p:txBody>
      </p:sp>
      <p:pic>
        <p:nvPicPr>
          <p:cNvPr id="3074" name="Picture 2"/>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612157" y="2649136"/>
            <a:ext cx="1299266" cy="141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vak 12"/>
          <p:cNvSpPr txBox="1"/>
          <p:nvPr/>
        </p:nvSpPr>
        <p:spPr>
          <a:xfrm>
            <a:off x="3530122" y="4146961"/>
            <a:ext cx="1471450" cy="954107"/>
          </a:xfrm>
          <a:prstGeom prst="rect">
            <a:avLst/>
          </a:prstGeom>
          <a:noFill/>
        </p:spPr>
        <p:txBody>
          <a:bodyPr wrap="square" rtlCol="0">
            <a:spAutoFit/>
          </a:bodyPr>
          <a:lstStyle/>
          <a:p>
            <a:pPr algn="ctr"/>
            <a:r>
              <a:rPr lang="nl-BE" sz="1400" dirty="0" smtClean="0"/>
              <a:t>Personeelsplan uitgedrukt in functie-classificatie</a:t>
            </a:r>
            <a:endParaRPr lang="nl-BE" sz="1400" dirty="0"/>
          </a:p>
        </p:txBody>
      </p:sp>
    </p:spTree>
    <p:extLst>
      <p:ext uri="{BB962C8B-B14F-4D97-AF65-F5344CB8AC3E}">
        <p14:creationId xmlns:p14="http://schemas.microsoft.com/office/powerpoint/2010/main" val="1224129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7749CDD0-7D77-4D23-9A27-F361E39BA472}" type="datetime1">
              <a:rPr lang="nl-BE" smtClean="0"/>
              <a:pPr/>
              <a:t>24/04/2018</a:t>
            </a:fld>
            <a:r>
              <a:rPr lang="nl-BE" smtClean="0"/>
              <a:t> </a:t>
            </a:r>
            <a:r>
              <a:rPr lang="nl-BE" b="1" smtClean="0"/>
              <a:t>│</a:t>
            </a:r>
            <a:fld id="{B263F6C6-2226-4286-8995-C42CB1E7C290}" type="slidenum">
              <a:rPr lang="nl-BE" smtClean="0"/>
              <a:pPr/>
              <a:t>32</a:t>
            </a:fld>
            <a:endParaRPr lang="nl-BE" dirty="0"/>
          </a:p>
        </p:txBody>
      </p:sp>
      <p:sp>
        <p:nvSpPr>
          <p:cNvPr id="11" name="Tekstvak 10"/>
          <p:cNvSpPr txBox="1"/>
          <p:nvPr/>
        </p:nvSpPr>
        <p:spPr>
          <a:xfrm>
            <a:off x="3307131" y="2878941"/>
            <a:ext cx="5006071" cy="1200329"/>
          </a:xfrm>
          <a:prstGeom prst="rect">
            <a:avLst/>
          </a:prstGeom>
          <a:noFill/>
        </p:spPr>
        <p:txBody>
          <a:bodyPr wrap="square" rtlCol="0">
            <a:spAutoFit/>
          </a:bodyPr>
          <a:lstStyle/>
          <a:p>
            <a:r>
              <a:rPr lang="nl-BE" sz="2400" b="1" dirty="0" smtClean="0"/>
              <a:t>Op een nog door de VR te bepalen datum</a:t>
            </a:r>
            <a:r>
              <a:rPr lang="nl-BE" sz="2400" dirty="0" smtClean="0"/>
              <a:t>: </a:t>
            </a:r>
            <a:r>
              <a:rPr lang="nl-BE" sz="2400" dirty="0" smtClean="0"/>
              <a:t>alle functies toegewezen aan functiematrix</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7" t="2466" r="22231"/>
          <a:stretch/>
        </p:blipFill>
        <p:spPr bwMode="auto">
          <a:xfrm>
            <a:off x="1494411" y="406149"/>
            <a:ext cx="843544" cy="158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el 1"/>
          <p:cNvSpPr txBox="1">
            <a:spLocks/>
          </p:cNvSpPr>
          <p:nvPr/>
        </p:nvSpPr>
        <p:spPr>
          <a:xfrm>
            <a:off x="2673903" y="756000"/>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dirty="0" smtClean="0"/>
              <a:t>Waarom? Beslist beleid </a:t>
            </a:r>
            <a:endParaRPr lang="nl-BE" dirty="0"/>
          </a:p>
        </p:txBody>
      </p:sp>
      <p:cxnSp>
        <p:nvCxnSpPr>
          <p:cNvPr id="10" name="Gekromde verbindingslijn 9"/>
          <p:cNvCxnSpPr/>
          <p:nvPr/>
        </p:nvCxnSpPr>
        <p:spPr>
          <a:xfrm>
            <a:off x="1615317" y="2626295"/>
            <a:ext cx="6853274" cy="2701637"/>
          </a:xfrm>
          <a:prstGeom prst="curvedConnector3">
            <a:avLst>
              <a:gd name="adj1" fmla="val 24073"/>
            </a:avLst>
          </a:prstGeom>
          <a:ln w="28575">
            <a:solidFill>
              <a:srgbClr val="646464"/>
            </a:solidFill>
            <a:tailEnd type="arrow"/>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2826455" y="5135217"/>
            <a:ext cx="5373647" cy="1200329"/>
          </a:xfrm>
          <a:prstGeom prst="rect">
            <a:avLst/>
          </a:prstGeom>
          <a:noFill/>
        </p:spPr>
        <p:txBody>
          <a:bodyPr wrap="square" rtlCol="0">
            <a:spAutoFit/>
          </a:bodyPr>
          <a:lstStyle/>
          <a:p>
            <a:r>
              <a:rPr lang="nl-BE" sz="2400" b="1" dirty="0"/>
              <a:t>Op een nog door de VR te bepalen datum: </a:t>
            </a:r>
            <a:r>
              <a:rPr lang="nl-BE" sz="2400" dirty="0" smtClean="0"/>
              <a:t>personeelsplan uitgedrukt in functiefamilies en functieklassen </a:t>
            </a:r>
            <a:endParaRPr lang="nl-BE" sz="2400" dirty="0"/>
          </a:p>
        </p:txBody>
      </p:sp>
      <p:sp>
        <p:nvSpPr>
          <p:cNvPr id="14" name="Ovaal 13"/>
          <p:cNvSpPr/>
          <p:nvPr/>
        </p:nvSpPr>
        <p:spPr>
          <a:xfrm>
            <a:off x="1548326" y="2557023"/>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al 24"/>
          <p:cNvSpPr/>
          <p:nvPr/>
        </p:nvSpPr>
        <p:spPr>
          <a:xfrm>
            <a:off x="3097079" y="3525272"/>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Ovaal 31"/>
          <p:cNvSpPr/>
          <p:nvPr/>
        </p:nvSpPr>
        <p:spPr>
          <a:xfrm>
            <a:off x="4831902" y="4820672"/>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99783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300" y="311500"/>
            <a:ext cx="7416000" cy="1116000"/>
          </a:xfrm>
        </p:spPr>
        <p:txBody>
          <a:bodyPr/>
          <a:lstStyle/>
          <a:p>
            <a:r>
              <a:rPr lang="nl-BE" sz="3600" dirty="0"/>
              <a:t>Functieclassificatie: </a:t>
            </a:r>
            <a:r>
              <a:rPr lang="nl-BE" sz="3600" dirty="0" smtClean="0"/>
              <a:t>hoe? </a:t>
            </a:r>
            <a:endParaRPr lang="nl-BE" dirty="0"/>
          </a:p>
        </p:txBody>
      </p:sp>
      <p:sp>
        <p:nvSpPr>
          <p:cNvPr id="3" name="Tijdelijke aanduiding voor inhoud 2"/>
          <p:cNvSpPr>
            <a:spLocks noGrp="1"/>
          </p:cNvSpPr>
          <p:nvPr>
            <p:ph sz="half" idx="1"/>
          </p:nvPr>
        </p:nvSpPr>
        <p:spPr>
          <a:xfrm>
            <a:off x="1308700" y="1445300"/>
            <a:ext cx="7416000" cy="4358600"/>
          </a:xfrm>
        </p:spPr>
        <p:txBody>
          <a:bodyPr/>
          <a:lstStyle/>
          <a:p>
            <a:pPr marL="288000" lvl="1" indent="0">
              <a:buNone/>
            </a:pPr>
            <a:endParaRPr lang="nl-BE" dirty="0" smtClean="0"/>
          </a:p>
          <a:p>
            <a:pPr lvl="1"/>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cxnSp>
        <p:nvCxnSpPr>
          <p:cNvPr id="6" name="Gekromde verbindingslijn 5"/>
          <p:cNvCxnSpPr/>
          <p:nvPr/>
        </p:nvCxnSpPr>
        <p:spPr>
          <a:xfrm>
            <a:off x="2611549" y="1485900"/>
            <a:ext cx="5067333" cy="4478482"/>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kstvak 12"/>
          <p:cNvSpPr txBox="1"/>
          <p:nvPr/>
        </p:nvSpPr>
        <p:spPr>
          <a:xfrm>
            <a:off x="342902" y="909912"/>
            <a:ext cx="3117272" cy="1415772"/>
          </a:xfrm>
          <a:prstGeom prst="rect">
            <a:avLst/>
          </a:prstGeom>
          <a:noFill/>
        </p:spPr>
        <p:txBody>
          <a:bodyPr wrap="square" rtlCol="0">
            <a:spAutoFit/>
          </a:bodyPr>
          <a:lstStyle/>
          <a:p>
            <a:pPr marL="342900" indent="-342900">
              <a:buAutoNum type="arabicPeriod"/>
            </a:pPr>
            <a:r>
              <a:rPr lang="nl-BE" dirty="0" smtClean="0"/>
              <a:t>Opzetten functiestructuur</a:t>
            </a:r>
          </a:p>
          <a:p>
            <a:r>
              <a:rPr lang="nl-BE" dirty="0" smtClean="0"/>
              <a:t>gekoppeld aan personeelsplan</a:t>
            </a:r>
          </a:p>
          <a:p>
            <a:r>
              <a:rPr lang="nl-BE" sz="1600" dirty="0" smtClean="0"/>
              <a:t>Welke functies nodig om opdracht entiteit </a:t>
            </a:r>
            <a:r>
              <a:rPr lang="nl-BE" sz="1600" dirty="0"/>
              <a:t>t</a:t>
            </a:r>
            <a:r>
              <a:rPr lang="nl-BE" sz="1600" dirty="0" smtClean="0"/>
              <a:t>e realiseren? </a:t>
            </a:r>
            <a:endParaRPr lang="nl-BE" sz="1600" dirty="0"/>
          </a:p>
        </p:txBody>
      </p:sp>
      <p:sp>
        <p:nvSpPr>
          <p:cNvPr id="14" name="Tekstvak 13"/>
          <p:cNvSpPr txBox="1"/>
          <p:nvPr/>
        </p:nvSpPr>
        <p:spPr>
          <a:xfrm>
            <a:off x="3967028" y="1255067"/>
            <a:ext cx="4948371" cy="646331"/>
          </a:xfrm>
          <a:prstGeom prst="rect">
            <a:avLst/>
          </a:prstGeom>
          <a:noFill/>
        </p:spPr>
        <p:txBody>
          <a:bodyPr wrap="square" rtlCol="0">
            <a:spAutoFit/>
          </a:bodyPr>
          <a:lstStyle/>
          <a:p>
            <a:pPr algn="ctr"/>
            <a:r>
              <a:rPr lang="nl-BE" dirty="0" smtClean="0"/>
              <a:t>2. Functiebeschrijvingen opmaken/actualiseren in overleg met de functiehouder </a:t>
            </a:r>
            <a:endParaRPr lang="nl-BE" dirty="0"/>
          </a:p>
        </p:txBody>
      </p:sp>
      <p:sp>
        <p:nvSpPr>
          <p:cNvPr id="18" name="Ovaal 17"/>
          <p:cNvSpPr/>
          <p:nvPr/>
        </p:nvSpPr>
        <p:spPr>
          <a:xfrm>
            <a:off x="2519228" y="1393567"/>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3725557" y="1701135"/>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vaal 19"/>
          <p:cNvSpPr/>
          <p:nvPr/>
        </p:nvSpPr>
        <p:spPr>
          <a:xfrm>
            <a:off x="5040189" y="3820643"/>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kstvak 21"/>
          <p:cNvSpPr txBox="1"/>
          <p:nvPr/>
        </p:nvSpPr>
        <p:spPr>
          <a:xfrm>
            <a:off x="6186622" y="4734937"/>
            <a:ext cx="2047356" cy="646331"/>
          </a:xfrm>
          <a:prstGeom prst="rect">
            <a:avLst/>
          </a:prstGeom>
          <a:noFill/>
        </p:spPr>
        <p:txBody>
          <a:bodyPr wrap="none" rtlCol="0">
            <a:spAutoFit/>
          </a:bodyPr>
          <a:lstStyle/>
          <a:p>
            <a:pPr algn="ctr"/>
            <a:r>
              <a:rPr lang="nl-BE" dirty="0"/>
              <a:t>7. </a:t>
            </a:r>
            <a:r>
              <a:rPr lang="nl-BE" dirty="0" smtClean="0"/>
              <a:t>Niet akkoord?</a:t>
            </a:r>
            <a:endParaRPr lang="nl-BE" dirty="0"/>
          </a:p>
          <a:p>
            <a:pPr algn="ctr"/>
            <a:r>
              <a:rPr lang="nl-BE" dirty="0"/>
              <a:t>Beroepsprocedure</a:t>
            </a:r>
          </a:p>
        </p:txBody>
      </p:sp>
      <p:sp>
        <p:nvSpPr>
          <p:cNvPr id="23" name="Ovaal 22"/>
          <p:cNvSpPr/>
          <p:nvPr/>
        </p:nvSpPr>
        <p:spPr>
          <a:xfrm>
            <a:off x="5263770" y="4488346"/>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al 15"/>
          <p:cNvSpPr/>
          <p:nvPr/>
        </p:nvSpPr>
        <p:spPr>
          <a:xfrm>
            <a:off x="4542840" y="2384090"/>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p:cNvSpPr txBox="1"/>
          <p:nvPr/>
        </p:nvSpPr>
        <p:spPr>
          <a:xfrm>
            <a:off x="4752892" y="2153257"/>
            <a:ext cx="3459279" cy="646331"/>
          </a:xfrm>
          <a:prstGeom prst="rect">
            <a:avLst/>
          </a:prstGeom>
          <a:noFill/>
        </p:spPr>
        <p:txBody>
          <a:bodyPr wrap="square" rtlCol="0">
            <a:spAutoFit/>
          </a:bodyPr>
          <a:lstStyle/>
          <a:p>
            <a:pPr algn="ctr"/>
            <a:r>
              <a:rPr lang="nl-BE" dirty="0" smtClean="0"/>
              <a:t>3. Functies toewijzen aan een functiefamilie</a:t>
            </a:r>
            <a:endParaRPr lang="nl-BE" dirty="0"/>
          </a:p>
        </p:txBody>
      </p:sp>
      <p:sp>
        <p:nvSpPr>
          <p:cNvPr id="17" name="Tekstvak 16"/>
          <p:cNvSpPr txBox="1"/>
          <p:nvPr/>
        </p:nvSpPr>
        <p:spPr>
          <a:xfrm>
            <a:off x="1596598" y="2987066"/>
            <a:ext cx="3313941" cy="646331"/>
          </a:xfrm>
          <a:prstGeom prst="rect">
            <a:avLst/>
          </a:prstGeom>
          <a:noFill/>
        </p:spPr>
        <p:txBody>
          <a:bodyPr wrap="square" rtlCol="0">
            <a:spAutoFit/>
          </a:bodyPr>
          <a:lstStyle/>
          <a:p>
            <a:pPr algn="ctr"/>
            <a:r>
              <a:rPr lang="nl-BE" dirty="0"/>
              <a:t>4. Functies wegen/ toewijzen aan een klasse </a:t>
            </a:r>
          </a:p>
        </p:txBody>
      </p:sp>
      <p:sp>
        <p:nvSpPr>
          <p:cNvPr id="21" name="Ovaal 20"/>
          <p:cNvSpPr/>
          <p:nvPr/>
        </p:nvSpPr>
        <p:spPr>
          <a:xfrm>
            <a:off x="4928477" y="3068065"/>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5312235" y="3642254"/>
            <a:ext cx="3155927" cy="646331"/>
          </a:xfrm>
          <a:prstGeom prst="rect">
            <a:avLst/>
          </a:prstGeom>
          <a:noFill/>
        </p:spPr>
        <p:txBody>
          <a:bodyPr wrap="square" rtlCol="0">
            <a:spAutoFit/>
          </a:bodyPr>
          <a:lstStyle/>
          <a:p>
            <a:pPr algn="ctr"/>
            <a:r>
              <a:rPr lang="nl-BE" dirty="0" smtClean="0"/>
              <a:t>5. Wegingen valideren door validatiecomité</a:t>
            </a:r>
            <a:endParaRPr lang="nl-BE" dirty="0"/>
          </a:p>
        </p:txBody>
      </p:sp>
      <p:sp>
        <p:nvSpPr>
          <p:cNvPr id="24" name="Tekstvak 23"/>
          <p:cNvSpPr txBox="1"/>
          <p:nvPr/>
        </p:nvSpPr>
        <p:spPr>
          <a:xfrm>
            <a:off x="2147593" y="4488346"/>
            <a:ext cx="3155927" cy="369332"/>
          </a:xfrm>
          <a:prstGeom prst="rect">
            <a:avLst/>
          </a:prstGeom>
          <a:noFill/>
        </p:spPr>
        <p:txBody>
          <a:bodyPr wrap="square" rtlCol="0">
            <a:spAutoFit/>
          </a:bodyPr>
          <a:lstStyle/>
          <a:p>
            <a:pPr algn="ctr"/>
            <a:r>
              <a:rPr lang="nl-BE" dirty="0" smtClean="0"/>
              <a:t>6. Wegingen communiceren </a:t>
            </a:r>
            <a:endParaRPr lang="nl-BE" dirty="0"/>
          </a:p>
        </p:txBody>
      </p:sp>
      <p:sp>
        <p:nvSpPr>
          <p:cNvPr id="25" name="Ovaal 24"/>
          <p:cNvSpPr/>
          <p:nvPr/>
        </p:nvSpPr>
        <p:spPr>
          <a:xfrm>
            <a:off x="5858652" y="5196602"/>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3657777" y="5853638"/>
            <a:ext cx="3632090" cy="646331"/>
          </a:xfrm>
          <a:prstGeom prst="rect">
            <a:avLst/>
          </a:prstGeom>
          <a:noFill/>
        </p:spPr>
        <p:txBody>
          <a:bodyPr wrap="square" rtlCol="0">
            <a:spAutoFit/>
          </a:bodyPr>
          <a:lstStyle/>
          <a:p>
            <a:r>
              <a:rPr lang="nl-BE" dirty="0" smtClean="0"/>
              <a:t>8. Personeelsplan </a:t>
            </a:r>
            <a:r>
              <a:rPr lang="nl-BE" dirty="0"/>
              <a:t>uitgedrukt in functiefamilies </a:t>
            </a:r>
          </a:p>
        </p:txBody>
      </p:sp>
      <p:sp>
        <p:nvSpPr>
          <p:cNvPr id="26" name="Ovaal 25"/>
          <p:cNvSpPr/>
          <p:nvPr/>
        </p:nvSpPr>
        <p:spPr>
          <a:xfrm>
            <a:off x="6785172" y="5761305"/>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7" name="Afbeelding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9384" y="5459579"/>
            <a:ext cx="945573" cy="972784"/>
          </a:xfrm>
          <a:prstGeom prst="rect">
            <a:avLst/>
          </a:prstGeom>
        </p:spPr>
      </p:pic>
    </p:spTree>
    <p:extLst>
      <p:ext uri="{BB962C8B-B14F-4D97-AF65-F5344CB8AC3E}">
        <p14:creationId xmlns:p14="http://schemas.microsoft.com/office/powerpoint/2010/main" val="2860531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300" y="311500"/>
            <a:ext cx="7416000" cy="1116000"/>
          </a:xfrm>
        </p:spPr>
        <p:txBody>
          <a:bodyPr/>
          <a:lstStyle/>
          <a:p>
            <a:r>
              <a:rPr lang="nl-BE" sz="3600" dirty="0" smtClean="0"/>
              <a:t>Hoe worden functies gewogen? </a:t>
            </a:r>
            <a:endParaRPr lang="nl-BE" dirty="0"/>
          </a:p>
        </p:txBody>
      </p:sp>
      <p:sp>
        <p:nvSpPr>
          <p:cNvPr id="3" name="Tijdelijke aanduiding voor inhoud 2"/>
          <p:cNvSpPr>
            <a:spLocks noGrp="1"/>
          </p:cNvSpPr>
          <p:nvPr>
            <p:ph sz="half" idx="1"/>
          </p:nvPr>
        </p:nvSpPr>
        <p:spPr>
          <a:xfrm>
            <a:off x="1308700" y="1445300"/>
            <a:ext cx="7416000" cy="4358600"/>
          </a:xfrm>
        </p:spPr>
        <p:txBody>
          <a:bodyPr/>
          <a:lstStyle/>
          <a:p>
            <a:pPr marL="288000" lvl="1" indent="0">
              <a:buNone/>
            </a:pPr>
            <a:endParaRPr lang="nl-BE" dirty="0" smtClean="0"/>
          </a:p>
          <a:p>
            <a:pPr lvl="1"/>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157" y="852056"/>
            <a:ext cx="6231856" cy="2359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Rechte verbindingslijn met pijl 4"/>
          <p:cNvCxnSpPr/>
          <p:nvPr/>
        </p:nvCxnSpPr>
        <p:spPr>
          <a:xfrm flipH="1">
            <a:off x="2109354" y="3117704"/>
            <a:ext cx="472787" cy="467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Rechte verbindingslijn met pijl 6"/>
          <p:cNvCxnSpPr/>
          <p:nvPr/>
        </p:nvCxnSpPr>
        <p:spPr>
          <a:xfrm>
            <a:off x="5943600" y="3117704"/>
            <a:ext cx="1" cy="46716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kstvak 7"/>
          <p:cNvSpPr txBox="1"/>
          <p:nvPr/>
        </p:nvSpPr>
        <p:spPr>
          <a:xfrm>
            <a:off x="332511" y="3685742"/>
            <a:ext cx="3049732" cy="1754326"/>
          </a:xfrm>
          <a:prstGeom prst="rect">
            <a:avLst/>
          </a:prstGeom>
          <a:noFill/>
        </p:spPr>
        <p:txBody>
          <a:bodyPr wrap="square" rtlCol="0">
            <a:spAutoFit/>
          </a:bodyPr>
          <a:lstStyle/>
          <a:p>
            <a:r>
              <a:rPr lang="nl-BE" dirty="0"/>
              <a:t>De wegingsmethodiek bepaalt aan de hand van een aantal ja/nee-vragen de functiefamilie waartoe een functie </a:t>
            </a:r>
            <a:r>
              <a:rPr lang="nl-BE" dirty="0" smtClean="0"/>
              <a:t>behoort (facultatief)</a:t>
            </a:r>
            <a:endParaRPr lang="nl-BE" dirty="0"/>
          </a:p>
          <a:p>
            <a:endParaRPr lang="nl-BE" dirty="0"/>
          </a:p>
        </p:txBody>
      </p:sp>
      <p:sp>
        <p:nvSpPr>
          <p:cNvPr id="9" name="Rechthoek 8"/>
          <p:cNvSpPr/>
          <p:nvPr/>
        </p:nvSpPr>
        <p:spPr>
          <a:xfrm>
            <a:off x="3595254" y="3696133"/>
            <a:ext cx="5226627" cy="2800767"/>
          </a:xfrm>
          <a:prstGeom prst="rect">
            <a:avLst/>
          </a:prstGeom>
        </p:spPr>
        <p:txBody>
          <a:bodyPr wrap="square">
            <a:spAutoFit/>
          </a:bodyPr>
          <a:lstStyle/>
          <a:p>
            <a:r>
              <a:rPr lang="nl-BE" dirty="0"/>
              <a:t>Per functiefamilie zijn er een aantal </a:t>
            </a:r>
            <a:r>
              <a:rPr lang="nl-BE" b="1" dirty="0"/>
              <a:t>indelingscriteria</a:t>
            </a:r>
            <a:r>
              <a:rPr lang="nl-BE" dirty="0"/>
              <a:t> </a:t>
            </a:r>
            <a:r>
              <a:rPr lang="nl-BE" sz="1600" dirty="0" smtClean="0"/>
              <a:t>(o.a.. </a:t>
            </a:r>
            <a:r>
              <a:rPr lang="nl-BE" sz="1600" dirty="0"/>
              <a:t>complexiteit van de vragen of opdrachten, interpersoonlijke relaties, afstemming met anderen, beleidsadvies, impact op </a:t>
            </a:r>
            <a:r>
              <a:rPr lang="nl-BE" sz="1600" dirty="0" err="1"/>
              <a:t>budgetten</a:t>
            </a:r>
            <a:r>
              <a:rPr lang="nl-BE" sz="1600" dirty="0"/>
              <a:t>, mate van interpretatie, …) </a:t>
            </a:r>
            <a:r>
              <a:rPr lang="nl-BE" dirty="0" smtClean="0"/>
              <a:t>die </a:t>
            </a:r>
            <a:r>
              <a:rPr lang="nl-BE" dirty="0"/>
              <a:t>bepalen tot welke klasse van de functiefamilie een functie behoort. Het indelingsinstrument vraagt </a:t>
            </a:r>
            <a:r>
              <a:rPr lang="nl-BE" dirty="0" smtClean="0"/>
              <a:t>om </a:t>
            </a:r>
            <a:r>
              <a:rPr lang="nl-BE" dirty="0"/>
              <a:t>een </a:t>
            </a:r>
            <a:r>
              <a:rPr lang="nl-BE" dirty="0" smtClean="0"/>
              <a:t>waarde </a:t>
            </a:r>
            <a:r>
              <a:rPr lang="nl-BE" dirty="0"/>
              <a:t>toe te kennen aan die indelingscriteria en wijst zo uiteindelijk de functie toe aan een functieklasse van een </a:t>
            </a:r>
            <a:r>
              <a:rPr lang="nl-BE" dirty="0" smtClean="0"/>
              <a:t>functiefamilie (verplicht).</a:t>
            </a:r>
            <a:endParaRPr lang="nl-BE" dirty="0"/>
          </a:p>
        </p:txBody>
      </p:sp>
      <p:sp>
        <p:nvSpPr>
          <p:cNvPr id="16" name="Rechthoek 15"/>
          <p:cNvSpPr/>
          <p:nvPr/>
        </p:nvSpPr>
        <p:spPr>
          <a:xfrm>
            <a:off x="976745" y="5273813"/>
            <a:ext cx="1820884" cy="738664"/>
          </a:xfrm>
          <a:prstGeom prst="rect">
            <a:avLst/>
          </a:prstGeom>
        </p:spPr>
        <p:txBody>
          <a:bodyPr wrap="square">
            <a:spAutoFit/>
          </a:bodyPr>
          <a:lstStyle/>
          <a:p>
            <a:pPr marL="288000" lvl="1" indent="0">
              <a:buNone/>
            </a:pPr>
            <a:r>
              <a:rPr lang="nl-BE" sz="1400" dirty="0" smtClean="0"/>
              <a:t>Weging </a:t>
            </a:r>
            <a:r>
              <a:rPr lang="nl-BE" sz="1400" dirty="0"/>
              <a:t>van </a:t>
            </a:r>
            <a:r>
              <a:rPr lang="nl-BE" sz="1400" dirty="0" smtClean="0"/>
              <a:t>de </a:t>
            </a:r>
            <a:r>
              <a:rPr lang="nl-BE" sz="1400" b="1" dirty="0"/>
              <a:t>functie</a:t>
            </a:r>
            <a:r>
              <a:rPr lang="nl-BE" sz="1400" dirty="0"/>
              <a:t>, niet van </a:t>
            </a:r>
            <a:r>
              <a:rPr lang="nl-BE" sz="1400" dirty="0" smtClean="0"/>
              <a:t>de functiehouder</a:t>
            </a:r>
            <a:endParaRPr lang="nl-BE" sz="1400" dirty="0"/>
          </a:p>
        </p:txBody>
      </p:sp>
      <p:sp>
        <p:nvSpPr>
          <p:cNvPr id="17" name="Tekstvak 16"/>
          <p:cNvSpPr txBox="1"/>
          <p:nvPr/>
        </p:nvSpPr>
        <p:spPr>
          <a:xfrm>
            <a:off x="935448" y="5026872"/>
            <a:ext cx="399468" cy="1200329"/>
          </a:xfrm>
          <a:prstGeom prst="rect">
            <a:avLst/>
          </a:prstGeom>
          <a:noFill/>
        </p:spPr>
        <p:txBody>
          <a:bodyPr wrap="none" rtlCol="0">
            <a:spAutoFit/>
          </a:bodyPr>
          <a:lstStyle/>
          <a:p>
            <a:r>
              <a:rPr lang="nl-BE" sz="7200" dirty="0" smtClean="0"/>
              <a:t>!</a:t>
            </a:r>
            <a:endParaRPr lang="nl-BE" sz="7200" dirty="0"/>
          </a:p>
        </p:txBody>
      </p:sp>
    </p:spTree>
    <p:extLst>
      <p:ext uri="{BB962C8B-B14F-4D97-AF65-F5344CB8AC3E}">
        <p14:creationId xmlns:p14="http://schemas.microsoft.com/office/powerpoint/2010/main" val="1102263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sz="half" idx="1"/>
          </p:nvPr>
        </p:nvSpPr>
        <p:spPr/>
        <p:txBody>
          <a:bodyPr/>
          <a:lstStyle/>
          <a:p>
            <a:endParaRPr lang="nl-BE" dirty="0"/>
          </a:p>
        </p:txBody>
      </p:sp>
      <p:pic>
        <p:nvPicPr>
          <p:cNvPr id="4" name="Tijdelijke aanduiding voor inhoud 3"/>
          <p:cNvPicPr>
            <a:picLocks noChangeAspect="1"/>
          </p:cNvPicPr>
          <p:nvPr/>
        </p:nvPicPr>
        <p:blipFill>
          <a:blip r:embed="rId3"/>
          <a:stretch>
            <a:fillRect/>
          </a:stretch>
        </p:blipFill>
        <p:spPr>
          <a:xfrm>
            <a:off x="564776" y="620688"/>
            <a:ext cx="8030302" cy="5505475"/>
          </a:xfrm>
          <a:prstGeom prst="rect">
            <a:avLst/>
          </a:prstGeom>
        </p:spPr>
      </p:pic>
    </p:spTree>
    <p:extLst>
      <p:ext uri="{BB962C8B-B14F-4D97-AF65-F5344CB8AC3E}">
        <p14:creationId xmlns:p14="http://schemas.microsoft.com/office/powerpoint/2010/main" val="342217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Demo functieweging </a:t>
            </a:r>
            <a:endParaRPr lang="nl-BE" dirty="0"/>
          </a:p>
        </p:txBody>
      </p:sp>
      <p:sp>
        <p:nvSpPr>
          <p:cNvPr id="3" name="Tijdelijke aanduiding voor inhoud 2"/>
          <p:cNvSpPr>
            <a:spLocks noGrp="1"/>
          </p:cNvSpPr>
          <p:nvPr>
            <p:ph sz="half" idx="1"/>
          </p:nvPr>
        </p:nvSpPr>
        <p:spPr/>
        <p:txBody>
          <a:bodyPr/>
          <a:lstStyle/>
          <a:p>
            <a:r>
              <a:rPr lang="nl-BE" dirty="0" smtClean="0">
                <a:solidFill>
                  <a:srgbClr val="FF0000"/>
                </a:solidFill>
              </a:rPr>
              <a:t>[Eventueel </a:t>
            </a:r>
            <a:r>
              <a:rPr lang="nl-BE" dirty="0">
                <a:solidFill>
                  <a:srgbClr val="FF0000"/>
                </a:solidFill>
              </a:rPr>
              <a:t>toe te voegen door entiteit: demo van een </a:t>
            </a:r>
            <a:r>
              <a:rPr lang="nl-BE" dirty="0" smtClean="0">
                <a:solidFill>
                  <a:srgbClr val="FF0000"/>
                </a:solidFill>
              </a:rPr>
              <a:t>functieweging]</a:t>
            </a:r>
          </a:p>
          <a:p>
            <a:r>
              <a:rPr lang="nl-BE" dirty="0">
                <a:solidFill>
                  <a:srgbClr val="FF0000"/>
                </a:solidFill>
                <a:hlinkClick r:id="rId3"/>
              </a:rPr>
              <a:t>https://overheid.vlaanderen.be/wegingsmethodiek</a:t>
            </a:r>
            <a:r>
              <a:rPr lang="nl-BE" dirty="0">
                <a:solidFill>
                  <a:srgbClr val="FF0000"/>
                </a:solidFill>
              </a:rPr>
              <a:t> </a:t>
            </a:r>
            <a:endParaRPr lang="nl-BE" dirty="0"/>
          </a:p>
          <a:p>
            <a:pPr>
              <a:buNone/>
            </a:pPr>
            <a:endParaRPr lang="nl-BE" dirty="0" smtClean="0"/>
          </a:p>
        </p:txBody>
      </p:sp>
    </p:spTree>
    <p:extLst>
      <p:ext uri="{BB962C8B-B14F-4D97-AF65-F5344CB8AC3E}">
        <p14:creationId xmlns:p14="http://schemas.microsoft.com/office/powerpoint/2010/main" val="2612207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3918" y="976543"/>
            <a:ext cx="7416000" cy="1116000"/>
          </a:xfrm>
        </p:spPr>
        <p:txBody>
          <a:bodyPr/>
          <a:lstStyle/>
          <a:p>
            <a:r>
              <a:rPr lang="nl-BE" sz="3600" dirty="0" smtClean="0"/>
              <a:t>Impact op jouw loon?</a:t>
            </a:r>
            <a:endParaRPr lang="nl-BE" dirty="0"/>
          </a:p>
        </p:txBody>
      </p:sp>
      <p:sp>
        <p:nvSpPr>
          <p:cNvPr id="3" name="Tijdelijke aanduiding voor inhoud 2"/>
          <p:cNvSpPr>
            <a:spLocks noGrp="1"/>
          </p:cNvSpPr>
          <p:nvPr>
            <p:ph sz="half" idx="1"/>
          </p:nvPr>
        </p:nvSpPr>
        <p:spPr>
          <a:xfrm>
            <a:off x="1308700" y="1445300"/>
            <a:ext cx="7416000" cy="4358600"/>
          </a:xfrm>
        </p:spPr>
        <p:txBody>
          <a:bodyPr/>
          <a:lstStyle/>
          <a:p>
            <a:pPr>
              <a:buNone/>
            </a:pPr>
            <a:endParaRPr lang="nl-BE" dirty="0" smtClean="0"/>
          </a:p>
          <a:p>
            <a:pPr>
              <a:buNone/>
            </a:pPr>
            <a:endParaRPr lang="nl-BE" dirty="0" smtClean="0"/>
          </a:p>
          <a:p>
            <a:endParaRPr lang="nl-BE" dirty="0"/>
          </a:p>
          <a:p>
            <a:endParaRPr lang="nl-BE" dirty="0"/>
          </a:p>
          <a:p>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888" y="2092543"/>
            <a:ext cx="3817321" cy="312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727" y="2313817"/>
            <a:ext cx="2683885" cy="268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2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300" y="311500"/>
            <a:ext cx="7416000" cy="1116000"/>
          </a:xfrm>
        </p:spPr>
        <p:txBody>
          <a:bodyPr/>
          <a:lstStyle/>
          <a:p>
            <a:r>
              <a:rPr lang="nl-BE" sz="3600" dirty="0" smtClean="0"/>
              <a:t>Impact op jouw loon?</a:t>
            </a:r>
            <a:endParaRPr lang="nl-BE" dirty="0"/>
          </a:p>
        </p:txBody>
      </p:sp>
      <p:sp>
        <p:nvSpPr>
          <p:cNvPr id="3" name="Tijdelijke aanduiding voor inhoud 2"/>
          <p:cNvSpPr>
            <a:spLocks noGrp="1"/>
          </p:cNvSpPr>
          <p:nvPr>
            <p:ph sz="half" idx="1"/>
          </p:nvPr>
        </p:nvSpPr>
        <p:spPr>
          <a:xfrm>
            <a:off x="1308700" y="1258531"/>
            <a:ext cx="7416000" cy="4348726"/>
          </a:xfrm>
        </p:spPr>
        <p:txBody>
          <a:bodyPr/>
          <a:lstStyle/>
          <a:p>
            <a:pPr>
              <a:buNone/>
            </a:pPr>
            <a:endParaRPr lang="nl-BE" dirty="0" smtClean="0"/>
          </a:p>
          <a:p>
            <a:pPr>
              <a:buNone/>
            </a:pPr>
            <a:endParaRPr lang="nl-BE" dirty="0" smtClean="0"/>
          </a:p>
          <a:p>
            <a:endParaRPr lang="nl-BE" dirty="0"/>
          </a:p>
          <a:p>
            <a:endParaRPr lang="nl-BE" dirty="0"/>
          </a:p>
          <a:p>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sp>
        <p:nvSpPr>
          <p:cNvPr id="4" name="Tekstvak 3"/>
          <p:cNvSpPr txBox="1"/>
          <p:nvPr/>
        </p:nvSpPr>
        <p:spPr>
          <a:xfrm>
            <a:off x="1236518" y="568637"/>
            <a:ext cx="6747756" cy="1908215"/>
          </a:xfrm>
          <a:prstGeom prst="rect">
            <a:avLst/>
          </a:prstGeom>
          <a:noFill/>
        </p:spPr>
        <p:txBody>
          <a:bodyPr wrap="square" rtlCol="0">
            <a:spAutoFit/>
          </a:bodyPr>
          <a:lstStyle/>
          <a:p>
            <a:endParaRPr lang="nl-BE" sz="2800" dirty="0" smtClean="0"/>
          </a:p>
          <a:p>
            <a:r>
              <a:rPr lang="nl-BE" sz="2800" dirty="0" smtClean="0"/>
              <a:t>Momenteel geen impact, huidig loopbaan- en beloningssysteem blijft van toepassing</a:t>
            </a:r>
          </a:p>
          <a:p>
            <a:pPr marL="285750" indent="-285750">
              <a:buFontTx/>
              <a:buChar char="-"/>
            </a:pPr>
            <a:endParaRPr lang="nl-BE" sz="1600" dirty="0" smtClean="0"/>
          </a:p>
          <a:p>
            <a:pPr marL="285750" indent="-285750">
              <a:buFontTx/>
              <a:buChar char="-"/>
            </a:pPr>
            <a:endParaRPr lang="nl-BE" dirty="0"/>
          </a:p>
        </p:txBody>
      </p:sp>
      <p:sp>
        <p:nvSpPr>
          <p:cNvPr id="7" name="Tekstvak 6"/>
          <p:cNvSpPr txBox="1"/>
          <p:nvPr/>
        </p:nvSpPr>
        <p:spPr>
          <a:xfrm>
            <a:off x="2605033" y="2285152"/>
            <a:ext cx="3708066" cy="1077218"/>
          </a:xfrm>
          <a:prstGeom prst="rect">
            <a:avLst/>
          </a:prstGeom>
          <a:noFill/>
        </p:spPr>
        <p:txBody>
          <a:bodyPr wrap="none" rtlCol="0">
            <a:spAutoFit/>
          </a:bodyPr>
          <a:lstStyle/>
          <a:p>
            <a:r>
              <a:rPr lang="nl-BE" sz="2800" dirty="0" smtClean="0"/>
              <a:t>FOTO van het moment</a:t>
            </a:r>
          </a:p>
          <a:p>
            <a:pPr marL="285750" indent="-285750">
              <a:buFontTx/>
              <a:buChar char="-"/>
            </a:pPr>
            <a:endParaRPr lang="nl-BE" dirty="0" smtClean="0"/>
          </a:p>
          <a:p>
            <a:pPr marL="285750" indent="-285750">
              <a:buFontTx/>
              <a:buChar char="-"/>
            </a:pPr>
            <a:endParaRPr lang="nl-BE" dirty="0"/>
          </a:p>
        </p:txBody>
      </p:sp>
      <p:sp>
        <p:nvSpPr>
          <p:cNvPr id="8" name="Tekstvak 7"/>
          <p:cNvSpPr txBox="1"/>
          <p:nvPr/>
        </p:nvSpPr>
        <p:spPr>
          <a:xfrm>
            <a:off x="2605032" y="3637206"/>
            <a:ext cx="4449955" cy="954107"/>
          </a:xfrm>
          <a:prstGeom prst="rect">
            <a:avLst/>
          </a:prstGeom>
          <a:noFill/>
        </p:spPr>
        <p:txBody>
          <a:bodyPr wrap="square" rtlCol="0">
            <a:spAutoFit/>
          </a:bodyPr>
          <a:lstStyle/>
          <a:p>
            <a:r>
              <a:rPr lang="nl-BE" sz="2800" dirty="0" smtClean="0"/>
              <a:t>Nieuwe foto op moment van </a:t>
            </a:r>
            <a:r>
              <a:rPr lang="nl-BE" sz="2800" dirty="0" smtClean="0"/>
              <a:t>invoering nieuw </a:t>
            </a:r>
            <a:r>
              <a:rPr lang="nl-BE" sz="2800" dirty="0" smtClean="0"/>
              <a:t>LBB</a:t>
            </a:r>
            <a:endParaRPr lang="nl-BE" sz="1600" dirty="0"/>
          </a:p>
        </p:txBody>
      </p:sp>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r="19381"/>
          <a:stretch/>
        </p:blipFill>
        <p:spPr>
          <a:xfrm>
            <a:off x="1142998" y="2184277"/>
            <a:ext cx="1184565" cy="1009670"/>
          </a:xfrm>
          <a:prstGeom prst="rect">
            <a:avLst/>
          </a:prstGeom>
        </p:spPr>
      </p:pic>
      <p:cxnSp>
        <p:nvCxnSpPr>
          <p:cNvPr id="10" name="Rechte verbindingslijn met pijl 9"/>
          <p:cNvCxnSpPr/>
          <p:nvPr/>
        </p:nvCxnSpPr>
        <p:spPr>
          <a:xfrm>
            <a:off x="4208318" y="2823766"/>
            <a:ext cx="0" cy="6511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Tekstvak 4"/>
          <p:cNvSpPr txBox="1"/>
          <p:nvPr/>
        </p:nvSpPr>
        <p:spPr>
          <a:xfrm>
            <a:off x="698090" y="5053783"/>
            <a:ext cx="8001210" cy="954107"/>
          </a:xfrm>
          <a:prstGeom prst="rect">
            <a:avLst/>
          </a:prstGeom>
          <a:noFill/>
        </p:spPr>
        <p:txBody>
          <a:bodyPr wrap="square" rtlCol="0">
            <a:spAutoFit/>
          </a:bodyPr>
          <a:lstStyle/>
          <a:p>
            <a:r>
              <a:rPr lang="nl-BE" sz="2800" dirty="0"/>
              <a:t>Behoud van het salaris bij overgang naar het nieuwe </a:t>
            </a:r>
            <a:r>
              <a:rPr lang="nl-BE" sz="2800" dirty="0" smtClean="0"/>
              <a:t>LBB: niemand zal loon moeten inleveren!</a:t>
            </a:r>
            <a:endParaRPr lang="nl-BE" sz="2800" dirty="0"/>
          </a:p>
        </p:txBody>
      </p:sp>
    </p:spTree>
    <p:extLst>
      <p:ext uri="{BB962C8B-B14F-4D97-AF65-F5344CB8AC3E}">
        <p14:creationId xmlns:p14="http://schemas.microsoft.com/office/powerpoint/2010/main" val="63599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9000" y="104775"/>
            <a:ext cx="7748233" cy="1116013"/>
          </a:xfrm>
        </p:spPr>
        <p:txBody>
          <a:bodyPr>
            <a:normAutofit/>
          </a:bodyPr>
          <a:lstStyle/>
          <a:p>
            <a:r>
              <a:rPr lang="nl-BE" sz="3600" dirty="0" smtClean="0"/>
              <a:t>Hoe verloopt de beroepsprocedure?</a:t>
            </a:r>
            <a:endParaRPr lang="nl-BE" dirty="0"/>
          </a:p>
        </p:txBody>
      </p:sp>
      <p:sp>
        <p:nvSpPr>
          <p:cNvPr id="3" name="Tijdelijke aanduiding voor inhoud 2"/>
          <p:cNvSpPr>
            <a:spLocks noGrp="1"/>
          </p:cNvSpPr>
          <p:nvPr>
            <p:ph sz="half" idx="1"/>
          </p:nvPr>
        </p:nvSpPr>
        <p:spPr>
          <a:xfrm>
            <a:off x="1078068" y="1371600"/>
            <a:ext cx="7416000" cy="3827741"/>
          </a:xfrm>
        </p:spPr>
        <p:txBody>
          <a:bodyPr/>
          <a:lstStyle/>
          <a:p>
            <a:pPr>
              <a:buNone/>
            </a:pPr>
            <a:r>
              <a:rPr lang="nl-BE" dirty="0"/>
              <a:t>Niet </a:t>
            </a:r>
            <a:r>
              <a:rPr lang="nl-BE" dirty="0" smtClean="0"/>
              <a:t>akkoord? </a:t>
            </a:r>
            <a:endParaRPr lang="nl-BE" dirty="0"/>
          </a:p>
          <a:p>
            <a:pPr lvl="1"/>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779" y="1857769"/>
            <a:ext cx="1291942" cy="111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729599" y="3154899"/>
            <a:ext cx="3428999" cy="3693319"/>
          </a:xfrm>
          <a:prstGeom prst="rect">
            <a:avLst/>
          </a:prstGeom>
          <a:noFill/>
        </p:spPr>
        <p:txBody>
          <a:bodyPr wrap="square" rtlCol="0">
            <a:spAutoFit/>
          </a:bodyPr>
          <a:lstStyle/>
          <a:p>
            <a:r>
              <a:rPr lang="nl-BE" dirty="0" smtClean="0"/>
              <a:t>Je kan in beroep gaan tegen:</a:t>
            </a:r>
          </a:p>
          <a:p>
            <a:pPr marL="342900" indent="-342900">
              <a:buAutoNum type="arabicPeriod"/>
            </a:pPr>
            <a:r>
              <a:rPr lang="nl-BE" dirty="0" smtClean="0"/>
              <a:t>Functiebeschrijving</a:t>
            </a:r>
          </a:p>
          <a:p>
            <a:pPr marL="342900" indent="-342900">
              <a:buAutoNum type="arabicPeriod"/>
            </a:pPr>
            <a:r>
              <a:rPr lang="nl-BE" dirty="0" smtClean="0"/>
              <a:t>Functiefamilie</a:t>
            </a:r>
          </a:p>
          <a:p>
            <a:pPr marL="342900" indent="-342900">
              <a:buAutoNum type="arabicPeriod"/>
            </a:pPr>
            <a:r>
              <a:rPr lang="nl-BE" dirty="0" smtClean="0"/>
              <a:t>Functieklasse</a:t>
            </a:r>
          </a:p>
          <a:p>
            <a:pPr marL="342900" indent="-342900">
              <a:buAutoNum type="arabicPeriod"/>
            </a:pPr>
            <a:endParaRPr lang="nl-BE" dirty="0"/>
          </a:p>
          <a:p>
            <a:endParaRPr lang="nl-BE" dirty="0" smtClean="0"/>
          </a:p>
          <a:p>
            <a:endParaRPr lang="nl-BE" dirty="0" smtClean="0"/>
          </a:p>
          <a:p>
            <a:endParaRPr lang="nl-BE" dirty="0"/>
          </a:p>
          <a:p>
            <a:r>
              <a:rPr lang="nl-BE" dirty="0" smtClean="0"/>
              <a:t>Interne beroepsprocedure 	     Externe beroepsprocedure</a:t>
            </a:r>
          </a:p>
          <a:p>
            <a:endParaRPr lang="nl-BE" dirty="0" smtClean="0"/>
          </a:p>
          <a:p>
            <a:endParaRPr lang="nl-BE" dirty="0" smtClean="0"/>
          </a:p>
          <a:p>
            <a:endParaRPr lang="nl-BE" dirty="0"/>
          </a:p>
        </p:txBody>
      </p:sp>
      <p:sp>
        <p:nvSpPr>
          <p:cNvPr id="7" name="PIJL-OMLAAG 6"/>
          <p:cNvSpPr/>
          <p:nvPr/>
        </p:nvSpPr>
        <p:spPr>
          <a:xfrm>
            <a:off x="1718637" y="4476087"/>
            <a:ext cx="403682" cy="73651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5" name="Tekstvak 14"/>
          <p:cNvSpPr txBox="1"/>
          <p:nvPr/>
        </p:nvSpPr>
        <p:spPr>
          <a:xfrm>
            <a:off x="4985648" y="3140034"/>
            <a:ext cx="3428999" cy="4924425"/>
          </a:xfrm>
          <a:prstGeom prst="rect">
            <a:avLst/>
          </a:prstGeom>
          <a:noFill/>
        </p:spPr>
        <p:txBody>
          <a:bodyPr wrap="square" rtlCol="0">
            <a:spAutoFit/>
          </a:bodyPr>
          <a:lstStyle/>
          <a:p>
            <a:r>
              <a:rPr lang="nl-BE" dirty="0" smtClean="0"/>
              <a:t>Je kan NIET in beroep gaan tegen:</a:t>
            </a:r>
          </a:p>
          <a:p>
            <a:pPr marL="342900" indent="-342900">
              <a:buAutoNum type="arabicPeriod"/>
            </a:pPr>
            <a:r>
              <a:rPr lang="nl-BE" dirty="0" smtClean="0">
                <a:latin typeface="FlandersArtSans-Regular" panose="00000500000000000000" pitchFamily="2" charset="0"/>
                <a:cs typeface="Arial Rounded MT Bold"/>
              </a:rPr>
              <a:t>De functiematrix</a:t>
            </a:r>
          </a:p>
          <a:p>
            <a:pPr marL="342900" indent="-342900">
              <a:buAutoNum type="arabicPeriod"/>
            </a:pPr>
            <a:r>
              <a:rPr lang="nl-BE" dirty="0" smtClean="0">
                <a:latin typeface="FlandersArtSans-Regular" panose="00000500000000000000" pitchFamily="2" charset="0"/>
                <a:cs typeface="Arial Rounded MT Bold"/>
              </a:rPr>
              <a:t>De </a:t>
            </a:r>
            <a:r>
              <a:rPr lang="nl-BE" dirty="0">
                <a:latin typeface="FlandersArtSans-Regular" panose="00000500000000000000" pitchFamily="2" charset="0"/>
                <a:cs typeface="Arial Rounded MT Bold"/>
              </a:rPr>
              <a:t>wegingsmethodiek van de Vlaamse </a:t>
            </a:r>
            <a:r>
              <a:rPr lang="nl-BE" dirty="0" smtClean="0">
                <a:latin typeface="FlandersArtSans-Regular" panose="00000500000000000000" pitchFamily="2" charset="0"/>
                <a:cs typeface="Arial Rounded MT Bold"/>
              </a:rPr>
              <a:t>overheid</a:t>
            </a:r>
          </a:p>
          <a:p>
            <a:pPr marL="342900" indent="-342900">
              <a:buAutoNum type="arabicPeriod"/>
            </a:pPr>
            <a:r>
              <a:rPr lang="nl-BE" dirty="0" smtClean="0">
                <a:latin typeface="FlandersArtSans-Regular" panose="00000500000000000000" pitchFamily="2" charset="0"/>
                <a:cs typeface="Arial Rounded MT Bold"/>
              </a:rPr>
              <a:t>De </a:t>
            </a:r>
            <a:r>
              <a:rPr lang="nl-BE" dirty="0">
                <a:latin typeface="FlandersArtSans-Regular" panose="00000500000000000000" pitchFamily="2" charset="0"/>
                <a:cs typeface="Arial Rounded MT Bold"/>
              </a:rPr>
              <a:t>gevolgde procedure </a:t>
            </a:r>
            <a:r>
              <a:rPr lang="nl-BE" dirty="0" smtClean="0">
                <a:latin typeface="FlandersArtSans-Regular" panose="00000500000000000000" pitchFamily="2" charset="0"/>
                <a:cs typeface="Arial Rounded MT Bold"/>
              </a:rPr>
              <a:t>op zich </a:t>
            </a:r>
            <a:r>
              <a:rPr lang="nl-BE" dirty="0">
                <a:latin typeface="FlandersArtSans-Regular" panose="00000500000000000000" pitchFamily="2" charset="0"/>
                <a:cs typeface="Arial Rounded MT Bold"/>
              </a:rPr>
              <a:t>(vormgebreken) </a:t>
            </a:r>
            <a:r>
              <a:rPr lang="nl-BE" dirty="0" smtClean="0">
                <a:latin typeface="FlandersArtSans-Regular" panose="00000500000000000000" pitchFamily="2" charset="0"/>
                <a:cs typeface="Arial Rounded MT Bold"/>
              </a:rPr>
              <a:t>-  </a:t>
            </a:r>
            <a:r>
              <a:rPr lang="nl-BE" sz="1600" dirty="0">
                <a:latin typeface="FlandersArtSans-Regular" panose="00000500000000000000" pitchFamily="2" charset="0"/>
                <a:cs typeface="Arial Rounded MT Bold"/>
              </a:rPr>
              <a:t>tenzij er een oorzakelijk verband is tussen het vormgebrek en de inhoudelijke redenen om tegen een wegingsresultaat in beroep te gaan</a:t>
            </a:r>
          </a:p>
          <a:p>
            <a:pPr marL="342900" indent="-342900">
              <a:buAutoNum type="arabicPeriod"/>
            </a:pPr>
            <a:endParaRPr lang="nl-BE" dirty="0"/>
          </a:p>
          <a:p>
            <a:endParaRPr lang="nl-BE" dirty="0" smtClean="0"/>
          </a:p>
          <a:p>
            <a:endParaRPr lang="nl-BE" dirty="0" smtClean="0"/>
          </a:p>
          <a:p>
            <a:endParaRPr lang="nl-BE" dirty="0"/>
          </a:p>
          <a:p>
            <a:endParaRPr lang="nl-BE" dirty="0" smtClean="0"/>
          </a:p>
          <a:p>
            <a:endParaRPr lang="nl-BE" dirty="0" smtClean="0"/>
          </a:p>
          <a:p>
            <a:endParaRPr lang="nl-BE"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374" y="1857769"/>
            <a:ext cx="1291942" cy="111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Rechte verbindingslijn 16"/>
          <p:cNvCxnSpPr/>
          <p:nvPr/>
        </p:nvCxnSpPr>
        <p:spPr>
          <a:xfrm>
            <a:off x="5876693" y="2048548"/>
            <a:ext cx="823454" cy="7615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flipH="1">
            <a:off x="5742879" y="2048548"/>
            <a:ext cx="823454" cy="73598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080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rot="20877076">
            <a:off x="318295" y="1767072"/>
            <a:ext cx="5364022" cy="1569660"/>
          </a:xfrm>
          <a:prstGeom prst="rect">
            <a:avLst/>
          </a:prstGeom>
          <a:noFill/>
        </p:spPr>
        <p:txBody>
          <a:bodyPr wrap="square" rtlCol="0">
            <a:spAutoFit/>
          </a:bodyPr>
          <a:lstStyle/>
          <a:p>
            <a:pPr algn="ctr"/>
            <a:r>
              <a:rPr lang="nl-BE" sz="2400" dirty="0" smtClean="0"/>
              <a:t>Arbeidsvoorwaarden Vlaamse overheid niet altijd marktconform en </a:t>
            </a:r>
            <a:r>
              <a:rPr lang="nl-BE" sz="2400" dirty="0"/>
              <a:t>in verhouding met </a:t>
            </a:r>
            <a:r>
              <a:rPr lang="nl-BE" sz="2400" dirty="0" smtClean="0"/>
              <a:t>functiezwaarte </a:t>
            </a:r>
          </a:p>
          <a:p>
            <a:pPr algn="ctr"/>
            <a:r>
              <a:rPr lang="nl-BE" sz="2400" dirty="0" smtClean="0"/>
              <a:t>(</a:t>
            </a:r>
            <a:r>
              <a:rPr lang="nl-BE" sz="2400" dirty="0" err="1" smtClean="0"/>
              <a:t>cf</a:t>
            </a:r>
            <a:r>
              <a:rPr lang="nl-BE" sz="2400" dirty="0" smtClean="0"/>
              <a:t> . pilootprojecten)</a:t>
            </a:r>
            <a:endParaRPr lang="nl-BE" sz="2400" dirty="0"/>
          </a:p>
        </p:txBody>
      </p:sp>
      <p:sp>
        <p:nvSpPr>
          <p:cNvPr id="8" name="Tekstvak 7"/>
          <p:cNvSpPr txBox="1"/>
          <p:nvPr/>
        </p:nvSpPr>
        <p:spPr>
          <a:xfrm rot="876327">
            <a:off x="5959130" y="2022820"/>
            <a:ext cx="3083351" cy="1200329"/>
          </a:xfrm>
          <a:prstGeom prst="rect">
            <a:avLst/>
          </a:prstGeom>
          <a:noFill/>
        </p:spPr>
        <p:txBody>
          <a:bodyPr wrap="square" rtlCol="0">
            <a:spAutoFit/>
          </a:bodyPr>
          <a:lstStyle/>
          <a:p>
            <a:pPr algn="ctr"/>
            <a:r>
              <a:rPr lang="nl-BE" sz="2400" dirty="0"/>
              <a:t>H</a:t>
            </a:r>
            <a:r>
              <a:rPr lang="nl-BE" sz="2400" dirty="0" smtClean="0"/>
              <a:t>uidige beloningsgebouw = niet logisch</a:t>
            </a:r>
            <a:endParaRPr lang="nl-BE" sz="2400" dirty="0"/>
          </a:p>
        </p:txBody>
      </p:sp>
      <p:sp>
        <p:nvSpPr>
          <p:cNvPr id="11" name="Tekstvak 10"/>
          <p:cNvSpPr txBox="1"/>
          <p:nvPr/>
        </p:nvSpPr>
        <p:spPr>
          <a:xfrm rot="711329">
            <a:off x="1486889" y="4360829"/>
            <a:ext cx="3026836" cy="1938992"/>
          </a:xfrm>
          <a:prstGeom prst="rect">
            <a:avLst/>
          </a:prstGeom>
          <a:noFill/>
        </p:spPr>
        <p:txBody>
          <a:bodyPr wrap="square" rtlCol="0">
            <a:spAutoFit/>
          </a:bodyPr>
          <a:lstStyle/>
          <a:p>
            <a:pPr algn="ctr"/>
            <a:r>
              <a:rPr lang="nl-BE" sz="2400" dirty="0" smtClean="0"/>
              <a:t>Verschillen contractuelen </a:t>
            </a:r>
            <a:r>
              <a:rPr lang="nl-BE" sz="2400" dirty="0"/>
              <a:t>en  </a:t>
            </a:r>
            <a:r>
              <a:rPr lang="nl-BE" sz="2400" dirty="0" smtClean="0"/>
              <a:t>statutairen in mogelijkheden en beloning</a:t>
            </a:r>
            <a:endParaRPr lang="nl-BE" sz="2400" dirty="0"/>
          </a:p>
        </p:txBody>
      </p:sp>
      <p:sp>
        <p:nvSpPr>
          <p:cNvPr id="13" name="Tekstvak 12"/>
          <p:cNvSpPr txBox="1"/>
          <p:nvPr/>
        </p:nvSpPr>
        <p:spPr>
          <a:xfrm rot="21387488">
            <a:off x="5580548" y="3697301"/>
            <a:ext cx="2991798" cy="2862322"/>
          </a:xfrm>
          <a:prstGeom prst="rect">
            <a:avLst/>
          </a:prstGeom>
          <a:noFill/>
        </p:spPr>
        <p:txBody>
          <a:bodyPr wrap="square" rtlCol="0">
            <a:spAutoFit/>
          </a:bodyPr>
          <a:lstStyle/>
          <a:p>
            <a:r>
              <a:rPr lang="nl-BE" sz="2000" dirty="0"/>
              <a:t>Weinig impact </a:t>
            </a:r>
            <a:r>
              <a:rPr lang="nl-BE" sz="2000" dirty="0" smtClean="0"/>
              <a:t>van medewerkers en leidinggevenden: </a:t>
            </a:r>
          </a:p>
          <a:p>
            <a:pPr marL="285750" indent="-285750">
              <a:buFont typeface="Arial" panose="020B0604020202020204" pitchFamily="34" charset="0"/>
              <a:buChar char="•"/>
            </a:pPr>
            <a:r>
              <a:rPr lang="nl-BE" sz="2000" dirty="0" smtClean="0"/>
              <a:t>anciënniteit gedreven</a:t>
            </a:r>
          </a:p>
          <a:p>
            <a:pPr marL="285750" indent="-285750">
              <a:buFont typeface="Arial" panose="020B0604020202020204" pitchFamily="34" charset="0"/>
              <a:buChar char="•"/>
            </a:pPr>
            <a:r>
              <a:rPr lang="nl-BE" sz="2000" dirty="0" smtClean="0"/>
              <a:t>weinig </a:t>
            </a:r>
            <a:r>
              <a:rPr lang="nl-BE" sz="2000" dirty="0"/>
              <a:t>aandacht voor prestaties </a:t>
            </a:r>
            <a:r>
              <a:rPr lang="nl-BE" sz="2000" dirty="0" smtClean="0"/>
              <a:t>/ inzetbaarheid</a:t>
            </a:r>
          </a:p>
          <a:p>
            <a:pPr marL="285750" indent="-285750">
              <a:buFont typeface="Arial" panose="020B0604020202020204" pitchFamily="34" charset="0"/>
              <a:buChar char="•"/>
            </a:pPr>
            <a:r>
              <a:rPr lang="nl-BE" sz="2000" dirty="0" smtClean="0"/>
              <a:t>'frustrerende</a:t>
            </a:r>
            <a:r>
              <a:rPr lang="nl-BE" sz="2000" dirty="0"/>
              <a:t>' prestatiebeoordeling</a:t>
            </a:r>
          </a:p>
        </p:txBody>
      </p:sp>
      <p:sp>
        <p:nvSpPr>
          <p:cNvPr id="14" name="Titel 1"/>
          <p:cNvSpPr txBox="1">
            <a:spLocks/>
          </p:cNvSpPr>
          <p:nvPr/>
        </p:nvSpPr>
        <p:spPr>
          <a:xfrm>
            <a:off x="1116494" y="458440"/>
            <a:ext cx="8027506"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3200" dirty="0" smtClean="0"/>
              <a:t>Waarom? Analyse huidige loopbaan- en beloningsbeleid</a:t>
            </a:r>
            <a:endParaRPr lang="nl-BE" sz="3200" dirty="0"/>
          </a:p>
        </p:txBody>
      </p:sp>
      <p:sp>
        <p:nvSpPr>
          <p:cNvPr id="15" name="Afgeronde rechthoek 14"/>
          <p:cNvSpPr/>
          <p:nvPr/>
        </p:nvSpPr>
        <p:spPr>
          <a:xfrm>
            <a:off x="3705224" y="3462476"/>
            <a:ext cx="1374776" cy="93301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600" dirty="0" smtClean="0">
                <a:solidFill>
                  <a:schemeClr val="tx1"/>
                </a:solidFill>
              </a:rPr>
              <a:t>NU </a:t>
            </a:r>
            <a:endParaRPr lang="nl-BE" dirty="0">
              <a:solidFill>
                <a:schemeClr val="tx1"/>
              </a:solidFill>
            </a:endParaRPr>
          </a:p>
        </p:txBody>
      </p:sp>
    </p:spTree>
    <p:extLst>
      <p:ext uri="{BB962C8B-B14F-4D97-AF65-F5344CB8AC3E}">
        <p14:creationId xmlns:p14="http://schemas.microsoft.com/office/powerpoint/2010/main" val="2750650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379053"/>
            <a:ext cx="2065008" cy="178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al 7"/>
          <p:cNvSpPr/>
          <p:nvPr/>
        </p:nvSpPr>
        <p:spPr>
          <a:xfrm>
            <a:off x="1036064" y="1744584"/>
            <a:ext cx="3535936" cy="1608537"/>
          </a:xfrm>
          <a:prstGeom prst="ellipse">
            <a:avLst/>
          </a:prstGeom>
          <a:solidFill>
            <a:srgbClr val="EEEEE7"/>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rPr>
              <a:t>Fase 1: </a:t>
            </a:r>
            <a:r>
              <a:rPr lang="nl-BE" dirty="0">
                <a:solidFill>
                  <a:schemeClr val="tx1"/>
                </a:solidFill>
              </a:rPr>
              <a:t>voor de formele validatie van de wegingsresultaten door het validatiecomité</a:t>
            </a:r>
          </a:p>
        </p:txBody>
      </p:sp>
      <p:sp>
        <p:nvSpPr>
          <p:cNvPr id="14" name="Titel 1"/>
          <p:cNvSpPr txBox="1">
            <a:spLocks/>
          </p:cNvSpPr>
          <p:nvPr/>
        </p:nvSpPr>
        <p:spPr>
          <a:xfrm>
            <a:off x="1283300" y="311500"/>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3600" dirty="0" smtClean="0"/>
              <a:t>Hoe verloopt de interne beroepsprocedure?</a:t>
            </a:r>
            <a:endParaRPr lang="nl-BE" dirty="0"/>
          </a:p>
        </p:txBody>
      </p:sp>
      <p:sp>
        <p:nvSpPr>
          <p:cNvPr id="6" name="Afgeronde rechthoek 5"/>
          <p:cNvSpPr/>
          <p:nvPr/>
        </p:nvSpPr>
        <p:spPr>
          <a:xfrm>
            <a:off x="5050970" y="1099456"/>
            <a:ext cx="3650589" cy="5640179"/>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700" dirty="0">
                <a:solidFill>
                  <a:schemeClr val="tx1"/>
                </a:solidFill>
                <a:latin typeface="FlandersArtSans-Regular" panose="00000500000000000000" pitchFamily="2" charset="0"/>
                <a:cs typeface="Arial Rounded MT Bold"/>
              </a:rPr>
              <a:t>De functiehouder ontvangt een voorstel van functiebeschrijving, functiefamilie en functieklasse minimum 30 kalenderdagen voor de validatie van de wegingsresultaten door het validatiecomité. </a:t>
            </a:r>
            <a:endParaRPr lang="nl-BE" sz="1700" dirty="0" smtClean="0">
              <a:solidFill>
                <a:schemeClr val="tx1"/>
              </a:solidFill>
              <a:latin typeface="FlandersArtSans-Regular" panose="00000500000000000000" pitchFamily="2" charset="0"/>
              <a:cs typeface="Arial Rounded MT Bold"/>
            </a:endParaRPr>
          </a:p>
          <a:p>
            <a:pPr algn="ctr"/>
            <a:endParaRPr lang="nl-BE" sz="1700" dirty="0">
              <a:solidFill>
                <a:schemeClr val="tx1"/>
              </a:solidFill>
              <a:latin typeface="FlandersArtSans-Regular" panose="00000500000000000000" pitchFamily="2" charset="0"/>
              <a:cs typeface="Arial Rounded MT Bold"/>
            </a:endParaRPr>
          </a:p>
          <a:p>
            <a:pPr algn="ctr"/>
            <a:r>
              <a:rPr lang="nl-BE" sz="1700" dirty="0" smtClean="0">
                <a:solidFill>
                  <a:schemeClr val="tx1"/>
                </a:solidFill>
                <a:latin typeface="FlandersArtSans-Regular" panose="00000500000000000000" pitchFamily="2" charset="0"/>
                <a:cs typeface="Arial Rounded MT Bold"/>
              </a:rPr>
              <a:t>Recht </a:t>
            </a:r>
            <a:r>
              <a:rPr lang="nl-BE" sz="1700" dirty="0">
                <a:solidFill>
                  <a:schemeClr val="tx1"/>
                </a:solidFill>
                <a:latin typeface="FlandersArtSans-Regular" panose="00000500000000000000" pitchFamily="2" charset="0"/>
                <a:cs typeface="Arial Rounded MT Bold"/>
              </a:rPr>
              <a:t>om hierover een overleg te hebben  met de lijnmanager</a:t>
            </a:r>
            <a:r>
              <a:rPr lang="nl-BE" sz="1700" dirty="0" smtClean="0">
                <a:solidFill>
                  <a:schemeClr val="tx1"/>
                </a:solidFill>
                <a:latin typeface="FlandersArtSans-Regular" panose="00000500000000000000" pitchFamily="2" charset="0"/>
                <a:cs typeface="Arial Rounded MT Bold"/>
              </a:rPr>
              <a:t>.</a:t>
            </a:r>
          </a:p>
          <a:p>
            <a:pPr algn="ctr"/>
            <a:endParaRPr lang="nl-BE" sz="1700" dirty="0">
              <a:solidFill>
                <a:schemeClr val="tx1"/>
              </a:solidFill>
              <a:latin typeface="FlandersArtSans-Regular" panose="00000500000000000000" pitchFamily="2" charset="0"/>
              <a:cs typeface="Arial Rounded MT Bold"/>
            </a:endParaRPr>
          </a:p>
          <a:p>
            <a:pPr algn="ctr"/>
            <a:r>
              <a:rPr lang="nl-BE" sz="1700" dirty="0" smtClean="0">
                <a:solidFill>
                  <a:schemeClr val="tx1"/>
                </a:solidFill>
                <a:latin typeface="FlandersArtSans-Regular" panose="00000500000000000000" pitchFamily="2" charset="0"/>
                <a:cs typeface="Arial Rounded MT Bold"/>
              </a:rPr>
              <a:t>Functiehouders </a:t>
            </a:r>
            <a:r>
              <a:rPr lang="nl-BE" sz="1700" dirty="0">
                <a:solidFill>
                  <a:schemeClr val="tx1"/>
                </a:solidFill>
                <a:latin typeface="FlandersArtSans-Regular" panose="00000500000000000000" pitchFamily="2" charset="0"/>
                <a:cs typeface="Arial Rounded MT Bold"/>
              </a:rPr>
              <a:t>binnen eenzelfde entiteit met een identieke functie, zullen gelijktijdig de functiebeschrijving ontvangen zodat desgewenst ook de eventuele beroepsprocedure gelijktijdig kan worden gevoerd.</a:t>
            </a:r>
          </a:p>
        </p:txBody>
      </p:sp>
    </p:spTree>
    <p:extLst>
      <p:ext uri="{BB962C8B-B14F-4D97-AF65-F5344CB8AC3E}">
        <p14:creationId xmlns:p14="http://schemas.microsoft.com/office/powerpoint/2010/main" val="98739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623" y="4189730"/>
            <a:ext cx="1234559" cy="106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al 6"/>
          <p:cNvSpPr/>
          <p:nvPr/>
        </p:nvSpPr>
        <p:spPr>
          <a:xfrm>
            <a:off x="376329" y="1344040"/>
            <a:ext cx="4614971" cy="1453589"/>
          </a:xfrm>
          <a:prstGeom prst="ellipse">
            <a:avLst/>
          </a:prstGeom>
          <a:solidFill>
            <a:srgbClr val="EEEEE7"/>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latin typeface="FlandersArtSans-Regular" panose="00000500000000000000" pitchFamily="2" charset="0"/>
                <a:cs typeface="Arial Rounded MT Bold"/>
              </a:rPr>
              <a:t>Fase </a:t>
            </a:r>
            <a:r>
              <a:rPr lang="nl-BE" dirty="0">
                <a:solidFill>
                  <a:schemeClr val="tx1"/>
                </a:solidFill>
                <a:latin typeface="FlandersArtSans-Regular" panose="00000500000000000000" pitchFamily="2" charset="0"/>
                <a:cs typeface="Arial Rounded MT Bold"/>
              </a:rPr>
              <a:t>2: </a:t>
            </a:r>
          </a:p>
          <a:p>
            <a:pPr algn="ctr"/>
            <a:r>
              <a:rPr lang="nl-BE" dirty="0">
                <a:solidFill>
                  <a:schemeClr val="tx1"/>
                </a:solidFill>
                <a:latin typeface="FlandersArtSans-Regular" panose="00000500000000000000" pitchFamily="2" charset="0"/>
                <a:cs typeface="Arial Rounded MT Bold"/>
              </a:rPr>
              <a:t>na formele validatie en communicatie wegingsresultaten</a:t>
            </a:r>
          </a:p>
        </p:txBody>
      </p:sp>
      <p:sp>
        <p:nvSpPr>
          <p:cNvPr id="14" name="Titel 1"/>
          <p:cNvSpPr txBox="1">
            <a:spLocks/>
          </p:cNvSpPr>
          <p:nvPr/>
        </p:nvSpPr>
        <p:spPr>
          <a:xfrm>
            <a:off x="1283300" y="311500"/>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3600" dirty="0" smtClean="0"/>
              <a:t>Hoe verloopt de interne beroepsprocedure?</a:t>
            </a:r>
            <a:endParaRPr lang="nl-BE" dirty="0"/>
          </a:p>
        </p:txBody>
      </p:sp>
      <p:sp>
        <p:nvSpPr>
          <p:cNvPr id="18" name="Afgeronde rechthoek 17"/>
          <p:cNvSpPr/>
          <p:nvPr/>
        </p:nvSpPr>
        <p:spPr>
          <a:xfrm>
            <a:off x="5227751" y="1269321"/>
            <a:ext cx="3567905" cy="1179965"/>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Niet </a:t>
            </a:r>
            <a:r>
              <a:rPr lang="nl-BE" sz="1600" dirty="0">
                <a:solidFill>
                  <a:schemeClr val="tx1"/>
                </a:solidFill>
                <a:latin typeface="FlandersArtSans-Regular" panose="00000500000000000000" pitchFamily="2" charset="0"/>
                <a:cs typeface="Arial Rounded MT Bold"/>
              </a:rPr>
              <a:t>akkoord met functiebeschrijving en/of functiefamilie en/of functieklasse</a:t>
            </a:r>
          </a:p>
        </p:txBody>
      </p:sp>
      <p:sp>
        <p:nvSpPr>
          <p:cNvPr id="10" name="Afgeronde rechthoek 9"/>
          <p:cNvSpPr/>
          <p:nvPr/>
        </p:nvSpPr>
        <p:spPr>
          <a:xfrm>
            <a:off x="4898571" y="3011007"/>
            <a:ext cx="3897085" cy="1027592"/>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Binnen </a:t>
            </a:r>
            <a:r>
              <a:rPr lang="nl-BE" sz="1600" dirty="0">
                <a:solidFill>
                  <a:schemeClr val="tx1"/>
                </a:solidFill>
                <a:latin typeface="FlandersArtSans-Regular" panose="00000500000000000000" pitchFamily="2" charset="0"/>
                <a:cs typeface="Arial Rounded MT Bold"/>
              </a:rPr>
              <a:t>30 kalenderdagen na bekendmaking, vragen gehoord te worden door validatiecomité anders samengesteld</a:t>
            </a:r>
          </a:p>
        </p:txBody>
      </p:sp>
      <p:sp>
        <p:nvSpPr>
          <p:cNvPr id="12" name="Afgeronde rechthoek 11"/>
          <p:cNvSpPr/>
          <p:nvPr/>
        </p:nvSpPr>
        <p:spPr>
          <a:xfrm>
            <a:off x="648184" y="2932841"/>
            <a:ext cx="3281839" cy="1256887"/>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Validatiecomité </a:t>
            </a:r>
            <a:r>
              <a:rPr lang="nl-BE" sz="1600" dirty="0">
                <a:solidFill>
                  <a:schemeClr val="tx1"/>
                </a:solidFill>
                <a:latin typeface="FlandersArtSans-Regular" panose="00000500000000000000" pitchFamily="2" charset="0"/>
                <a:cs typeface="Arial Rounded MT Bold"/>
              </a:rPr>
              <a:t>formuleert voorstel van beslissing over functiebeschrijving en/of functiefamilie en/of functieklasse binnen 30 kalenderdagen</a:t>
            </a:r>
          </a:p>
        </p:txBody>
      </p:sp>
      <p:sp>
        <p:nvSpPr>
          <p:cNvPr id="13" name="Afgeronde rechthoek 12"/>
          <p:cNvSpPr/>
          <p:nvPr/>
        </p:nvSpPr>
        <p:spPr>
          <a:xfrm>
            <a:off x="590310" y="5197033"/>
            <a:ext cx="3339714" cy="1432367"/>
          </a:xfrm>
          <a:prstGeom prst="roundRect">
            <a:avLst/>
          </a:prstGeom>
          <a:solidFill>
            <a:schemeClr val="bg1"/>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a:solidFill>
                  <a:schemeClr val="tx1"/>
                </a:solidFill>
                <a:latin typeface="FlandersArtSans-Regular" panose="00000500000000000000" pitchFamily="2" charset="0"/>
                <a:cs typeface="Arial Rounded MT Bold"/>
              </a:rPr>
              <a:t>Leidend ambtenaar </a:t>
            </a:r>
            <a:r>
              <a:rPr lang="nl-BE" sz="1600" dirty="0" smtClean="0">
                <a:solidFill>
                  <a:schemeClr val="tx1"/>
                </a:solidFill>
                <a:latin typeface="FlandersArtSans-Regular" panose="00000500000000000000" pitchFamily="2" charset="0"/>
                <a:cs typeface="Arial Rounded MT Bold"/>
              </a:rPr>
              <a:t>beslist </a:t>
            </a:r>
            <a:r>
              <a:rPr lang="nl-BE" sz="1600" dirty="0">
                <a:solidFill>
                  <a:schemeClr val="tx1"/>
                </a:solidFill>
                <a:latin typeface="FlandersArtSans-Regular" panose="00000500000000000000" pitchFamily="2" charset="0"/>
                <a:cs typeface="Arial Rounded MT Bold"/>
              </a:rPr>
              <a:t>in beroep over functiebeschrijving en/of functiefamilie en/of functieklasse binnen 15 kalenderdagen (op voorstel  validatiecomité)</a:t>
            </a:r>
          </a:p>
        </p:txBody>
      </p:sp>
      <p:sp>
        <p:nvSpPr>
          <p:cNvPr id="3" name="PIJL-OMLAAG 2"/>
          <p:cNvSpPr/>
          <p:nvPr/>
        </p:nvSpPr>
        <p:spPr>
          <a:xfrm>
            <a:off x="6694714" y="2499403"/>
            <a:ext cx="484632" cy="4892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5" name="PIJL-OMLAAG 14"/>
          <p:cNvSpPr/>
          <p:nvPr/>
        </p:nvSpPr>
        <p:spPr>
          <a:xfrm rot="5400000">
            <a:off x="4120050" y="3125783"/>
            <a:ext cx="484632" cy="73405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7" name="PIJL-OMLAAG 16"/>
          <p:cNvSpPr/>
          <p:nvPr/>
        </p:nvSpPr>
        <p:spPr>
          <a:xfrm>
            <a:off x="1836991" y="4365457"/>
            <a:ext cx="484632" cy="71972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9" name="PIJL-OMLAAG 18"/>
          <p:cNvSpPr/>
          <p:nvPr/>
        </p:nvSpPr>
        <p:spPr>
          <a:xfrm rot="16200000">
            <a:off x="4200296" y="5419815"/>
            <a:ext cx="484632" cy="71972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20" name="Afgeronde rechthoek 19"/>
          <p:cNvSpPr/>
          <p:nvPr/>
        </p:nvSpPr>
        <p:spPr>
          <a:xfrm>
            <a:off x="5053794" y="5241482"/>
            <a:ext cx="3281839" cy="1076392"/>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Niet akkoord? </a:t>
            </a:r>
          </a:p>
          <a:p>
            <a:pPr algn="ctr"/>
            <a:r>
              <a:rPr lang="nl-BE" sz="1600" dirty="0" smtClean="0">
                <a:solidFill>
                  <a:schemeClr val="tx1"/>
                </a:solidFill>
                <a:latin typeface="FlandersArtSans-Regular" panose="00000500000000000000" pitchFamily="2" charset="0"/>
                <a:cs typeface="Arial Rounded MT Bold"/>
              </a:rPr>
              <a:t>=&gt; externe beroepsprocedure </a:t>
            </a:r>
            <a:endParaRPr lang="nl-BE" sz="1600" dirty="0">
              <a:solidFill>
                <a:schemeClr val="tx1"/>
              </a:solidFill>
              <a:latin typeface="FlandersArtSans-Regular" panose="00000500000000000000" pitchFamily="2" charset="0"/>
              <a:cs typeface="Arial Rounded MT Bold"/>
            </a:endParaRPr>
          </a:p>
        </p:txBody>
      </p:sp>
    </p:spTree>
    <p:extLst>
      <p:ext uri="{BB962C8B-B14F-4D97-AF65-F5344CB8AC3E}">
        <p14:creationId xmlns:p14="http://schemas.microsoft.com/office/powerpoint/2010/main" val="4087854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667" y="2905248"/>
            <a:ext cx="1234559" cy="110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al 6"/>
          <p:cNvSpPr/>
          <p:nvPr/>
        </p:nvSpPr>
        <p:spPr>
          <a:xfrm>
            <a:off x="376329" y="1344040"/>
            <a:ext cx="4614971" cy="1453589"/>
          </a:xfrm>
          <a:prstGeom prst="ellipse">
            <a:avLst/>
          </a:prstGeom>
          <a:solidFill>
            <a:srgbClr val="EEEEE7"/>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solidFill>
                  <a:schemeClr val="tx1"/>
                </a:solidFill>
                <a:latin typeface="FlandersArtSans-Regular" panose="00000500000000000000" pitchFamily="2" charset="0"/>
                <a:cs typeface="Arial Rounded MT Bold"/>
              </a:rPr>
              <a:t>Niet </a:t>
            </a:r>
            <a:r>
              <a:rPr lang="nl-BE" dirty="0">
                <a:solidFill>
                  <a:schemeClr val="tx1"/>
                </a:solidFill>
                <a:latin typeface="FlandersArtSans-Regular" panose="00000500000000000000" pitchFamily="2" charset="0"/>
                <a:cs typeface="Arial Rounded MT Bold"/>
              </a:rPr>
              <a:t>akkoord met de </a:t>
            </a:r>
            <a:r>
              <a:rPr lang="nl-BE" dirty="0" smtClean="0">
                <a:solidFill>
                  <a:schemeClr val="tx1"/>
                </a:solidFill>
                <a:latin typeface="FlandersArtSans-Regular" panose="00000500000000000000" pitchFamily="2" charset="0"/>
                <a:cs typeface="Arial Rounded MT Bold"/>
              </a:rPr>
              <a:t>functiefamilie en/of de functieklasse</a:t>
            </a:r>
            <a:endParaRPr lang="nl-BE" dirty="0">
              <a:solidFill>
                <a:schemeClr val="tx1"/>
              </a:solidFill>
              <a:latin typeface="FlandersArtSans-Regular" panose="00000500000000000000" pitchFamily="2" charset="0"/>
              <a:cs typeface="Arial Rounded MT Bold"/>
            </a:endParaRPr>
          </a:p>
        </p:txBody>
      </p:sp>
      <p:sp>
        <p:nvSpPr>
          <p:cNvPr id="14" name="Titel 1"/>
          <p:cNvSpPr txBox="1">
            <a:spLocks/>
          </p:cNvSpPr>
          <p:nvPr/>
        </p:nvSpPr>
        <p:spPr>
          <a:xfrm>
            <a:off x="1283300" y="311500"/>
            <a:ext cx="7416000" cy="1116000"/>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r>
              <a:rPr lang="nl-BE" sz="3600" dirty="0" smtClean="0"/>
              <a:t>Hoe verloopt de externe beroepsprocedure?</a:t>
            </a:r>
            <a:endParaRPr lang="nl-BE" dirty="0"/>
          </a:p>
        </p:txBody>
      </p:sp>
      <p:sp>
        <p:nvSpPr>
          <p:cNvPr id="18" name="Afgeronde rechthoek 17"/>
          <p:cNvSpPr/>
          <p:nvPr/>
        </p:nvSpPr>
        <p:spPr>
          <a:xfrm>
            <a:off x="5227751" y="1269321"/>
            <a:ext cx="3567905" cy="1179965"/>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Binnen de 30 dagen na kennisgeving beroep aantekenen bij de beroepscommissie functieclassificatie</a:t>
            </a:r>
            <a:endParaRPr lang="nl-BE" sz="1600" dirty="0">
              <a:solidFill>
                <a:schemeClr val="tx1"/>
              </a:solidFill>
              <a:latin typeface="FlandersArtSans-Regular" panose="00000500000000000000" pitchFamily="2" charset="0"/>
              <a:cs typeface="Arial Rounded MT Bold"/>
            </a:endParaRPr>
          </a:p>
        </p:txBody>
      </p:sp>
      <p:sp>
        <p:nvSpPr>
          <p:cNvPr id="10" name="Afgeronde rechthoek 9"/>
          <p:cNvSpPr/>
          <p:nvPr/>
        </p:nvSpPr>
        <p:spPr>
          <a:xfrm>
            <a:off x="4898571" y="3011007"/>
            <a:ext cx="3897085" cy="1027592"/>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De beroepscommissie beraadslaagt binnen de 30 kalenderdagen na ontvangst beroepschrift</a:t>
            </a:r>
            <a:endParaRPr lang="nl-BE" sz="1600" dirty="0">
              <a:solidFill>
                <a:schemeClr val="tx1"/>
              </a:solidFill>
              <a:latin typeface="FlandersArtSans-Regular" panose="00000500000000000000" pitchFamily="2" charset="0"/>
              <a:cs typeface="Arial Rounded MT Bold"/>
            </a:endParaRPr>
          </a:p>
        </p:txBody>
      </p:sp>
      <p:sp>
        <p:nvSpPr>
          <p:cNvPr id="12" name="Afgeronde rechthoek 11"/>
          <p:cNvSpPr/>
          <p:nvPr/>
        </p:nvSpPr>
        <p:spPr>
          <a:xfrm>
            <a:off x="648184" y="5201479"/>
            <a:ext cx="3281839" cy="1076392"/>
          </a:xfrm>
          <a:prstGeom prst="roundRect">
            <a:avLst/>
          </a:prstGeom>
          <a:no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Betekening van de beslissing van de beroepscommissie aan de functiehouder en aan het hoofd van de entiteit</a:t>
            </a:r>
            <a:endParaRPr lang="nl-BE" sz="1600" dirty="0">
              <a:solidFill>
                <a:schemeClr val="tx1"/>
              </a:solidFill>
              <a:latin typeface="FlandersArtSans-Regular" panose="00000500000000000000" pitchFamily="2" charset="0"/>
              <a:cs typeface="Arial Rounded MT Bold"/>
            </a:endParaRPr>
          </a:p>
        </p:txBody>
      </p:sp>
      <p:sp>
        <p:nvSpPr>
          <p:cNvPr id="3" name="PIJL-OMLAAG 2"/>
          <p:cNvSpPr/>
          <p:nvPr/>
        </p:nvSpPr>
        <p:spPr>
          <a:xfrm>
            <a:off x="6694714" y="2499403"/>
            <a:ext cx="484632" cy="4892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5" name="PIJL-OMLAAG 14"/>
          <p:cNvSpPr/>
          <p:nvPr/>
        </p:nvSpPr>
        <p:spPr>
          <a:xfrm rot="5400000">
            <a:off x="4120050" y="3125783"/>
            <a:ext cx="484632" cy="73405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7" name="PIJL-OMLAAG 16"/>
          <p:cNvSpPr/>
          <p:nvPr/>
        </p:nvSpPr>
        <p:spPr>
          <a:xfrm>
            <a:off x="1836991" y="4189729"/>
            <a:ext cx="484632" cy="71972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6" name="Afgeronde rechthoek 15"/>
          <p:cNvSpPr/>
          <p:nvPr/>
        </p:nvSpPr>
        <p:spPr>
          <a:xfrm>
            <a:off x="5289631" y="4595150"/>
            <a:ext cx="3339714" cy="143236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solidFill>
                  <a:schemeClr val="tx1"/>
                </a:solidFill>
                <a:latin typeface="FlandersArtSans-Regular" panose="00000500000000000000" pitchFamily="2" charset="0"/>
                <a:cs typeface="Arial Rounded MT Bold"/>
              </a:rPr>
              <a:t>2</a:t>
            </a:r>
            <a:r>
              <a:rPr lang="nl-BE" sz="1600" baseline="30000" dirty="0" smtClean="0">
                <a:solidFill>
                  <a:schemeClr val="tx1"/>
                </a:solidFill>
                <a:latin typeface="FlandersArtSans-Regular" panose="00000500000000000000" pitchFamily="2" charset="0"/>
                <a:cs typeface="Arial Rounded MT Bold"/>
              </a:rPr>
              <a:t>de</a:t>
            </a:r>
            <a:r>
              <a:rPr lang="nl-BE" sz="1600" dirty="0" smtClean="0">
                <a:solidFill>
                  <a:schemeClr val="tx1"/>
                </a:solidFill>
                <a:latin typeface="FlandersArtSans-Regular" panose="00000500000000000000" pitchFamily="2" charset="0"/>
                <a:cs typeface="Arial Rounded MT Bold"/>
              </a:rPr>
              <a:t> beroepsmogelijkheid zodra gevolgen nieuwe loopbaan- en beloningsbeleid duidelijk zijn</a:t>
            </a:r>
            <a:endParaRPr lang="nl-BE" sz="1600" dirty="0">
              <a:solidFill>
                <a:schemeClr val="tx1"/>
              </a:solidFill>
              <a:latin typeface="FlandersArtSans-Regular" panose="00000500000000000000" pitchFamily="2" charset="0"/>
              <a:cs typeface="Arial Rounded MT Bold"/>
            </a:endParaRPr>
          </a:p>
        </p:txBody>
      </p:sp>
      <p:sp>
        <p:nvSpPr>
          <p:cNvPr id="21" name="Tekstvak 20"/>
          <p:cNvSpPr txBox="1"/>
          <p:nvPr/>
        </p:nvSpPr>
        <p:spPr>
          <a:xfrm>
            <a:off x="5148064" y="4550943"/>
            <a:ext cx="471604" cy="1569660"/>
          </a:xfrm>
          <a:prstGeom prst="rect">
            <a:avLst/>
          </a:prstGeom>
          <a:noFill/>
        </p:spPr>
        <p:txBody>
          <a:bodyPr wrap="none" rtlCol="0">
            <a:spAutoFit/>
          </a:bodyPr>
          <a:lstStyle/>
          <a:p>
            <a:r>
              <a:rPr lang="nl-BE" sz="9600" dirty="0" smtClean="0"/>
              <a:t>!</a:t>
            </a:r>
            <a:endParaRPr lang="nl-BE" sz="9600" dirty="0"/>
          </a:p>
        </p:txBody>
      </p:sp>
    </p:spTree>
    <p:extLst>
      <p:ext uri="{BB962C8B-B14F-4D97-AF65-F5344CB8AC3E}">
        <p14:creationId xmlns:p14="http://schemas.microsoft.com/office/powerpoint/2010/main" val="3324377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300" y="311500"/>
            <a:ext cx="7416000" cy="1116000"/>
          </a:xfrm>
        </p:spPr>
        <p:txBody>
          <a:bodyPr/>
          <a:lstStyle/>
          <a:p>
            <a:r>
              <a:rPr lang="nl-BE" sz="3600" dirty="0" smtClean="0">
                <a:solidFill>
                  <a:srgbClr val="FF0000"/>
                </a:solidFill>
              </a:rPr>
              <a:t>Projectplan [naam entiteit]</a:t>
            </a:r>
            <a:endParaRPr lang="nl-BE" dirty="0">
              <a:solidFill>
                <a:srgbClr val="FF0000"/>
              </a:solidFill>
            </a:endParaRPr>
          </a:p>
        </p:txBody>
      </p:sp>
      <p:sp>
        <p:nvSpPr>
          <p:cNvPr id="3" name="Tijdelijke aanduiding voor inhoud 2"/>
          <p:cNvSpPr>
            <a:spLocks noGrp="1"/>
          </p:cNvSpPr>
          <p:nvPr>
            <p:ph sz="half" idx="1"/>
          </p:nvPr>
        </p:nvSpPr>
        <p:spPr>
          <a:xfrm>
            <a:off x="1308700" y="1445300"/>
            <a:ext cx="7416000" cy="4358600"/>
          </a:xfrm>
        </p:spPr>
        <p:txBody>
          <a:bodyPr/>
          <a:lstStyle/>
          <a:p>
            <a:pPr marL="288000" lvl="1" indent="0">
              <a:buNone/>
            </a:pPr>
            <a:endParaRPr lang="nl-BE" dirty="0" smtClean="0"/>
          </a:p>
          <a:p>
            <a:pPr lvl="1"/>
            <a:endParaRPr lang="nl-BE" b="1" dirty="0" smtClean="0"/>
          </a:p>
          <a:p>
            <a:pPr lvl="1"/>
            <a:endParaRPr lang="nl-BE" b="1" dirty="0" smtClean="0"/>
          </a:p>
          <a:p>
            <a:pPr lvl="1"/>
            <a:endParaRPr lang="nl-BE" b="1" dirty="0" smtClean="0"/>
          </a:p>
          <a:p>
            <a:pPr lvl="1"/>
            <a:endParaRPr lang="nl-BE" b="1" dirty="0" smtClean="0"/>
          </a:p>
          <a:p>
            <a:pPr lvl="2">
              <a:buFont typeface="Symbol"/>
              <a:buChar char="Þ"/>
            </a:pPr>
            <a:endParaRPr lang="nl-BE" b="1" dirty="0" smtClean="0"/>
          </a:p>
          <a:p>
            <a:pPr lvl="2">
              <a:buFont typeface="Symbol"/>
              <a:buChar char="Þ"/>
            </a:pPr>
            <a:endParaRPr lang="nl-BE" b="1" dirty="0" smtClean="0"/>
          </a:p>
        </p:txBody>
      </p:sp>
      <p:cxnSp>
        <p:nvCxnSpPr>
          <p:cNvPr id="6" name="Gekromde verbindingslijn 5"/>
          <p:cNvCxnSpPr/>
          <p:nvPr/>
        </p:nvCxnSpPr>
        <p:spPr>
          <a:xfrm>
            <a:off x="2611549" y="1485900"/>
            <a:ext cx="5067333" cy="4478482"/>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kstvak 12"/>
          <p:cNvSpPr txBox="1"/>
          <p:nvPr/>
        </p:nvSpPr>
        <p:spPr>
          <a:xfrm>
            <a:off x="342902" y="795611"/>
            <a:ext cx="3117272" cy="1692771"/>
          </a:xfrm>
          <a:prstGeom prst="rect">
            <a:avLst/>
          </a:prstGeom>
          <a:noFill/>
        </p:spPr>
        <p:txBody>
          <a:bodyPr wrap="square" rtlCol="0">
            <a:spAutoFit/>
          </a:bodyPr>
          <a:lstStyle/>
          <a:p>
            <a:r>
              <a:rPr lang="nl-BE" dirty="0" smtClean="0">
                <a:solidFill>
                  <a:srgbClr val="FF0000"/>
                </a:solidFill>
              </a:rPr>
              <a:t>Datum/periode</a:t>
            </a:r>
            <a:endParaRPr lang="nl-BE" dirty="0" smtClean="0"/>
          </a:p>
          <a:p>
            <a:r>
              <a:rPr lang="nl-BE" dirty="0" smtClean="0"/>
              <a:t>Opzetten functiestructuur</a:t>
            </a:r>
          </a:p>
          <a:p>
            <a:r>
              <a:rPr lang="nl-BE" dirty="0" smtClean="0"/>
              <a:t>gekoppeld aan personeelsplan</a:t>
            </a:r>
          </a:p>
          <a:p>
            <a:r>
              <a:rPr lang="nl-BE" sz="1600" dirty="0"/>
              <a:t>(</a:t>
            </a:r>
            <a:r>
              <a:rPr lang="nl-BE" sz="1600" dirty="0" smtClean="0"/>
              <a:t>Welke functies nodig om opdracht entiteit </a:t>
            </a:r>
            <a:r>
              <a:rPr lang="nl-BE" sz="1600" dirty="0"/>
              <a:t>t</a:t>
            </a:r>
            <a:r>
              <a:rPr lang="nl-BE" sz="1600" dirty="0" smtClean="0"/>
              <a:t>e realiseren?) </a:t>
            </a:r>
            <a:endParaRPr lang="nl-BE" sz="1600" dirty="0"/>
          </a:p>
        </p:txBody>
      </p:sp>
      <p:sp>
        <p:nvSpPr>
          <p:cNvPr id="14" name="Tekstvak 13"/>
          <p:cNvSpPr txBox="1"/>
          <p:nvPr/>
        </p:nvSpPr>
        <p:spPr>
          <a:xfrm>
            <a:off x="3967028" y="1255067"/>
            <a:ext cx="4948371" cy="923330"/>
          </a:xfrm>
          <a:prstGeom prst="rect">
            <a:avLst/>
          </a:prstGeom>
          <a:noFill/>
        </p:spPr>
        <p:txBody>
          <a:bodyPr wrap="square" rtlCol="0">
            <a:spAutoFit/>
          </a:bodyPr>
          <a:lstStyle/>
          <a:p>
            <a:pPr algn="ctr"/>
            <a:r>
              <a:rPr lang="nl-BE" dirty="0">
                <a:solidFill>
                  <a:srgbClr val="FF0000"/>
                </a:solidFill>
              </a:rPr>
              <a:t>Datum/periode</a:t>
            </a:r>
            <a:endParaRPr lang="nl-BE" dirty="0"/>
          </a:p>
          <a:p>
            <a:pPr algn="ctr"/>
            <a:r>
              <a:rPr lang="nl-BE" dirty="0" smtClean="0"/>
              <a:t>Functiebeschrijvingen opmaken/actualiseren in overleg met de functiehouder</a:t>
            </a:r>
            <a:endParaRPr lang="nl-BE" dirty="0"/>
          </a:p>
        </p:txBody>
      </p:sp>
      <p:sp>
        <p:nvSpPr>
          <p:cNvPr id="18" name="Ovaal 17"/>
          <p:cNvSpPr/>
          <p:nvPr/>
        </p:nvSpPr>
        <p:spPr>
          <a:xfrm>
            <a:off x="2519228" y="1393567"/>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p:cNvSpPr/>
          <p:nvPr/>
        </p:nvSpPr>
        <p:spPr>
          <a:xfrm>
            <a:off x="3967028" y="1857326"/>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vaal 19"/>
          <p:cNvSpPr/>
          <p:nvPr/>
        </p:nvSpPr>
        <p:spPr>
          <a:xfrm>
            <a:off x="5040189" y="3463582"/>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kstvak 21"/>
          <p:cNvSpPr txBox="1"/>
          <p:nvPr/>
        </p:nvSpPr>
        <p:spPr>
          <a:xfrm>
            <a:off x="6004355" y="4349846"/>
            <a:ext cx="2571024" cy="1200329"/>
          </a:xfrm>
          <a:prstGeom prst="rect">
            <a:avLst/>
          </a:prstGeom>
          <a:noFill/>
        </p:spPr>
        <p:txBody>
          <a:bodyPr wrap="square" rtlCol="0">
            <a:spAutoFit/>
          </a:bodyPr>
          <a:lstStyle/>
          <a:p>
            <a:pPr algn="ctr"/>
            <a:r>
              <a:rPr lang="nl-BE" dirty="0" smtClean="0"/>
              <a:t>Geen </a:t>
            </a:r>
            <a:r>
              <a:rPr lang="nl-BE" dirty="0"/>
              <a:t>consensus?</a:t>
            </a:r>
          </a:p>
          <a:p>
            <a:pPr algn="ctr"/>
            <a:r>
              <a:rPr lang="nl-BE" dirty="0" smtClean="0"/>
              <a:t>Beroepsprocedure: </a:t>
            </a:r>
            <a:r>
              <a:rPr lang="nl-BE" dirty="0">
                <a:solidFill>
                  <a:srgbClr val="FF0000"/>
                </a:solidFill>
              </a:rPr>
              <a:t>Datum/periode</a:t>
            </a:r>
            <a:endParaRPr lang="nl-BE" dirty="0"/>
          </a:p>
          <a:p>
            <a:pPr algn="ctr"/>
            <a:endParaRPr lang="nl-BE" dirty="0">
              <a:solidFill>
                <a:srgbClr val="FF0000"/>
              </a:solidFill>
            </a:endParaRPr>
          </a:p>
        </p:txBody>
      </p:sp>
      <p:sp>
        <p:nvSpPr>
          <p:cNvPr id="23" name="Ovaal 22"/>
          <p:cNvSpPr/>
          <p:nvPr/>
        </p:nvSpPr>
        <p:spPr>
          <a:xfrm>
            <a:off x="5250241" y="4435997"/>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kstvak 16"/>
          <p:cNvSpPr txBox="1"/>
          <p:nvPr/>
        </p:nvSpPr>
        <p:spPr>
          <a:xfrm>
            <a:off x="2204757" y="2662851"/>
            <a:ext cx="2445591" cy="646331"/>
          </a:xfrm>
          <a:prstGeom prst="rect">
            <a:avLst/>
          </a:prstGeom>
          <a:noFill/>
        </p:spPr>
        <p:txBody>
          <a:bodyPr wrap="square" rtlCol="0">
            <a:spAutoFit/>
          </a:bodyPr>
          <a:lstStyle/>
          <a:p>
            <a:pPr algn="ctr"/>
            <a:r>
              <a:rPr lang="nl-BE" dirty="0">
                <a:solidFill>
                  <a:srgbClr val="FF0000"/>
                </a:solidFill>
              </a:rPr>
              <a:t>Datum/periode</a:t>
            </a:r>
            <a:endParaRPr lang="nl-BE" dirty="0"/>
          </a:p>
          <a:p>
            <a:pPr algn="ctr"/>
            <a:r>
              <a:rPr lang="nl-BE" dirty="0" smtClean="0"/>
              <a:t>Functies wegen</a:t>
            </a:r>
            <a:endParaRPr lang="nl-BE" dirty="0"/>
          </a:p>
        </p:txBody>
      </p:sp>
      <p:sp>
        <p:nvSpPr>
          <p:cNvPr id="21" name="Ovaal 20"/>
          <p:cNvSpPr/>
          <p:nvPr/>
        </p:nvSpPr>
        <p:spPr>
          <a:xfrm>
            <a:off x="4719879" y="2662851"/>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5343933" y="3094250"/>
            <a:ext cx="3155927" cy="923330"/>
          </a:xfrm>
          <a:prstGeom prst="rect">
            <a:avLst/>
          </a:prstGeom>
          <a:noFill/>
        </p:spPr>
        <p:txBody>
          <a:bodyPr wrap="square" rtlCol="0">
            <a:spAutoFit/>
          </a:bodyPr>
          <a:lstStyle/>
          <a:p>
            <a:pPr algn="ctr"/>
            <a:r>
              <a:rPr lang="nl-BE" dirty="0">
                <a:solidFill>
                  <a:srgbClr val="FF0000"/>
                </a:solidFill>
              </a:rPr>
              <a:t>Datum/periode</a:t>
            </a:r>
            <a:endParaRPr lang="nl-BE" dirty="0"/>
          </a:p>
          <a:p>
            <a:pPr algn="ctr"/>
            <a:r>
              <a:rPr lang="nl-BE" dirty="0" smtClean="0"/>
              <a:t>Wegingen valideren door validatiecomité</a:t>
            </a:r>
            <a:endParaRPr lang="nl-BE" dirty="0"/>
          </a:p>
        </p:txBody>
      </p:sp>
      <p:sp>
        <p:nvSpPr>
          <p:cNvPr id="24" name="Tekstvak 23"/>
          <p:cNvSpPr txBox="1"/>
          <p:nvPr/>
        </p:nvSpPr>
        <p:spPr>
          <a:xfrm>
            <a:off x="2147593" y="4488346"/>
            <a:ext cx="3155927" cy="923330"/>
          </a:xfrm>
          <a:prstGeom prst="rect">
            <a:avLst/>
          </a:prstGeom>
          <a:noFill/>
        </p:spPr>
        <p:txBody>
          <a:bodyPr wrap="square" rtlCol="0">
            <a:spAutoFit/>
          </a:bodyPr>
          <a:lstStyle/>
          <a:p>
            <a:pPr algn="ctr"/>
            <a:r>
              <a:rPr lang="nl-BE" dirty="0">
                <a:solidFill>
                  <a:srgbClr val="FF0000"/>
                </a:solidFill>
              </a:rPr>
              <a:t>Datum/periode</a:t>
            </a:r>
            <a:endParaRPr lang="nl-BE" dirty="0"/>
          </a:p>
          <a:p>
            <a:pPr algn="ctr"/>
            <a:r>
              <a:rPr lang="nl-BE" dirty="0" smtClean="0"/>
              <a:t>wegingen </a:t>
            </a:r>
            <a:r>
              <a:rPr lang="nl-BE" dirty="0" err="1" smtClean="0"/>
              <a:t>entiteitsbreed</a:t>
            </a:r>
            <a:r>
              <a:rPr lang="nl-BE" dirty="0" smtClean="0"/>
              <a:t> communiceren </a:t>
            </a:r>
            <a:endParaRPr lang="nl-BE" dirty="0"/>
          </a:p>
        </p:txBody>
      </p:sp>
      <p:sp>
        <p:nvSpPr>
          <p:cNvPr id="25" name="Ovaal 24"/>
          <p:cNvSpPr/>
          <p:nvPr/>
        </p:nvSpPr>
        <p:spPr>
          <a:xfrm>
            <a:off x="5899329" y="5227010"/>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3657777" y="5853638"/>
            <a:ext cx="3632090" cy="646331"/>
          </a:xfrm>
          <a:prstGeom prst="rect">
            <a:avLst/>
          </a:prstGeom>
          <a:noFill/>
        </p:spPr>
        <p:txBody>
          <a:bodyPr wrap="square" rtlCol="0">
            <a:spAutoFit/>
          </a:bodyPr>
          <a:lstStyle/>
          <a:p>
            <a:r>
              <a:rPr lang="nl-BE" dirty="0" smtClean="0">
                <a:solidFill>
                  <a:srgbClr val="FF0000"/>
                </a:solidFill>
              </a:rPr>
              <a:t>Datum/periode</a:t>
            </a:r>
            <a:r>
              <a:rPr lang="nl-BE" dirty="0" smtClean="0"/>
              <a:t> Personeelsplan </a:t>
            </a:r>
            <a:r>
              <a:rPr lang="nl-BE" dirty="0"/>
              <a:t>uitgedrukt in functiefamilies </a:t>
            </a:r>
          </a:p>
        </p:txBody>
      </p:sp>
      <p:sp>
        <p:nvSpPr>
          <p:cNvPr id="26" name="Ovaal 25"/>
          <p:cNvSpPr/>
          <p:nvPr/>
        </p:nvSpPr>
        <p:spPr>
          <a:xfrm>
            <a:off x="7079815" y="5836412"/>
            <a:ext cx="210052" cy="184666"/>
          </a:xfrm>
          <a:prstGeom prst="ellipse">
            <a:avLst/>
          </a:prstGeom>
          <a:solidFill>
            <a:srgbClr val="646464"/>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7" name="Afbeelding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35" y="3331696"/>
            <a:ext cx="1821822" cy="1661939"/>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882" y="5379575"/>
            <a:ext cx="1059873" cy="1090373"/>
          </a:xfrm>
          <a:prstGeom prst="rect">
            <a:avLst/>
          </a:prstGeom>
        </p:spPr>
      </p:pic>
    </p:spTree>
    <p:extLst>
      <p:ext uri="{BB962C8B-B14F-4D97-AF65-F5344CB8AC3E}">
        <p14:creationId xmlns:p14="http://schemas.microsoft.com/office/powerpoint/2010/main" val="390537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228600"/>
            <a:ext cx="7416000" cy="1173500"/>
          </a:xfrm>
        </p:spPr>
        <p:txBody>
          <a:bodyPr/>
          <a:lstStyle/>
          <a:p>
            <a:r>
              <a:rPr lang="nl-BE" sz="2800" dirty="0" smtClean="0"/>
              <a:t>Graden (</a:t>
            </a:r>
            <a:r>
              <a:rPr lang="nl-BE" sz="2800" dirty="0" err="1" smtClean="0"/>
              <a:t>adj</a:t>
            </a:r>
            <a:r>
              <a:rPr lang="nl-BE" sz="2800" dirty="0" smtClean="0"/>
              <a:t> v/d dir) versus functiefamilies</a:t>
            </a:r>
            <a:endParaRPr lang="nl-BE" sz="2800" dirty="0"/>
          </a:p>
        </p:txBody>
      </p:sp>
      <p:sp>
        <p:nvSpPr>
          <p:cNvPr id="3" name="Tijdelijke aanduiding voor inhoud 2"/>
          <p:cNvSpPr>
            <a:spLocks noGrp="1"/>
          </p:cNvSpPr>
          <p:nvPr>
            <p:ph sz="half" idx="1"/>
          </p:nvPr>
        </p:nvSpPr>
        <p:spPr/>
        <p:txBody>
          <a:bodyPr/>
          <a:lstStyle/>
          <a:p>
            <a:endParaRPr lang="nl-BE"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 t="208" r="-119" b="-208"/>
          <a:stretch/>
        </p:blipFill>
        <p:spPr bwMode="auto">
          <a:xfrm>
            <a:off x="536649" y="756000"/>
            <a:ext cx="8338642" cy="582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66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292100"/>
            <a:ext cx="7416000" cy="1173500"/>
          </a:xfrm>
        </p:spPr>
        <p:txBody>
          <a:bodyPr/>
          <a:lstStyle/>
          <a:p>
            <a:r>
              <a:rPr lang="nl-BE" dirty="0" smtClean="0"/>
              <a:t>Pilootprojecten</a:t>
            </a:r>
            <a:endParaRPr lang="nl-BE" dirty="0"/>
          </a:p>
        </p:txBody>
      </p:sp>
      <p:sp>
        <p:nvSpPr>
          <p:cNvPr id="3" name="Tijdelijke aanduiding voor inhoud 2"/>
          <p:cNvSpPr>
            <a:spLocks noGrp="1"/>
          </p:cNvSpPr>
          <p:nvPr>
            <p:ph sz="half" idx="1"/>
          </p:nvPr>
        </p:nvSpPr>
        <p:spPr/>
        <p:txBody>
          <a:bodyPr/>
          <a:lstStyle/>
          <a:p>
            <a:endParaRPr lang="nl-BE" dirty="0"/>
          </a:p>
        </p:txBody>
      </p:sp>
      <p:pic>
        <p:nvPicPr>
          <p:cNvPr id="6" name="Grafiek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92" y="1010413"/>
            <a:ext cx="8103108" cy="525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troomdiagram: Verbindingslijn 6"/>
          <p:cNvSpPr/>
          <p:nvPr/>
        </p:nvSpPr>
        <p:spPr>
          <a:xfrm>
            <a:off x="4309492" y="4051548"/>
            <a:ext cx="144016" cy="144016"/>
          </a:xfrm>
          <a:prstGeom prst="flowChartConnector">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Stroomdiagram: Verbindingslijn 7"/>
          <p:cNvSpPr/>
          <p:nvPr/>
        </p:nvSpPr>
        <p:spPr>
          <a:xfrm>
            <a:off x="4320160" y="4534396"/>
            <a:ext cx="144016" cy="144016"/>
          </a:xfrm>
          <a:prstGeom prst="flowChartConnector">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Stroomdiagram: Verbindingslijn 8"/>
          <p:cNvSpPr/>
          <p:nvPr/>
        </p:nvSpPr>
        <p:spPr>
          <a:xfrm>
            <a:off x="4332536" y="3545395"/>
            <a:ext cx="144016" cy="144016"/>
          </a:xfrm>
          <a:prstGeom prst="flowChartConnector">
            <a:avLst/>
          </a:prstGeom>
          <a:solidFill>
            <a:sysClr val="windowText" lastClr="00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0" name="TextBox 18"/>
          <p:cNvSpPr txBox="1">
            <a:spLocks noChangeArrowheads="1"/>
          </p:cNvSpPr>
          <p:nvPr/>
        </p:nvSpPr>
        <p:spPr bwMode="auto">
          <a:xfrm>
            <a:off x="3331220" y="2420888"/>
            <a:ext cx="1966216" cy="338554"/>
          </a:xfrm>
          <a:prstGeom prst="rect">
            <a:avLst/>
          </a:prstGeom>
          <a:noFill/>
          <a:ln w="12700">
            <a:solidFill>
              <a:sysClr val="windowText" lastClr="000000"/>
            </a:solid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BE" sz="1600" b="1" i="0" u="none" strike="noStrike" kern="0" cap="none" spc="0" normalizeH="0" baseline="0" noProof="0" dirty="0" smtClean="0">
                <a:ln>
                  <a:noFill/>
                </a:ln>
                <a:solidFill>
                  <a:srgbClr val="7030A0"/>
                </a:solidFill>
                <a:effectLst/>
                <a:uLnTx/>
                <a:uFillTx/>
                <a:latin typeface="FlandersArtSans-Regular" panose="00000500000000000000" pitchFamily="2" charset="0"/>
                <a:cs typeface="Arial" panose="020B0604020202020204" pitchFamily="34" charset="0"/>
              </a:rPr>
              <a:t>Referentiesalaris</a:t>
            </a:r>
            <a:endParaRPr kumimoji="0" lang="en-US" sz="1600" b="0" i="0" u="none" strike="noStrike" kern="0" cap="none" spc="0" normalizeH="0" baseline="0" noProof="0" dirty="0" smtClean="0">
              <a:ln>
                <a:noFill/>
              </a:ln>
              <a:solidFill>
                <a:srgbClr val="7030A0"/>
              </a:solidFill>
              <a:effectLst/>
              <a:uLnTx/>
              <a:uFillTx/>
              <a:latin typeface="FlandersArtSans-Regular" panose="00000500000000000000" pitchFamily="2" charset="0"/>
              <a:cs typeface="Arial" panose="020B0604020202020204" pitchFamily="34" charset="0"/>
            </a:endParaRPr>
          </a:p>
        </p:txBody>
      </p:sp>
      <p:cxnSp>
        <p:nvCxnSpPr>
          <p:cNvPr id="12" name="Rechte verbindingslijn met pijl 11"/>
          <p:cNvCxnSpPr/>
          <p:nvPr/>
        </p:nvCxnSpPr>
        <p:spPr>
          <a:xfrm flipH="1">
            <a:off x="2476500" y="2759442"/>
            <a:ext cx="854720" cy="16855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Rechte verbindingslijn met pijl 15"/>
          <p:cNvCxnSpPr/>
          <p:nvPr/>
        </p:nvCxnSpPr>
        <p:spPr>
          <a:xfrm>
            <a:off x="5297436" y="2759442"/>
            <a:ext cx="544564" cy="785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7666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latin typeface="FlandersArtSans-Regular" panose="00000500000000000000" pitchFamily="2" charset="0"/>
            </a:endParaRPr>
          </a:p>
        </p:txBody>
      </p:sp>
      <p:pic>
        <p:nvPicPr>
          <p:cNvPr id="10" name="Grafiek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55" y="413266"/>
            <a:ext cx="8259097" cy="606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hart 7"/>
          <p:cNvGraphicFramePr>
            <a:graphicFrameLocks/>
          </p:cNvGraphicFramePr>
          <p:nvPr>
            <p:extLst/>
          </p:nvPr>
        </p:nvGraphicFramePr>
        <p:xfrm>
          <a:off x="92364" y="698500"/>
          <a:ext cx="4352635" cy="294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8514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70200"/>
            <a:ext cx="7416000" cy="602900"/>
          </a:xfrm>
        </p:spPr>
        <p:txBody>
          <a:bodyPr/>
          <a:lstStyle/>
          <a:p>
            <a:r>
              <a:rPr lang="nl-BE" dirty="0" smtClean="0"/>
              <a:t>Beloningsgebouw: loonspanning</a:t>
            </a:r>
            <a:endParaRPr lang="nl-BE" dirty="0"/>
          </a:p>
        </p:txBody>
      </p:sp>
      <p:sp>
        <p:nvSpPr>
          <p:cNvPr id="5" name="Tijdelijke aanduiding voor inhoud 4"/>
          <p:cNvSpPr>
            <a:spLocks noGrp="1"/>
          </p:cNvSpPr>
          <p:nvPr>
            <p:ph sz="half" idx="1"/>
          </p:nvPr>
        </p:nvSpPr>
        <p:spPr/>
        <p:txBody>
          <a:bodyPr/>
          <a:lstStyle/>
          <a:p>
            <a:endParaRPr lang="nl-BE"/>
          </a:p>
        </p:txBody>
      </p:sp>
      <p:pic>
        <p:nvPicPr>
          <p:cNvPr id="6" name="Afbeelding 5"/>
          <p:cNvPicPr>
            <a:picLocks noChangeAspect="1"/>
          </p:cNvPicPr>
          <p:nvPr/>
        </p:nvPicPr>
        <p:blipFill>
          <a:blip r:embed="rId3"/>
          <a:stretch>
            <a:fillRect/>
          </a:stretch>
        </p:blipFill>
        <p:spPr>
          <a:xfrm>
            <a:off x="402771" y="554428"/>
            <a:ext cx="8607324" cy="6257143"/>
          </a:xfrm>
          <a:prstGeom prst="rect">
            <a:avLst/>
          </a:prstGeom>
        </p:spPr>
      </p:pic>
    </p:spTree>
    <p:extLst>
      <p:ext uri="{BB962C8B-B14F-4D97-AF65-F5344CB8AC3E}">
        <p14:creationId xmlns:p14="http://schemas.microsoft.com/office/powerpoint/2010/main" val="2320400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pPr>
              <a:defRPr/>
            </a:pPr>
            <a:fld id="{27762842-B364-4705-8E6B-D352B94D98EC}" type="slidenum">
              <a:rPr lang="nl-BE" smtClean="0">
                <a:solidFill>
                  <a:prstClr val="black">
                    <a:tint val="75000"/>
                  </a:prstClr>
                </a:solidFill>
              </a:rPr>
              <a:pPr>
                <a:defRPr/>
              </a:pPr>
              <a:t>9</a:t>
            </a:fld>
            <a:endParaRPr lang="nl-BE" dirty="0">
              <a:solidFill>
                <a:prstClr val="black">
                  <a:tint val="75000"/>
                </a:prstClr>
              </a:solidFill>
            </a:endParaRP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831553"/>
            <a:ext cx="1158875" cy="11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Grafiek 4"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17" y="1556792"/>
            <a:ext cx="59721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t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663" y="1556792"/>
            <a:ext cx="2663825" cy="3743325"/>
          </a:xfrm>
          <a:prstGeom prst="rect">
            <a:avLst/>
          </a:prstGeom>
          <a:noFill/>
          <a:extLst>
            <a:ext uri="{909E8E84-426E-40DD-AFC4-6F175D3DCCD1}">
              <a14:hiddenFill xmlns:a14="http://schemas.microsoft.com/office/drawing/2010/main">
                <a:solidFill>
                  <a:srgbClr val="FFFFFF"/>
                </a:solidFill>
              </a14:hiddenFill>
            </a:ext>
          </a:extLst>
        </p:spPr>
      </p:pic>
      <p:sp>
        <p:nvSpPr>
          <p:cNvPr id="14" name="Ovaal 13"/>
          <p:cNvSpPr/>
          <p:nvPr/>
        </p:nvSpPr>
        <p:spPr>
          <a:xfrm>
            <a:off x="6246554" y="3896297"/>
            <a:ext cx="2717933" cy="792088"/>
          </a:xfrm>
          <a:prstGeom prst="ellipse">
            <a:avLst/>
          </a:prstGeom>
          <a:solidFill>
            <a:srgbClr val="FF0000">
              <a:alpha val="1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endParaRPr>
          </a:p>
        </p:txBody>
      </p:sp>
      <p:sp>
        <p:nvSpPr>
          <p:cNvPr id="15" name="Ovaal 14"/>
          <p:cNvSpPr/>
          <p:nvPr/>
        </p:nvSpPr>
        <p:spPr>
          <a:xfrm>
            <a:off x="6300192" y="4653136"/>
            <a:ext cx="2717933" cy="792088"/>
          </a:xfrm>
          <a:prstGeom prst="ellipse">
            <a:avLst/>
          </a:prstGeom>
          <a:solidFill>
            <a:srgbClr val="FF0000">
              <a:alpha val="17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endParaRPr>
          </a:p>
        </p:txBody>
      </p:sp>
      <p:sp>
        <p:nvSpPr>
          <p:cNvPr id="12" name="Rechthoek 11"/>
          <p:cNvSpPr/>
          <p:nvPr/>
        </p:nvSpPr>
        <p:spPr>
          <a:xfrm>
            <a:off x="467544" y="116631"/>
            <a:ext cx="6421951" cy="661720"/>
          </a:xfrm>
          <a:prstGeom prst="rect">
            <a:avLst/>
          </a:prstGeom>
        </p:spPr>
        <p:txBody>
          <a:bodyPr wrap="none">
            <a:spAutoFit/>
          </a:bodyPr>
          <a:lstStyle/>
          <a:p>
            <a:pPr marL="0" lvl="1"/>
            <a:r>
              <a:rPr lang="nl-BE" sz="3700" dirty="0" smtClean="0">
                <a:latin typeface="FlandersArtSans-Bold" panose="00000800000000000000" pitchFamily="2" charset="0"/>
                <a:ea typeface="+mj-ea"/>
                <a:cs typeface="FlandersArtSans-Bold" panose="00000800000000000000" pitchFamily="2" charset="0"/>
              </a:rPr>
              <a:t>Resultaten personeelspeiling</a:t>
            </a:r>
            <a:endParaRPr lang="nl-BE" sz="3700" dirty="0">
              <a:latin typeface="FlandersArtSans-Bold" panose="00000800000000000000" pitchFamily="2" charset="0"/>
              <a:ea typeface="+mj-ea"/>
              <a:cs typeface="FlandersArtSans-Bold" panose="00000800000000000000" pitchFamily="2" charset="0"/>
            </a:endParaRPr>
          </a:p>
        </p:txBody>
      </p:sp>
      <p:sp>
        <p:nvSpPr>
          <p:cNvPr id="9" name="Tekstvak 8"/>
          <p:cNvSpPr txBox="1"/>
          <p:nvPr/>
        </p:nvSpPr>
        <p:spPr>
          <a:xfrm>
            <a:off x="2843808" y="1033828"/>
            <a:ext cx="2304256" cy="461665"/>
          </a:xfrm>
          <a:prstGeom prst="rect">
            <a:avLst/>
          </a:prstGeom>
          <a:noFill/>
          <a:ln>
            <a:solidFill>
              <a:schemeClr val="tx1"/>
            </a:solidFill>
          </a:ln>
        </p:spPr>
        <p:txBody>
          <a:bodyPr wrap="square" rtlCol="0">
            <a:spAutoFit/>
          </a:bodyPr>
          <a:lstStyle/>
          <a:p>
            <a:pPr algn="ctr"/>
            <a:r>
              <a:rPr lang="nl-BE" sz="2400" b="1" dirty="0" smtClean="0">
                <a:solidFill>
                  <a:prstClr val="black"/>
                </a:solidFill>
                <a:latin typeface="FlandersArtSans-Regular" panose="00000500000000000000" pitchFamily="2" charset="0"/>
              </a:rPr>
              <a:t>Werknemers </a:t>
            </a:r>
            <a:endParaRPr lang="nl-BE" sz="2400" b="1" dirty="0">
              <a:solidFill>
                <a:prstClr val="black"/>
              </a:solidFill>
              <a:latin typeface="FlandersArtSans-Regular" panose="00000500000000000000" pitchFamily="2" charset="0"/>
            </a:endParaRPr>
          </a:p>
        </p:txBody>
      </p:sp>
    </p:spTree>
    <p:extLst>
      <p:ext uri="{BB962C8B-B14F-4D97-AF65-F5344CB8AC3E}">
        <p14:creationId xmlns:p14="http://schemas.microsoft.com/office/powerpoint/2010/main" val="349328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8102D30-4FBE-4DF9-A3AF-5404696EB80D}"/>
    </a:ext>
  </a:extLst>
</a:theme>
</file>

<file path=ppt/theme/theme10.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e_logo VO">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2844D1A-1823-45F1-B66D-C2E2D59B89F3}"/>
    </a:ext>
  </a:extLst>
</a:theme>
</file>

<file path=ppt/theme/theme3.xml><?xml version="1.0" encoding="utf-8"?>
<a:theme xmlns:a="http://schemas.openxmlformats.org/drawingml/2006/main" name="1_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8102D30-4FBE-4DF9-A3AF-5404696EB80D}"/>
    </a:ext>
  </a:extLst>
</a:theme>
</file>

<file path=ppt/theme/theme4.xml><?xml version="1.0" encoding="utf-8"?>
<a:theme xmlns:a="http://schemas.openxmlformats.org/drawingml/2006/main" name="2_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8102D30-4FBE-4DF9-A3AF-5404696EB80D}"/>
    </a:ext>
  </a:extLst>
</a:theme>
</file>

<file path=ppt/theme/theme5.xml><?xml version="1.0" encoding="utf-8"?>
<a:theme xmlns:a="http://schemas.openxmlformats.org/drawingml/2006/main" name="1_Presentatie_logo VO">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70315_Presentatie_stuurgroep_LBB.potx" id="{960228B3-E28A-4FBC-9C71-56C434553FA9}" vid="{3052DAE6-B2EF-4CC8-905D-E781E95FD7AA}"/>
    </a:ext>
  </a:extLst>
</a:theme>
</file>

<file path=ppt/theme/theme6.xml><?xml version="1.0" encoding="utf-8"?>
<a:theme xmlns:a="http://schemas.openxmlformats.org/drawingml/2006/main" name="3_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8102D30-4FBE-4DF9-A3AF-5404696EB80D}"/>
    </a:ext>
  </a:extLst>
</a:theme>
</file>

<file path=ppt/theme/theme7.xml><?xml version="1.0" encoding="utf-8"?>
<a:theme xmlns:a="http://schemas.openxmlformats.org/drawingml/2006/main" name="4_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8102D30-4FBE-4DF9-A3AF-5404696EB80D}"/>
    </a:ext>
  </a:extLst>
</a:theme>
</file>

<file path=ppt/theme/theme8.xml><?xml version="1.0" encoding="utf-8"?>
<a:theme xmlns:a="http://schemas.openxmlformats.org/drawingml/2006/main" name="5_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20161121_Presentatie_projectgroep_LBB_20161128.potx" id="{9902BF49-C151-4307-854C-E3A784EC296E}" vid="{C8102D30-4FBE-4DF9-A3AF-5404696EB80D}"/>
    </a:ext>
  </a:ext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7E3DF99FE75546AEFE566F26CC1C90" ma:contentTypeVersion="0" ma:contentTypeDescription="Een nieuw document maken." ma:contentTypeScope="" ma:versionID="0bb0762164b5e6918d35247f1eb070f3">
  <xsd:schema xmlns:xsd="http://www.w3.org/2001/XMLSchema" xmlns:xs="http://www.w3.org/2001/XMLSchema" xmlns:p="http://schemas.microsoft.com/office/2006/metadata/properties" targetNamespace="http://schemas.microsoft.com/office/2006/metadata/properties" ma:root="true" ma:fieldsID="bea47b9fde66f50e44585341a2d3ca7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04AC58-0C93-46D4-B79E-E8CE255F8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DCF8A5C-47DA-4B7B-9810-1E3785523D9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3EB5865-0B1D-477F-A228-204B7C24F7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20161121_Presentatie_projectgroep_LBB_20161128</Template>
  <TotalTime>3644</TotalTime>
  <Words>2686</Words>
  <Application>Microsoft Office PowerPoint</Application>
  <PresentationFormat>Diavoorstelling (4:3)</PresentationFormat>
  <Paragraphs>516</Paragraphs>
  <Slides>43</Slides>
  <Notes>34</Notes>
  <HiddenSlides>0</HiddenSlides>
  <MMClips>0</MMClips>
  <ScaleCrop>false</ScaleCrop>
  <HeadingPairs>
    <vt:vector size="6" baseType="variant">
      <vt:variant>
        <vt:lpstr>Gebruikte lettertypen</vt:lpstr>
      </vt:variant>
      <vt:variant>
        <vt:i4>11</vt:i4>
      </vt:variant>
      <vt:variant>
        <vt:lpstr>Thema</vt:lpstr>
      </vt:variant>
      <vt:variant>
        <vt:i4>8</vt:i4>
      </vt:variant>
      <vt:variant>
        <vt:lpstr>Diatitels</vt:lpstr>
      </vt:variant>
      <vt:variant>
        <vt:i4>43</vt:i4>
      </vt:variant>
    </vt:vector>
  </HeadingPairs>
  <TitlesOfParts>
    <vt:vector size="62" baseType="lpstr">
      <vt:lpstr>Arial</vt:lpstr>
      <vt:lpstr>FlandersArtSans-Bold</vt:lpstr>
      <vt:lpstr>FlandersArtSans-Light</vt:lpstr>
      <vt:lpstr>FlandersArtSerif-Regular</vt:lpstr>
      <vt:lpstr>FlandersArtSans-Regular</vt:lpstr>
      <vt:lpstr>Calibri</vt:lpstr>
      <vt:lpstr>Symbol</vt:lpstr>
      <vt:lpstr>Bookman Old Style</vt:lpstr>
      <vt:lpstr>Arial Narrow</vt:lpstr>
      <vt:lpstr>Arial Rounded MT Bold</vt:lpstr>
      <vt:lpstr>Wingdings</vt:lpstr>
      <vt:lpstr>Aangepast ontwerp</vt:lpstr>
      <vt:lpstr>Presentatie_logo VO</vt:lpstr>
      <vt:lpstr>1_Aangepast ontwerp</vt:lpstr>
      <vt:lpstr>2_Aangepast ontwerp</vt:lpstr>
      <vt:lpstr>1_Presentatie_logo VO</vt:lpstr>
      <vt:lpstr>3_Aangepast ontwerp</vt:lpstr>
      <vt:lpstr>4_Aangepast ontwerp</vt:lpstr>
      <vt:lpstr>5_Aangepast ontwerp</vt:lpstr>
      <vt:lpstr>Functieclassificatie en voorstellen voor het vernieuwde loopbaan- en beloningsbeleid van de Vlaamse overheid </vt:lpstr>
      <vt:lpstr>Inhoud</vt:lpstr>
      <vt:lpstr>Waarom een nieuw loopbaan- en beloningsbeleid? </vt:lpstr>
      <vt:lpstr>PowerPoint-presentatie</vt:lpstr>
      <vt:lpstr>Graden (adj v/d dir) versus functiefamilies</vt:lpstr>
      <vt:lpstr>Pilootprojecten</vt:lpstr>
      <vt:lpstr>PowerPoint-presentatie</vt:lpstr>
      <vt:lpstr>Beloningsgebouw: loonspanning</vt:lpstr>
      <vt:lpstr>PowerPoint-presentatie</vt:lpstr>
      <vt:lpstr>PowerPoint-presentatie</vt:lpstr>
      <vt:lpstr>PowerPoint-presentatie</vt:lpstr>
      <vt:lpstr>PowerPoint-presentatie</vt:lpstr>
      <vt:lpstr>Personeelspeiling 2016</vt:lpstr>
      <vt:lpstr>Waarom? Maatschappelijke trends en uitdagingen </vt:lpstr>
      <vt:lpstr>PowerPoint-presentatie</vt:lpstr>
      <vt:lpstr>Inhoud</vt:lpstr>
      <vt:lpstr>Doel nieuw loopbaan- en beloningsbeleid </vt:lpstr>
      <vt:lpstr>3 bouwstenen </vt:lpstr>
      <vt:lpstr>Overzicht waarderingsinstrumenten</vt:lpstr>
      <vt:lpstr>PowerPoint-presentatie</vt:lpstr>
      <vt:lpstr>Inhoud</vt:lpstr>
      <vt:lpstr>Traject functieclassificatie </vt:lpstr>
      <vt:lpstr>Functieclassificatie: wat? </vt:lpstr>
      <vt:lpstr>Functieclassificatie: wat? </vt:lpstr>
      <vt:lpstr>Functiefamilies </vt:lpstr>
      <vt:lpstr>Versie 2017</vt:lpstr>
      <vt:lpstr>PowerPoint-presentatie</vt:lpstr>
      <vt:lpstr>PowerPoint-presentatie</vt:lpstr>
      <vt:lpstr>PowerPoint-presentatie</vt:lpstr>
      <vt:lpstr>Functieclassificatie: waarom? </vt:lpstr>
      <vt:lpstr>Waarom? Basis voor een geïntegreerd personeelsbeleid</vt:lpstr>
      <vt:lpstr>PowerPoint-presentatie</vt:lpstr>
      <vt:lpstr>Functieclassificatie: hoe? </vt:lpstr>
      <vt:lpstr>Hoe worden functies gewogen? </vt:lpstr>
      <vt:lpstr>PowerPoint-presentatie</vt:lpstr>
      <vt:lpstr>Demo functieweging </vt:lpstr>
      <vt:lpstr>Impact op jouw loon?</vt:lpstr>
      <vt:lpstr>Impact op jouw loon?</vt:lpstr>
      <vt:lpstr>Hoe verloopt de beroepsprocedure?</vt:lpstr>
      <vt:lpstr>PowerPoint-presentatie</vt:lpstr>
      <vt:lpstr>PowerPoint-presentatie</vt:lpstr>
      <vt:lpstr>PowerPoint-presentatie</vt:lpstr>
      <vt:lpstr>Projectplan [naam entiteit]</vt:lpstr>
    </vt:vector>
  </TitlesOfParts>
  <Company>Vlaamse 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ppt fucla</dc:title>
  <dc:subject>functielassificatie</dc:subject>
  <dc:creator>ronny verstraete</dc:creator>
  <cp:lastModifiedBy>Verstraete, Ronny</cp:lastModifiedBy>
  <cp:revision>305</cp:revision>
  <cp:lastPrinted>2017-04-07T09:30:33Z</cp:lastPrinted>
  <dcterms:created xsi:type="dcterms:W3CDTF">2016-11-23T08:48:47Z</dcterms:created>
  <dcterms:modified xsi:type="dcterms:W3CDTF">2018-04-24T12:21:53Z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0x010100D47E3DF99FE75546AEFE566F26CC1C90</vt:lpwstr>
  </property>
</Properties>
</file>