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61" r:id="rId2"/>
    <p:sldId id="337" r:id="rId3"/>
    <p:sldId id="349" r:id="rId4"/>
    <p:sldId id="272" r:id="rId5"/>
    <p:sldId id="286" r:id="rId6"/>
    <p:sldId id="345" r:id="rId7"/>
    <p:sldId id="346" r:id="rId8"/>
    <p:sldId id="319" r:id="rId9"/>
    <p:sldId id="322" r:id="rId10"/>
    <p:sldId id="323" r:id="rId11"/>
    <p:sldId id="315" r:id="rId12"/>
    <p:sldId id="289" r:id="rId13"/>
    <p:sldId id="282" r:id="rId14"/>
    <p:sldId id="339" r:id="rId15"/>
    <p:sldId id="293" r:id="rId16"/>
    <p:sldId id="294" r:id="rId17"/>
    <p:sldId id="283" r:id="rId18"/>
    <p:sldId id="340" r:id="rId19"/>
    <p:sldId id="341" r:id="rId20"/>
    <p:sldId id="342" r:id="rId21"/>
    <p:sldId id="343" r:id="rId22"/>
    <p:sldId id="353" r:id="rId23"/>
    <p:sldId id="328" r:id="rId24"/>
    <p:sldId id="326" r:id="rId25"/>
    <p:sldId id="327" r:id="rId26"/>
    <p:sldId id="329" r:id="rId27"/>
    <p:sldId id="330" r:id="rId28"/>
    <p:sldId id="332" r:id="rId29"/>
    <p:sldId id="316" r:id="rId30"/>
    <p:sldId id="318" r:id="rId31"/>
    <p:sldId id="324" r:id="rId32"/>
    <p:sldId id="306" r:id="rId33"/>
    <p:sldId id="352" r:id="rId34"/>
    <p:sldId id="308" r:id="rId35"/>
    <p:sldId id="273" r:id="rId36"/>
    <p:sldId id="296" r:id="rId37"/>
    <p:sldId id="295" r:id="rId38"/>
    <p:sldId id="297" r:id="rId39"/>
    <p:sldId id="298" r:id="rId40"/>
    <p:sldId id="350" r:id="rId41"/>
    <p:sldId id="333" r:id="rId42"/>
    <p:sldId id="351" r:id="rId43"/>
    <p:sldId id="314" r:id="rId44"/>
    <p:sldId id="260" r:id="rId45"/>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5B"/>
    <a:srgbClr val="A3CC00"/>
    <a:srgbClr val="8BA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09" d="100"/>
          <a:sy n="109" d="100"/>
        </p:scale>
        <p:origin x="129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BECB79B4-71CD-4D3A-AC36-A4C724E20998}" type="datetimeFigureOut">
              <a:rPr lang="nl-BE" smtClean="0"/>
              <a:t>6/01/2016</a:t>
            </a:fld>
            <a:endParaRPr lang="nl-BE"/>
          </a:p>
        </p:txBody>
      </p:sp>
      <p:sp>
        <p:nvSpPr>
          <p:cNvPr id="4" name="Tijdelijke aanduiding voor voettekst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8DEB904A-1097-4AE0-ADAD-0B209B089E38}" type="slidenum">
              <a:rPr lang="nl-BE" smtClean="0"/>
              <a:t>‹nr.›</a:t>
            </a:fld>
            <a:endParaRPr lang="nl-BE"/>
          </a:p>
        </p:txBody>
      </p:sp>
    </p:spTree>
    <p:extLst>
      <p:ext uri="{BB962C8B-B14F-4D97-AF65-F5344CB8AC3E}">
        <p14:creationId xmlns:p14="http://schemas.microsoft.com/office/powerpoint/2010/main" val="20181444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FE6852C-B6D6-4E15-BF6E-BDBDBABD0AEA}" type="datetimeFigureOut">
              <a:rPr lang="nl-BE" smtClean="0"/>
              <a:t>6/01/2016</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B9AA421C-6060-45AF-B9D7-227913CA8A5B}" type="slidenum">
              <a:rPr lang="nl-BE" smtClean="0"/>
              <a:t>‹nr.›</a:t>
            </a:fld>
            <a:endParaRPr lang="nl-BE"/>
          </a:p>
        </p:txBody>
      </p:sp>
    </p:spTree>
    <p:extLst>
      <p:ext uri="{BB962C8B-B14F-4D97-AF65-F5344CB8AC3E}">
        <p14:creationId xmlns:p14="http://schemas.microsoft.com/office/powerpoint/2010/main" val="33475376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271790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256318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Tree>
    <p:extLst>
      <p:ext uri="{BB962C8B-B14F-4D97-AF65-F5344CB8AC3E}">
        <p14:creationId xmlns:p14="http://schemas.microsoft.com/office/powerpoint/2010/main" val="101532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smtClean="0"/>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BE" dirty="0"/>
          </a:p>
        </p:txBody>
      </p:sp>
    </p:spTree>
    <p:extLst>
      <p:ext uri="{BB962C8B-B14F-4D97-AF65-F5344CB8AC3E}">
        <p14:creationId xmlns:p14="http://schemas.microsoft.com/office/powerpoint/2010/main" val="93491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dirty="0" smtClean="0"/>
              <a:t>Klik om de stijl te bewerken</a:t>
            </a:r>
            <a:endParaRPr lang="nl-BE" dirty="0"/>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160485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BE"/>
          </a:p>
        </p:txBody>
      </p:sp>
    </p:spTree>
    <p:extLst>
      <p:ext uri="{BB962C8B-B14F-4D97-AF65-F5344CB8AC3E}">
        <p14:creationId xmlns:p14="http://schemas.microsoft.com/office/powerpoint/2010/main" val="20802239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gelijkin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392238"/>
            <a:ext cx="9144000" cy="36512"/>
          </a:xfrm>
          <a:prstGeom prst="rect">
            <a:avLst/>
          </a:prstGeom>
          <a:gradFill rotWithShape="0">
            <a:gsLst>
              <a:gs pos="0">
                <a:srgbClr val="11A311"/>
              </a:gs>
              <a:gs pos="100000">
                <a:srgbClr val="10086B"/>
              </a:gs>
            </a:gsLst>
            <a:lin ang="0" scaled="1"/>
          </a:gradFill>
          <a:ln w="9525">
            <a:noFill/>
            <a:miter lim="800000"/>
            <a:headEnd/>
            <a:tailEnd/>
          </a:ln>
        </p:spPr>
        <p:txBody>
          <a:bodyPr wrap="none" anchor="ctr"/>
          <a:lstStyle/>
          <a:p>
            <a:pPr>
              <a:defRPr/>
            </a:pPr>
            <a:endParaRPr lang="nl-BE"/>
          </a:p>
        </p:txBody>
      </p:sp>
      <p:sp>
        <p:nvSpPr>
          <p:cNvPr id="4" name="Tijdelijke aanduiding voor inhoud 3"/>
          <p:cNvSpPr>
            <a:spLocks noGrp="1"/>
          </p:cNvSpPr>
          <p:nvPr>
            <p:ph sz="half" idx="2"/>
          </p:nvPr>
        </p:nvSpPr>
        <p:spPr>
          <a:xfrm>
            <a:off x="428596" y="1428736"/>
            <a:ext cx="8429684" cy="2071702"/>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inhoud 5"/>
          <p:cNvSpPr>
            <a:spLocks noGrp="1"/>
          </p:cNvSpPr>
          <p:nvPr>
            <p:ph sz="quarter" idx="4"/>
          </p:nvPr>
        </p:nvSpPr>
        <p:spPr>
          <a:xfrm>
            <a:off x="357158" y="3571876"/>
            <a:ext cx="8501122" cy="2286016"/>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1" name="Titel 1"/>
          <p:cNvSpPr>
            <a:spLocks noGrp="1"/>
          </p:cNvSpPr>
          <p:nvPr>
            <p:ph type="title"/>
          </p:nvPr>
        </p:nvSpPr>
        <p:spPr>
          <a:xfrm>
            <a:off x="0" y="0"/>
            <a:ext cx="9144000" cy="857232"/>
          </a:xfrm>
          <a:solidFill>
            <a:srgbClr val="3A8A50"/>
          </a:solidFill>
        </p:spPr>
        <p:txBody>
          <a:bodyPr/>
          <a:lstStyle>
            <a:lvl1pPr>
              <a:defRPr sz="3600" baseline="0">
                <a:solidFill>
                  <a:schemeClr val="bg2"/>
                </a:solidFill>
                <a:latin typeface="Arial" pitchFamily="34" charset="0"/>
                <a:cs typeface="Arial" pitchFamily="34" charset="0"/>
              </a:defRPr>
            </a:lvl1pPr>
          </a:lstStyle>
          <a:p>
            <a:r>
              <a:rPr lang="nl-NL" dirty="0" smtClean="0"/>
              <a:t>Klik om de stijl te bewerken</a:t>
            </a:r>
            <a:endParaRPr lang="nl-BE" dirty="0"/>
          </a:p>
        </p:txBody>
      </p:sp>
      <p:sp>
        <p:nvSpPr>
          <p:cNvPr id="9" name="Tijdelijke aanduiding voor tekst 2"/>
          <p:cNvSpPr>
            <a:spLocks noGrp="1"/>
          </p:cNvSpPr>
          <p:nvPr>
            <p:ph type="body" idx="11"/>
          </p:nvPr>
        </p:nvSpPr>
        <p:spPr>
          <a:xfrm>
            <a:off x="0" y="857232"/>
            <a:ext cx="9144000" cy="571504"/>
          </a:xfrm>
        </p:spPr>
        <p:txBody>
          <a:bodyPr anchor="b"/>
          <a:lstStyle>
            <a:lvl1pPr marL="0" indent="0" algn="ctr">
              <a:buNone/>
              <a:defRPr sz="3200" b="0" cap="sm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8" name="Rectangle 12"/>
          <p:cNvSpPr>
            <a:spLocks noGrp="1" noChangeArrowheads="1"/>
          </p:cNvSpPr>
          <p:nvPr>
            <p:ph type="sldNum" sz="quarter" idx="12"/>
          </p:nvPr>
        </p:nvSpPr>
        <p:spPr>
          <a:xfrm>
            <a:off x="7739063" y="6553200"/>
            <a:ext cx="762000" cy="304800"/>
          </a:xfrm>
          <a:prstGeom prst="rect">
            <a:avLst/>
          </a:prstGeom>
        </p:spPr>
        <p:txBody>
          <a:bodyPr/>
          <a:lstStyle>
            <a:lvl1pPr>
              <a:defRPr/>
            </a:lvl1pPr>
          </a:lstStyle>
          <a:p>
            <a:pPr>
              <a:defRPr/>
            </a:pPr>
            <a:fld id="{A1E42E57-6D08-459A-AA4C-4AF0B7D14833}" type="slidenum">
              <a:rPr lang="nl-NL"/>
              <a:pPr>
                <a:defRPr/>
              </a:pPr>
              <a:t>‹nr.›</a:t>
            </a:fld>
            <a:endParaRPr lang="nl-NL"/>
          </a:p>
        </p:txBody>
      </p:sp>
    </p:spTree>
    <p:extLst>
      <p:ext uri="{BB962C8B-B14F-4D97-AF65-F5344CB8AC3E}">
        <p14:creationId xmlns:p14="http://schemas.microsoft.com/office/powerpoint/2010/main" val="142756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Vergelijkin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392238"/>
            <a:ext cx="9144000" cy="36512"/>
          </a:xfrm>
          <a:prstGeom prst="rect">
            <a:avLst/>
          </a:prstGeom>
          <a:gradFill rotWithShape="0">
            <a:gsLst>
              <a:gs pos="0">
                <a:srgbClr val="11A311"/>
              </a:gs>
              <a:gs pos="100000">
                <a:srgbClr val="10086B"/>
              </a:gs>
            </a:gsLst>
            <a:lin ang="0" scaled="1"/>
          </a:gradFill>
          <a:ln w="9525">
            <a:noFill/>
            <a:miter lim="800000"/>
            <a:headEnd/>
            <a:tailEnd/>
          </a:ln>
        </p:spPr>
        <p:txBody>
          <a:bodyPr wrap="none" anchor="ctr"/>
          <a:lstStyle/>
          <a:p>
            <a:pPr>
              <a:defRPr/>
            </a:pPr>
            <a:endParaRPr lang="nl-BE"/>
          </a:p>
        </p:txBody>
      </p:sp>
      <p:sp>
        <p:nvSpPr>
          <p:cNvPr id="4" name="Tijdelijke aanduiding voor inhoud 3"/>
          <p:cNvSpPr>
            <a:spLocks noGrp="1"/>
          </p:cNvSpPr>
          <p:nvPr>
            <p:ph sz="half" idx="2"/>
          </p:nvPr>
        </p:nvSpPr>
        <p:spPr>
          <a:xfrm>
            <a:off x="428596" y="1428736"/>
            <a:ext cx="8429684" cy="2071702"/>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inhoud 5"/>
          <p:cNvSpPr>
            <a:spLocks noGrp="1"/>
          </p:cNvSpPr>
          <p:nvPr>
            <p:ph sz="quarter" idx="4"/>
          </p:nvPr>
        </p:nvSpPr>
        <p:spPr>
          <a:xfrm>
            <a:off x="357158" y="3571876"/>
            <a:ext cx="8501122" cy="2286016"/>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1" name="Titel 1"/>
          <p:cNvSpPr>
            <a:spLocks noGrp="1"/>
          </p:cNvSpPr>
          <p:nvPr>
            <p:ph type="title"/>
          </p:nvPr>
        </p:nvSpPr>
        <p:spPr>
          <a:xfrm>
            <a:off x="0" y="0"/>
            <a:ext cx="9144000" cy="857232"/>
          </a:xfrm>
          <a:solidFill>
            <a:srgbClr val="3A8A50"/>
          </a:solidFill>
        </p:spPr>
        <p:txBody>
          <a:bodyPr/>
          <a:lstStyle>
            <a:lvl1pPr>
              <a:defRPr sz="3600" baseline="0">
                <a:solidFill>
                  <a:schemeClr val="bg2"/>
                </a:solidFill>
                <a:latin typeface="Arial" pitchFamily="34" charset="0"/>
                <a:cs typeface="Arial" pitchFamily="34" charset="0"/>
              </a:defRPr>
            </a:lvl1pPr>
          </a:lstStyle>
          <a:p>
            <a:r>
              <a:rPr lang="nl-NL" dirty="0" smtClean="0"/>
              <a:t>Klik om de stijl te bewerken</a:t>
            </a:r>
            <a:endParaRPr lang="nl-BE" dirty="0"/>
          </a:p>
        </p:txBody>
      </p:sp>
      <p:sp>
        <p:nvSpPr>
          <p:cNvPr id="9" name="Tijdelijke aanduiding voor tekst 2"/>
          <p:cNvSpPr>
            <a:spLocks noGrp="1"/>
          </p:cNvSpPr>
          <p:nvPr>
            <p:ph type="body" idx="11"/>
          </p:nvPr>
        </p:nvSpPr>
        <p:spPr>
          <a:xfrm>
            <a:off x="0" y="857232"/>
            <a:ext cx="9144000" cy="571504"/>
          </a:xfrm>
        </p:spPr>
        <p:txBody>
          <a:bodyPr anchor="b"/>
          <a:lstStyle>
            <a:lvl1pPr marL="0" indent="0" algn="ctr">
              <a:buNone/>
              <a:defRPr sz="3200" b="0" cap="sm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8" name="Rectangle 12"/>
          <p:cNvSpPr>
            <a:spLocks noGrp="1" noChangeArrowheads="1"/>
          </p:cNvSpPr>
          <p:nvPr>
            <p:ph type="sldNum" sz="quarter" idx="12"/>
          </p:nvPr>
        </p:nvSpPr>
        <p:spPr>
          <a:xfrm>
            <a:off x="7739063" y="6553200"/>
            <a:ext cx="762000" cy="304800"/>
          </a:xfrm>
          <a:prstGeom prst="rect">
            <a:avLst/>
          </a:prstGeom>
        </p:spPr>
        <p:txBody>
          <a:bodyPr/>
          <a:lstStyle>
            <a:lvl1pPr>
              <a:defRPr/>
            </a:lvl1pPr>
          </a:lstStyle>
          <a:p>
            <a:pPr>
              <a:defRPr/>
            </a:pPr>
            <a:fld id="{A1E42E57-6D08-459A-AA4C-4AF0B7D14833}" type="slidenum">
              <a:rPr lang="nl-NL"/>
              <a:pPr>
                <a:defRPr/>
              </a:pPr>
              <a:t>‹nr.›</a:t>
            </a:fld>
            <a:endParaRPr lang="nl-NL"/>
          </a:p>
        </p:txBody>
      </p:sp>
    </p:spTree>
    <p:extLst>
      <p:ext uri="{BB962C8B-B14F-4D97-AF65-F5344CB8AC3E}">
        <p14:creationId xmlns:p14="http://schemas.microsoft.com/office/powerpoint/2010/main" val="6436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13827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Tree>
    <p:extLst>
      <p:ext uri="{BB962C8B-B14F-4D97-AF65-F5344CB8AC3E}">
        <p14:creationId xmlns:p14="http://schemas.microsoft.com/office/powerpoint/2010/main" val="54729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BE"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79483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351942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5"/>
          <p:cNvSpPr txBox="1">
            <a:spLocks/>
          </p:cNvSpPr>
          <p:nvPr userDrawn="1"/>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l-BE" dirty="0">
              <a:latin typeface="FlandersArtSans-Medium" panose="00000600000000000000" pitchFamily="2" charset="0"/>
            </a:endParaRPr>
          </a:p>
        </p:txBody>
      </p:sp>
    </p:spTree>
    <p:extLst>
      <p:ext uri="{BB962C8B-B14F-4D97-AF65-F5344CB8AC3E}">
        <p14:creationId xmlns:p14="http://schemas.microsoft.com/office/powerpoint/2010/main" val="330579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dirty="0" smtClean="0"/>
              <a:t>Klik om de stijl te bewerken</a:t>
            </a:r>
            <a:endParaRPr lang="nl-BE" dirty="0"/>
          </a:p>
        </p:txBody>
      </p:sp>
      <p:sp>
        <p:nvSpPr>
          <p:cNvPr id="3" name="Tijdelijke aanduiding voor inhoud 2"/>
          <p:cNvSpPr>
            <a:spLocks noGrp="1"/>
          </p:cNvSpPr>
          <p:nvPr>
            <p:ph idx="1"/>
          </p:nvPr>
        </p:nvSpPr>
        <p:spPr>
          <a:xfrm>
            <a:off x="3575050" y="273050"/>
            <a:ext cx="5111750" cy="5853113"/>
          </a:xfrm>
        </p:spPr>
        <p:txBody>
          <a:bodyPr/>
          <a:lstStyle>
            <a:lvl1pPr>
              <a:defRPr sz="3200">
                <a:solidFill>
                  <a:srgbClr val="00206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Tree>
    <p:extLst>
      <p:ext uri="{BB962C8B-B14F-4D97-AF65-F5344CB8AC3E}">
        <p14:creationId xmlns:p14="http://schemas.microsoft.com/office/powerpoint/2010/main" val="185996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dirty="0" smtClean="0"/>
              <a:t>Klik om de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Tree>
    <p:extLst>
      <p:ext uri="{BB962C8B-B14F-4D97-AF65-F5344CB8AC3E}">
        <p14:creationId xmlns:p14="http://schemas.microsoft.com/office/powerpoint/2010/main" val="145834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35505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Rechthoek 6"/>
          <p:cNvSpPr/>
          <p:nvPr/>
        </p:nvSpPr>
        <p:spPr>
          <a:xfrm>
            <a:off x="-36512" y="0"/>
            <a:ext cx="360000" cy="6858000"/>
          </a:xfrm>
          <a:prstGeom prst="rect">
            <a:avLst/>
          </a:prstGeom>
          <a:solidFill>
            <a:srgbClr val="8B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rot="16200000">
            <a:off x="-167440" y="6103810"/>
            <a:ext cx="612604" cy="369332"/>
          </a:xfrm>
          <a:prstGeom prst="rect">
            <a:avLst/>
          </a:prstGeom>
          <a:noFill/>
        </p:spPr>
        <p:txBody>
          <a:bodyPr wrap="none" rtlCol="0">
            <a:spAutoFit/>
          </a:bodyPr>
          <a:lstStyle/>
          <a:p>
            <a:r>
              <a:rPr lang="nl-BE" b="1" dirty="0" smtClean="0">
                <a:solidFill>
                  <a:schemeClr val="bg1"/>
                </a:solidFill>
                <a:latin typeface="+mn-lt"/>
              </a:rPr>
              <a:t>ILVO</a:t>
            </a:r>
            <a:endParaRPr lang="nl-BE" b="1" dirty="0">
              <a:solidFill>
                <a:schemeClr val="bg1"/>
              </a:solidFill>
              <a:latin typeface="+mn-lt"/>
            </a:endParaRPr>
          </a:p>
        </p:txBody>
      </p:sp>
    </p:spTree>
    <p:extLst>
      <p:ext uri="{BB962C8B-B14F-4D97-AF65-F5344CB8AC3E}">
        <p14:creationId xmlns:p14="http://schemas.microsoft.com/office/powerpoint/2010/main" val="374064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defTabSz="914400" rtl="0" eaLnBrk="1" latinLnBrk="0" hangingPunct="1">
        <a:spcBef>
          <a:spcPct val="0"/>
        </a:spcBef>
        <a:buNone/>
        <a:defRPr sz="4400" b="1" kern="1200">
          <a:solidFill>
            <a:srgbClr val="15465B"/>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stuurszaken.be/functiefamilies-vlaamse-overheid"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bestuurszaken.be/functiefamilies"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bestuurszaken.be/beroepsprocedure"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bestuurszaken.be/functieclassificatie"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rgbClr val="15465B"/>
                </a:solidFill>
                <a:latin typeface="FlandersArtSans-Bold" panose="00000800000000000000" pitchFamily="2" charset="0"/>
                <a:ea typeface="+mj-ea"/>
                <a:cs typeface="+mj-cs"/>
              </a:defRPr>
            </a:lvl1pPr>
          </a:lstStyle>
          <a:p>
            <a:endParaRPr lang="nl-BE" b="1" dirty="0">
              <a:latin typeface="Calibri" panose="020F0502020204030204" pitchFamily="34" charset="0"/>
              <a:cs typeface="Calibri" panose="020F050202020403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144" y="5445224"/>
            <a:ext cx="1875656" cy="994098"/>
          </a:xfrm>
          <a:prstGeom prst="rect">
            <a:avLst/>
          </a:prstGeom>
        </p:spPr>
      </p:pic>
      <p:sp>
        <p:nvSpPr>
          <p:cNvPr id="7" name="Tijdelijke aanduiding voor tekst 1"/>
          <p:cNvSpPr txBox="1">
            <a:spLocks/>
          </p:cNvSpPr>
          <p:nvPr/>
        </p:nvSpPr>
        <p:spPr>
          <a:xfrm>
            <a:off x="899592" y="1424137"/>
            <a:ext cx="7772400" cy="29523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BE" sz="4400" b="1" dirty="0" smtClean="0">
                <a:solidFill>
                  <a:srgbClr val="15465B"/>
                </a:solidFill>
                <a:latin typeface="FlandersArtSans-Light" panose="00000400000000000000" pitchFamily="2" charset="0"/>
              </a:rPr>
              <a:t> </a:t>
            </a:r>
          </a:p>
          <a:p>
            <a:pPr marL="0" indent="0" algn="ctr">
              <a:buNone/>
            </a:pPr>
            <a:r>
              <a:rPr lang="nl-BE" sz="4400" dirty="0" smtClean="0">
                <a:solidFill>
                  <a:srgbClr val="15465B"/>
                </a:solidFill>
                <a:latin typeface="FlandersArtSans-Light" panose="00000400000000000000" pitchFamily="2" charset="0"/>
              </a:rPr>
              <a:t>FUNCTIECLASSIFICATIE</a:t>
            </a:r>
          </a:p>
          <a:p>
            <a:endParaRPr lang="nl-BE" dirty="0" smtClean="0"/>
          </a:p>
        </p:txBody>
      </p:sp>
      <p:sp>
        <p:nvSpPr>
          <p:cNvPr id="3" name="Tekstvak 2"/>
          <p:cNvSpPr txBox="1"/>
          <p:nvPr/>
        </p:nvSpPr>
        <p:spPr>
          <a:xfrm>
            <a:off x="2986733" y="4869160"/>
            <a:ext cx="3600400" cy="646331"/>
          </a:xfrm>
          <a:prstGeom prst="rect">
            <a:avLst/>
          </a:prstGeom>
          <a:noFill/>
        </p:spPr>
        <p:txBody>
          <a:bodyPr wrap="square" rtlCol="0">
            <a:spAutoFit/>
          </a:bodyPr>
          <a:lstStyle/>
          <a:p>
            <a:pPr algn="ctr"/>
            <a:r>
              <a:rPr lang="nl-BE" dirty="0" smtClean="0">
                <a:latin typeface="FlandersArtSans-Light" panose="00000400000000000000" pitchFamily="2" charset="0"/>
              </a:rPr>
              <a:t>INFOSESSIES </a:t>
            </a:r>
          </a:p>
          <a:p>
            <a:pPr algn="ctr"/>
            <a:r>
              <a:rPr lang="nl-BE" dirty="0" smtClean="0">
                <a:latin typeface="FlandersArtSans-Light" panose="00000400000000000000" pitchFamily="2" charset="0"/>
              </a:rPr>
              <a:t>7, 8, 11, 12, 13 en 15 januari 2016</a:t>
            </a:r>
          </a:p>
        </p:txBody>
      </p:sp>
    </p:spTree>
    <p:extLst>
      <p:ext uri="{BB962C8B-B14F-4D97-AF65-F5344CB8AC3E}">
        <p14:creationId xmlns:p14="http://schemas.microsoft.com/office/powerpoint/2010/main" val="215931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1"/>
          </p:nvPr>
        </p:nvSpPr>
        <p:spPr/>
        <p:txBody>
          <a:bodyPr>
            <a:normAutofit lnSpcReduction="10000"/>
          </a:bodyPr>
          <a:lstStyle/>
          <a:p>
            <a:r>
              <a:rPr lang="en-GB" dirty="0" err="1" smtClean="0"/>
              <a:t>Niveau</a:t>
            </a:r>
            <a:r>
              <a:rPr lang="en-GB" dirty="0" smtClean="0"/>
              <a:t> C – Rang C2</a:t>
            </a:r>
            <a:endParaRPr lang="en-GB" dirty="0"/>
          </a:p>
        </p:txBody>
      </p:sp>
      <p:cxnSp>
        <p:nvCxnSpPr>
          <p:cNvPr id="7" name="Rechte verbindingslijn 6"/>
          <p:cNvCxnSpPr/>
          <p:nvPr/>
        </p:nvCxnSpPr>
        <p:spPr>
          <a:xfrm>
            <a:off x="625667" y="5589240"/>
            <a:ext cx="7762757"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79613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89959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93204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118762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147565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35597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608416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06794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176368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349188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05172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320384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262778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666023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291581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550810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61156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464400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637220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752432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781236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810039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233975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377991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522007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694826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723629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838842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251520" y="5621178"/>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2010</a:t>
            </a:r>
            <a:endParaRPr lang="en-GB" sz="2000" dirty="0">
              <a:latin typeface="Arial" pitchFamily="34" charset="0"/>
              <a:cs typeface="Arial" pitchFamily="34" charset="0"/>
            </a:endParaRPr>
          </a:p>
        </p:txBody>
      </p:sp>
      <p:sp>
        <p:nvSpPr>
          <p:cNvPr id="38" name="Tekstvak 37"/>
          <p:cNvSpPr txBox="1"/>
          <p:nvPr/>
        </p:nvSpPr>
        <p:spPr>
          <a:xfrm>
            <a:off x="2520521" y="5589240"/>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2018</a:t>
            </a:r>
            <a:endParaRPr lang="en-GB" sz="2000" dirty="0">
              <a:latin typeface="Arial" pitchFamily="34" charset="0"/>
              <a:cs typeface="Arial" pitchFamily="34" charset="0"/>
            </a:endParaRPr>
          </a:p>
        </p:txBody>
      </p:sp>
      <p:sp>
        <p:nvSpPr>
          <p:cNvPr id="39" name="Tekstvak 38"/>
          <p:cNvSpPr txBox="1"/>
          <p:nvPr/>
        </p:nvSpPr>
        <p:spPr>
          <a:xfrm>
            <a:off x="5400841" y="5589240"/>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2028</a:t>
            </a:r>
            <a:endParaRPr lang="en-GB" sz="2000" dirty="0">
              <a:latin typeface="Arial" pitchFamily="34" charset="0"/>
              <a:cs typeface="Arial" pitchFamily="34" charset="0"/>
            </a:endParaRPr>
          </a:p>
        </p:txBody>
      </p:sp>
      <p:sp>
        <p:nvSpPr>
          <p:cNvPr id="40" name="Tekstvak 39"/>
          <p:cNvSpPr txBox="1"/>
          <p:nvPr/>
        </p:nvSpPr>
        <p:spPr>
          <a:xfrm>
            <a:off x="7993129" y="5589240"/>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2037</a:t>
            </a:r>
            <a:endParaRPr lang="en-GB" sz="2000" dirty="0">
              <a:latin typeface="Arial" pitchFamily="34" charset="0"/>
              <a:cs typeface="Arial" pitchFamily="34" charset="0"/>
            </a:endParaRPr>
          </a:p>
        </p:txBody>
      </p:sp>
      <p:sp>
        <p:nvSpPr>
          <p:cNvPr id="41" name="Tekstvak 40"/>
          <p:cNvSpPr txBox="1"/>
          <p:nvPr/>
        </p:nvSpPr>
        <p:spPr>
          <a:xfrm rot="16200000">
            <a:off x="-600347" y="3813462"/>
            <a:ext cx="2411622" cy="707886"/>
          </a:xfrm>
          <a:prstGeom prst="rect">
            <a:avLst/>
          </a:prstGeom>
          <a:noFill/>
        </p:spPr>
        <p:txBody>
          <a:bodyPr wrap="none" rtlCol="0">
            <a:spAutoFit/>
          </a:bodyPr>
          <a:lstStyle/>
          <a:p>
            <a:r>
              <a:rPr lang="en-GB" sz="2000" dirty="0" err="1" smtClean="0">
                <a:latin typeface="Arial" pitchFamily="34" charset="0"/>
                <a:cs typeface="Arial" pitchFamily="34" charset="0"/>
              </a:rPr>
              <a:t>technicus</a:t>
            </a:r>
            <a:r>
              <a:rPr lang="en-GB" sz="2000" dirty="0" smtClean="0">
                <a:latin typeface="Arial" pitchFamily="34" charset="0"/>
                <a:cs typeface="Arial" pitchFamily="34" charset="0"/>
              </a:rPr>
              <a:t> (C121)</a:t>
            </a:r>
          </a:p>
          <a:p>
            <a:r>
              <a:rPr lang="en-GB" sz="2000" dirty="0" err="1" smtClean="0">
                <a:latin typeface="Arial" pitchFamily="34" charset="0"/>
                <a:cs typeface="Arial" pitchFamily="34" charset="0"/>
              </a:rPr>
              <a:t>medewerker</a:t>
            </a:r>
            <a:r>
              <a:rPr lang="en-GB" sz="2000" dirty="0" smtClean="0">
                <a:latin typeface="Arial" pitchFamily="34" charset="0"/>
                <a:cs typeface="Arial" pitchFamily="34" charset="0"/>
              </a:rPr>
              <a:t> (C111)</a:t>
            </a:r>
            <a:endParaRPr lang="en-GB" sz="2000" dirty="0">
              <a:latin typeface="Arial" pitchFamily="34" charset="0"/>
              <a:cs typeface="Arial" pitchFamily="34" charset="0"/>
            </a:endParaRPr>
          </a:p>
        </p:txBody>
      </p:sp>
      <p:sp>
        <p:nvSpPr>
          <p:cNvPr id="42" name="Vrije vorm 41"/>
          <p:cNvSpPr/>
          <p:nvPr/>
        </p:nvSpPr>
        <p:spPr>
          <a:xfrm>
            <a:off x="611560" y="4780221"/>
            <a:ext cx="2304256"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Vrije vorm 42"/>
          <p:cNvSpPr/>
          <p:nvPr/>
        </p:nvSpPr>
        <p:spPr>
          <a:xfrm>
            <a:off x="2920588" y="4780221"/>
            <a:ext cx="2875548"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Vrije vorm 43"/>
          <p:cNvSpPr/>
          <p:nvPr/>
        </p:nvSpPr>
        <p:spPr>
          <a:xfrm>
            <a:off x="5800908" y="4780221"/>
            <a:ext cx="2587516"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kstvak 44"/>
          <p:cNvSpPr txBox="1"/>
          <p:nvPr/>
        </p:nvSpPr>
        <p:spPr>
          <a:xfrm>
            <a:off x="1475656" y="4365104"/>
            <a:ext cx="561372" cy="430887"/>
          </a:xfrm>
          <a:prstGeom prst="rect">
            <a:avLst/>
          </a:prstGeom>
          <a:noFill/>
        </p:spPr>
        <p:txBody>
          <a:bodyPr wrap="none" rtlCol="0">
            <a:spAutoFit/>
          </a:bodyPr>
          <a:lstStyle/>
          <a:p>
            <a:r>
              <a:rPr lang="en-GB" sz="2200" dirty="0" smtClean="0">
                <a:latin typeface="Arial" pitchFamily="34" charset="0"/>
                <a:cs typeface="Arial" pitchFamily="34" charset="0"/>
              </a:rPr>
              <a:t>8 j.</a:t>
            </a:r>
            <a:endParaRPr lang="en-GB" sz="2200" dirty="0">
              <a:latin typeface="Arial" pitchFamily="34" charset="0"/>
              <a:cs typeface="Arial" pitchFamily="34" charset="0"/>
            </a:endParaRPr>
          </a:p>
        </p:txBody>
      </p:sp>
      <p:sp>
        <p:nvSpPr>
          <p:cNvPr id="46" name="Tekstvak 45"/>
          <p:cNvSpPr txBox="1"/>
          <p:nvPr/>
        </p:nvSpPr>
        <p:spPr>
          <a:xfrm>
            <a:off x="4067944" y="4365104"/>
            <a:ext cx="718466" cy="430887"/>
          </a:xfrm>
          <a:prstGeom prst="rect">
            <a:avLst/>
          </a:prstGeom>
          <a:noFill/>
        </p:spPr>
        <p:txBody>
          <a:bodyPr wrap="none" rtlCol="0">
            <a:spAutoFit/>
          </a:bodyPr>
          <a:lstStyle/>
          <a:p>
            <a:r>
              <a:rPr lang="en-GB" sz="2200" dirty="0" smtClean="0">
                <a:latin typeface="Arial" pitchFamily="34" charset="0"/>
                <a:cs typeface="Arial" pitchFamily="34" charset="0"/>
              </a:rPr>
              <a:t>10 j.</a:t>
            </a:r>
            <a:endParaRPr lang="en-GB" sz="2200" dirty="0">
              <a:latin typeface="Arial" pitchFamily="34" charset="0"/>
              <a:cs typeface="Arial" pitchFamily="34" charset="0"/>
            </a:endParaRPr>
          </a:p>
        </p:txBody>
      </p:sp>
      <p:sp>
        <p:nvSpPr>
          <p:cNvPr id="47" name="Tekstvak 46"/>
          <p:cNvSpPr txBox="1"/>
          <p:nvPr/>
        </p:nvSpPr>
        <p:spPr>
          <a:xfrm>
            <a:off x="6890948" y="4365104"/>
            <a:ext cx="561372" cy="430887"/>
          </a:xfrm>
          <a:prstGeom prst="rect">
            <a:avLst/>
          </a:prstGeom>
          <a:noFill/>
        </p:spPr>
        <p:txBody>
          <a:bodyPr wrap="none" rtlCol="0">
            <a:spAutoFit/>
          </a:bodyPr>
          <a:lstStyle/>
          <a:p>
            <a:r>
              <a:rPr lang="en-GB" sz="2200" dirty="0" smtClean="0">
                <a:latin typeface="Arial" pitchFamily="34" charset="0"/>
                <a:cs typeface="Arial" pitchFamily="34" charset="0"/>
              </a:rPr>
              <a:t>9 j.</a:t>
            </a:r>
            <a:endParaRPr lang="en-GB" sz="2200" dirty="0">
              <a:latin typeface="Arial" pitchFamily="34" charset="0"/>
              <a:cs typeface="Arial" pitchFamily="34" charset="0"/>
            </a:endParaRPr>
          </a:p>
        </p:txBody>
      </p:sp>
      <p:sp>
        <p:nvSpPr>
          <p:cNvPr id="48" name="Tekstvak 47"/>
          <p:cNvSpPr txBox="1"/>
          <p:nvPr/>
        </p:nvSpPr>
        <p:spPr>
          <a:xfrm rot="16200000">
            <a:off x="2522604" y="4547956"/>
            <a:ext cx="798617" cy="707886"/>
          </a:xfrm>
          <a:prstGeom prst="rect">
            <a:avLst/>
          </a:prstGeom>
          <a:noFill/>
        </p:spPr>
        <p:txBody>
          <a:bodyPr wrap="none" rtlCol="0">
            <a:spAutoFit/>
          </a:bodyPr>
          <a:lstStyle/>
          <a:p>
            <a:r>
              <a:rPr lang="en-GB" sz="2000" dirty="0" smtClean="0">
                <a:latin typeface="Arial" pitchFamily="34" charset="0"/>
                <a:cs typeface="Arial" pitchFamily="34" charset="0"/>
              </a:rPr>
              <a:t>C122</a:t>
            </a:r>
          </a:p>
          <a:p>
            <a:r>
              <a:rPr lang="en-GB" sz="2000" dirty="0" smtClean="0">
                <a:latin typeface="Arial" pitchFamily="34" charset="0"/>
                <a:cs typeface="Arial" pitchFamily="34" charset="0"/>
              </a:rPr>
              <a:t>C112</a:t>
            </a:r>
            <a:endParaRPr lang="en-GB" sz="2000" dirty="0">
              <a:latin typeface="Arial" pitchFamily="34" charset="0"/>
              <a:cs typeface="Arial" pitchFamily="34" charset="0"/>
            </a:endParaRPr>
          </a:p>
        </p:txBody>
      </p:sp>
      <p:sp>
        <p:nvSpPr>
          <p:cNvPr id="49" name="Tekstvak 48"/>
          <p:cNvSpPr txBox="1"/>
          <p:nvPr/>
        </p:nvSpPr>
        <p:spPr>
          <a:xfrm rot="16200000">
            <a:off x="5390731" y="4626493"/>
            <a:ext cx="798617" cy="707886"/>
          </a:xfrm>
          <a:prstGeom prst="rect">
            <a:avLst/>
          </a:prstGeom>
          <a:noFill/>
        </p:spPr>
        <p:txBody>
          <a:bodyPr wrap="none" rtlCol="0">
            <a:spAutoFit/>
          </a:bodyPr>
          <a:lstStyle/>
          <a:p>
            <a:r>
              <a:rPr lang="en-GB" sz="2000" dirty="0" smtClean="0">
                <a:latin typeface="Arial" pitchFamily="34" charset="0"/>
                <a:cs typeface="Arial" pitchFamily="34" charset="0"/>
              </a:rPr>
              <a:t>C123</a:t>
            </a:r>
          </a:p>
          <a:p>
            <a:r>
              <a:rPr lang="en-GB" sz="2000" dirty="0" smtClean="0">
                <a:latin typeface="Arial" pitchFamily="34" charset="0"/>
                <a:cs typeface="Arial" pitchFamily="34" charset="0"/>
              </a:rPr>
              <a:t>C113</a:t>
            </a:r>
            <a:endParaRPr lang="en-GB" sz="2000" dirty="0">
              <a:latin typeface="Arial" pitchFamily="34" charset="0"/>
              <a:cs typeface="Arial" pitchFamily="34" charset="0"/>
            </a:endParaRPr>
          </a:p>
        </p:txBody>
      </p:sp>
      <p:sp>
        <p:nvSpPr>
          <p:cNvPr id="50" name="Tekstvak 49"/>
          <p:cNvSpPr txBox="1"/>
          <p:nvPr/>
        </p:nvSpPr>
        <p:spPr>
          <a:xfrm rot="16200000">
            <a:off x="7995212" y="4626494"/>
            <a:ext cx="798617" cy="707886"/>
          </a:xfrm>
          <a:prstGeom prst="rect">
            <a:avLst/>
          </a:prstGeom>
          <a:noFill/>
        </p:spPr>
        <p:txBody>
          <a:bodyPr wrap="none" rtlCol="0">
            <a:spAutoFit/>
          </a:bodyPr>
          <a:lstStyle/>
          <a:p>
            <a:r>
              <a:rPr lang="en-GB" sz="2000" dirty="0" smtClean="0">
                <a:latin typeface="Arial" pitchFamily="34" charset="0"/>
                <a:cs typeface="Arial" pitchFamily="34" charset="0"/>
              </a:rPr>
              <a:t>C124</a:t>
            </a:r>
          </a:p>
          <a:p>
            <a:r>
              <a:rPr lang="en-GB" sz="2000" dirty="0" smtClean="0">
                <a:latin typeface="Arial" pitchFamily="34" charset="0"/>
                <a:cs typeface="Arial" pitchFamily="34" charset="0"/>
              </a:rPr>
              <a:t>C114</a:t>
            </a:r>
            <a:endParaRPr lang="en-GB" sz="2000" dirty="0">
              <a:latin typeface="Arial" pitchFamily="34" charset="0"/>
              <a:cs typeface="Arial" pitchFamily="34" charset="0"/>
            </a:endParaRPr>
          </a:p>
        </p:txBody>
      </p:sp>
      <p:cxnSp>
        <p:nvCxnSpPr>
          <p:cNvPr id="51" name="Rechte verbindingslijn 50"/>
          <p:cNvCxnSpPr/>
          <p:nvPr/>
        </p:nvCxnSpPr>
        <p:spPr>
          <a:xfrm>
            <a:off x="4067944" y="3933056"/>
            <a:ext cx="0" cy="1656184"/>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59" idx="1"/>
          </p:cNvCxnSpPr>
          <p:nvPr/>
        </p:nvCxnSpPr>
        <p:spPr>
          <a:xfrm>
            <a:off x="4078489" y="3934553"/>
            <a:ext cx="2869775"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a:off x="4644008"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6372200"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4932040"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6660232"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6948264"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6084168"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4067944" y="392400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Vrije vorm 59"/>
          <p:cNvSpPr/>
          <p:nvPr/>
        </p:nvSpPr>
        <p:spPr>
          <a:xfrm>
            <a:off x="4067944" y="3356992"/>
            <a:ext cx="2880320" cy="576064"/>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kstvak 60"/>
          <p:cNvSpPr txBox="1"/>
          <p:nvPr/>
        </p:nvSpPr>
        <p:spPr>
          <a:xfrm>
            <a:off x="5220072" y="2967335"/>
            <a:ext cx="766557" cy="461665"/>
          </a:xfrm>
          <a:prstGeom prst="rect">
            <a:avLst/>
          </a:prstGeom>
          <a:noFill/>
        </p:spPr>
        <p:txBody>
          <a:bodyPr wrap="none" rtlCol="0">
            <a:spAutoFit/>
          </a:bodyPr>
          <a:lstStyle/>
          <a:p>
            <a:r>
              <a:rPr lang="en-GB" dirty="0" smtClean="0">
                <a:latin typeface="Arial" pitchFamily="34" charset="0"/>
                <a:cs typeface="Arial" pitchFamily="34" charset="0"/>
              </a:rPr>
              <a:t>10 j.</a:t>
            </a:r>
            <a:endParaRPr lang="en-GB" dirty="0">
              <a:latin typeface="Arial" pitchFamily="34" charset="0"/>
              <a:cs typeface="Arial" pitchFamily="34" charset="0"/>
            </a:endParaRPr>
          </a:p>
        </p:txBody>
      </p:sp>
      <p:sp>
        <p:nvSpPr>
          <p:cNvPr id="62" name="Tekstvak 61"/>
          <p:cNvSpPr txBox="1"/>
          <p:nvPr/>
        </p:nvSpPr>
        <p:spPr>
          <a:xfrm rot="19204480">
            <a:off x="2711150" y="2748059"/>
            <a:ext cx="3071867" cy="707886"/>
          </a:xfrm>
          <a:prstGeom prst="rect">
            <a:avLst/>
          </a:prstGeom>
          <a:noFill/>
        </p:spPr>
        <p:txBody>
          <a:bodyPr wrap="none" rtlCol="0">
            <a:spAutoFit/>
          </a:bodyPr>
          <a:lstStyle/>
          <a:p>
            <a:r>
              <a:rPr lang="en-GB" sz="2000" dirty="0" err="1" smtClean="0">
                <a:latin typeface="Arial" pitchFamily="34" charset="0"/>
                <a:cs typeface="Arial" pitchFamily="34" charset="0"/>
              </a:rPr>
              <a:t>hoofdtechnicus</a:t>
            </a:r>
            <a:r>
              <a:rPr lang="en-GB" sz="2000" dirty="0" smtClean="0">
                <a:latin typeface="Arial" pitchFamily="34" charset="0"/>
                <a:cs typeface="Arial" pitchFamily="34" charset="0"/>
              </a:rPr>
              <a:t> (C221)</a:t>
            </a:r>
          </a:p>
          <a:p>
            <a:r>
              <a:rPr lang="en-GB" sz="2000" dirty="0" err="1" smtClean="0">
                <a:latin typeface="Arial" pitchFamily="34" charset="0"/>
                <a:cs typeface="Arial" pitchFamily="34" charset="0"/>
              </a:rPr>
              <a:t>hoofdmedewerker</a:t>
            </a:r>
            <a:r>
              <a:rPr lang="en-GB" sz="2000" dirty="0" smtClean="0">
                <a:latin typeface="Arial" pitchFamily="34" charset="0"/>
                <a:cs typeface="Arial" pitchFamily="34" charset="0"/>
              </a:rPr>
              <a:t> (C211)</a:t>
            </a:r>
            <a:endParaRPr lang="en-GB" sz="2000" dirty="0">
              <a:latin typeface="Arial" pitchFamily="34" charset="0"/>
              <a:cs typeface="Arial" pitchFamily="34" charset="0"/>
            </a:endParaRPr>
          </a:p>
        </p:txBody>
      </p:sp>
      <p:sp>
        <p:nvSpPr>
          <p:cNvPr id="63" name="Tekstvak 62"/>
          <p:cNvSpPr txBox="1"/>
          <p:nvPr/>
        </p:nvSpPr>
        <p:spPr>
          <a:xfrm rot="16200000">
            <a:off x="6542859" y="2963780"/>
            <a:ext cx="798617" cy="707886"/>
          </a:xfrm>
          <a:prstGeom prst="rect">
            <a:avLst/>
          </a:prstGeom>
          <a:noFill/>
        </p:spPr>
        <p:txBody>
          <a:bodyPr wrap="none" rtlCol="0">
            <a:spAutoFit/>
          </a:bodyPr>
          <a:lstStyle/>
          <a:p>
            <a:r>
              <a:rPr lang="en-GB" sz="2000" dirty="0" smtClean="0">
                <a:latin typeface="Arial" pitchFamily="34" charset="0"/>
                <a:cs typeface="Arial" pitchFamily="34" charset="0"/>
              </a:rPr>
              <a:t>C222</a:t>
            </a:r>
          </a:p>
          <a:p>
            <a:r>
              <a:rPr lang="en-GB" sz="2000" dirty="0" smtClean="0">
                <a:latin typeface="Arial" pitchFamily="34" charset="0"/>
                <a:cs typeface="Arial" pitchFamily="34" charset="0"/>
              </a:rPr>
              <a:t>C212</a:t>
            </a:r>
            <a:endParaRPr lang="en-GB" sz="2000" dirty="0">
              <a:latin typeface="Arial" pitchFamily="34" charset="0"/>
              <a:cs typeface="Arial" pitchFamily="34" charset="0"/>
            </a:endParaRPr>
          </a:p>
        </p:txBody>
      </p:sp>
      <p:cxnSp>
        <p:nvCxnSpPr>
          <p:cNvPr id="65" name="Rechte verbindingslijn 64"/>
          <p:cNvCxnSpPr/>
          <p:nvPr/>
        </p:nvCxnSpPr>
        <p:spPr>
          <a:xfrm>
            <a:off x="4355976"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p:nvCxnSpPr>
        <p:spPr>
          <a:xfrm>
            <a:off x="5220072"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p:nvCxnSpPr>
        <p:spPr>
          <a:xfrm>
            <a:off x="5508104"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a:off x="5796136" y="37890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0" name="Tekstvak 69"/>
          <p:cNvSpPr txBox="1"/>
          <p:nvPr/>
        </p:nvSpPr>
        <p:spPr>
          <a:xfrm>
            <a:off x="6588224" y="3933056"/>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2032</a:t>
            </a:r>
            <a:endParaRPr lang="en-GB" sz="2000" dirty="0">
              <a:latin typeface="Arial" pitchFamily="34" charset="0"/>
              <a:cs typeface="Arial" pitchFamily="34" charset="0"/>
            </a:endParaRPr>
          </a:p>
        </p:txBody>
      </p:sp>
      <p:sp>
        <p:nvSpPr>
          <p:cNvPr id="71" name="Tekstvak 70"/>
          <p:cNvSpPr txBox="1"/>
          <p:nvPr/>
        </p:nvSpPr>
        <p:spPr>
          <a:xfrm>
            <a:off x="3707904" y="5589240"/>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2022</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1885079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altLang="nl-BE" sz="3200" dirty="0" smtClean="0">
                <a:latin typeface="FlandersArtSans-Light" panose="00000400000000000000" pitchFamily="2" charset="0"/>
                <a:cs typeface="Arial" charset="0"/>
              </a:rPr>
              <a:t>UITGANGSPUNT INDELINGEN</a:t>
            </a:r>
            <a:r>
              <a:rPr lang="nl-BE" altLang="nl-BE" sz="3200" dirty="0">
                <a:latin typeface="FlandersArtSans-Light" panose="00000400000000000000" pitchFamily="2" charset="0"/>
                <a:cs typeface="Arial" charset="0"/>
              </a:rPr>
              <a:t/>
            </a:r>
            <a:br>
              <a:rPr lang="nl-BE" altLang="nl-BE" sz="3200" dirty="0">
                <a:latin typeface="FlandersArtSans-Light" panose="00000400000000000000" pitchFamily="2" charset="0"/>
                <a:cs typeface="Arial"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3960440"/>
          </a:xfrm>
        </p:spPr>
        <p:txBody>
          <a:bodyPr>
            <a:noAutofit/>
          </a:bodyPr>
          <a:lstStyle/>
          <a:p>
            <a:pPr marL="0" indent="0">
              <a:buNone/>
            </a:pPr>
            <a:r>
              <a:rPr lang="nl-BE" altLang="nl-BE" sz="2000" b="1" dirty="0" smtClean="0">
                <a:latin typeface="FlandersArtSans-Light" panose="00000400000000000000" pitchFamily="2" charset="0"/>
                <a:cs typeface="Arial" charset="0"/>
              </a:rPr>
              <a:t>Welke functies zijn binnen onze organisatie nodig</a:t>
            </a:r>
            <a:r>
              <a:rPr lang="nl-BE" altLang="nl-BE" sz="2000" dirty="0" smtClean="0">
                <a:latin typeface="FlandersArtSans-Light" panose="00000400000000000000" pitchFamily="2" charset="0"/>
                <a:cs typeface="Arial" charset="0"/>
              </a:rPr>
              <a:t> om op een optimale manier onze doelstellingen te behalen?</a:t>
            </a:r>
            <a:endParaRPr lang="nl-BE" altLang="nl-BE" sz="2000" dirty="0">
              <a:latin typeface="FlandersArtSans-Light" panose="00000400000000000000" pitchFamily="2" charset="0"/>
              <a:cs typeface="Arial" charset="0"/>
            </a:endParaRPr>
          </a:p>
          <a:p>
            <a:pPr marL="0" indent="0">
              <a:buNone/>
            </a:pPr>
            <a:r>
              <a:rPr lang="nl-BE" altLang="nl-BE" sz="1600" dirty="0">
                <a:latin typeface="FlandersArtSans-Light" panose="00000400000000000000" pitchFamily="2" charset="0"/>
                <a:cs typeface="Arial Rounded MT Bold"/>
              </a:rPr>
              <a:t>Bijv.</a:t>
            </a:r>
          </a:p>
          <a:p>
            <a:pPr marL="400050" lvl="1" indent="0">
              <a:buNone/>
            </a:pPr>
            <a:r>
              <a:rPr lang="nl-BE" sz="1600" dirty="0" smtClean="0">
                <a:latin typeface="FlandersArtSans-Light" panose="00000400000000000000" pitchFamily="2" charset="0"/>
                <a:cs typeface="Arial Rounded MT Bold"/>
              </a:rPr>
              <a:t>Laborant 12 – beginnend laborant, junior</a:t>
            </a:r>
          </a:p>
          <a:p>
            <a:pPr marL="400050" lvl="1" indent="0">
              <a:buNone/>
            </a:pPr>
            <a:r>
              <a:rPr lang="nl-BE" sz="1600" dirty="0" smtClean="0">
                <a:latin typeface="FlandersArtSans-Light" panose="00000400000000000000" pitchFamily="2" charset="0"/>
                <a:cs typeface="Arial Rounded MT Bold"/>
              </a:rPr>
              <a:t>Laborant 13 – ervaren laborant, senior</a:t>
            </a:r>
          </a:p>
          <a:p>
            <a:pPr marL="400050" lvl="1" indent="0">
              <a:buNone/>
            </a:pPr>
            <a:r>
              <a:rPr lang="nl-BE" sz="1600" dirty="0" smtClean="0">
                <a:latin typeface="FlandersArtSans-Light" panose="00000400000000000000" pitchFamily="2" charset="0"/>
                <a:cs typeface="Arial Rounded MT Bold"/>
              </a:rPr>
              <a:t>Laborant 14 – hoofdlaborant</a:t>
            </a:r>
          </a:p>
          <a:p>
            <a:pPr marL="400050" lvl="1" indent="0">
              <a:buNone/>
            </a:pPr>
            <a:r>
              <a:rPr lang="nl-BE" sz="1600" dirty="0" smtClean="0">
                <a:latin typeface="FlandersArtSans-Light" panose="00000400000000000000" pitchFamily="2" charset="0"/>
                <a:cs typeface="Arial Rounded MT Bold"/>
              </a:rPr>
              <a:t>Laborant 15 – laboverantwoordelijke</a:t>
            </a:r>
          </a:p>
          <a:p>
            <a:pPr marL="0" indent="0">
              <a:buNone/>
            </a:pPr>
            <a:endParaRPr lang="nl-BE" sz="2000" dirty="0" smtClean="0">
              <a:latin typeface="FlandersArtSans-Light" panose="00000400000000000000" pitchFamily="2" charset="0"/>
              <a:cs typeface="Arial Rounded MT Bold"/>
            </a:endParaRPr>
          </a:p>
          <a:p>
            <a:pPr marL="0" indent="0">
              <a:buNone/>
            </a:pPr>
            <a:r>
              <a:rPr lang="nl-BE" altLang="nl-BE" sz="2000" dirty="0">
                <a:latin typeface="FlandersArtSans-Light" panose="00000400000000000000" pitchFamily="2" charset="0"/>
                <a:cs typeface="Arial" charset="0"/>
              </a:rPr>
              <a:t>We vertrekken niet van een </a:t>
            </a:r>
            <a:r>
              <a:rPr lang="nl-BE" altLang="nl-BE" sz="2000" b="1" dirty="0">
                <a:latin typeface="FlandersArtSans-Light" panose="00000400000000000000" pitchFamily="2" charset="0"/>
                <a:cs typeface="Arial" charset="0"/>
              </a:rPr>
              <a:t>blanco blad </a:t>
            </a:r>
            <a:r>
              <a:rPr lang="nl-BE" altLang="nl-BE" sz="2000" dirty="0">
                <a:latin typeface="FlandersArtSans-Light" panose="00000400000000000000" pitchFamily="2" charset="0"/>
                <a:cs typeface="Arial" charset="0"/>
              </a:rPr>
              <a:t>maar wel van:</a:t>
            </a:r>
          </a:p>
          <a:p>
            <a:pPr marL="457200" lvl="1" indent="0">
              <a:buNone/>
            </a:pPr>
            <a:r>
              <a:rPr lang="nl-BE" altLang="nl-BE" sz="1600" dirty="0" smtClean="0">
                <a:latin typeface="FlandersArtSans-Light" panose="00000400000000000000" pitchFamily="2" charset="0"/>
                <a:cs typeface="Arial" charset="0"/>
              </a:rPr>
              <a:t>Een bestaande organisatie</a:t>
            </a:r>
          </a:p>
          <a:p>
            <a:pPr marL="457200" lvl="1" indent="0">
              <a:buNone/>
            </a:pPr>
            <a:r>
              <a:rPr lang="nl-BE" altLang="nl-BE" sz="1600" dirty="0" smtClean="0">
                <a:latin typeface="FlandersArtSans-Light" panose="00000400000000000000" pitchFamily="2" charset="0"/>
                <a:cs typeface="Arial" charset="0"/>
              </a:rPr>
              <a:t>Een bestaande personeelsbezetting</a:t>
            </a:r>
          </a:p>
          <a:p>
            <a:pPr marL="0" indent="0">
              <a:buNone/>
            </a:pPr>
            <a:endParaRPr lang="nl-BE" sz="1600" b="1"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481285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kern="0" dirty="0">
                <a:latin typeface="FlandersArtSans-Light" panose="00000400000000000000" pitchFamily="2" charset="0"/>
              </a:rPr>
              <a:t>FUNCTIEFAMILIES</a:t>
            </a:r>
            <a:br>
              <a:rPr lang="nl-BE" sz="3200" kern="0" dirty="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lvl="1">
              <a:buFontTx/>
              <a:buNone/>
            </a:pPr>
            <a:r>
              <a:rPr lang="nl-BE" sz="2000" kern="0" dirty="0" smtClean="0">
                <a:latin typeface="FlandersArtSans-Light" panose="00000400000000000000" pitchFamily="2" charset="0"/>
              </a:rPr>
              <a:t>… </a:t>
            </a:r>
            <a:r>
              <a:rPr lang="nl-BE" sz="2000" kern="0" dirty="0">
                <a:latin typeface="FlandersArtSans-Light" panose="00000400000000000000" pitchFamily="2" charset="0"/>
              </a:rPr>
              <a:t>clusteren en beschrijven functies die op meerdere plaatsen in de Vlaamse overheid voorkomen</a:t>
            </a:r>
          </a:p>
          <a:p>
            <a:pPr lvl="1">
              <a:buFontTx/>
              <a:buNone/>
            </a:pPr>
            <a:endParaRPr lang="nl-BE" sz="2000" kern="0" dirty="0">
              <a:latin typeface="FlandersArtSans-Light" panose="00000400000000000000" pitchFamily="2" charset="0"/>
            </a:endParaRPr>
          </a:p>
          <a:p>
            <a:pPr lvl="1">
              <a:buFontTx/>
              <a:buNone/>
            </a:pPr>
            <a:r>
              <a:rPr lang="nl-BE" sz="2000" kern="0" dirty="0">
                <a:latin typeface="FlandersArtSans-Light" panose="00000400000000000000" pitchFamily="2" charset="0"/>
              </a:rPr>
              <a:t>… groeperen functies waarbij de activiteiten </a:t>
            </a:r>
            <a:r>
              <a:rPr lang="nl-BE" sz="2000" kern="0" dirty="0" smtClean="0">
                <a:latin typeface="FlandersArtSans-Light" panose="00000400000000000000" pitchFamily="2" charset="0"/>
              </a:rPr>
              <a:t>gelijksoortig  en de resultaatgebieden identiek zijn </a:t>
            </a:r>
            <a:r>
              <a:rPr lang="nl-BE" sz="2000" kern="0" dirty="0">
                <a:latin typeface="FlandersArtSans-Light" panose="00000400000000000000" pitchFamily="2" charset="0"/>
              </a:rPr>
              <a:t>(bv. dierenverzorger en proefveldwerker) en dus </a:t>
            </a:r>
            <a:r>
              <a:rPr lang="nl-BE" sz="2000" kern="0" dirty="0" smtClean="0">
                <a:latin typeface="FlandersArtSans-Light" panose="00000400000000000000" pitchFamily="2" charset="0"/>
              </a:rPr>
              <a:t>bv. niet </a:t>
            </a:r>
            <a:r>
              <a:rPr lang="nl-BE" sz="2000" kern="0" dirty="0">
                <a:latin typeface="FlandersArtSans-Light" panose="00000400000000000000" pitchFamily="2" charset="0"/>
              </a:rPr>
              <a:t>volgens </a:t>
            </a:r>
            <a:r>
              <a:rPr lang="nl-BE" sz="2000" kern="0" dirty="0" smtClean="0">
                <a:latin typeface="FlandersArtSans-Light" panose="00000400000000000000" pitchFamily="2" charset="0"/>
              </a:rPr>
              <a:t>kennis- of vakgebied</a:t>
            </a:r>
            <a:endParaRPr lang="nl-BE" sz="2000" kern="0" dirty="0">
              <a:latin typeface="FlandersArtSans-Light" panose="00000400000000000000" pitchFamily="2" charset="0"/>
            </a:endParaRPr>
          </a:p>
          <a:p>
            <a:pPr lvl="1">
              <a:buFontTx/>
              <a:buNone/>
            </a:pPr>
            <a:endParaRPr lang="nl-BE" sz="2000" kern="0" dirty="0">
              <a:latin typeface="FlandersArtSans-Light" panose="00000400000000000000" pitchFamily="2" charset="0"/>
            </a:endParaRPr>
          </a:p>
          <a:p>
            <a:pPr lvl="1">
              <a:buFontTx/>
              <a:buNone/>
            </a:pPr>
            <a:r>
              <a:rPr lang="nl-BE" sz="2000" kern="0" dirty="0">
                <a:latin typeface="FlandersArtSans-Light" panose="00000400000000000000" pitchFamily="2" charset="0"/>
              </a:rPr>
              <a:t>… bevatten functies met een verschillend niveau van complexiteit </a:t>
            </a:r>
            <a:r>
              <a:rPr lang="nl-BE" sz="2000" kern="0" dirty="0">
                <a:latin typeface="FlandersArtSans-Light" panose="00000400000000000000" pitchFamily="2" charset="0"/>
                <a:sym typeface="Wingdings" pitchFamily="2" charset="2"/>
              </a:rPr>
              <a:t> verder onderverdeeld in </a:t>
            </a:r>
            <a:r>
              <a:rPr lang="nl-BE" sz="2000" kern="0" dirty="0" err="1" smtClean="0">
                <a:latin typeface="FlandersArtSans-Light" panose="00000400000000000000" pitchFamily="2" charset="0"/>
              </a:rPr>
              <a:t>functiefamilieniveaus</a:t>
            </a:r>
            <a:endParaRPr lang="nl-BE" sz="2000" kern="0" dirty="0" smtClean="0">
              <a:latin typeface="FlandersArtSans-Light" panose="00000400000000000000" pitchFamily="2" charset="0"/>
            </a:endParaRPr>
          </a:p>
          <a:p>
            <a:pPr lvl="1">
              <a:buFontTx/>
              <a:buNone/>
            </a:pPr>
            <a:endParaRPr lang="nl-BE" sz="2000" kern="0" dirty="0" smtClean="0">
              <a:latin typeface="FlandersArtSans-Light" panose="00000400000000000000" pitchFamily="2" charset="0"/>
            </a:endParaRPr>
          </a:p>
          <a:p>
            <a:pPr lvl="1">
              <a:buFontTx/>
              <a:buNone/>
            </a:pPr>
            <a:r>
              <a:rPr lang="nl-BE" altLang="nl-BE" sz="2000" kern="0" dirty="0">
                <a:latin typeface="FlandersArtSans-Light" panose="00000400000000000000" pitchFamily="2" charset="0"/>
              </a:rPr>
              <a:t>Bij ILVO hebben alle personeelsleden sinds 2011 een functiebeschrijving gebaseerd op functiefamilies</a:t>
            </a:r>
            <a:endParaRPr lang="nl-BE" altLang="nl-BE" sz="2000" dirty="0">
              <a:latin typeface="FlandersArtSans-Light" panose="00000400000000000000" pitchFamily="2" charset="0"/>
              <a:cs typeface="Arial" charset="0"/>
            </a:endParaRPr>
          </a:p>
          <a:p>
            <a:pPr>
              <a:buFontTx/>
              <a:buChar char="-"/>
            </a:pPr>
            <a:endParaRPr lang="nl-BE" altLang="nl-BE" sz="2000" dirty="0">
              <a:latin typeface="FlandersArtSans-Light" panose="00000400000000000000" pitchFamily="2" charset="0"/>
              <a:cs typeface="Arial" charset="0"/>
            </a:endParaRPr>
          </a:p>
          <a:p>
            <a:pPr lvl="1">
              <a:buFontTx/>
              <a:buNone/>
            </a:pPr>
            <a:endParaRPr lang="nl-BE" sz="2000" kern="0" dirty="0">
              <a:latin typeface="FlandersArtSans-Light" panose="00000400000000000000" pitchFamily="2" charset="0"/>
            </a:endParaRPr>
          </a:p>
          <a:p>
            <a:pPr lvl="1">
              <a:buFontTx/>
              <a:buNone/>
            </a:pPr>
            <a:endParaRPr lang="nl-BE" sz="2000" kern="0" dirty="0">
              <a:latin typeface="FlandersArtSans-Light" panose="00000400000000000000" pitchFamily="2" charset="0"/>
            </a:endParaRPr>
          </a:p>
          <a:p>
            <a:pPr marL="0" indent="0">
              <a:buNone/>
            </a:pPr>
            <a:endParaRPr lang="nl-BE" altLang="nl-BE" sz="1600" dirty="0" smtClean="0">
              <a:latin typeface="Arial" charset="0"/>
              <a:cs typeface="Arial" charset="0"/>
            </a:endParaRPr>
          </a:p>
          <a:p>
            <a:pPr>
              <a:buFontTx/>
              <a:buChar char="-"/>
            </a:pPr>
            <a:endParaRPr lang="nl-BE" altLang="nl-BE" sz="1600" dirty="0">
              <a:latin typeface="Arial" charset="0"/>
              <a:cs typeface="Arial" charset="0"/>
            </a:endParaRPr>
          </a:p>
        </p:txBody>
      </p:sp>
    </p:spTree>
    <p:extLst>
      <p:ext uri="{BB962C8B-B14F-4D97-AF65-F5344CB8AC3E}">
        <p14:creationId xmlns:p14="http://schemas.microsoft.com/office/powerpoint/2010/main" val="2088009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2900" dirty="0" smtClean="0">
                <a:latin typeface="FlandersArtSans-Light" panose="00000400000000000000" pitchFamily="2" charset="0"/>
              </a:rPr>
              <a:t>FUNCTIEFAMILIES</a:t>
            </a:r>
            <a:endParaRPr lang="nl-BE" sz="29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p:txBody>
      </p:sp>
      <p:pic>
        <p:nvPicPr>
          <p:cNvPr id="6" name="Tijdelijke aanduiding voor inhoud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5" y="1484784"/>
            <a:ext cx="5688633" cy="5112567"/>
          </a:xfrm>
          <a:prstGeom prst="rect">
            <a:avLst/>
          </a:prstGeom>
        </p:spPr>
      </p:pic>
    </p:spTree>
    <p:extLst>
      <p:ext uri="{BB962C8B-B14F-4D97-AF65-F5344CB8AC3E}">
        <p14:creationId xmlns:p14="http://schemas.microsoft.com/office/powerpoint/2010/main" val="2283824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2900" dirty="0" smtClean="0">
                <a:latin typeface="FlandersArtSans-Light" panose="00000400000000000000" pitchFamily="2" charset="0"/>
              </a:rPr>
              <a:t>FUNCTIEFAMILIES</a:t>
            </a:r>
            <a:endParaRPr lang="nl-BE" sz="29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smtClean="0">
                <a:latin typeface="FlandersArtSans-Light" panose="00000400000000000000" pitchFamily="2" charset="0"/>
                <a:cs typeface="Arial" charset="0"/>
              </a:rPr>
              <a:t>MEER INFORMATIE?</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1600" dirty="0">
                <a:latin typeface="FlandersArtSans-Light" panose="00000400000000000000" pitchFamily="2" charset="0"/>
                <a:cs typeface="Arial" charset="0"/>
                <a:hlinkClick r:id="rId3"/>
              </a:rPr>
              <a:t>https://</a:t>
            </a:r>
            <a:r>
              <a:rPr lang="nl-BE" altLang="nl-BE" sz="1600" dirty="0" smtClean="0">
                <a:latin typeface="FlandersArtSans-Light" panose="00000400000000000000" pitchFamily="2" charset="0"/>
                <a:cs typeface="Arial" charset="0"/>
                <a:hlinkClick r:id="rId3"/>
              </a:rPr>
              <a:t>www.bestuurszaken.be/functiefamilies-vlaamse-overheid</a:t>
            </a:r>
            <a:r>
              <a:rPr lang="nl-BE" altLang="nl-BE" sz="1600" dirty="0" smtClean="0">
                <a:latin typeface="Arial" charset="0"/>
                <a:cs typeface="Arial" charset="0"/>
              </a:rPr>
              <a:t>.</a:t>
            </a:r>
          </a:p>
          <a:p>
            <a:pPr marL="0" indent="0">
              <a:buNone/>
            </a:pPr>
            <a:endParaRPr lang="nl-BE" altLang="nl-BE" sz="1600" dirty="0">
              <a:latin typeface="Arial" charset="0"/>
              <a:cs typeface="Arial" charset="0"/>
            </a:endParaRPr>
          </a:p>
        </p:txBody>
      </p:sp>
    </p:spTree>
    <p:extLst>
      <p:ext uri="{BB962C8B-B14F-4D97-AF65-F5344CB8AC3E}">
        <p14:creationId xmlns:p14="http://schemas.microsoft.com/office/powerpoint/2010/main" val="3150358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2900" dirty="0" smtClean="0">
                <a:latin typeface="FlandersArtSans-Light" panose="00000400000000000000" pitchFamily="2" charset="0"/>
              </a:rPr>
              <a:t>FUNCTIECLASSIFICATIE</a:t>
            </a:r>
            <a:endParaRPr lang="nl-BE" sz="29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smtClean="0">
                <a:latin typeface="FlandersArtSans-Light" panose="00000400000000000000" pitchFamily="2" charset="0"/>
                <a:cs typeface="Arial" charset="0"/>
              </a:rPr>
              <a:t>WAT IS FUNCTIECLASSIFICATIE?</a:t>
            </a:r>
          </a:p>
          <a:p>
            <a:pPr>
              <a:buFontTx/>
              <a:buChar char="-"/>
            </a:pPr>
            <a:r>
              <a:rPr lang="nl-BE" altLang="nl-BE" sz="2000" dirty="0" smtClean="0">
                <a:latin typeface="FlandersArtSans-Light" panose="00000400000000000000" pitchFamily="2" charset="0"/>
                <a:cs typeface="Arial" charset="0"/>
              </a:rPr>
              <a:t>is </a:t>
            </a:r>
            <a:r>
              <a:rPr lang="nl-BE" altLang="nl-BE" sz="2000" dirty="0">
                <a:latin typeface="FlandersArtSans-Light" panose="00000400000000000000" pitchFamily="2" charset="0"/>
                <a:cs typeface="Arial" charset="0"/>
              </a:rPr>
              <a:t>het proces van inventarisatie, beschrijving, analyse, weging en classificatie van functie</a:t>
            </a:r>
          </a:p>
          <a:p>
            <a:pPr>
              <a:buFontTx/>
              <a:buChar char="-"/>
            </a:pPr>
            <a:r>
              <a:rPr lang="nl-BE" altLang="nl-BE" sz="2000" dirty="0" smtClean="0">
                <a:latin typeface="FlandersArtSans-Light" panose="00000400000000000000" pitchFamily="2" charset="0"/>
                <a:cs typeface="Arial" charset="0"/>
              </a:rPr>
              <a:t>maakt </a:t>
            </a:r>
            <a:r>
              <a:rPr lang="nl-BE" altLang="nl-BE" sz="2000" dirty="0">
                <a:latin typeface="FlandersArtSans-Light" panose="00000400000000000000" pitchFamily="2" charset="0"/>
                <a:cs typeface="Arial" charset="0"/>
              </a:rPr>
              <a:t>de relatieve zwaarte van een functie ten opzichte van andere functie duidelijk</a:t>
            </a:r>
          </a:p>
          <a:p>
            <a:pPr>
              <a:buFontTx/>
              <a:buChar char="-"/>
            </a:pPr>
            <a:r>
              <a:rPr lang="nl-BE" altLang="nl-BE" sz="2000" dirty="0" smtClean="0">
                <a:latin typeface="FlandersArtSans-Light" panose="00000400000000000000" pitchFamily="2" charset="0"/>
                <a:cs typeface="Arial" charset="0"/>
              </a:rPr>
              <a:t>groepeert </a:t>
            </a:r>
            <a:r>
              <a:rPr lang="nl-BE" altLang="nl-BE" sz="2000" dirty="0">
                <a:latin typeface="FlandersArtSans-Light" panose="00000400000000000000" pitchFamily="2" charset="0"/>
                <a:cs typeface="Arial" charset="0"/>
              </a:rPr>
              <a:t>functies met een gelijkaardige zwaarte in eenzelfde functieklasse </a:t>
            </a:r>
            <a:endParaRPr lang="nl-BE" altLang="nl-BE" sz="2000" dirty="0" smtClean="0">
              <a:latin typeface="FlandersArtSans-Light" panose="00000400000000000000" pitchFamily="2" charset="0"/>
              <a:cs typeface="Arial" charset="0"/>
            </a:endParaRP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b="1" dirty="0">
                <a:latin typeface="FlandersArtSans-Light" panose="00000400000000000000" pitchFamily="2" charset="0"/>
                <a:cs typeface="Arial" charset="0"/>
              </a:rPr>
              <a:t>WAT IS FUNCTIECLASSIFICATIE </a:t>
            </a:r>
            <a:r>
              <a:rPr lang="nl-BE" altLang="nl-BE" sz="2000" b="1" dirty="0" smtClean="0">
                <a:latin typeface="FlandersArtSans-Light" panose="00000400000000000000" pitchFamily="2" charset="0"/>
                <a:cs typeface="Arial" charset="0"/>
              </a:rPr>
              <a:t>NIET</a:t>
            </a:r>
            <a:r>
              <a:rPr lang="nl-BE" altLang="nl-BE" sz="2000" b="1" dirty="0">
                <a:latin typeface="FlandersArtSans-Light" panose="00000400000000000000" pitchFamily="2" charset="0"/>
                <a:cs typeface="Arial" charset="0"/>
              </a:rPr>
              <a:t>?</a:t>
            </a:r>
          </a:p>
          <a:p>
            <a:pPr>
              <a:buFontTx/>
              <a:buChar char="-"/>
            </a:pPr>
            <a:r>
              <a:rPr lang="nl-BE" altLang="nl-BE" sz="2000" dirty="0" smtClean="0">
                <a:latin typeface="FlandersArtSans-Light" panose="00000400000000000000" pitchFamily="2" charset="0"/>
                <a:cs typeface="Arial" charset="0"/>
              </a:rPr>
              <a:t>Een </a:t>
            </a:r>
            <a:r>
              <a:rPr lang="nl-BE" altLang="nl-BE" sz="2000" dirty="0">
                <a:latin typeface="FlandersArtSans-Light" panose="00000400000000000000" pitchFamily="2" charset="0"/>
                <a:cs typeface="Arial" charset="0"/>
              </a:rPr>
              <a:t>evaluatie van de </a:t>
            </a:r>
            <a:r>
              <a:rPr lang="nl-BE" altLang="nl-BE" sz="2000" dirty="0" smtClean="0">
                <a:latin typeface="FlandersArtSans-Light" panose="00000400000000000000" pitchFamily="2" charset="0"/>
                <a:cs typeface="Arial" charset="0"/>
              </a:rPr>
              <a:t>functiehouder.  Het </a:t>
            </a:r>
            <a:r>
              <a:rPr lang="nl-BE" altLang="nl-BE" sz="2000" dirty="0">
                <a:latin typeface="FlandersArtSans-Light" panose="00000400000000000000" pitchFamily="2" charset="0"/>
                <a:cs typeface="Arial" charset="0"/>
              </a:rPr>
              <a:t>is een indeling van </a:t>
            </a:r>
            <a:r>
              <a:rPr lang="nl-BE" altLang="nl-BE" sz="2000" dirty="0" smtClean="0">
                <a:latin typeface="FlandersArtSans-Light" panose="00000400000000000000" pitchFamily="2" charset="0"/>
                <a:cs typeface="Arial" charset="0"/>
              </a:rPr>
              <a:t>functies niet </a:t>
            </a:r>
            <a:r>
              <a:rPr lang="nl-BE" altLang="nl-BE" sz="2000" dirty="0">
                <a:latin typeface="FlandersArtSans-Light" panose="00000400000000000000" pitchFamily="2" charset="0"/>
                <a:cs typeface="Arial" charset="0"/>
              </a:rPr>
              <a:t>van personen</a:t>
            </a:r>
            <a:r>
              <a:rPr lang="nl-BE" altLang="nl-BE" sz="2000" dirty="0" smtClean="0">
                <a:latin typeface="FlandersArtSans-Light" panose="00000400000000000000" pitchFamily="2" charset="0"/>
                <a:cs typeface="Arial" charset="0"/>
              </a:rPr>
              <a:t>.</a:t>
            </a:r>
          </a:p>
          <a:p>
            <a:pPr>
              <a:buFontTx/>
              <a:buChar char="-"/>
            </a:pPr>
            <a:r>
              <a:rPr lang="nl-BE" altLang="nl-BE" sz="2000" dirty="0">
                <a:latin typeface="FlandersArtSans-Light" panose="00000400000000000000" pitchFamily="2" charset="0"/>
                <a:cs typeface="Arial" charset="0"/>
              </a:rPr>
              <a:t>Bursalen en externen blijven buiten de scoop van dit project.</a:t>
            </a:r>
          </a:p>
          <a:p>
            <a:pPr marL="0" indent="0">
              <a:buNone/>
            </a:pPr>
            <a:endParaRPr lang="nl-BE" altLang="nl-BE" sz="2000" dirty="0">
              <a:latin typeface="FlandersArtSans-Light" panose="00000400000000000000" pitchFamily="2" charset="0"/>
              <a:cs typeface="Arial" charset="0"/>
            </a:endParaRPr>
          </a:p>
          <a:p>
            <a:pPr marL="0" indent="0">
              <a:buNone/>
            </a:pPr>
            <a:endParaRPr lang="nl-BE" altLang="nl-BE" sz="1600" dirty="0">
              <a:latin typeface="Arial" charset="0"/>
              <a:cs typeface="Arial" charset="0"/>
            </a:endParaRPr>
          </a:p>
        </p:txBody>
      </p:sp>
    </p:spTree>
    <p:extLst>
      <p:ext uri="{BB962C8B-B14F-4D97-AF65-F5344CB8AC3E}">
        <p14:creationId xmlns:p14="http://schemas.microsoft.com/office/powerpoint/2010/main" val="665170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2900" dirty="0" smtClean="0">
                <a:latin typeface="FlandersArtSans-Light" panose="00000400000000000000" pitchFamily="2" charset="0"/>
              </a:rPr>
              <a:t>FUNCTIECLASSIFICATIE</a:t>
            </a:r>
            <a:endParaRPr lang="nl-BE" sz="29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smtClean="0">
                <a:latin typeface="FlandersArtSans-Light" panose="00000400000000000000" pitchFamily="2" charset="0"/>
                <a:cs typeface="Arial" charset="0"/>
              </a:rPr>
              <a:t>WAAROM FUNCTIECLASSIFICATIE?</a:t>
            </a:r>
          </a:p>
          <a:p>
            <a:pPr marL="0" indent="0">
              <a:buNone/>
            </a:pPr>
            <a:endParaRPr lang="nl-BE" altLang="nl-BE" sz="2000" dirty="0" smtClean="0">
              <a:latin typeface="FlandersArtSans-Light" panose="00000400000000000000" pitchFamily="2" charset="0"/>
              <a:cs typeface="Arial" charset="0"/>
            </a:endParaRP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Maakt onderlinge verhoudingen tussen functies duidelijk</a:t>
            </a:r>
          </a:p>
          <a:p>
            <a:pPr marL="0" indent="0">
              <a:buNone/>
            </a:pPr>
            <a:r>
              <a:rPr lang="nl-BE" altLang="nl-BE" sz="2000" dirty="0" smtClean="0">
                <a:latin typeface="FlandersArtSans-Light" panose="00000400000000000000" pitchFamily="2" charset="0"/>
                <a:cs typeface="Arial" charset="0"/>
              </a:rPr>
              <a:t>en </a:t>
            </a:r>
            <a:endParaRPr lang="nl-BE" altLang="nl-BE" sz="2000" dirty="0">
              <a:latin typeface="FlandersArtSans-Light" panose="00000400000000000000" pitchFamily="2" charset="0"/>
              <a:cs typeface="Arial" charset="0"/>
            </a:endParaRPr>
          </a:p>
          <a:p>
            <a:pPr marL="0" indent="0">
              <a:buNone/>
            </a:pPr>
            <a:r>
              <a:rPr lang="nl-BE" altLang="nl-BE" sz="2000" dirty="0" smtClean="0">
                <a:latin typeface="FlandersArtSans-Light" panose="00000400000000000000" pitchFamily="2" charset="0"/>
                <a:cs typeface="Arial" charset="0"/>
              </a:rPr>
              <a:t>vormt </a:t>
            </a:r>
            <a:r>
              <a:rPr lang="nl-BE" altLang="nl-BE" sz="2000" dirty="0">
                <a:latin typeface="FlandersArtSans-Light" panose="00000400000000000000" pitchFamily="2" charset="0"/>
                <a:cs typeface="Arial" charset="0"/>
              </a:rPr>
              <a:t>op die manier de basis voor een billijk loopbaan- en beloningsbeleid.</a:t>
            </a:r>
          </a:p>
          <a:p>
            <a:pPr marL="0" indent="0">
              <a:buNone/>
            </a:pPr>
            <a:endParaRPr lang="nl-BE" altLang="nl-BE" sz="2000" dirty="0">
              <a:latin typeface="FlandersArtSans-Light" panose="00000400000000000000" pitchFamily="2" charset="0"/>
              <a:cs typeface="Arial" charset="0"/>
            </a:endParaRPr>
          </a:p>
        </p:txBody>
      </p:sp>
    </p:spTree>
    <p:extLst>
      <p:ext uri="{BB962C8B-B14F-4D97-AF65-F5344CB8AC3E}">
        <p14:creationId xmlns:p14="http://schemas.microsoft.com/office/powerpoint/2010/main" val="1253884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smtClean="0">
                <a:latin typeface="FlandersArtSans-Light" panose="00000400000000000000" pitchFamily="2" charset="0"/>
              </a:rPr>
              <a:t>FUNCTIECLASSIFICATIE</a:t>
            </a:r>
            <a:br>
              <a:rPr lang="nl-BE" sz="3200" dirty="0" smtClean="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484784"/>
            <a:ext cx="859618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824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r>
              <a:rPr lang="nl-BE" sz="3100" dirty="0">
                <a:latin typeface="FlandersArtSans-Light" panose="00000400000000000000" pitchFamily="2" charset="0"/>
                <a:cs typeface="Arial Rounded MT Bold"/>
              </a:rPr>
              <a:t/>
            </a:r>
            <a:br>
              <a:rPr lang="nl-BE" sz="3100" dirty="0">
                <a:latin typeface="FlandersArtSans-Light" panose="00000400000000000000" pitchFamily="2" charset="0"/>
                <a:cs typeface="Arial Rounded MT Bold"/>
              </a:rPr>
            </a:br>
            <a:r>
              <a:rPr lang="nl-BE" sz="3100" dirty="0" smtClean="0">
                <a:latin typeface="FlandersArtSans-Light" panose="00000400000000000000" pitchFamily="2" charset="0"/>
                <a:cs typeface="Arial Rounded MT Bold"/>
              </a:rPr>
              <a:t>FUNCTIECLASSIFICATIE</a:t>
            </a:r>
            <a:r>
              <a:rPr lang="nl-BE" sz="3100" cap="all" dirty="0" smtClean="0">
                <a:solidFill>
                  <a:srgbClr val="9C7B2C"/>
                </a:solidFill>
                <a:latin typeface="FlandersArtSans-Light" panose="00000400000000000000" pitchFamily="2" charset="0"/>
              </a:rPr>
              <a:t/>
            </a:r>
            <a:br>
              <a:rPr lang="nl-BE" sz="3100" cap="all" dirty="0" smtClean="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smtClean="0">
                <a:latin typeface="FlandersArtSans-Light" panose="00000400000000000000" pitchFamily="2" charset="0"/>
                <a:cs typeface="Arial Rounded MT Bold"/>
              </a:rPr>
              <a:t>Functieklasse 15 </a:t>
            </a:r>
          </a:p>
          <a:p>
            <a:pPr marL="0" indent="0">
              <a:buNone/>
            </a:pPr>
            <a:r>
              <a:rPr lang="nl-BE" sz="2000" b="1" dirty="0" smtClean="0">
                <a:latin typeface="FlandersArtSans-Light" panose="00000400000000000000" pitchFamily="2" charset="0"/>
                <a:cs typeface="Arial Rounded MT Bold"/>
              </a:rPr>
              <a:t>= referentie</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Onderzoeker 15 (onderzoeksfunctie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1)</a:t>
            </a:r>
          </a:p>
          <a:p>
            <a:pPr marL="0" indent="0">
              <a:buNone/>
            </a:pPr>
            <a:r>
              <a:rPr lang="nl-BE" sz="2000" dirty="0" smtClean="0">
                <a:latin typeface="FlandersArtSans-Light" panose="00000400000000000000" pitchFamily="2" charset="0"/>
                <a:cs typeface="Arial Rounded MT Bold"/>
              </a:rPr>
              <a:t>Coördinator 15 (operationeel leidinggeven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3)</a:t>
            </a:r>
          </a:p>
          <a:p>
            <a:pPr marL="0" indent="0">
              <a:buNone/>
            </a:pPr>
            <a:r>
              <a:rPr lang="nl-BE" sz="2000" dirty="0" smtClean="0">
                <a:latin typeface="FlandersArtSans-Light" panose="00000400000000000000" pitchFamily="2" charset="0"/>
                <a:cs typeface="Arial Rounded MT Bold"/>
              </a:rPr>
              <a:t>Laborant 15 (gespecialiseerd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4)</a:t>
            </a:r>
          </a:p>
          <a:p>
            <a:pPr marL="0" indent="0">
              <a:buNone/>
            </a:pPr>
            <a:r>
              <a:rPr lang="nl-BE" sz="2000" dirty="0" err="1" smtClean="0">
                <a:latin typeface="FlandersArtSans-Light" panose="00000400000000000000" pitchFamily="2" charset="0"/>
                <a:cs typeface="Arial Rounded MT Bold"/>
              </a:rPr>
              <a:t>Onderzoeksondersteuner</a:t>
            </a:r>
            <a:r>
              <a:rPr lang="nl-BE" sz="2000" dirty="0" smtClean="0">
                <a:latin typeface="FlandersArtSans-Light" panose="00000400000000000000" pitchFamily="2" charset="0"/>
                <a:cs typeface="Arial Rounded MT Bold"/>
              </a:rPr>
              <a:t> 15 (gespecialiseerd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4)</a:t>
            </a:r>
          </a:p>
          <a:p>
            <a:pPr marL="0" indent="0">
              <a:buNone/>
            </a:pPr>
            <a:r>
              <a:rPr lang="nl-BE" sz="2000" dirty="0" smtClean="0">
                <a:latin typeface="FlandersArtSans-Light" panose="00000400000000000000" pitchFamily="2" charset="0"/>
                <a:cs typeface="Arial Rounded MT Bold"/>
              </a:rPr>
              <a:t>Specialist 15 (gespecialiseerd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4)</a:t>
            </a:r>
          </a:p>
          <a:p>
            <a:pPr marL="0" indent="0">
              <a:buNone/>
            </a:pPr>
            <a:r>
              <a:rPr lang="nl-BE" sz="2000" dirty="0" smtClean="0">
                <a:latin typeface="FlandersArtSans-Light" panose="00000400000000000000" pitchFamily="2" charset="0"/>
                <a:cs typeface="Arial Rounded MT Bold"/>
              </a:rPr>
              <a:t>Stafmedewerker 15 (</a:t>
            </a:r>
            <a:r>
              <a:rPr lang="nl-BE" sz="2000" dirty="0" err="1" smtClean="0">
                <a:latin typeface="FlandersArtSans-Light" panose="00000400000000000000" pitchFamily="2" charset="0"/>
                <a:cs typeface="Arial Rounded MT Bold"/>
              </a:rPr>
              <a:t>organisatieondersteunend</a:t>
            </a:r>
            <a:r>
              <a:rPr lang="nl-BE" sz="2000" dirty="0" smtClean="0">
                <a:latin typeface="FlandersArtSans-Light" panose="00000400000000000000" pitchFamily="2" charset="0"/>
                <a:cs typeface="Arial Rounded MT Bold"/>
              </a:rPr>
              <a:t>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1+)</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166469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r>
              <a:rPr lang="nl-BE" sz="3100" dirty="0">
                <a:latin typeface="FlandersArtSans-Light" panose="00000400000000000000" pitchFamily="2" charset="0"/>
                <a:cs typeface="Arial Rounded MT Bold"/>
              </a:rPr>
              <a:t/>
            </a:r>
            <a:br>
              <a:rPr lang="nl-BE" sz="3100" dirty="0">
                <a:latin typeface="FlandersArtSans-Light" panose="00000400000000000000" pitchFamily="2" charset="0"/>
                <a:cs typeface="Arial Rounded MT Bold"/>
              </a:rPr>
            </a:br>
            <a:r>
              <a:rPr lang="nl-BE" sz="3100" dirty="0" smtClean="0">
                <a:latin typeface="FlandersArtSans-Light" panose="00000400000000000000" pitchFamily="2" charset="0"/>
                <a:cs typeface="Arial Rounded MT Bold"/>
              </a:rPr>
              <a:t>FUNCTIECLASSIFICATIE</a:t>
            </a:r>
            <a:r>
              <a:rPr lang="nl-BE" sz="3100" cap="all" dirty="0" smtClean="0">
                <a:solidFill>
                  <a:srgbClr val="9C7B2C"/>
                </a:solidFill>
                <a:latin typeface="FlandersArtSans-Light" panose="00000400000000000000" pitchFamily="2" charset="0"/>
              </a:rPr>
              <a:t/>
            </a:r>
            <a:br>
              <a:rPr lang="nl-BE" sz="3100" cap="all" dirty="0" smtClean="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smtClean="0">
                <a:latin typeface="FlandersArtSans-Light" panose="00000400000000000000" pitchFamily="2" charset="0"/>
                <a:cs typeface="Arial Rounded MT Bold"/>
              </a:rPr>
              <a:t>Functieklasse 11</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Proefveldmedewerker 11 (praktisch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4)</a:t>
            </a:r>
          </a:p>
          <a:p>
            <a:pPr marL="0" indent="0">
              <a:buNone/>
            </a:pPr>
            <a:r>
              <a:rPr lang="nl-BE" sz="2000" dirty="0" smtClean="0">
                <a:latin typeface="FlandersArtSans-Light" panose="00000400000000000000" pitchFamily="2" charset="0"/>
                <a:cs typeface="Arial Rounded MT Bold"/>
              </a:rPr>
              <a:t>Dierenverzorger 11 ( praktisch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4)</a:t>
            </a:r>
          </a:p>
          <a:p>
            <a:pPr marL="0" indent="0">
              <a:buNone/>
            </a:pPr>
            <a:r>
              <a:rPr lang="nl-BE" sz="2000" dirty="0" smtClean="0">
                <a:latin typeface="FlandersArtSans-Light" panose="00000400000000000000" pitchFamily="2" charset="0"/>
                <a:cs typeface="Arial Rounded MT Bold"/>
              </a:rPr>
              <a:t>Technisch medewerker 11 (praktisch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4)</a:t>
            </a:r>
          </a:p>
          <a:p>
            <a:pPr marL="0" indent="0">
              <a:buNone/>
            </a:pPr>
            <a:r>
              <a:rPr lang="nl-BE" sz="2000" dirty="0" smtClean="0">
                <a:latin typeface="FlandersArtSans-Light" panose="00000400000000000000" pitchFamily="2" charset="0"/>
                <a:cs typeface="Arial Rounded MT Bold"/>
              </a:rPr>
              <a:t>Logistiek medewerker 11 (praktisch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4)</a:t>
            </a:r>
          </a:p>
          <a:p>
            <a:pPr marL="0" indent="0">
              <a:buNone/>
            </a:pPr>
            <a:r>
              <a:rPr lang="nl-BE" sz="2000" dirty="0" smtClean="0">
                <a:latin typeface="FlandersArtSans-Light" panose="00000400000000000000" pitchFamily="2" charset="0"/>
                <a:cs typeface="Arial Rounded MT Bold"/>
              </a:rPr>
              <a:t>Administratief medewerker 11 (administratief  ondersteunend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3+)</a:t>
            </a:r>
          </a:p>
          <a:p>
            <a:pPr marL="0" indent="0">
              <a:buNone/>
            </a:pPr>
            <a:r>
              <a:rPr lang="nl-BE" sz="2000" dirty="0" smtClean="0">
                <a:latin typeface="FlandersArtSans-Light" panose="00000400000000000000" pitchFamily="2" charset="0"/>
                <a:cs typeface="Arial Rounded MT Bold"/>
              </a:rPr>
              <a:t>Dossierbeheerder 11 (dossier- en gegevensbeheerder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1+)</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188214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marL="0" indent="0"/>
            <a:r>
              <a:rPr lang="nl-BE" altLang="nl-BE" sz="2900" dirty="0" smtClean="0">
                <a:latin typeface="FlandersArtSans-Light" panose="00000400000000000000" pitchFamily="2" charset="0"/>
                <a:cs typeface="Arial" charset="0"/>
              </a:rPr>
              <a:t>PROGRAMMA</a:t>
            </a:r>
            <a:br>
              <a:rPr lang="nl-BE" altLang="nl-BE" sz="2900" dirty="0" smtClean="0">
                <a:latin typeface="FlandersArtSans-Light" panose="00000400000000000000" pitchFamily="2" charset="0"/>
                <a:cs typeface="Arial" charset="0"/>
              </a:rPr>
            </a:br>
            <a:r>
              <a:rPr lang="nl-BE" altLang="nl-BE" sz="2900" dirty="0" smtClean="0">
                <a:latin typeface="FlandersArtSans-Light" panose="00000400000000000000" pitchFamily="2" charset="0"/>
                <a:cs typeface="Arial" charset="0"/>
              </a:rPr>
              <a:t>FUNCTIECLASSIFICATIE</a:t>
            </a:r>
            <a:endParaRPr lang="nl-BE" altLang="nl-BE" sz="2900" dirty="0">
              <a:latin typeface="FlandersArtSans-Light" panose="00000400000000000000" pitchFamily="2" charset="0"/>
              <a:cs typeface="Arial" charset="0"/>
            </a:endParaRPr>
          </a:p>
        </p:txBody>
      </p:sp>
      <p:sp>
        <p:nvSpPr>
          <p:cNvPr id="5" name="Tijdelijke aanduiding voor inhoud 4"/>
          <p:cNvSpPr>
            <a:spLocks noGrp="1"/>
          </p:cNvSpPr>
          <p:nvPr>
            <p:ph idx="4294967295"/>
          </p:nvPr>
        </p:nvSpPr>
        <p:spPr>
          <a:xfrm>
            <a:off x="1115616" y="1916832"/>
            <a:ext cx="7834312" cy="4536504"/>
          </a:xfrm>
        </p:spPr>
        <p:txBody>
          <a:bodyPr>
            <a:noAutofit/>
          </a:bodyPr>
          <a:lstStyle/>
          <a:p>
            <a:pPr>
              <a:buFontTx/>
              <a:buChar char="-"/>
            </a:pPr>
            <a:r>
              <a:rPr lang="nl-BE" altLang="nl-BE" sz="2000" dirty="0" smtClean="0">
                <a:latin typeface="FlandersArtSans-Light" panose="00000400000000000000" pitchFamily="2" charset="0"/>
                <a:cs typeface="Arial" charset="0"/>
              </a:rPr>
              <a:t>Hoe gaat het ILVO hiermee om?</a:t>
            </a:r>
          </a:p>
          <a:p>
            <a:pPr>
              <a:buFontTx/>
              <a:buChar char="-"/>
            </a:pPr>
            <a:r>
              <a:rPr lang="nl-BE" altLang="nl-BE" sz="2000" dirty="0" smtClean="0">
                <a:latin typeface="FlandersArtSans-Light" panose="00000400000000000000" pitchFamily="2" charset="0"/>
                <a:cs typeface="Arial" charset="0"/>
              </a:rPr>
              <a:t>Beslissing Vlaamse Regering</a:t>
            </a:r>
          </a:p>
          <a:p>
            <a:pPr>
              <a:buFontTx/>
              <a:buChar char="-"/>
            </a:pPr>
            <a:r>
              <a:rPr lang="nl-BE" altLang="nl-BE" sz="2000" dirty="0" smtClean="0">
                <a:latin typeface="FlandersArtSans-Light" panose="00000400000000000000" pitchFamily="2" charset="0"/>
                <a:cs typeface="Arial" charset="0"/>
              </a:rPr>
              <a:t>Context</a:t>
            </a:r>
          </a:p>
          <a:p>
            <a:pPr>
              <a:buFontTx/>
              <a:buChar char="-"/>
            </a:pPr>
            <a:r>
              <a:rPr lang="nl-BE" altLang="nl-BE" sz="2000" dirty="0" smtClean="0">
                <a:latin typeface="FlandersArtSans-Light" panose="00000400000000000000" pitchFamily="2" charset="0"/>
                <a:cs typeface="Arial" charset="0"/>
              </a:rPr>
              <a:t>Uitgangspunt indelingen</a:t>
            </a:r>
          </a:p>
          <a:p>
            <a:pPr>
              <a:buFontTx/>
              <a:buChar char="-"/>
            </a:pPr>
            <a:r>
              <a:rPr lang="nl-BE" altLang="nl-BE" sz="2000" dirty="0" smtClean="0">
                <a:latin typeface="FlandersArtSans-Light" panose="00000400000000000000" pitchFamily="2" charset="0"/>
                <a:cs typeface="Arial" charset="0"/>
              </a:rPr>
              <a:t>Functiefamilies</a:t>
            </a:r>
          </a:p>
          <a:p>
            <a:pPr>
              <a:buFontTx/>
              <a:buChar char="-"/>
            </a:pPr>
            <a:r>
              <a:rPr lang="nl-BE" altLang="nl-BE" sz="2000" dirty="0" smtClean="0">
                <a:latin typeface="FlandersArtSans-Light" panose="00000400000000000000" pitchFamily="2" charset="0"/>
                <a:cs typeface="Arial" charset="0"/>
              </a:rPr>
              <a:t>Functieclassificatie</a:t>
            </a:r>
          </a:p>
          <a:p>
            <a:pPr>
              <a:buFontTx/>
              <a:buChar char="-"/>
            </a:pPr>
            <a:r>
              <a:rPr lang="nl-BE" altLang="nl-BE" sz="2000" dirty="0" smtClean="0">
                <a:latin typeface="FlandersArtSans-Light" panose="00000400000000000000" pitchFamily="2" charset="0"/>
                <a:cs typeface="Arial" charset="0"/>
              </a:rPr>
              <a:t>Mogelijke gevolgen voor loopbaan en beloning</a:t>
            </a:r>
          </a:p>
          <a:p>
            <a:pPr>
              <a:buFontTx/>
              <a:buChar char="-"/>
            </a:pPr>
            <a:r>
              <a:rPr lang="nl-BE" altLang="nl-BE" sz="2000" dirty="0" smtClean="0">
                <a:latin typeface="FlandersArtSans-Light" panose="00000400000000000000" pitchFamily="2" charset="0"/>
                <a:cs typeface="Arial" charset="0"/>
              </a:rPr>
              <a:t>Projectplan</a:t>
            </a:r>
          </a:p>
          <a:p>
            <a:pPr>
              <a:buFontTx/>
              <a:buChar char="-"/>
            </a:pPr>
            <a:r>
              <a:rPr lang="nl-BE" altLang="nl-BE" sz="2000" dirty="0" smtClean="0">
                <a:latin typeface="FlandersArtSans-Light" panose="00000400000000000000" pitchFamily="2" charset="0"/>
                <a:cs typeface="Arial" charset="0"/>
              </a:rPr>
              <a:t>Hoe zijn de functie-indelingen gebeurd?</a:t>
            </a:r>
          </a:p>
          <a:p>
            <a:pPr>
              <a:buFontTx/>
              <a:buChar char="-"/>
            </a:pPr>
            <a:r>
              <a:rPr lang="nl-BE" altLang="nl-BE" sz="2000" dirty="0" smtClean="0">
                <a:latin typeface="FlandersArtSans-Light" panose="00000400000000000000" pitchFamily="2" charset="0"/>
                <a:cs typeface="Arial" charset="0"/>
              </a:rPr>
              <a:t>Beroepsprocedure</a:t>
            </a:r>
          </a:p>
          <a:p>
            <a:pPr>
              <a:buFontTx/>
              <a:buChar char="-"/>
            </a:pPr>
            <a:r>
              <a:rPr lang="nl-BE" altLang="nl-BE" sz="2000" dirty="0" smtClean="0">
                <a:latin typeface="FlandersArtSans-Light" panose="00000400000000000000" pitchFamily="2" charset="0"/>
                <a:cs typeface="Arial" charset="0"/>
              </a:rPr>
              <a:t>Aandachtspunten</a:t>
            </a:r>
          </a:p>
          <a:p>
            <a:pPr>
              <a:buFontTx/>
              <a:buChar char="-"/>
            </a:pPr>
            <a:r>
              <a:rPr lang="nl-BE" altLang="nl-BE" sz="2000" dirty="0" smtClean="0">
                <a:latin typeface="FlandersArtSans-Light" panose="00000400000000000000" pitchFamily="2" charset="0"/>
                <a:cs typeface="Arial" charset="0"/>
              </a:rPr>
              <a:t>Vragen?</a:t>
            </a:r>
          </a:p>
          <a:p>
            <a:pPr>
              <a:buFontTx/>
              <a:buChar char="-"/>
            </a:pPr>
            <a:endParaRPr lang="nl-BE" altLang="nl-BE" sz="2000" dirty="0" smtClean="0">
              <a:latin typeface="FlandersArtSans-Light" panose="00000400000000000000" pitchFamily="2" charset="0"/>
              <a:cs typeface="Arial" charset="0"/>
            </a:endParaRPr>
          </a:p>
          <a:p>
            <a:pPr>
              <a:buFontTx/>
              <a:buChar char="-"/>
            </a:pPr>
            <a:endParaRPr lang="nl-BE" altLang="nl-BE" sz="2000" dirty="0" smtClean="0">
              <a:latin typeface="FlandersArtSans-Light" panose="00000400000000000000" pitchFamily="2" charset="0"/>
              <a:cs typeface="Arial" charset="0"/>
            </a:endParaRPr>
          </a:p>
        </p:txBody>
      </p:sp>
    </p:spTree>
    <p:extLst>
      <p:ext uri="{BB962C8B-B14F-4D97-AF65-F5344CB8AC3E}">
        <p14:creationId xmlns:p14="http://schemas.microsoft.com/office/powerpoint/2010/main" val="223041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r>
              <a:rPr lang="nl-BE" sz="3100" dirty="0">
                <a:latin typeface="FlandersArtSans-Light" panose="00000400000000000000" pitchFamily="2" charset="0"/>
                <a:cs typeface="Arial Rounded MT Bold"/>
              </a:rPr>
              <a:t/>
            </a:r>
            <a:br>
              <a:rPr lang="nl-BE" sz="3100" dirty="0">
                <a:latin typeface="FlandersArtSans-Light" panose="00000400000000000000" pitchFamily="2" charset="0"/>
                <a:cs typeface="Arial Rounded MT Bold"/>
              </a:rPr>
            </a:br>
            <a:r>
              <a:rPr lang="nl-BE" sz="3100" dirty="0" smtClean="0">
                <a:latin typeface="FlandersArtSans-Light" panose="00000400000000000000" pitchFamily="2" charset="0"/>
                <a:cs typeface="Arial Rounded MT Bold"/>
              </a:rPr>
              <a:t>FUNCTIECLASSIFICATIE</a:t>
            </a:r>
            <a:r>
              <a:rPr lang="nl-BE" sz="3100" cap="all" dirty="0" smtClean="0">
                <a:solidFill>
                  <a:srgbClr val="9C7B2C"/>
                </a:solidFill>
                <a:latin typeface="FlandersArtSans-Light" panose="00000400000000000000" pitchFamily="2" charset="0"/>
              </a:rPr>
              <a:t/>
            </a:r>
            <a:br>
              <a:rPr lang="nl-BE" sz="3100" cap="all" dirty="0" smtClean="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smtClean="0">
                <a:latin typeface="FlandersArtSans-Light" panose="00000400000000000000" pitchFamily="2" charset="0"/>
                <a:cs typeface="Arial Rounded MT Bold"/>
              </a:rPr>
              <a:t>Functieklasse 13</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Coördinator 13 (operationeel leidinggeven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marL="0" indent="0">
              <a:buNone/>
            </a:pPr>
            <a:r>
              <a:rPr lang="nl-BE" sz="2000" dirty="0" smtClean="0">
                <a:latin typeface="FlandersArtSans-Light" panose="00000400000000000000" pitchFamily="2" charset="0"/>
                <a:cs typeface="Arial Rounded MT Bold"/>
              </a:rPr>
              <a:t>Laborant 13 (gespecialiseerd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marL="0" indent="0">
              <a:buNone/>
            </a:pPr>
            <a:r>
              <a:rPr lang="nl-BE" sz="2000" dirty="0" err="1" smtClean="0">
                <a:latin typeface="FlandersArtSans-Light" panose="00000400000000000000" pitchFamily="2" charset="0"/>
                <a:cs typeface="Arial Rounded MT Bold"/>
              </a:rPr>
              <a:t>Onderzoeksondersteuner</a:t>
            </a:r>
            <a:r>
              <a:rPr lang="nl-BE" sz="2000" dirty="0" smtClean="0">
                <a:latin typeface="FlandersArtSans-Light" panose="00000400000000000000" pitchFamily="2" charset="0"/>
                <a:cs typeface="Arial Rounded MT Bold"/>
              </a:rPr>
              <a:t> 13 (gespecialiseerd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marL="0" indent="0">
              <a:buNone/>
            </a:pPr>
            <a:r>
              <a:rPr lang="nl-BE" sz="2000" dirty="0" smtClean="0">
                <a:latin typeface="FlandersArtSans-Light" panose="00000400000000000000" pitchFamily="2" charset="0"/>
                <a:cs typeface="Arial Rounded MT Bold"/>
              </a:rPr>
              <a:t>Specialist 13 (gespecialiseerd uitvoerend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marL="0" indent="0">
              <a:buNone/>
            </a:pPr>
            <a:r>
              <a:rPr lang="nl-BE" sz="2000" dirty="0" smtClean="0">
                <a:latin typeface="FlandersArtSans-Light" panose="00000400000000000000" pitchFamily="2" charset="0"/>
                <a:cs typeface="Arial Rounded MT Bold"/>
              </a:rPr>
              <a:t>Administratief medewerker 13 (administratief ondersteunend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4)</a:t>
            </a:r>
          </a:p>
          <a:p>
            <a:pPr marL="0" indent="0">
              <a:buNone/>
            </a:pPr>
            <a:r>
              <a:rPr lang="nl-BE" sz="2000" dirty="0" smtClean="0">
                <a:latin typeface="FlandersArtSans-Light" panose="00000400000000000000" pitchFamily="2" charset="0"/>
                <a:cs typeface="Arial Rounded MT Bold"/>
              </a:rPr>
              <a:t>Dossierbeheerder 13 (dossier- en gegevensbeheerder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1032126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r>
              <a:rPr lang="nl-BE" sz="3100" dirty="0">
                <a:latin typeface="FlandersArtSans-Light" panose="00000400000000000000" pitchFamily="2" charset="0"/>
                <a:cs typeface="Arial Rounded MT Bold"/>
              </a:rPr>
              <a:t/>
            </a:r>
            <a:br>
              <a:rPr lang="nl-BE" sz="3100" dirty="0">
                <a:latin typeface="FlandersArtSans-Light" panose="00000400000000000000" pitchFamily="2" charset="0"/>
                <a:cs typeface="Arial Rounded MT Bold"/>
              </a:rPr>
            </a:br>
            <a:r>
              <a:rPr lang="nl-BE" sz="3100" dirty="0" smtClean="0">
                <a:latin typeface="FlandersArtSans-Light" panose="00000400000000000000" pitchFamily="2" charset="0"/>
                <a:cs typeface="Arial Rounded MT Bold"/>
              </a:rPr>
              <a:t>FUNCTIECLASSIFICATIE</a:t>
            </a:r>
            <a:r>
              <a:rPr lang="nl-BE" sz="3100" cap="all" dirty="0" smtClean="0">
                <a:solidFill>
                  <a:srgbClr val="9C7B2C"/>
                </a:solidFill>
                <a:latin typeface="FlandersArtSans-Light" panose="00000400000000000000" pitchFamily="2" charset="0"/>
              </a:rPr>
              <a:t/>
            </a:r>
            <a:br>
              <a:rPr lang="nl-BE" sz="3100" cap="all" dirty="0" smtClean="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smtClean="0">
                <a:latin typeface="FlandersArtSans-Light" panose="00000400000000000000" pitchFamily="2" charset="0"/>
                <a:cs typeface="Arial Rounded MT Bold"/>
              </a:rPr>
              <a:t>Functieklasse 17</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Senior onderzoeker 17 (onderzoeksfunctie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marL="0" indent="0">
              <a:buNone/>
            </a:pPr>
            <a:r>
              <a:rPr lang="nl-BE" sz="2000" dirty="0" smtClean="0">
                <a:latin typeface="FlandersArtSans-Light" panose="00000400000000000000" pitchFamily="2" charset="0"/>
                <a:cs typeface="Arial Rounded MT Bold"/>
              </a:rPr>
              <a:t>Stafmedewerker 17 (</a:t>
            </a:r>
            <a:r>
              <a:rPr lang="nl-BE" sz="2000" dirty="0" err="1" smtClean="0">
                <a:latin typeface="FlandersArtSans-Light" panose="00000400000000000000" pitchFamily="2" charset="0"/>
                <a:cs typeface="Arial Rounded MT Bold"/>
              </a:rPr>
              <a:t>organisatieondersteunend</a:t>
            </a:r>
            <a:r>
              <a:rPr lang="nl-BE" sz="2000" dirty="0" smtClean="0">
                <a:latin typeface="FlandersArtSans-Light" panose="00000400000000000000" pitchFamily="2" charset="0"/>
                <a:cs typeface="Arial Rounded MT Bold"/>
              </a:rPr>
              <a:t>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marL="0" indent="0">
              <a:buNone/>
            </a:pPr>
            <a:r>
              <a:rPr lang="nl-BE" sz="2000" dirty="0" smtClean="0">
                <a:latin typeface="FlandersArtSans-Light" panose="00000400000000000000" pitchFamily="2" charset="0"/>
                <a:cs typeface="Arial Rounded MT Bold"/>
              </a:rPr>
              <a:t>Adviesverlener 17 (</a:t>
            </a:r>
            <a:r>
              <a:rPr lang="nl-BE" sz="2000" dirty="0" err="1" smtClean="0">
                <a:latin typeface="FlandersArtSans-Light" panose="00000400000000000000" pitchFamily="2" charset="0"/>
                <a:cs typeface="Arial Rounded MT Bold"/>
              </a:rPr>
              <a:t>klantenadviserend</a:t>
            </a:r>
            <a:r>
              <a:rPr lang="nl-BE" sz="2000" dirty="0" smtClean="0">
                <a:latin typeface="FlandersArtSans-Light" panose="00000400000000000000" pitchFamily="2" charset="0"/>
                <a:cs typeface="Arial Rounded MT Bold"/>
              </a:rPr>
              <a:t>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marL="0" indent="0">
              <a:buNone/>
            </a:pPr>
            <a:r>
              <a:rPr lang="nl-BE" sz="2000" dirty="0" smtClean="0">
                <a:latin typeface="FlandersArtSans-Light" panose="00000400000000000000" pitchFamily="2" charset="0"/>
                <a:cs typeface="Arial Rounded MT Bold"/>
              </a:rPr>
              <a:t>Technisch expert 17 (technisch specialist </a:t>
            </a:r>
            <a:r>
              <a:rPr lang="nl-BE" sz="2000" dirty="0" err="1" smtClean="0">
                <a:latin typeface="FlandersArtSans-Light" panose="00000400000000000000" pitchFamily="2" charset="0"/>
                <a:cs typeface="Arial Rounded MT Bold"/>
              </a:rPr>
              <a:t>niv</a:t>
            </a:r>
            <a:r>
              <a:rPr lang="nl-BE" sz="2000" dirty="0" smtClean="0">
                <a:latin typeface="FlandersArtSans-Light" panose="00000400000000000000" pitchFamily="2" charset="0"/>
                <a:cs typeface="Arial Rounded MT Bold"/>
              </a:rPr>
              <a:t> 2)</a:t>
            </a: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2987499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01824"/>
            <a:ext cx="8229600" cy="1143000"/>
          </a:xfrm>
        </p:spPr>
        <p:txBody>
          <a:bodyPr vert="horz" lIns="91440" tIns="45720" rIns="91440" bIns="45720" rtlCol="0" anchor="t">
            <a:normAutofit fontScale="90000"/>
          </a:bodyPr>
          <a:lstStyle/>
          <a:p>
            <a:r>
              <a:rPr lang="nl-BE" sz="3200" dirty="0" smtClean="0">
                <a:latin typeface="FlandersArtSans-Light" panose="00000400000000000000" pitchFamily="2" charset="0"/>
                <a:cs typeface="Arial Rounded MT Bold"/>
              </a:rPr>
              <a:t>MOGELIJKE </a:t>
            </a:r>
            <a:r>
              <a:rPr lang="nl-BE" sz="3200" dirty="0">
                <a:latin typeface="FlandersArtSans-Light" panose="00000400000000000000" pitchFamily="2" charset="0"/>
                <a:cs typeface="Arial Rounded MT Bold"/>
              </a:rPr>
              <a:t>GEVOLGEN VOOR LOOPBAAN </a:t>
            </a:r>
            <a:r>
              <a:rPr lang="nl-BE" sz="3200" dirty="0" smtClean="0">
                <a:latin typeface="FlandersArtSans-Light" panose="00000400000000000000" pitchFamily="2" charset="0"/>
                <a:cs typeface="Arial Rounded MT Bold"/>
              </a:rPr>
              <a:t>EN BELONING</a:t>
            </a:r>
            <a:r>
              <a:rPr lang="nl-BE" sz="3100" dirty="0">
                <a:latin typeface="FlandersArtSans-Light" panose="00000400000000000000" pitchFamily="2" charset="0"/>
                <a:cs typeface="Arial Rounded MT Bold"/>
              </a:rPr>
              <a:t/>
            </a:r>
            <a:br>
              <a:rPr lang="nl-BE" sz="3100" dirty="0">
                <a:latin typeface="FlandersArtSans-Light" panose="00000400000000000000" pitchFamily="2" charset="0"/>
                <a:cs typeface="Arial Rounded MT Bold"/>
              </a:rPr>
            </a:br>
            <a:r>
              <a:rPr lang="nl-BE" sz="3100" cap="all" dirty="0" smtClean="0">
                <a:solidFill>
                  <a:srgbClr val="9C7B2C"/>
                </a:solidFill>
                <a:latin typeface="FlandersArtSans-Light" panose="00000400000000000000" pitchFamily="2" charset="0"/>
              </a:rPr>
              <a:t/>
            </a:r>
            <a:br>
              <a:rPr lang="nl-BE" sz="3100" cap="all" dirty="0" smtClean="0">
                <a:solidFill>
                  <a:srgbClr val="9C7B2C"/>
                </a:solidFill>
                <a:latin typeface="FlandersArtSans-Light" panose="00000400000000000000" pitchFamily="2" charset="0"/>
              </a:rPr>
            </a:br>
            <a:endParaRPr lang="nl-BE" sz="31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LOOPBAAN</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Functiebeschrijvingen moeten actueel worden gehouden</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Actualisatie kan in overweging worden genomen in functie van gewijzigde opdracht</a:t>
            </a:r>
          </a:p>
          <a:p>
            <a:pPr marL="0" indent="0">
              <a:buNone/>
            </a:pPr>
            <a:r>
              <a:rPr lang="nl-BE" sz="2000" dirty="0" smtClean="0">
                <a:latin typeface="FlandersArtSans-Light" panose="00000400000000000000" pitchFamily="2" charset="0"/>
                <a:cs typeface="Arial Rounded MT Bold"/>
              </a:rPr>
              <a:t>( of gewijzigd prestatieniveau - excelleren of duidelijk ondermaats presteren).</a:t>
            </a:r>
          </a:p>
          <a:p>
            <a:pPr marL="0" indent="0">
              <a:buNone/>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2320137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smtClean="0">
                <a:latin typeface="FlandersArtSans-Light" panose="00000400000000000000" pitchFamily="2" charset="0"/>
                <a:cs typeface="Arial Rounded MT Bold"/>
              </a:rPr>
              <a:t>MOGELIJKE </a:t>
            </a:r>
            <a:r>
              <a:rPr lang="nl-BE" sz="3200" dirty="0">
                <a:latin typeface="FlandersArtSans-Light" panose="00000400000000000000" pitchFamily="2" charset="0"/>
                <a:cs typeface="Arial Rounded MT Bold"/>
              </a:rPr>
              <a:t>GEVOLGEN VOOR LOOPBAAN EN </a:t>
            </a:r>
            <a:r>
              <a:rPr lang="nl-BE" sz="3200" dirty="0" smtClean="0">
                <a:latin typeface="FlandersArtSans-Light" panose="00000400000000000000" pitchFamily="2" charset="0"/>
                <a:cs typeface="Arial Rounded MT Bold"/>
              </a:rPr>
              <a:t>BELONING</a:t>
            </a:r>
            <a:r>
              <a:rPr lang="nl-BE" sz="3200" dirty="0">
                <a:latin typeface="FlandersArtSans-Light" panose="00000400000000000000" pitchFamily="2" charset="0"/>
                <a:cs typeface="Arial Rounded MT Bold"/>
              </a:rPr>
              <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LOOPBAAN</a:t>
            </a:r>
          </a:p>
          <a:p>
            <a:pPr marL="0" indent="0">
              <a:buNone/>
            </a:pPr>
            <a:endParaRPr lang="nl-BE" sz="2000" b="1"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Een aanpassing in functiefamilie of -niveau geeft geen automatisch recht op bevordering maar is noodzakelijk om bij de uiteindelijke overschakeling naar een vernieuwd loopbaan- en beloningsbeleid  voor iedereen te beschikken over een correcte toewijzing aan een functieklasse.</a:t>
            </a:r>
          </a:p>
          <a:p>
            <a:pPr marL="0" indent="0">
              <a:buNone/>
            </a:pPr>
            <a:endParaRPr lang="nl-BE" sz="2000" dirty="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 </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196088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smtClean="0">
                <a:latin typeface="FlandersArtSans-Light" panose="00000400000000000000" pitchFamily="2" charset="0"/>
                <a:cs typeface="Arial Rounded MT Bold"/>
              </a:rPr>
              <a:t>MOGELIJKE </a:t>
            </a:r>
            <a:r>
              <a:rPr lang="nl-BE" sz="3200" dirty="0">
                <a:latin typeface="FlandersArtSans-Light" panose="00000400000000000000" pitchFamily="2" charset="0"/>
                <a:cs typeface="Arial Rounded MT Bold"/>
              </a:rPr>
              <a:t>GEVOLGEN VOOR LOOPBAAN EN </a:t>
            </a:r>
            <a:r>
              <a:rPr lang="nl-BE" sz="3200" dirty="0" smtClean="0">
                <a:latin typeface="FlandersArtSans-Light" panose="00000400000000000000" pitchFamily="2" charset="0"/>
                <a:cs typeface="Arial Rounded MT Bold"/>
              </a:rPr>
              <a:t>BELONING</a:t>
            </a:r>
            <a:r>
              <a:rPr lang="nl-BE" sz="3200" dirty="0">
                <a:latin typeface="FlandersArtSans-Light" panose="00000400000000000000" pitchFamily="2" charset="0"/>
                <a:cs typeface="Arial Rounded MT Bold"/>
              </a:rPr>
              <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LOOPBAAN</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Procedure voor het actueel houden van de functiebeschrijvingen</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Melding van de eerste evaluator aan het afdelingshoofd over de veranderde situatie van een medewerker. Afdelingshoofd bekijkt samen met eerste evaluator en eventueel de personeelsdienst, of een aanpassing wenselijk is. Indien ja, doet het afdelingshoofd hiervoor een voorstel op de Directieraad.</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1494746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smtClean="0">
                <a:latin typeface="FlandersArtSans-Light" panose="00000400000000000000" pitchFamily="2" charset="0"/>
                <a:cs typeface="Arial Rounded MT Bold"/>
              </a:rPr>
              <a:t>MOGELIJKE </a:t>
            </a:r>
            <a:r>
              <a:rPr lang="nl-BE" sz="3200" dirty="0">
                <a:latin typeface="FlandersArtSans-Light" panose="00000400000000000000" pitchFamily="2" charset="0"/>
                <a:cs typeface="Arial Rounded MT Bold"/>
              </a:rPr>
              <a:t>GEVOLGEN VOOR </a:t>
            </a:r>
            <a:r>
              <a:rPr lang="nl-BE" sz="3200" dirty="0" smtClean="0">
                <a:latin typeface="FlandersArtSans-Light" panose="00000400000000000000" pitchFamily="2" charset="0"/>
                <a:cs typeface="Arial Rounded MT Bold"/>
              </a:rPr>
              <a:t>LOOPBAAN EN BELONING</a:t>
            </a:r>
            <a:r>
              <a:rPr lang="nl-BE" sz="3200" dirty="0">
                <a:latin typeface="FlandersArtSans-Light" panose="00000400000000000000" pitchFamily="2" charset="0"/>
                <a:cs typeface="Arial Rounded MT Bold"/>
              </a:rPr>
              <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320480"/>
          </a:xfrm>
        </p:spPr>
        <p:txBody>
          <a:bodyPr>
            <a:noAutofit/>
          </a:bodyPr>
          <a:lstStyle/>
          <a:p>
            <a:pPr marL="0" indent="0">
              <a:buNone/>
            </a:pPr>
            <a:r>
              <a:rPr lang="nl-BE" sz="2000" b="1" dirty="0" smtClean="0">
                <a:latin typeface="FlandersArtSans-Light" panose="00000400000000000000" pitchFamily="2" charset="0"/>
                <a:cs typeface="Arial Rounded MT Bold"/>
              </a:rPr>
              <a:t>LOOPBAAN</a:t>
            </a:r>
          </a:p>
          <a:p>
            <a:pPr marL="0" indent="0">
              <a:buNone/>
            </a:pPr>
            <a:endParaRPr lang="nl-BE" sz="2000" b="1"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Procedure voor het actueel houden van de functiebeschrijvingen</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Fase 1:</a:t>
            </a:r>
          </a:p>
          <a:p>
            <a:pPr marL="0" indent="0">
              <a:buNone/>
            </a:pPr>
            <a:r>
              <a:rPr lang="nl-BE" sz="2000" dirty="0" smtClean="0">
                <a:latin typeface="FlandersArtSans-Light" panose="00000400000000000000" pitchFamily="2" charset="0"/>
                <a:cs typeface="Arial Rounded MT Bold"/>
              </a:rPr>
              <a:t>DR mei – na afsluiting PLOEG-periode: wenselijke aanpassingen worden toegelicht en mogelijke consequenties worden bekeken</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Fase 2:</a:t>
            </a:r>
          </a:p>
          <a:p>
            <a:pPr marL="0" indent="0">
              <a:buNone/>
            </a:pPr>
            <a:r>
              <a:rPr lang="nl-BE" sz="2000" dirty="0" smtClean="0">
                <a:latin typeface="FlandersArtSans-Light" panose="00000400000000000000" pitchFamily="2" charset="0"/>
                <a:cs typeface="Arial Rounded MT Bold"/>
              </a:rPr>
              <a:t>DR oktober: wenselijke aanpassingen worden opnieuw besproken en er wordt een gemotiveerde beslissing genomen.</a:t>
            </a:r>
          </a:p>
          <a:p>
            <a:pPr marL="0" indent="0">
              <a:buNone/>
            </a:pPr>
            <a:r>
              <a:rPr lang="nl-BE" sz="2000" dirty="0" smtClean="0">
                <a:latin typeface="FlandersArtSans-Light" panose="00000400000000000000" pitchFamily="2" charset="0"/>
                <a:cs typeface="Arial Rounded MT Bold"/>
              </a:rPr>
              <a:t>Wijzigingen gaan in vanaf volgende PLOEG planning.</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 </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4163228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smtClean="0">
                <a:latin typeface="FlandersArtSans-Light" panose="00000400000000000000" pitchFamily="2" charset="0"/>
                <a:cs typeface="Arial Rounded MT Bold"/>
              </a:rPr>
              <a:t>MOGELIJKE </a:t>
            </a:r>
            <a:r>
              <a:rPr lang="nl-BE" sz="3200" dirty="0">
                <a:latin typeface="FlandersArtSans-Light" panose="00000400000000000000" pitchFamily="2" charset="0"/>
                <a:cs typeface="Arial Rounded MT Bold"/>
              </a:rPr>
              <a:t>GEVOLGEN VOOR LOOPBAAN EN </a:t>
            </a:r>
            <a:r>
              <a:rPr lang="nl-BE" sz="3200" dirty="0" smtClean="0">
                <a:latin typeface="FlandersArtSans-Light" panose="00000400000000000000" pitchFamily="2" charset="0"/>
                <a:cs typeface="Arial Rounded MT Bold"/>
              </a:rPr>
              <a:t>BELONING</a:t>
            </a:r>
            <a:r>
              <a:rPr lang="nl-BE" sz="3200" dirty="0">
                <a:latin typeface="FlandersArtSans-Light" panose="00000400000000000000" pitchFamily="2" charset="0"/>
                <a:cs typeface="Arial Rounded MT Bold"/>
              </a:rPr>
              <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BELONING: korte termijn</a:t>
            </a:r>
          </a:p>
          <a:p>
            <a:pPr marL="0" indent="0">
              <a:buNone/>
            </a:pPr>
            <a:endParaRPr lang="nl-BE" sz="2000" dirty="0" smtClean="0">
              <a:latin typeface="FlandersArtSans-Light" panose="00000400000000000000" pitchFamily="2" charset="0"/>
              <a:cs typeface="Arial Rounded MT Bold"/>
            </a:endParaRPr>
          </a:p>
          <a:p>
            <a:pPr marL="0" indent="0">
              <a:buNone/>
            </a:pPr>
            <a:r>
              <a:rPr lang="nl-BE" altLang="nl-BE" sz="2000" dirty="0">
                <a:latin typeface="FlandersArtSans-Light" panose="00000400000000000000" pitchFamily="2" charset="0"/>
                <a:cs typeface="Arial" charset="0"/>
              </a:rPr>
              <a:t>	</a:t>
            </a:r>
          </a:p>
          <a:p>
            <a:pPr marL="0" indent="0">
              <a:buNone/>
            </a:pPr>
            <a:r>
              <a:rPr lang="nl-BE" sz="2000" dirty="0" smtClean="0">
                <a:latin typeface="FlandersArtSans-Light" panose="00000400000000000000" pitchFamily="2" charset="0"/>
                <a:cs typeface="Arial Rounded MT Bold"/>
              </a:rPr>
              <a:t>Geen koppeling met het beloningsbeleid.</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2459597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smtClean="0">
                <a:latin typeface="FlandersArtSans-Light" panose="00000400000000000000" pitchFamily="2" charset="0"/>
                <a:cs typeface="Arial Rounded MT Bold"/>
              </a:rPr>
              <a:t>MOGELIJKE </a:t>
            </a:r>
            <a:r>
              <a:rPr lang="nl-BE" sz="3200" dirty="0">
                <a:latin typeface="FlandersArtSans-Light" panose="00000400000000000000" pitchFamily="2" charset="0"/>
                <a:cs typeface="Arial Rounded MT Bold"/>
              </a:rPr>
              <a:t>GEVOLGEN VOOR LOOPBAAN EN </a:t>
            </a:r>
            <a:r>
              <a:rPr lang="nl-BE" sz="3200" dirty="0" smtClean="0">
                <a:latin typeface="FlandersArtSans-Light" panose="00000400000000000000" pitchFamily="2" charset="0"/>
                <a:cs typeface="Arial Rounded MT Bold"/>
              </a:rPr>
              <a:t>BELONING</a:t>
            </a:r>
            <a:r>
              <a:rPr lang="nl-BE" sz="3200" dirty="0">
                <a:latin typeface="FlandersArtSans-Light" panose="00000400000000000000" pitchFamily="2" charset="0"/>
                <a:cs typeface="Arial Rounded MT Bold"/>
              </a:rPr>
              <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82453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BELONING: lange termijn</a:t>
            </a:r>
          </a:p>
          <a:p>
            <a:pPr marL="0" indent="0">
              <a:buNone/>
            </a:pPr>
            <a:endParaRPr lang="nl-BE" altLang="nl-BE" sz="2000" dirty="0" smtClean="0">
              <a:latin typeface="FlandersArtSans-Light" panose="00000400000000000000" pitchFamily="2" charset="0"/>
              <a:cs typeface="Arial" charset="0"/>
            </a:endParaRPr>
          </a:p>
          <a:p>
            <a:pPr marL="0" indent="0">
              <a:buNone/>
            </a:pPr>
            <a:r>
              <a:rPr lang="nl-BE" altLang="nl-BE" sz="2000" dirty="0" smtClean="0">
                <a:latin typeface="FlandersArtSans-Light" panose="00000400000000000000" pitchFamily="2" charset="0"/>
                <a:cs typeface="Arial" charset="0"/>
              </a:rPr>
              <a:t>Koppeling basissalaris aan functiezwaarte</a:t>
            </a:r>
          </a:p>
          <a:p>
            <a:pPr marL="0" indent="0">
              <a:buNone/>
            </a:pPr>
            <a:endParaRPr lang="nl-BE" altLang="nl-BE" sz="2000" dirty="0" smtClean="0">
              <a:latin typeface="FlandersArtSans-Light" panose="00000400000000000000" pitchFamily="2" charset="0"/>
              <a:cs typeface="Arial" charset="0"/>
            </a:endParaRPr>
          </a:p>
          <a:p>
            <a:pPr marL="0" indent="0">
              <a:buNone/>
            </a:pPr>
            <a:r>
              <a:rPr lang="nl-BE" altLang="nl-BE" sz="2000" dirty="0" smtClean="0">
                <a:latin typeface="FlandersArtSans-Light" panose="00000400000000000000" pitchFamily="2" charset="0"/>
                <a:cs typeface="Arial" charset="0"/>
              </a:rPr>
              <a:t>Snellere salarisgroei mogelijk door koppeling aan evaluatie</a:t>
            </a:r>
          </a:p>
          <a:p>
            <a:pPr marL="0" indent="0">
              <a:buNone/>
            </a:pPr>
            <a:endParaRPr lang="nl-BE" altLang="nl-BE" sz="2000" dirty="0" smtClean="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Onderscheid tussen wervings- en bevorderingsgraden verdwijnt,</a:t>
            </a:r>
          </a:p>
          <a:p>
            <a:pPr marL="0" indent="0">
              <a:buNone/>
            </a:pPr>
            <a:r>
              <a:rPr lang="nl-BE" altLang="nl-BE" sz="2000" dirty="0">
                <a:latin typeface="FlandersArtSans-Light" panose="00000400000000000000" pitchFamily="2" charset="0"/>
                <a:cs typeface="Arial" charset="0"/>
              </a:rPr>
              <a:t>dus werving wordt mogelijk in alle functieklassen</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rPr>
              <a:t>Werving is in principe </a:t>
            </a:r>
            <a:r>
              <a:rPr lang="nl-BE" altLang="nl-BE" sz="2000" dirty="0" smtClean="0">
                <a:latin typeface="FlandersArtSans-Light" panose="00000400000000000000" pitchFamily="2" charset="0"/>
                <a:cs typeface="Arial" charset="0"/>
              </a:rPr>
              <a:t>enkel nog contractueel.</a:t>
            </a:r>
            <a:endParaRPr lang="nl-BE" altLang="nl-BE" sz="2000" dirty="0">
              <a:latin typeface="FlandersArtSans-Light" panose="00000400000000000000" pitchFamily="2" charset="0"/>
              <a:cs typeface="Arial" charset="0"/>
            </a:endParaRPr>
          </a:p>
          <a:p>
            <a:pPr marL="0" indent="0">
              <a:buNone/>
            </a:pPr>
            <a:r>
              <a:rPr lang="nl-BE" altLang="nl-BE" sz="2000" dirty="0" err="1">
                <a:latin typeface="FlandersArtSans-Light" panose="00000400000000000000" pitchFamily="2" charset="0"/>
                <a:cs typeface="Arial" charset="0"/>
              </a:rPr>
              <a:t>Statutarisering</a:t>
            </a:r>
            <a:r>
              <a:rPr lang="nl-BE" altLang="nl-BE" sz="2000" dirty="0">
                <a:latin typeface="FlandersArtSans-Light" panose="00000400000000000000" pitchFamily="2" charset="0"/>
                <a:cs typeface="Arial" charset="0"/>
              </a:rPr>
              <a:t> wordt een waarderingsinstrument (na verzamelen van de nodige loopbaanpunten op basis van evaluatie).</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 </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3909641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smtClean="0">
                <a:latin typeface="FlandersArtSans-Light" panose="00000400000000000000" pitchFamily="2" charset="0"/>
                <a:cs typeface="Arial Rounded MT Bold"/>
              </a:rPr>
              <a:t>MOGELIJKE </a:t>
            </a:r>
            <a:r>
              <a:rPr lang="nl-BE" sz="3200" dirty="0">
                <a:latin typeface="FlandersArtSans-Light" panose="00000400000000000000" pitchFamily="2" charset="0"/>
                <a:cs typeface="Arial Rounded MT Bold"/>
              </a:rPr>
              <a:t>GEVOLGEN VOOR LOOPBAAN EN </a:t>
            </a:r>
            <a:r>
              <a:rPr lang="nl-BE" sz="3200" dirty="0" smtClean="0">
                <a:latin typeface="FlandersArtSans-Light" panose="00000400000000000000" pitchFamily="2" charset="0"/>
                <a:cs typeface="Arial Rounded MT Bold"/>
              </a:rPr>
              <a:t>BELONING</a:t>
            </a:r>
            <a:r>
              <a:rPr lang="nl-BE" sz="3200" dirty="0">
                <a:latin typeface="FlandersArtSans-Light" panose="00000400000000000000" pitchFamily="2" charset="0"/>
                <a:cs typeface="Arial Rounded MT Bold"/>
              </a:rPr>
              <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BELONING: lange termijn</a:t>
            </a:r>
          </a:p>
          <a:p>
            <a:pPr marL="0" indent="0">
              <a:buNone/>
            </a:pPr>
            <a:endParaRPr lang="nl-BE" sz="2000" dirty="0" smtClean="0">
              <a:latin typeface="FlandersArtSans-Light" panose="00000400000000000000" pitchFamily="2" charset="0"/>
              <a:cs typeface="Arial Rounded MT Bold"/>
            </a:endParaRPr>
          </a:p>
          <a:p>
            <a:pPr marL="0" indent="0">
              <a:buNone/>
            </a:pPr>
            <a:r>
              <a:rPr lang="nl-BE" altLang="nl-BE" sz="2000" dirty="0" smtClean="0">
                <a:latin typeface="FlandersArtSans-Light" panose="00000400000000000000" pitchFamily="2" charset="0"/>
                <a:cs typeface="Arial" charset="0"/>
              </a:rPr>
              <a:t>Gefaseerde invoering. Hoe? Veel vragen.</a:t>
            </a:r>
          </a:p>
          <a:p>
            <a:pPr>
              <a:buFontTx/>
              <a:buChar char="-"/>
            </a:pPr>
            <a:r>
              <a:rPr lang="nl-BE" altLang="nl-BE" sz="2000" dirty="0" smtClean="0">
                <a:latin typeface="FlandersArtSans-Light" panose="00000400000000000000" pitchFamily="2" charset="0"/>
                <a:cs typeface="Arial" charset="0"/>
              </a:rPr>
              <a:t>Entiteiten in hun totaliteit op basis van maturiteitscriteria</a:t>
            </a:r>
          </a:p>
          <a:p>
            <a:pPr>
              <a:buFontTx/>
              <a:buChar char="-"/>
            </a:pPr>
            <a:r>
              <a:rPr lang="nl-BE" altLang="nl-BE" sz="2000" dirty="0" smtClean="0">
                <a:latin typeface="FlandersArtSans-Light" panose="00000400000000000000" pitchFamily="2" charset="0"/>
                <a:cs typeface="Arial" charset="0"/>
              </a:rPr>
              <a:t>Alle nieuwe wervingen vanaf een bepaalde datum</a:t>
            </a:r>
          </a:p>
          <a:p>
            <a:pPr>
              <a:buFontTx/>
              <a:buChar char="-"/>
            </a:pPr>
            <a:r>
              <a:rPr lang="nl-BE" altLang="nl-BE" sz="2000" dirty="0" smtClean="0">
                <a:latin typeface="FlandersArtSans-Light" panose="00000400000000000000" pitchFamily="2" charset="0"/>
                <a:cs typeface="Arial" charset="0"/>
              </a:rPr>
              <a:t>Alle functies vanaf functieklasse x over alle entiteiten heen</a:t>
            </a:r>
          </a:p>
          <a:p>
            <a:pPr>
              <a:buFontTx/>
              <a:buChar char="-"/>
            </a:pPr>
            <a:r>
              <a:rPr lang="nl-BE" altLang="nl-BE" sz="2000" dirty="0" smtClean="0">
                <a:latin typeface="FlandersArtSans-Light" panose="00000400000000000000" pitchFamily="2" charset="0"/>
                <a:cs typeface="Arial" charset="0"/>
              </a:rPr>
              <a:t>Alle varianten en combinaties</a:t>
            </a:r>
          </a:p>
          <a:p>
            <a:pPr>
              <a:buFontTx/>
              <a:buChar char="-"/>
            </a:pPr>
            <a:endParaRPr lang="nl-BE" altLang="nl-BE" sz="2000" dirty="0">
              <a:latin typeface="FlandersArtSans-Light" panose="00000400000000000000" pitchFamily="2" charset="0"/>
              <a:cs typeface="Arial" charset="0"/>
            </a:endParaRPr>
          </a:p>
          <a:p>
            <a:pPr marL="0" indent="0">
              <a:buNone/>
            </a:pPr>
            <a:endParaRPr lang="nl-BE" sz="2000" dirty="0" smtClean="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4047696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3200" dirty="0" smtClean="0">
                <a:latin typeface="FlandersArtSans-Light" panose="00000400000000000000" pitchFamily="2" charset="0"/>
                <a:cs typeface="Arial Rounded MT Bold"/>
              </a:rPr>
              <a:t>PROJECTPLAN</a:t>
            </a:r>
            <a:br>
              <a:rPr lang="nl-BE" sz="3200" dirty="0" smtClean="0">
                <a:latin typeface="FlandersArtSans-Light" panose="00000400000000000000" pitchFamily="2" charset="0"/>
                <a:cs typeface="Arial Rounded MT Bold"/>
              </a:rPr>
            </a:br>
            <a:r>
              <a:rPr lang="nl-BE" sz="2000" dirty="0">
                <a:latin typeface="FlandersArtSans-Light" panose="00000400000000000000" pitchFamily="2" charset="0"/>
                <a:cs typeface="Arial Rounded MT Bold"/>
              </a:rPr>
              <a:t>(goedgekeurd in DR van </a:t>
            </a:r>
            <a:r>
              <a:rPr lang="nl-BE" sz="2000" dirty="0" smtClean="0">
                <a:latin typeface="FlandersArtSans-Light" panose="00000400000000000000" pitchFamily="2" charset="0"/>
                <a:cs typeface="Arial Rounded MT Bold"/>
              </a:rPr>
              <a:t>10 juni </a:t>
            </a:r>
            <a:r>
              <a:rPr lang="nl-BE" sz="2000" dirty="0">
                <a:latin typeface="FlandersArtSans-Light" panose="00000400000000000000" pitchFamily="2" charset="0"/>
                <a:cs typeface="Arial Rounded MT Bold"/>
              </a:rPr>
              <a:t>2014)</a:t>
            </a:r>
            <a:br>
              <a:rPr lang="nl-BE" sz="2000" dirty="0">
                <a:latin typeface="FlandersArtSans-Light" panose="00000400000000000000" pitchFamily="2" charset="0"/>
                <a:cs typeface="Arial Rounded MT Bold"/>
              </a:rPr>
            </a:br>
            <a:endParaRPr lang="nl-BE" sz="20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700808"/>
            <a:ext cx="7834312" cy="4464496"/>
          </a:xfrm>
        </p:spPr>
        <p:txBody>
          <a:bodyPr>
            <a:noAutofit/>
          </a:bodyPr>
          <a:lstStyle/>
          <a:p>
            <a:pPr marL="0" indent="0">
              <a:buNone/>
            </a:pPr>
            <a:r>
              <a:rPr lang="nl-BE" sz="2000" b="1" dirty="0" smtClean="0">
                <a:latin typeface="FlandersArtSans-Light" panose="00000400000000000000" pitchFamily="2" charset="0"/>
                <a:cs typeface="Arial Rounded MT Bold"/>
              </a:rPr>
              <a:t> VERLEDEN</a:t>
            </a:r>
          </a:p>
          <a:p>
            <a:pPr marL="0" indent="0">
              <a:buNone/>
            </a:pPr>
            <a:endParaRPr lang="nl-BE" sz="2000" b="1" dirty="0" smtClean="0">
              <a:latin typeface="FlandersArtSans-Light" panose="00000400000000000000" pitchFamily="2" charset="0"/>
              <a:cs typeface="Arial Rounded MT Bold"/>
            </a:endParaRPr>
          </a:p>
          <a:p>
            <a:pPr>
              <a:buFontTx/>
              <a:buChar char="-"/>
            </a:pPr>
            <a:r>
              <a:rPr lang="nl-BE" sz="2000" dirty="0" smtClean="0">
                <a:latin typeface="FlandersArtSans-Light" panose="00000400000000000000" pitchFamily="2" charset="0"/>
                <a:cs typeface="Arial Rounded MT Bold"/>
              </a:rPr>
              <a:t>Stuurgroep: Directieraad + Sven Van wettere en Gerard Meganck</a:t>
            </a:r>
          </a:p>
          <a:p>
            <a:pPr>
              <a:buFontTx/>
              <a:buChar char="-"/>
            </a:pPr>
            <a:r>
              <a:rPr lang="nl-BE" sz="2000" dirty="0" smtClean="0">
                <a:latin typeface="FlandersArtSans-Light" panose="00000400000000000000" pitchFamily="2" charset="0"/>
                <a:cs typeface="Arial Rounded MT Bold"/>
              </a:rPr>
              <a:t>Projectgroep: 2 leden per eenheid</a:t>
            </a:r>
            <a:endParaRPr lang="nl-BE" sz="2000" dirty="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Plant: Isabel Roldán-Ruiz en Johan Van </a:t>
            </a:r>
            <a:r>
              <a:rPr lang="nl-BE" sz="2000" dirty="0" err="1" smtClean="0">
                <a:latin typeface="FlandersArtSans-Light" panose="00000400000000000000" pitchFamily="2" charset="0"/>
                <a:cs typeface="Arial Rounded MT Bold"/>
              </a:rPr>
              <a:t>Huylenbroeck</a:t>
            </a: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Dier: Sam De Campeneere en Annemie Schollaert</a:t>
            </a:r>
          </a:p>
          <a:p>
            <a:pPr marL="0" indent="0">
              <a:buNone/>
            </a:pPr>
            <a:r>
              <a:rPr lang="nl-BE" sz="2000" dirty="0" smtClean="0">
                <a:latin typeface="FlandersArtSans-Light" panose="00000400000000000000" pitchFamily="2" charset="0"/>
                <a:cs typeface="Arial Rounded MT Bold"/>
              </a:rPr>
              <a:t>T&amp;V: Els Daeseleire en Jürgen Vangeyte</a:t>
            </a:r>
          </a:p>
          <a:p>
            <a:pPr marL="0" indent="0">
              <a:buNone/>
            </a:pPr>
            <a:r>
              <a:rPr lang="nl-BE" sz="2000" dirty="0" smtClean="0">
                <a:latin typeface="FlandersArtSans-Light" panose="00000400000000000000" pitchFamily="2" charset="0"/>
                <a:cs typeface="Arial Rounded MT Bold"/>
              </a:rPr>
              <a:t>L&amp;M: Ludwig Lauwers en Lies Debruyne</a:t>
            </a:r>
          </a:p>
          <a:p>
            <a:pPr>
              <a:buFontTx/>
              <a:buChar char="-"/>
            </a:pPr>
            <a:r>
              <a:rPr lang="nl-BE" sz="2000" dirty="0" smtClean="0">
                <a:latin typeface="FlandersArtSans-Light" panose="00000400000000000000" pitchFamily="2" charset="0"/>
                <a:cs typeface="Arial Rounded MT Bold"/>
              </a:rPr>
              <a:t>September 2014: infosessies voor alle personeelsleden</a:t>
            </a:r>
          </a:p>
          <a:p>
            <a:pPr>
              <a:buFontTx/>
              <a:buChar char="-"/>
            </a:pPr>
            <a:r>
              <a:rPr lang="nl-BE" sz="2000" dirty="0" smtClean="0">
                <a:latin typeface="FlandersArtSans-Light" panose="00000400000000000000" pitchFamily="2" charset="0"/>
                <a:cs typeface="Arial Rounded MT Bold"/>
              </a:rPr>
              <a:t>Najaar 2014: Pilootprojecten bij de verschillende eenheden</a:t>
            </a:r>
          </a:p>
          <a:p>
            <a:pPr>
              <a:buFontTx/>
              <a:buChar char="-"/>
            </a:pPr>
            <a:r>
              <a:rPr lang="nl-BE" sz="2000" dirty="0">
                <a:latin typeface="FlandersArtSans-Light" panose="00000400000000000000" pitchFamily="2" charset="0"/>
                <a:cs typeface="Arial Rounded MT Bold"/>
              </a:rPr>
              <a:t>Eerste helft 2015: functie-indelingen</a:t>
            </a:r>
          </a:p>
          <a:p>
            <a:pPr>
              <a:buFontTx/>
              <a:buChar char="-"/>
            </a:pPr>
            <a:r>
              <a:rPr lang="nl-BE" sz="2000" dirty="0" smtClean="0">
                <a:latin typeface="FlandersArtSans-Light" panose="00000400000000000000" pitchFamily="2" charset="0"/>
                <a:cs typeface="Arial Rounded MT Bold"/>
              </a:rPr>
              <a:t>September - december </a:t>
            </a:r>
            <a:r>
              <a:rPr lang="nl-BE" sz="2000" dirty="0">
                <a:latin typeface="FlandersArtSans-Light" panose="00000400000000000000" pitchFamily="2" charset="0"/>
                <a:cs typeface="Arial Rounded MT Bold"/>
              </a:rPr>
              <a:t>2015: </a:t>
            </a:r>
            <a:r>
              <a:rPr lang="nl-BE" sz="2000" dirty="0" smtClean="0">
                <a:latin typeface="FlandersArtSans-Light" panose="00000400000000000000" pitchFamily="2" charset="0"/>
                <a:cs typeface="Arial Rounded MT Bold"/>
              </a:rPr>
              <a:t>voorlopige </a:t>
            </a:r>
            <a:r>
              <a:rPr lang="nl-BE" sz="2000" dirty="0">
                <a:latin typeface="FlandersArtSans-Light" panose="00000400000000000000" pitchFamily="2" charset="0"/>
                <a:cs typeface="Arial Rounded MT Bold"/>
              </a:rPr>
              <a:t>validatie van de </a:t>
            </a:r>
            <a:r>
              <a:rPr lang="nl-BE" sz="2000" dirty="0" smtClean="0">
                <a:latin typeface="FlandersArtSans-Light" panose="00000400000000000000" pitchFamily="2" charset="0"/>
                <a:cs typeface="Arial Rounded MT Bold"/>
              </a:rPr>
              <a:t>indelingen</a:t>
            </a:r>
          </a:p>
          <a:p>
            <a:pPr>
              <a:buFontTx/>
              <a:buChar char="-"/>
            </a:pPr>
            <a:r>
              <a:rPr lang="nl-BE" altLang="nl-BE" sz="2000" dirty="0" smtClean="0">
                <a:latin typeface="FlandersArtSans-Light" panose="00000400000000000000" pitchFamily="2" charset="0"/>
                <a:cs typeface="Arial" charset="0"/>
              </a:rPr>
              <a:t>November – december 2015: infosessies voor eerste evaluatoren</a:t>
            </a:r>
          </a:p>
          <a:p>
            <a:pPr>
              <a:buFontTx/>
              <a:buChar char="-"/>
            </a:pPr>
            <a:endParaRPr lang="nl-BE" altLang="nl-BE" sz="2000" dirty="0">
              <a:latin typeface="Arial" charset="0"/>
              <a:cs typeface="Arial" charset="0"/>
            </a:endParaRPr>
          </a:p>
          <a:p>
            <a:pPr>
              <a:buFontTx/>
              <a:buChar char="-"/>
            </a:pPr>
            <a:endParaRPr lang="nl-BE" sz="16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415190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marL="0" indent="0"/>
            <a:r>
              <a:rPr lang="nl-BE" altLang="nl-BE" sz="2400" dirty="0" smtClean="0">
                <a:latin typeface="FlandersArtSans-Light" panose="00000400000000000000" pitchFamily="2" charset="0"/>
                <a:cs typeface="Arial" charset="0"/>
              </a:rPr>
              <a:t/>
            </a:r>
            <a:br>
              <a:rPr lang="nl-BE" altLang="nl-BE" sz="2400" dirty="0" smtClean="0">
                <a:latin typeface="FlandersArtSans-Light" panose="00000400000000000000" pitchFamily="2" charset="0"/>
                <a:cs typeface="Arial" charset="0"/>
              </a:rPr>
            </a:br>
            <a:r>
              <a:rPr lang="nl-BE" altLang="nl-BE" sz="3200" dirty="0" smtClean="0">
                <a:latin typeface="FlandersArtSans-Light" panose="00000400000000000000" pitchFamily="2" charset="0"/>
                <a:cs typeface="Arial" charset="0"/>
              </a:rPr>
              <a:t>FUNCTIECLASSIFICATIE</a:t>
            </a:r>
            <a:br>
              <a:rPr lang="nl-BE" altLang="nl-BE" sz="3200" dirty="0" smtClean="0">
                <a:latin typeface="FlandersArtSans-Light" panose="00000400000000000000" pitchFamily="2" charset="0"/>
                <a:cs typeface="Arial" charset="0"/>
              </a:rPr>
            </a:br>
            <a:r>
              <a:rPr lang="nl-BE" altLang="nl-BE" sz="3200" dirty="0" smtClean="0">
                <a:latin typeface="FlandersArtSans-Light" panose="00000400000000000000" pitchFamily="2" charset="0"/>
                <a:cs typeface="Arial" charset="0"/>
              </a:rPr>
              <a:t>Hoe gaat het ILVO hiermee om?</a:t>
            </a:r>
            <a:br>
              <a:rPr lang="nl-BE" altLang="nl-BE" sz="3200" dirty="0" smtClean="0">
                <a:latin typeface="FlandersArtSans-Light" panose="00000400000000000000" pitchFamily="2" charset="0"/>
                <a:cs typeface="Arial" charset="0"/>
              </a:rPr>
            </a:br>
            <a:endParaRPr lang="nl-BE" altLang="nl-BE" sz="3200" dirty="0">
              <a:latin typeface="FlandersArtSans-Light" panose="00000400000000000000" pitchFamily="2" charset="0"/>
              <a:cs typeface="Arial" charset="0"/>
            </a:endParaRPr>
          </a:p>
        </p:txBody>
      </p:sp>
      <p:sp>
        <p:nvSpPr>
          <p:cNvPr id="5" name="Tijdelijke aanduiding voor inhoud 4"/>
          <p:cNvSpPr>
            <a:spLocks noGrp="1"/>
          </p:cNvSpPr>
          <p:nvPr>
            <p:ph idx="4294967295"/>
          </p:nvPr>
        </p:nvSpPr>
        <p:spPr>
          <a:xfrm>
            <a:off x="1043608" y="2348880"/>
            <a:ext cx="7834312" cy="4176464"/>
          </a:xfrm>
        </p:spPr>
        <p:txBody>
          <a:bodyPr>
            <a:noAutofit/>
          </a:bodyPr>
          <a:lstStyle/>
          <a:p>
            <a:pPr marL="457200" indent="-457200">
              <a:buAutoNum type="arabicParenR"/>
            </a:pPr>
            <a:r>
              <a:rPr lang="nl-BE" altLang="nl-BE" sz="2000" dirty="0" smtClean="0">
                <a:latin typeface="FlandersArtSans-Light" panose="00000400000000000000" pitchFamily="2" charset="0"/>
                <a:cs typeface="Arial" charset="0"/>
              </a:rPr>
              <a:t>Verplichting van de Vlaamse overheid tegen 01/01/2017</a:t>
            </a:r>
          </a:p>
          <a:p>
            <a:pPr marL="457200" indent="-457200">
              <a:buAutoNum type="arabicParenR"/>
            </a:pPr>
            <a:r>
              <a:rPr lang="nl-BE" altLang="nl-BE" sz="2000" dirty="0" smtClean="0">
                <a:latin typeface="FlandersArtSans-Light" panose="00000400000000000000" pitchFamily="2" charset="0"/>
                <a:cs typeface="Arial" charset="0"/>
              </a:rPr>
              <a:t>Er is </a:t>
            </a:r>
            <a:r>
              <a:rPr lang="nl-BE" altLang="nl-BE" sz="2000" u="sng" dirty="0" smtClean="0">
                <a:latin typeface="FlandersArtSans-Light" panose="00000400000000000000" pitchFamily="2" charset="0"/>
                <a:cs typeface="Arial" charset="0"/>
              </a:rPr>
              <a:t>geen</a:t>
            </a:r>
            <a:r>
              <a:rPr lang="nl-BE" altLang="nl-BE" sz="2000" dirty="0" smtClean="0">
                <a:latin typeface="FlandersArtSans-Light" panose="00000400000000000000" pitchFamily="2" charset="0"/>
                <a:cs typeface="Arial" charset="0"/>
              </a:rPr>
              <a:t> koppeling met het beloningsbeleid</a:t>
            </a:r>
          </a:p>
          <a:p>
            <a:pPr marL="457200" indent="-457200">
              <a:buAutoNum type="arabicParenR"/>
            </a:pPr>
            <a:r>
              <a:rPr lang="nl-BE" altLang="nl-BE" sz="2000" dirty="0" smtClean="0">
                <a:latin typeface="FlandersArtSans-Light" panose="00000400000000000000" pitchFamily="2" charset="0"/>
                <a:cs typeface="Arial" charset="0"/>
              </a:rPr>
              <a:t>Er wordt een foto genomen van de huidige functie die je invult</a:t>
            </a:r>
          </a:p>
          <a:p>
            <a:pPr marL="457200" indent="-457200">
              <a:buAutoNum type="arabicParenR"/>
            </a:pPr>
            <a:r>
              <a:rPr lang="nl-BE" altLang="nl-BE" sz="2000" dirty="0" smtClean="0">
                <a:latin typeface="FlandersArtSans-Light" panose="00000400000000000000" pitchFamily="2" charset="0"/>
                <a:cs typeface="Arial" charset="0"/>
              </a:rPr>
              <a:t>Elk jaar zijn aanpassingen aan deze foto mogelijk</a:t>
            </a:r>
          </a:p>
          <a:p>
            <a:pPr marL="457200" indent="-457200">
              <a:buAutoNum type="arabicParenR"/>
            </a:pPr>
            <a:r>
              <a:rPr lang="nl-BE" altLang="nl-BE" sz="2000" dirty="0" smtClean="0">
                <a:latin typeface="FlandersArtSans-Light" panose="00000400000000000000" pitchFamily="2" charset="0"/>
                <a:cs typeface="Arial" charset="0"/>
              </a:rPr>
              <a:t>Op het moment dat een nieuw beloningsbeleid zou worden ingevoerd, zal een geactualiseerde foto worden gemaakt van jouw functie</a:t>
            </a:r>
          </a:p>
          <a:p>
            <a:pPr marL="457200" indent="-457200">
              <a:buAutoNum type="arabicParenR"/>
            </a:pPr>
            <a:r>
              <a:rPr lang="nl-BE" altLang="nl-BE" sz="2000" dirty="0" smtClean="0">
                <a:latin typeface="FlandersArtSans-Light" panose="00000400000000000000" pitchFamily="2" charset="0"/>
                <a:cs typeface="Arial" charset="0"/>
              </a:rPr>
              <a:t>De bestaande bevorderingsprocedures blijven behouden. </a:t>
            </a:r>
            <a:r>
              <a:rPr lang="nl-BE" altLang="nl-BE" sz="2000" dirty="0">
                <a:latin typeface="FlandersArtSans-Light" panose="00000400000000000000" pitchFamily="2" charset="0"/>
                <a:cs typeface="Arial" charset="0"/>
              </a:rPr>
              <a:t> </a:t>
            </a:r>
            <a:r>
              <a:rPr lang="nl-BE" altLang="nl-BE" sz="2000" dirty="0" smtClean="0">
                <a:latin typeface="FlandersArtSans-Light" panose="00000400000000000000" pitchFamily="2" charset="0"/>
                <a:cs typeface="Arial" charset="0"/>
              </a:rPr>
              <a:t>Hiervoor kan worden gebruikt gemaakt van elementen uit de functie-classificatie (bv. voor mensen waarvan de verloning in negatieve zin zeer sterk afwijkt van de huidige functie die ze invullen).</a:t>
            </a:r>
          </a:p>
        </p:txBody>
      </p:sp>
    </p:spTree>
    <p:extLst>
      <p:ext uri="{BB962C8B-B14F-4D97-AF65-F5344CB8AC3E}">
        <p14:creationId xmlns:p14="http://schemas.microsoft.com/office/powerpoint/2010/main" val="1653502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smtClean="0">
                <a:latin typeface="FlandersArtSans-Light" panose="00000400000000000000" pitchFamily="2" charset="0"/>
              </a:rPr>
              <a:t>PROJECTPLAN</a:t>
            </a:r>
            <a:br>
              <a:rPr lang="nl-BE" sz="3200" dirty="0" smtClean="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smtClean="0">
                <a:latin typeface="FlandersArtSans-Light" panose="00000400000000000000" pitchFamily="2" charset="0"/>
                <a:cs typeface="Arial" charset="0"/>
              </a:rPr>
              <a:t>HEDEN</a:t>
            </a:r>
          </a:p>
          <a:p>
            <a:pPr marL="0" indent="0">
              <a:buNone/>
            </a:pPr>
            <a:endParaRPr lang="nl-BE" altLang="nl-BE" sz="2000" dirty="0">
              <a:latin typeface="FlandersArtSans-Light" panose="00000400000000000000" pitchFamily="2" charset="0"/>
              <a:cs typeface="Arial" charset="0"/>
            </a:endParaRPr>
          </a:p>
          <a:p>
            <a:pPr>
              <a:buFontTx/>
              <a:buChar char="-"/>
            </a:pPr>
            <a:r>
              <a:rPr lang="nl-BE" altLang="nl-BE" sz="2000" dirty="0" smtClean="0">
                <a:latin typeface="FlandersArtSans-Light" panose="00000400000000000000" pitchFamily="2" charset="0"/>
                <a:cs typeface="Arial" charset="0"/>
              </a:rPr>
              <a:t>7 t/m 15 januari 2016: infosessies door de personeelsdienst voor alle personeelsleden.</a:t>
            </a:r>
          </a:p>
          <a:p>
            <a:pPr marL="0" indent="0">
              <a:buNone/>
            </a:pPr>
            <a:r>
              <a:rPr lang="nl-BE" altLang="nl-BE" sz="1600" dirty="0" smtClean="0">
                <a:latin typeface="FlandersArtSans-Light" panose="00000400000000000000" pitchFamily="2" charset="0"/>
                <a:cs typeface="Arial" charset="0"/>
              </a:rPr>
              <a:t> </a:t>
            </a:r>
            <a:endParaRPr lang="nl-BE" altLang="nl-BE" sz="1600" dirty="0" smtClean="0">
              <a:latin typeface="Arial" charset="0"/>
              <a:cs typeface="Arial" charset="0"/>
            </a:endParaRPr>
          </a:p>
          <a:p>
            <a:pPr>
              <a:buFontTx/>
              <a:buChar char="-"/>
            </a:pPr>
            <a:endParaRPr lang="nl-BE" altLang="nl-BE" sz="1600" dirty="0">
              <a:latin typeface="Arial" charset="0"/>
              <a:cs typeface="Arial" charset="0"/>
            </a:endParaRPr>
          </a:p>
        </p:txBody>
      </p:sp>
    </p:spTree>
    <p:extLst>
      <p:ext uri="{BB962C8B-B14F-4D97-AF65-F5344CB8AC3E}">
        <p14:creationId xmlns:p14="http://schemas.microsoft.com/office/powerpoint/2010/main" val="980831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2900" dirty="0" smtClean="0">
                <a:latin typeface="FlandersArtSans-Light" panose="00000400000000000000" pitchFamily="2" charset="0"/>
              </a:rPr>
              <a:t>PROJECTPLAN</a:t>
            </a:r>
            <a:endParaRPr lang="nl-BE" sz="29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smtClean="0">
                <a:latin typeface="FlandersArtSans-Light" panose="00000400000000000000" pitchFamily="2" charset="0"/>
                <a:cs typeface="Arial" charset="0"/>
              </a:rPr>
              <a:t>TOEKOMST</a:t>
            </a:r>
          </a:p>
          <a:p>
            <a:pPr>
              <a:buFontTx/>
              <a:buChar char="-"/>
            </a:pPr>
            <a:r>
              <a:rPr lang="nl-BE" altLang="nl-BE" sz="2000" dirty="0" smtClean="0">
                <a:latin typeface="FlandersArtSans-Light" panose="00000400000000000000" pitchFamily="2" charset="0"/>
                <a:cs typeface="Arial" charset="0"/>
              </a:rPr>
              <a:t>18 januari t/m 31 maart 2016: PLOEG-periode en bespreking van de functie-indeling (functiefamilie + niveau binnen de functiefamilie + functieklasse) tussen evaluator en medewerkers tijdens het planningsgesprek</a:t>
            </a:r>
          </a:p>
          <a:p>
            <a:pPr>
              <a:buFontTx/>
              <a:buChar char="-"/>
            </a:pPr>
            <a:r>
              <a:rPr lang="nl-BE" altLang="nl-BE" sz="2000" dirty="0" smtClean="0">
                <a:latin typeface="FlandersArtSans-Light" panose="00000400000000000000" pitchFamily="2" charset="0"/>
                <a:cs typeface="Arial" charset="0"/>
              </a:rPr>
              <a:t>7 t/m 15 april 2016: overhandiging door de personeelsdienst aan alle personeelsleden van de functiebeschrijving </a:t>
            </a:r>
            <a:r>
              <a:rPr lang="nl-BE" altLang="nl-BE" sz="2000" b="1" dirty="0" smtClean="0">
                <a:latin typeface="FlandersArtSans-Light" panose="00000400000000000000" pitchFamily="2" charset="0"/>
                <a:cs typeface="Arial" charset="0"/>
              </a:rPr>
              <a:t>zonder</a:t>
            </a:r>
            <a:r>
              <a:rPr lang="nl-BE" altLang="nl-BE" sz="2000" dirty="0" smtClean="0">
                <a:latin typeface="FlandersArtSans-Light" panose="00000400000000000000" pitchFamily="2" charset="0"/>
                <a:cs typeface="Arial" charset="0"/>
              </a:rPr>
              <a:t> vermelding van het niveau binnen de functiefamilie en de eraan verbonden functieklasse</a:t>
            </a:r>
          </a:p>
          <a:p>
            <a:pPr>
              <a:buFontTx/>
              <a:buChar char="-"/>
            </a:pPr>
            <a:r>
              <a:rPr lang="nl-BE" altLang="nl-BE" sz="2000" dirty="0" smtClean="0">
                <a:latin typeface="FlandersArtSans-Light" panose="00000400000000000000" pitchFamily="2" charset="0"/>
                <a:cs typeface="Arial" charset="0"/>
              </a:rPr>
              <a:t>23 t/m 31 mei </a:t>
            </a:r>
            <a:r>
              <a:rPr lang="nl-BE" altLang="nl-BE" sz="2000" dirty="0">
                <a:latin typeface="FlandersArtSans-Light" panose="00000400000000000000" pitchFamily="2" charset="0"/>
                <a:cs typeface="Arial" charset="0"/>
              </a:rPr>
              <a:t>2016: overhandiging door de personeelsdienst aan alle personeelsleden van de functiebeschrijving </a:t>
            </a:r>
            <a:r>
              <a:rPr lang="nl-BE" altLang="nl-BE" sz="2000" b="1" dirty="0" smtClean="0">
                <a:latin typeface="FlandersArtSans-Light" panose="00000400000000000000" pitchFamily="2" charset="0"/>
                <a:cs typeface="Arial" charset="0"/>
              </a:rPr>
              <a:t>met</a:t>
            </a:r>
            <a:r>
              <a:rPr lang="nl-BE" altLang="nl-BE" sz="2000" dirty="0" smtClean="0">
                <a:latin typeface="FlandersArtSans-Light" panose="00000400000000000000" pitchFamily="2" charset="0"/>
                <a:cs typeface="Arial" charset="0"/>
              </a:rPr>
              <a:t> </a:t>
            </a:r>
            <a:r>
              <a:rPr lang="nl-BE" altLang="nl-BE" sz="2000" dirty="0">
                <a:latin typeface="FlandersArtSans-Light" panose="00000400000000000000" pitchFamily="2" charset="0"/>
                <a:cs typeface="Arial" charset="0"/>
              </a:rPr>
              <a:t>vermelding van het niveau binnen de functiefamilie en de eraan verbonden functieklasse</a:t>
            </a:r>
          </a:p>
          <a:p>
            <a:pPr>
              <a:buFontTx/>
              <a:buChar char="-"/>
            </a:pPr>
            <a:endParaRPr lang="nl-BE" altLang="nl-BE" sz="2000" dirty="0" smtClean="0">
              <a:latin typeface="FlandersArtSans-Light" panose="00000400000000000000" pitchFamily="2" charset="0"/>
              <a:cs typeface="Arial" charset="0"/>
            </a:endParaRPr>
          </a:p>
          <a:p>
            <a:pPr marL="0" indent="0">
              <a:buNone/>
            </a:pPr>
            <a:r>
              <a:rPr lang="nl-BE" altLang="nl-BE" sz="1600" dirty="0" smtClean="0">
                <a:latin typeface="FlandersArtSans-Light" panose="00000400000000000000" pitchFamily="2" charset="0"/>
                <a:cs typeface="Arial" charset="0"/>
              </a:rPr>
              <a:t> </a:t>
            </a:r>
            <a:endParaRPr lang="nl-BE" altLang="nl-BE" sz="1600" dirty="0" smtClean="0">
              <a:latin typeface="Arial" charset="0"/>
              <a:cs typeface="Arial" charset="0"/>
            </a:endParaRPr>
          </a:p>
          <a:p>
            <a:pPr>
              <a:buFontTx/>
              <a:buChar char="-"/>
            </a:pPr>
            <a:endParaRPr lang="nl-BE" altLang="nl-BE" sz="1600" dirty="0">
              <a:latin typeface="Arial" charset="0"/>
              <a:cs typeface="Arial" charset="0"/>
            </a:endParaRPr>
          </a:p>
        </p:txBody>
      </p:sp>
    </p:spTree>
    <p:extLst>
      <p:ext uri="{BB962C8B-B14F-4D97-AF65-F5344CB8AC3E}">
        <p14:creationId xmlns:p14="http://schemas.microsoft.com/office/powerpoint/2010/main" val="3125225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HOE ZIJN DE FUNCTIE-INDELINGEN GEBEURD?</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464496"/>
          </a:xfrm>
        </p:spPr>
        <p:txBody>
          <a:bodyPr>
            <a:noAutofit/>
          </a:bodyPr>
          <a:lstStyle/>
          <a:p>
            <a:pPr marL="0" indent="0">
              <a:buNone/>
            </a:pPr>
            <a:r>
              <a:rPr lang="nl-BE" sz="2000" b="1" dirty="0" smtClean="0">
                <a:latin typeface="FlandersArtSans-Light" panose="00000400000000000000" pitchFamily="2" charset="0"/>
                <a:cs typeface="Arial Rounded MT Bold"/>
              </a:rPr>
              <a:t>Betrokken bij de indelingen</a:t>
            </a:r>
          </a:p>
          <a:p>
            <a:pPr>
              <a:buFontTx/>
              <a:buChar char="-"/>
            </a:pPr>
            <a:r>
              <a:rPr lang="nl-BE" sz="1800" dirty="0" smtClean="0">
                <a:latin typeface="FlandersArtSans-Light" panose="00000400000000000000" pitchFamily="2" charset="0"/>
                <a:cs typeface="Arial Rounded MT Bold"/>
              </a:rPr>
              <a:t>Afdelingshoofd, die de uiteindelijke beslissing neemt</a:t>
            </a:r>
          </a:p>
          <a:p>
            <a:pPr>
              <a:buFontTx/>
              <a:buChar char="-"/>
            </a:pPr>
            <a:r>
              <a:rPr lang="nl-BE" sz="1800" dirty="0" smtClean="0">
                <a:latin typeface="FlandersArtSans-Light" panose="00000400000000000000" pitchFamily="2" charset="0"/>
                <a:cs typeface="Arial Rounded MT Bold"/>
              </a:rPr>
              <a:t>Leden van de projectgroep, die het proces bewaken</a:t>
            </a:r>
          </a:p>
          <a:p>
            <a:pPr>
              <a:buFontTx/>
              <a:buChar char="-"/>
            </a:pPr>
            <a:r>
              <a:rPr lang="nl-BE" sz="1800" dirty="0" smtClean="0">
                <a:latin typeface="FlandersArtSans-Light" panose="00000400000000000000" pitchFamily="2" charset="0"/>
                <a:cs typeface="Arial Rounded MT Bold"/>
              </a:rPr>
              <a:t>Eerste evaluatoren (</a:t>
            </a:r>
            <a:r>
              <a:rPr lang="nl-BE" sz="1800" smtClean="0">
                <a:latin typeface="FlandersArtSans-Light" panose="00000400000000000000" pitchFamily="2" charset="0"/>
                <a:cs typeface="Arial Rounded MT Bold"/>
              </a:rPr>
              <a:t>waar mogelijk), </a:t>
            </a:r>
            <a:r>
              <a:rPr lang="nl-BE" sz="1800" dirty="0" smtClean="0">
                <a:latin typeface="FlandersArtSans-Light" panose="00000400000000000000" pitchFamily="2" charset="0"/>
                <a:cs typeface="Arial Rounded MT Bold"/>
              </a:rPr>
              <a:t>die de functie toelichten</a:t>
            </a:r>
          </a:p>
          <a:p>
            <a:pPr>
              <a:buFontTx/>
              <a:buChar char="-"/>
            </a:pPr>
            <a:r>
              <a:rPr lang="nl-BE" sz="1800" dirty="0" smtClean="0">
                <a:latin typeface="FlandersArtSans-Light" panose="00000400000000000000" pitchFamily="2" charset="0"/>
                <a:cs typeface="Arial Rounded MT Bold"/>
              </a:rPr>
              <a:t>Sven Van wettere en Gerard Meganck, die het proces begeleiden.</a:t>
            </a:r>
          </a:p>
          <a:p>
            <a:pPr marL="0" indent="0">
              <a:buNone/>
            </a:pPr>
            <a:endParaRPr lang="nl-BE" sz="2000" dirty="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Hoe?   </a:t>
            </a:r>
            <a:r>
              <a:rPr lang="nl-BE" sz="1800" dirty="0" smtClean="0">
                <a:latin typeface="FlandersArtSans-Light" panose="00000400000000000000" pitchFamily="2" charset="0"/>
                <a:cs typeface="Arial Rounded MT Bold"/>
              </a:rPr>
              <a:t>Door </a:t>
            </a:r>
            <a:r>
              <a:rPr lang="nl-BE" sz="1800" dirty="0">
                <a:latin typeface="FlandersArtSans-Light" panose="00000400000000000000" pitchFamily="2" charset="0"/>
                <a:cs typeface="Arial Rounded MT Bold"/>
              </a:rPr>
              <a:t>middel van de indelingstool</a:t>
            </a:r>
          </a:p>
          <a:p>
            <a:pPr>
              <a:buFontTx/>
              <a:buChar char="-"/>
            </a:pPr>
            <a:r>
              <a:rPr lang="nl-BE" sz="1800" dirty="0">
                <a:latin typeface="FlandersArtSans-Light" panose="00000400000000000000" pitchFamily="2" charset="0"/>
                <a:cs typeface="Arial Rounded MT Bold"/>
              </a:rPr>
              <a:t>Indeling in functiefamilie</a:t>
            </a:r>
          </a:p>
          <a:p>
            <a:pPr>
              <a:buFontTx/>
              <a:buChar char="-"/>
            </a:pPr>
            <a:r>
              <a:rPr lang="nl-BE" sz="1800" dirty="0">
                <a:latin typeface="FlandersArtSans-Light" panose="00000400000000000000" pitchFamily="2" charset="0"/>
                <a:cs typeface="Arial Rounded MT Bold"/>
              </a:rPr>
              <a:t>Indeling in niveau binnen de </a:t>
            </a:r>
            <a:r>
              <a:rPr lang="nl-BE" sz="1800" dirty="0" smtClean="0">
                <a:latin typeface="FlandersArtSans-Light" panose="00000400000000000000" pitchFamily="2" charset="0"/>
                <a:cs typeface="Arial Rounded MT Bold"/>
              </a:rPr>
              <a:t>functiefamilie</a:t>
            </a:r>
            <a:endParaRPr lang="nl-BE" sz="1800" dirty="0">
              <a:latin typeface="FlandersArtSans-Light" panose="00000400000000000000" pitchFamily="2" charset="0"/>
              <a:cs typeface="Arial Rounded MT Bold"/>
            </a:endParaRPr>
          </a:p>
          <a:p>
            <a:pPr marL="0" indent="0">
              <a:buNone/>
            </a:pPr>
            <a:r>
              <a:rPr lang="nl-BE" sz="1800" dirty="0">
                <a:latin typeface="FlandersArtSans-Light" panose="00000400000000000000" pitchFamily="2" charset="0"/>
                <a:cs typeface="Arial Rounded MT Bold"/>
              </a:rPr>
              <a:t>Voorbeeld</a:t>
            </a:r>
          </a:p>
          <a:p>
            <a:pPr marL="0" indent="0">
              <a:buNone/>
            </a:pPr>
            <a:r>
              <a:rPr lang="nl-BE" sz="1800" dirty="0">
                <a:latin typeface="FlandersArtSans-Light" panose="00000400000000000000" pitchFamily="2" charset="0"/>
                <a:cs typeface="Arial Rounded MT Bold"/>
                <a:hlinkClick r:id="rId3"/>
              </a:rPr>
              <a:t>https://www.bestuurszaken.be/functiefamilies</a:t>
            </a:r>
            <a:r>
              <a:rPr lang="nl-BE" sz="1800" dirty="0">
                <a:latin typeface="FlandersArtSans-Light" panose="00000400000000000000" pitchFamily="2" charset="0"/>
                <a:cs typeface="Arial Rounded MT Bold"/>
              </a:rPr>
              <a:t>.</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4 delen</a:t>
            </a:r>
            <a:endParaRPr lang="nl-BE" sz="2000" b="1" dirty="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3969362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HOE ZIJN DE FUNCTIE-INDELINGEN GEBEURD?</a:t>
            </a:r>
            <a:br>
              <a:rPr lang="nl-BE" sz="3200" dirty="0">
                <a:latin typeface="FlandersArtSans-Light" panose="00000400000000000000" pitchFamily="2" charset="0"/>
                <a:cs typeface="Arial Rounded MT Bold"/>
              </a:rPr>
            </a:br>
            <a:r>
              <a:rPr lang="nl-BE" sz="3200" dirty="0" smtClean="0">
                <a:latin typeface="FlandersArtSans-Light" panose="00000400000000000000" pitchFamily="2" charset="0"/>
              </a:rPr>
              <a:t/>
            </a:r>
            <a:br>
              <a:rPr lang="nl-BE" sz="3200" dirty="0" smtClean="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392488"/>
          </a:xfrm>
        </p:spPr>
        <p:txBody>
          <a:bodyPr>
            <a:noAutofit/>
          </a:bodyPr>
          <a:lstStyle/>
          <a:p>
            <a:pPr marL="0" indent="0">
              <a:buNone/>
            </a:pPr>
            <a:r>
              <a:rPr lang="nl-BE" sz="2000" b="1" dirty="0">
                <a:latin typeface="FlandersArtSans-Light" panose="00000400000000000000" pitchFamily="2" charset="0"/>
                <a:cs typeface="Arial Rounded MT Bold"/>
              </a:rPr>
              <a:t>1</a:t>
            </a:r>
            <a:r>
              <a:rPr lang="nl-BE" sz="2000" b="1" baseline="30000" dirty="0">
                <a:latin typeface="FlandersArtSans-Light" panose="00000400000000000000" pitchFamily="2" charset="0"/>
                <a:cs typeface="Arial Rounded MT Bold"/>
              </a:rPr>
              <a:t>ste</a:t>
            </a:r>
            <a:r>
              <a:rPr lang="nl-BE" sz="2000" b="1" dirty="0">
                <a:latin typeface="FlandersArtSans-Light" panose="00000400000000000000" pitchFamily="2" charset="0"/>
                <a:cs typeface="Arial Rounded MT Bold"/>
              </a:rPr>
              <a:t> </a:t>
            </a:r>
            <a:r>
              <a:rPr lang="nl-BE" sz="2000" b="1" dirty="0" smtClean="0">
                <a:latin typeface="FlandersArtSans-Light" panose="00000400000000000000" pitchFamily="2" charset="0"/>
                <a:cs typeface="Arial Rounded MT Bold"/>
              </a:rPr>
              <a:t>deel: Pilootproject </a:t>
            </a:r>
            <a:r>
              <a:rPr lang="nl-BE" sz="2000" dirty="0" smtClean="0">
                <a:latin typeface="FlandersArtSans-Light" panose="00000400000000000000" pitchFamily="2" charset="0"/>
                <a:cs typeface="Arial Rounded MT Bold"/>
              </a:rPr>
              <a:t>(najaar 2014)</a:t>
            </a:r>
            <a:endParaRPr lang="nl-BE" sz="2000" b="1"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Indelingen als test.</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Algemene conclusies. </a:t>
            </a:r>
            <a:r>
              <a:rPr lang="nl-BE" sz="2000" dirty="0" err="1" smtClean="0">
                <a:latin typeface="FlandersArtSans-Light" panose="00000400000000000000" pitchFamily="2" charset="0"/>
                <a:cs typeface="Arial Rounded MT Bold"/>
              </a:rPr>
              <a:t>Bijv</a:t>
            </a:r>
            <a:r>
              <a:rPr lang="nl-BE" sz="2000" dirty="0" smtClean="0">
                <a:latin typeface="FlandersArtSans-Light" panose="00000400000000000000" pitchFamily="2" charset="0"/>
                <a:cs typeface="Arial Rounded MT Bold"/>
              </a:rPr>
              <a:t>:</a:t>
            </a:r>
          </a:p>
          <a:p>
            <a:pPr>
              <a:buFontTx/>
              <a:buChar char="-"/>
            </a:pPr>
            <a:r>
              <a:rPr lang="nl-BE" sz="2000" dirty="0" smtClean="0">
                <a:latin typeface="FlandersArtSans-Light" panose="00000400000000000000" pitchFamily="2" charset="0"/>
                <a:cs typeface="Arial Rounded MT Bold"/>
              </a:rPr>
              <a:t>Indeling van sommige functies in de groep van proefveldwerkers, techniekers en operatoren in gespecialiseerd </a:t>
            </a:r>
            <a:r>
              <a:rPr lang="nl-BE" sz="2000" dirty="0">
                <a:latin typeface="FlandersArtSans-Light" panose="00000400000000000000" pitchFamily="2" charset="0"/>
                <a:cs typeface="Arial Rounded MT Bold"/>
              </a:rPr>
              <a:t>uitvoerend </a:t>
            </a: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Scherper definiëren van criteria uit indelingstool. </a:t>
            </a:r>
            <a:r>
              <a:rPr lang="nl-BE" sz="2000" dirty="0" err="1" smtClean="0">
                <a:latin typeface="FlandersArtSans-Light" panose="00000400000000000000" pitchFamily="2" charset="0"/>
                <a:cs typeface="Arial Rounded MT Bold"/>
              </a:rPr>
              <a:t>Bijv</a:t>
            </a:r>
            <a:r>
              <a:rPr lang="nl-BE" sz="2000" dirty="0" smtClean="0">
                <a:latin typeface="FlandersArtSans-Light" panose="00000400000000000000" pitchFamily="2" charset="0"/>
                <a:cs typeface="Arial Rounded MT Bold"/>
              </a:rPr>
              <a:t>:</a:t>
            </a:r>
          </a:p>
          <a:p>
            <a:pPr>
              <a:buFontTx/>
              <a:buChar char="-"/>
            </a:pPr>
            <a:r>
              <a:rPr lang="nl-BE" sz="2000" dirty="0" smtClean="0">
                <a:latin typeface="FlandersArtSans-Light" panose="00000400000000000000" pitchFamily="2" charset="0"/>
                <a:cs typeface="Arial Rounded MT Bold"/>
              </a:rPr>
              <a:t>Onderscheid tussen leidinggeven en aansturen</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2713489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HOE ZIJN DE FUNCTIE-INDELINGEN GEBEURD?</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628800"/>
            <a:ext cx="7834312" cy="4824536"/>
          </a:xfrm>
        </p:spPr>
        <p:txBody>
          <a:bodyPr>
            <a:noAutofit/>
          </a:bodyPr>
          <a:lstStyle/>
          <a:p>
            <a:pPr marL="0" indent="0">
              <a:buNone/>
            </a:pPr>
            <a:r>
              <a:rPr lang="nl-BE" sz="2000" b="1" dirty="0" smtClean="0">
                <a:latin typeface="FlandersArtSans-Light" panose="00000400000000000000" pitchFamily="2" charset="0"/>
                <a:cs typeface="Arial Rounded MT Bold"/>
              </a:rPr>
              <a:t>2</a:t>
            </a:r>
            <a:r>
              <a:rPr lang="nl-BE" sz="2000" b="1" baseline="30000" dirty="0" smtClean="0">
                <a:latin typeface="FlandersArtSans-Light" panose="00000400000000000000" pitchFamily="2" charset="0"/>
                <a:cs typeface="Arial Rounded MT Bold"/>
              </a:rPr>
              <a:t>de</a:t>
            </a:r>
            <a:r>
              <a:rPr lang="nl-BE" sz="2000" b="1" dirty="0" smtClean="0">
                <a:latin typeface="FlandersArtSans-Light" panose="00000400000000000000" pitchFamily="2" charset="0"/>
                <a:cs typeface="Arial Rounded MT Bold"/>
              </a:rPr>
              <a:t> deel </a:t>
            </a:r>
            <a:r>
              <a:rPr lang="nl-BE" sz="2000" dirty="0" smtClean="0">
                <a:latin typeface="FlandersArtSans-Light" panose="00000400000000000000" pitchFamily="2" charset="0"/>
                <a:cs typeface="Arial Rounded MT Bold"/>
              </a:rPr>
              <a:t>(eerste helft 2015)</a:t>
            </a:r>
            <a:endParaRPr lang="nl-BE" sz="2000" b="1"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Indelingen met afstemming op niveau van de afdelingen</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3de </a:t>
            </a:r>
            <a:r>
              <a:rPr lang="nl-BE" sz="2000" b="1" dirty="0" smtClean="0">
                <a:latin typeface="FlandersArtSans-Light" panose="00000400000000000000" pitchFamily="2" charset="0"/>
                <a:cs typeface="Arial Rounded MT Bold"/>
              </a:rPr>
              <a:t>deel </a:t>
            </a:r>
            <a:r>
              <a:rPr lang="nl-BE" sz="2000" dirty="0" smtClean="0">
                <a:latin typeface="FlandersArtSans-Light" panose="00000400000000000000" pitchFamily="2" charset="0"/>
                <a:cs typeface="Arial Rounded MT Bold"/>
              </a:rPr>
              <a:t>(sept – dec 2015)</a:t>
            </a:r>
            <a:endParaRPr lang="nl-BE" sz="2000" b="1" dirty="0">
              <a:latin typeface="FlandersArtSans-Light" panose="00000400000000000000" pitchFamily="2" charset="0"/>
              <a:cs typeface="Arial Rounded MT Bold"/>
            </a:endParaRPr>
          </a:p>
          <a:p>
            <a:pPr marL="0" indent="0">
              <a:buNone/>
            </a:pPr>
            <a:r>
              <a:rPr lang="nl-BE" sz="2000" dirty="0">
                <a:latin typeface="FlandersArtSans-Light" panose="00000400000000000000" pitchFamily="2" charset="0"/>
                <a:cs typeface="Arial Rounded MT Bold"/>
              </a:rPr>
              <a:t>Gelijke indeling van functies binnen ILVO, over de eenheden </a:t>
            </a:r>
            <a:r>
              <a:rPr lang="nl-BE" sz="2000" dirty="0" smtClean="0">
                <a:latin typeface="FlandersArtSans-Light" panose="00000400000000000000" pitchFamily="2" charset="0"/>
                <a:cs typeface="Arial Rounded MT Bold"/>
              </a:rPr>
              <a:t>heen met voorlopige validatie van de indelingen</a:t>
            </a:r>
          </a:p>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4</a:t>
            </a:r>
            <a:r>
              <a:rPr lang="nl-BE" sz="2000" b="1" baseline="30000" dirty="0" smtClean="0">
                <a:latin typeface="FlandersArtSans-Light" panose="00000400000000000000" pitchFamily="2" charset="0"/>
                <a:cs typeface="Arial Rounded MT Bold"/>
              </a:rPr>
              <a:t>de</a:t>
            </a:r>
            <a:r>
              <a:rPr lang="nl-BE" sz="2000" b="1" dirty="0" smtClean="0">
                <a:latin typeface="FlandersArtSans-Light" panose="00000400000000000000" pitchFamily="2" charset="0"/>
                <a:cs typeface="Arial Rounded MT Bold"/>
              </a:rPr>
              <a:t> deel: toekomst </a:t>
            </a:r>
          </a:p>
          <a:p>
            <a:pPr marL="0" indent="0">
              <a:buNone/>
            </a:pPr>
            <a:r>
              <a:rPr lang="nl-BE" sz="2000" dirty="0" smtClean="0">
                <a:latin typeface="FlandersArtSans-Light" panose="00000400000000000000" pitchFamily="2" charset="0"/>
                <a:cs typeface="Arial Rounded MT Bold"/>
              </a:rPr>
              <a:t>Definitieve validatie na beroepsmogelijkheid tegen inhoud van de functiebeschrijving en/of toewijzing aan een functiefamilie</a:t>
            </a:r>
          </a:p>
          <a:p>
            <a:pPr>
              <a:buFontTx/>
              <a:buChar char="-"/>
            </a:pPr>
            <a:endParaRPr lang="nl-BE" sz="2000" dirty="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51414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a:latin typeface="FlandersArtSans-Light" panose="00000400000000000000" pitchFamily="2" charset="0"/>
                <a:cs typeface="Arial Rounded MT Bold"/>
              </a:rPr>
              <a:t>Intern </a:t>
            </a:r>
            <a:r>
              <a:rPr lang="nl-BE" sz="2000" b="1" dirty="0" smtClean="0">
                <a:latin typeface="FlandersArtSans-Light" panose="00000400000000000000" pitchFamily="2" charset="0"/>
                <a:cs typeface="Arial Rounded MT Bold"/>
              </a:rPr>
              <a:t>beroep</a:t>
            </a:r>
          </a:p>
          <a:p>
            <a:pPr marL="0" indent="0">
              <a:buNone/>
            </a:pPr>
            <a:r>
              <a:rPr lang="nl-BE" sz="2000" dirty="0" smtClean="0">
                <a:latin typeface="FlandersArtSans-Light" panose="00000400000000000000" pitchFamily="2" charset="0"/>
                <a:cs typeface="Arial Rounded MT Bold"/>
              </a:rPr>
              <a:t> </a:t>
            </a:r>
            <a:endParaRPr lang="nl-BE" sz="2000" dirty="0">
              <a:latin typeface="FlandersArtSans-Light" panose="00000400000000000000" pitchFamily="2" charset="0"/>
              <a:cs typeface="Arial Rounded MT Bold"/>
            </a:endParaRPr>
          </a:p>
          <a:p>
            <a:pPr>
              <a:buFont typeface="Wingdings" panose="05000000000000000000" pitchFamily="2" charset="2"/>
              <a:buChar char="ü"/>
            </a:pPr>
            <a:r>
              <a:rPr lang="nl-BE" sz="2000" dirty="0">
                <a:latin typeface="FlandersArtSans-Light" panose="00000400000000000000" pitchFamily="2" charset="0"/>
                <a:cs typeface="Arial Rounded MT Bold"/>
              </a:rPr>
              <a:t>Fase 1 indeling in functiefamilie (</a:t>
            </a:r>
            <a:r>
              <a:rPr lang="nl-BE" sz="2000" dirty="0" err="1">
                <a:latin typeface="FlandersArtSans-Light" panose="00000400000000000000" pitchFamily="2" charset="0"/>
                <a:cs typeface="Arial Rounded MT Bold"/>
              </a:rPr>
              <a:t>hoorrecht</a:t>
            </a:r>
            <a:r>
              <a:rPr lang="nl-BE" sz="2000" dirty="0" smtClean="0">
                <a:latin typeface="FlandersArtSans-Light" panose="00000400000000000000" pitchFamily="2" charset="0"/>
                <a:cs typeface="Arial Rounded MT Bold"/>
              </a:rPr>
              <a:t>)</a:t>
            </a:r>
          </a:p>
          <a:p>
            <a:pPr marL="0" indent="0">
              <a:buNone/>
            </a:pPr>
            <a:r>
              <a:rPr lang="nl-BE" sz="2000" dirty="0">
                <a:latin typeface="FlandersArtSans-Light" panose="00000400000000000000" pitchFamily="2" charset="0"/>
                <a:cs typeface="Arial Rounded MT Bold"/>
              </a:rPr>
              <a:t>	</a:t>
            </a:r>
            <a:endParaRPr lang="nl-BE" sz="2000" dirty="0" smtClean="0">
              <a:latin typeface="FlandersArtSans-Light" panose="00000400000000000000" pitchFamily="2" charset="0"/>
              <a:cs typeface="Arial Rounded MT Bold"/>
            </a:endParaRPr>
          </a:p>
          <a:p>
            <a:pPr>
              <a:buFont typeface="Wingdings" panose="05000000000000000000" pitchFamily="2" charset="2"/>
              <a:buChar char="ü"/>
            </a:pPr>
            <a:r>
              <a:rPr lang="nl-BE" sz="2000" dirty="0" smtClean="0">
                <a:latin typeface="FlandersArtSans-Light" panose="00000400000000000000" pitchFamily="2" charset="0"/>
                <a:cs typeface="Arial Rounded MT Bold"/>
              </a:rPr>
              <a:t>Fase 2 indeling in functieniveau en functieklasse</a:t>
            </a:r>
          </a:p>
          <a:p>
            <a:pPr marL="0" indent="0">
              <a:buNone/>
            </a:pPr>
            <a:r>
              <a:rPr lang="nl-BE" sz="2000" dirty="0">
                <a:latin typeface="FlandersArtSans-Light" panose="00000400000000000000" pitchFamily="2" charset="0"/>
                <a:cs typeface="Arial Rounded MT Bold"/>
              </a:rPr>
              <a:t>	</a:t>
            </a:r>
          </a:p>
          <a:p>
            <a:pPr marL="0" indent="0">
              <a:buNone/>
            </a:pPr>
            <a:r>
              <a:rPr lang="nl-BE" sz="2000" b="1" dirty="0">
                <a:latin typeface="FlandersArtSans-Light" panose="00000400000000000000" pitchFamily="2" charset="0"/>
                <a:cs typeface="Arial Rounded MT Bold"/>
              </a:rPr>
              <a:t>Extern beroep</a:t>
            </a: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271352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Interne beroepsprocedure</a:t>
            </a:r>
          </a:p>
          <a:p>
            <a:pPr marL="0" indent="0">
              <a:buNone/>
            </a:pPr>
            <a:endParaRPr lang="nl-BE" sz="2000" b="1"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Fase 1 : </a:t>
            </a:r>
          </a:p>
          <a:p>
            <a:pPr marL="0" indent="0">
              <a:buNone/>
            </a:pPr>
            <a:r>
              <a:rPr lang="nl-BE" sz="2000" dirty="0" smtClean="0">
                <a:latin typeface="FlandersArtSans-Light" panose="00000400000000000000" pitchFamily="2" charset="0"/>
                <a:cs typeface="Arial Rounded MT Bold"/>
              </a:rPr>
              <a:t>niet akkoord met inhoud van de functiebeschrijving en/of functiefamilie</a:t>
            </a:r>
          </a:p>
          <a:p>
            <a:pPr>
              <a:buFontTx/>
              <a:buChar char="-"/>
            </a:pPr>
            <a:r>
              <a:rPr lang="nl-BE" sz="2000" dirty="0" smtClean="0">
                <a:latin typeface="FlandersArtSans-Light" panose="00000400000000000000" pitchFamily="2" charset="0"/>
                <a:cs typeface="Arial Rounded MT Bold"/>
              </a:rPr>
              <a:t>Functiehouder krijgt 15 kalenderdagen de tijd die volgt op de vraag om de functiebeschrijving voor akkoord te </a:t>
            </a:r>
            <a:r>
              <a:rPr lang="nl-BE" sz="2000" dirty="0">
                <a:latin typeface="FlandersArtSans-Light" panose="00000400000000000000" pitchFamily="2" charset="0"/>
                <a:cs typeface="Arial Rounded MT Bold"/>
              </a:rPr>
              <a:t>ondertekenen om van het </a:t>
            </a:r>
            <a:r>
              <a:rPr lang="nl-BE" sz="2000" dirty="0" err="1">
                <a:latin typeface="FlandersArtSans-Light" panose="00000400000000000000" pitchFamily="2" charset="0"/>
                <a:cs typeface="Arial Rounded MT Bold"/>
              </a:rPr>
              <a:t>hoorrecht</a:t>
            </a:r>
            <a:r>
              <a:rPr lang="nl-BE" sz="2000" dirty="0">
                <a:latin typeface="FlandersArtSans-Light" panose="00000400000000000000" pitchFamily="2" charset="0"/>
                <a:cs typeface="Arial Rounded MT Bold"/>
              </a:rPr>
              <a:t> gebruik te </a:t>
            </a:r>
            <a:r>
              <a:rPr lang="nl-BE" sz="2000" dirty="0" smtClean="0">
                <a:latin typeface="FlandersArtSans-Light" panose="00000400000000000000" pitchFamily="2" charset="0"/>
                <a:cs typeface="Arial Rounded MT Bold"/>
              </a:rPr>
              <a:t>maken.</a:t>
            </a:r>
          </a:p>
          <a:p>
            <a:pPr>
              <a:buFontTx/>
              <a:buChar char="-"/>
            </a:pPr>
            <a:r>
              <a:rPr lang="nl-BE" sz="2000" dirty="0" smtClean="0">
                <a:latin typeface="FlandersArtSans-Light" panose="00000400000000000000" pitchFamily="2" charset="0"/>
                <a:cs typeface="Arial Rounded MT Bold"/>
              </a:rPr>
              <a:t>Validatiecomité beslist binnen de 15 kalenderdagen na aanvraag van het </a:t>
            </a:r>
            <a:r>
              <a:rPr lang="nl-BE" sz="2000" dirty="0" err="1" smtClean="0">
                <a:latin typeface="FlandersArtSans-Light" panose="00000400000000000000" pitchFamily="2" charset="0"/>
                <a:cs typeface="Arial Rounded MT Bold"/>
              </a:rPr>
              <a:t>hoorrecht</a:t>
            </a: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2505981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Interne beroepsprocedure</a:t>
            </a:r>
          </a:p>
          <a:p>
            <a:pPr marL="0" indent="0">
              <a:buNone/>
            </a:pPr>
            <a:endParaRPr lang="nl-BE" sz="2000" b="1"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Fase 2: </a:t>
            </a:r>
          </a:p>
          <a:p>
            <a:pPr marL="0" indent="0">
              <a:buNone/>
            </a:pPr>
            <a:r>
              <a:rPr lang="nl-BE" sz="2000" dirty="0" smtClean="0">
                <a:latin typeface="FlandersArtSans-Light" panose="00000400000000000000" pitchFamily="2" charset="0"/>
                <a:cs typeface="Arial Rounded MT Bold"/>
              </a:rPr>
              <a:t>Niet akkoord met het niveau van de functiefamilie en de daarbij horende functieklasse</a:t>
            </a:r>
          </a:p>
          <a:p>
            <a:pPr marL="0" indent="0">
              <a:buNone/>
            </a:pPr>
            <a:endParaRPr lang="nl-BE" sz="2000" dirty="0" smtClean="0">
              <a:latin typeface="FlandersArtSans-Light" panose="00000400000000000000" pitchFamily="2" charset="0"/>
              <a:cs typeface="Arial Rounded MT Bold"/>
            </a:endParaRPr>
          </a:p>
          <a:p>
            <a:pPr>
              <a:buFontTx/>
              <a:buChar char="-"/>
            </a:pPr>
            <a:r>
              <a:rPr lang="nl-BE" sz="2000" dirty="0" smtClean="0">
                <a:latin typeface="FlandersArtSans-Light" panose="00000400000000000000" pitchFamily="2" charset="0"/>
                <a:cs typeface="Arial Rounded MT Bold"/>
              </a:rPr>
              <a:t>Interne overlegperiode met functionele chef gedurende maximaal 15 kalenderdagen na ontvangst van de functiebeschrijving</a:t>
            </a:r>
          </a:p>
          <a:p>
            <a:pPr>
              <a:buFontTx/>
              <a:buChar char="-"/>
            </a:pPr>
            <a:r>
              <a:rPr lang="nl-BE" sz="2000" dirty="0" smtClean="0">
                <a:latin typeface="FlandersArtSans-Light" panose="00000400000000000000" pitchFamily="2" charset="0"/>
                <a:cs typeface="Arial Rounded MT Bold"/>
              </a:rPr>
              <a:t>Indien geen consensus of voorstel tot herziening: beslissing over functieklasse door validatiecomité binnen 15 kalenderdagen na afloop overlegperiode</a:t>
            </a:r>
          </a:p>
        </p:txBody>
      </p:sp>
    </p:spTree>
    <p:extLst>
      <p:ext uri="{BB962C8B-B14F-4D97-AF65-F5344CB8AC3E}">
        <p14:creationId xmlns:p14="http://schemas.microsoft.com/office/powerpoint/2010/main" val="3702551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r>
              <a:rPr lang="nl-BE" sz="3200" dirty="0" smtClean="0">
                <a:latin typeface="FlandersArtSans-Light" panose="00000400000000000000" pitchFamily="2" charset="0"/>
              </a:rPr>
              <a:t/>
            </a:r>
            <a:br>
              <a:rPr lang="nl-BE" sz="3200" dirty="0" smtClean="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Interne beroepsprocedure</a:t>
            </a:r>
          </a:p>
          <a:p>
            <a:pPr marL="0" indent="0">
              <a:buNone/>
            </a:pPr>
            <a:endParaRPr lang="nl-BE" sz="2000" b="1" dirty="0" smtClean="0">
              <a:latin typeface="FlandersArtSans-Light" panose="00000400000000000000" pitchFamily="2" charset="0"/>
              <a:cs typeface="Arial Rounded MT Bold"/>
            </a:endParaRPr>
          </a:p>
          <a:p>
            <a:pPr marL="0" indent="0">
              <a:buNone/>
            </a:pPr>
            <a:r>
              <a:rPr lang="nl-BE" sz="2000" dirty="0" smtClean="0">
                <a:latin typeface="FlandersArtSans-Light" panose="00000400000000000000" pitchFamily="2" charset="0"/>
                <a:cs typeface="Arial Rounded MT Bold"/>
              </a:rPr>
              <a:t>Fase 2 (vervolg)</a:t>
            </a:r>
          </a:p>
          <a:p>
            <a:pPr>
              <a:buFontTx/>
              <a:buChar char="-"/>
            </a:pPr>
            <a:r>
              <a:rPr lang="nl-BE" sz="2000" dirty="0" smtClean="0">
                <a:latin typeface="FlandersArtSans-Light" panose="00000400000000000000" pitchFamily="2" charset="0"/>
                <a:cs typeface="Arial Rounded MT Bold"/>
              </a:rPr>
              <a:t>Indien functiehouder niet akkoord met beslissing: gemotiveerd beroep bij de leidend ambtenaar binnen de 15 kalenderdagen na in kennis gesteld te zijn van de beslissing van het </a:t>
            </a:r>
            <a:r>
              <a:rPr lang="nl-BE" sz="2000" dirty="0" err="1" smtClean="0">
                <a:latin typeface="FlandersArtSans-Light" panose="00000400000000000000" pitchFamily="2" charset="0"/>
                <a:cs typeface="Arial Rounded MT Bold"/>
              </a:rPr>
              <a:t>validatiecomite</a:t>
            </a:r>
            <a:endParaRPr lang="nl-BE" sz="2000" dirty="0" smtClean="0">
              <a:latin typeface="FlandersArtSans-Light" panose="00000400000000000000" pitchFamily="2" charset="0"/>
              <a:cs typeface="Arial Rounded MT Bold"/>
            </a:endParaRPr>
          </a:p>
          <a:p>
            <a:pPr>
              <a:buFontTx/>
              <a:buChar char="-"/>
            </a:pPr>
            <a:r>
              <a:rPr lang="nl-BE" sz="2000" dirty="0" smtClean="0">
                <a:latin typeface="FlandersArtSans-Light" panose="00000400000000000000" pitchFamily="2" charset="0"/>
                <a:cs typeface="Arial Rounded MT Bold"/>
              </a:rPr>
              <a:t>Leidend ambtenaar beslist in beroep over functieklasse binnen de 15 kalenderdagen op voorstel van validatiecomité</a:t>
            </a:r>
          </a:p>
        </p:txBody>
      </p:sp>
    </p:spTree>
    <p:extLst>
      <p:ext uri="{BB962C8B-B14F-4D97-AF65-F5344CB8AC3E}">
        <p14:creationId xmlns:p14="http://schemas.microsoft.com/office/powerpoint/2010/main" val="3868815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Externe beroepsprocedure </a:t>
            </a:r>
            <a:r>
              <a:rPr lang="nl-BE" sz="2000" dirty="0" smtClean="0">
                <a:latin typeface="FlandersArtSans-Light" panose="00000400000000000000" pitchFamily="2" charset="0"/>
                <a:cs typeface="Arial Rounded MT Bold"/>
              </a:rPr>
              <a:t>(enkel voor personeelsleden VO)</a:t>
            </a:r>
          </a:p>
          <a:p>
            <a:pPr marL="0" indent="0">
              <a:buNone/>
            </a:pPr>
            <a:endParaRPr lang="nl-BE" sz="2000" dirty="0" smtClean="0">
              <a:latin typeface="FlandersArtSans-Light" panose="00000400000000000000" pitchFamily="2" charset="0"/>
              <a:cs typeface="Arial Rounded MT Bold"/>
            </a:endParaRPr>
          </a:p>
          <a:p>
            <a:pPr>
              <a:buFontTx/>
              <a:buChar char="-"/>
            </a:pPr>
            <a:r>
              <a:rPr lang="nl-BE" sz="2000" dirty="0" smtClean="0">
                <a:latin typeface="FlandersArtSans-Light" panose="00000400000000000000" pitchFamily="2" charset="0"/>
                <a:cs typeface="Arial Rounded MT Bold"/>
              </a:rPr>
              <a:t>Staat enkel open voor de functiehouder die eerst de interne beroepsmogelijkheden heeft uitgeput</a:t>
            </a:r>
          </a:p>
          <a:p>
            <a:pPr>
              <a:buFontTx/>
              <a:buChar char="-"/>
            </a:pPr>
            <a:r>
              <a:rPr lang="nl-BE" sz="2000" dirty="0" smtClean="0">
                <a:latin typeface="FlandersArtSans-Light" panose="00000400000000000000" pitchFamily="2" charset="0"/>
                <a:cs typeface="Arial Rounded MT Bold"/>
              </a:rPr>
              <a:t>De functiehouder dient extern beroep aan te tekenen binnen de 15 kalenderdagen na kennisname van de gemotiveerde beslissing door de leidend ambtenaar van de entiteit</a:t>
            </a:r>
          </a:p>
          <a:p>
            <a:pPr>
              <a:buFontTx/>
              <a:buChar char="-"/>
            </a:pPr>
            <a:endParaRPr lang="nl-BE" sz="2000" dirty="0" smtClean="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Meer info: </a:t>
            </a:r>
            <a:r>
              <a:rPr lang="nl-BE" sz="2000" dirty="0">
                <a:latin typeface="FlandersArtSans-Light" panose="00000400000000000000" pitchFamily="2" charset="0"/>
                <a:cs typeface="Arial Rounded MT Bold"/>
                <a:hlinkClick r:id="rId3"/>
              </a:rPr>
              <a:t>https://</a:t>
            </a:r>
            <a:r>
              <a:rPr lang="nl-BE" sz="2000" dirty="0" smtClean="0">
                <a:latin typeface="FlandersArtSans-Light" panose="00000400000000000000" pitchFamily="2" charset="0"/>
                <a:cs typeface="Arial Rounded MT Bold"/>
                <a:hlinkClick r:id="rId3"/>
              </a:rPr>
              <a:t>www.bestuurszaken.be/beroepsprocedure</a:t>
            </a:r>
            <a:r>
              <a:rPr lang="nl-BE" sz="2000" dirty="0" smtClean="0">
                <a:latin typeface="FlandersArtSans-Light" panose="00000400000000000000" pitchFamily="2" charset="0"/>
                <a:cs typeface="Arial Rounded MT Bold"/>
              </a:rPr>
              <a:t>.</a:t>
            </a:r>
          </a:p>
          <a:p>
            <a:pPr marL="0" indent="0">
              <a:buNone/>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13145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marL="0" indent="0"/>
            <a:r>
              <a:rPr lang="nl-BE" altLang="nl-BE" sz="2400" dirty="0" smtClean="0">
                <a:latin typeface="FlandersArtSans-Light" panose="00000400000000000000" pitchFamily="2" charset="0"/>
                <a:cs typeface="Arial" charset="0"/>
              </a:rPr>
              <a:t/>
            </a:r>
            <a:br>
              <a:rPr lang="nl-BE" altLang="nl-BE" sz="2400" dirty="0" smtClean="0">
                <a:latin typeface="FlandersArtSans-Light" panose="00000400000000000000" pitchFamily="2" charset="0"/>
                <a:cs typeface="Arial" charset="0"/>
              </a:rPr>
            </a:br>
            <a:r>
              <a:rPr lang="nl-BE" altLang="nl-BE" sz="2900" dirty="0" smtClean="0">
                <a:latin typeface="FlandersArtSans-Light" panose="00000400000000000000" pitchFamily="2" charset="0"/>
                <a:cs typeface="Arial" charset="0"/>
              </a:rPr>
              <a:t>BESLISSING </a:t>
            </a:r>
            <a:r>
              <a:rPr lang="nl-BE" altLang="nl-BE" sz="2900" dirty="0">
                <a:latin typeface="FlandersArtSans-Light" panose="00000400000000000000" pitchFamily="2" charset="0"/>
                <a:cs typeface="Arial" charset="0"/>
              </a:rPr>
              <a:t>VLAAMSE REGERING (22/11/2013)</a:t>
            </a: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altLang="nl-BE" sz="2000" dirty="0" smtClean="0">
              <a:latin typeface="FlandersArtSans-Light" panose="00000400000000000000" pitchFamily="2" charset="0"/>
              <a:cs typeface="Arial" charset="0"/>
            </a:endParaRPr>
          </a:p>
          <a:p>
            <a:pPr marL="0" indent="0">
              <a:buNone/>
            </a:pPr>
            <a:r>
              <a:rPr lang="nl-BE" altLang="nl-BE" sz="2000" b="1" dirty="0" smtClean="0">
                <a:latin typeface="FlandersArtSans-Light" panose="00000400000000000000" pitchFamily="2" charset="0"/>
                <a:cs typeface="Arial" charset="0"/>
              </a:rPr>
              <a:t>VPS Art I 4 bis</a:t>
            </a:r>
            <a:endParaRPr lang="nl-BE" altLang="nl-BE" sz="2000" b="1" dirty="0">
              <a:latin typeface="FlandersArtSans-Light" panose="00000400000000000000" pitchFamily="2" charset="0"/>
              <a:cs typeface="Arial" charset="0"/>
            </a:endParaRPr>
          </a:p>
          <a:p>
            <a:pPr marL="0" indent="0">
              <a:buNone/>
            </a:pPr>
            <a:r>
              <a:rPr lang="nl-BE" altLang="nl-BE" sz="2000" dirty="0" smtClean="0">
                <a:latin typeface="FlandersArtSans-Light" panose="00000400000000000000" pitchFamily="2" charset="0"/>
                <a:cs typeface="Arial" charset="0"/>
              </a:rPr>
              <a:t>Alle functies op het personeelsplan (…) krijgen een geactualiseerde functiebeschrijving en worden (…) uiterlijk op 31 december 2016 door het hoofd van de entiteit (…) toegewezen aan de functieniveaumatrix.</a:t>
            </a:r>
            <a:endParaRPr lang="nl-BE" altLang="nl-BE" sz="2000" dirty="0">
              <a:latin typeface="FlandersArtSans-Light" panose="00000400000000000000" pitchFamily="2" charset="0"/>
              <a:cs typeface="Arial" charset="0"/>
            </a:endParaRP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smtClean="0">
                <a:latin typeface="FlandersArtSans-Light" panose="00000400000000000000" pitchFamily="2" charset="0"/>
                <a:cs typeface="Arial" charset="0"/>
              </a:rPr>
              <a:t>Het personeelsplan (PEP) wordt uiterlijk op 1 april 2017 ook uitgedrukt in functiefamilies en </a:t>
            </a:r>
            <a:r>
              <a:rPr lang="nl-BE" altLang="nl-BE" sz="2000" dirty="0" err="1" smtClean="0">
                <a:latin typeface="FlandersArtSans-Light" panose="00000400000000000000" pitchFamily="2" charset="0"/>
                <a:cs typeface="Arial" charset="0"/>
              </a:rPr>
              <a:t>functiefamilieniveaus</a:t>
            </a:r>
            <a:r>
              <a:rPr lang="nl-BE" altLang="nl-BE" sz="2000" dirty="0" smtClean="0">
                <a:latin typeface="FlandersArtSans-Light" panose="00000400000000000000" pitchFamily="2" charset="0"/>
                <a:cs typeface="Arial" charset="0"/>
              </a:rPr>
              <a:t>.</a:t>
            </a:r>
            <a:endParaRPr lang="nl-BE" altLang="nl-BE" sz="2000" dirty="0">
              <a:latin typeface="FlandersArtSans-Light" panose="00000400000000000000" pitchFamily="2" charset="0"/>
              <a:cs typeface="Arial" charset="0"/>
            </a:endParaRPr>
          </a:p>
          <a:p>
            <a:pPr marL="0" indent="0">
              <a:buNone/>
            </a:pPr>
            <a:endParaRPr lang="nl-BE" sz="2000" b="1"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516652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Rounded MT Bold"/>
              </a:rPr>
              <a:t>BEROEPSPROCEDURE</a:t>
            </a:r>
            <a:br>
              <a:rPr lang="nl-BE" sz="3200" dirty="0">
                <a:latin typeface="FlandersArtSans-Light" panose="00000400000000000000" pitchFamily="2" charset="0"/>
                <a:cs typeface="Arial Rounded MT Bold"/>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marL="0" indent="0">
              <a:buNone/>
            </a:pPr>
            <a:r>
              <a:rPr lang="nl-BE" sz="2000" b="1" dirty="0" smtClean="0">
                <a:latin typeface="FlandersArtSans-Light" panose="00000400000000000000" pitchFamily="2" charset="0"/>
                <a:cs typeface="Arial Rounded MT Bold"/>
              </a:rPr>
              <a:t>Geen beroep mogelijk tegen:</a:t>
            </a:r>
          </a:p>
          <a:p>
            <a:pPr marL="0" indent="0">
              <a:buNone/>
            </a:pPr>
            <a:endParaRPr lang="nl-BE" sz="2000" dirty="0" smtClean="0">
              <a:latin typeface="FlandersArtSans-Light" panose="00000400000000000000" pitchFamily="2" charset="0"/>
              <a:cs typeface="Arial Rounded MT Bold"/>
            </a:endParaRPr>
          </a:p>
          <a:p>
            <a:pPr>
              <a:buFontTx/>
              <a:buChar char="-"/>
            </a:pPr>
            <a:r>
              <a:rPr lang="nl-BE" sz="2000" dirty="0" smtClean="0">
                <a:latin typeface="FlandersArtSans-Light" panose="00000400000000000000" pitchFamily="2" charset="0"/>
                <a:cs typeface="Arial Rounded MT Bold"/>
              </a:rPr>
              <a:t>De functieniveaumatrix</a:t>
            </a:r>
          </a:p>
          <a:p>
            <a:pPr>
              <a:buFontTx/>
              <a:buChar char="-"/>
            </a:pPr>
            <a:r>
              <a:rPr lang="nl-BE" sz="2000" dirty="0" smtClean="0">
                <a:latin typeface="FlandersArtSans-Light" panose="00000400000000000000" pitchFamily="2" charset="0"/>
                <a:cs typeface="Arial Rounded MT Bold"/>
              </a:rPr>
              <a:t>De wegingsmethodiek van de Vlaamse overheid</a:t>
            </a:r>
          </a:p>
          <a:p>
            <a:pPr>
              <a:buFontTx/>
              <a:buChar char="-"/>
            </a:pPr>
            <a:r>
              <a:rPr lang="nl-BE" sz="2000" dirty="0" smtClean="0">
                <a:latin typeface="FlandersArtSans-Light" panose="00000400000000000000" pitchFamily="2" charset="0"/>
                <a:cs typeface="Arial Rounded MT Bold"/>
              </a:rPr>
              <a:t>Enkel de gevolgde procedure (vormgebreken) op zich, tenzij er een oorzakelijk verband is tussen het vormgebrek en de inhoudelijke redenen om tegen een wegingsresultaat in beroep te gaan</a:t>
            </a:r>
          </a:p>
        </p:txBody>
      </p:sp>
    </p:spTree>
    <p:extLst>
      <p:ext uri="{BB962C8B-B14F-4D97-AF65-F5344CB8AC3E}">
        <p14:creationId xmlns:p14="http://schemas.microsoft.com/office/powerpoint/2010/main" val="1076063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4294967295"/>
          </p:nvPr>
        </p:nvSpPr>
        <p:spPr>
          <a:xfrm>
            <a:off x="1043608" y="1124744"/>
            <a:ext cx="7834312" cy="5400600"/>
          </a:xfrm>
        </p:spPr>
        <p:txBody>
          <a:bodyPr>
            <a:noAutofit/>
          </a:bodyPr>
          <a:lstStyle/>
          <a:p>
            <a:pPr marL="0" indent="0">
              <a:buNone/>
            </a:pPr>
            <a:endParaRPr lang="nl-BE" sz="2000" dirty="0" smtClean="0">
              <a:latin typeface="FlandersArtSans-Light" panose="00000400000000000000" pitchFamily="2" charset="0"/>
              <a:cs typeface="Arial Rounded MT Bold"/>
            </a:endParaRPr>
          </a:p>
          <a:p>
            <a:pPr>
              <a:buFontTx/>
              <a:buChar char="-"/>
            </a:pPr>
            <a:r>
              <a:rPr lang="nl-BE" sz="2000" dirty="0">
                <a:latin typeface="FlandersArtSans-Light" panose="00000400000000000000" pitchFamily="2" charset="0"/>
                <a:cs typeface="Arial Rounded MT Bold"/>
              </a:rPr>
              <a:t>Functieclassificatie is gebaseerd op </a:t>
            </a:r>
            <a:r>
              <a:rPr lang="nl-BE" sz="2000" dirty="0" smtClean="0">
                <a:latin typeface="FlandersArtSans-Light" panose="00000400000000000000" pitchFamily="2" charset="0"/>
                <a:cs typeface="Arial Rounded MT Bold"/>
              </a:rPr>
              <a:t>organisatiebehoeften.  Soms zijn er botsingen tussen de </a:t>
            </a:r>
            <a:r>
              <a:rPr lang="nl-BE" sz="2000" b="1" dirty="0" smtClean="0">
                <a:latin typeface="FlandersArtSans-Light" panose="00000400000000000000" pitchFamily="2" charset="0"/>
                <a:cs typeface="Arial Rounded MT Bold"/>
              </a:rPr>
              <a:t>organisatiebehoeften en persoonlijke ambities</a:t>
            </a:r>
            <a:r>
              <a:rPr lang="nl-BE" sz="2000" dirty="0">
                <a:latin typeface="FlandersArtSans-Light" panose="00000400000000000000" pitchFamily="2" charset="0"/>
                <a:cs typeface="Arial Rounded MT Bold"/>
              </a:rPr>
              <a:t> </a:t>
            </a:r>
            <a:r>
              <a:rPr lang="nl-BE" sz="2000" dirty="0" smtClean="0">
                <a:latin typeface="FlandersArtSans-Light" panose="00000400000000000000" pitchFamily="2" charset="0"/>
                <a:cs typeface="Arial Rounded MT Bold"/>
              </a:rPr>
              <a:t> (bijv. veel laboranten, beperkt aantal hoofdlaboranten).</a:t>
            </a:r>
          </a:p>
          <a:p>
            <a:pPr>
              <a:buFontTx/>
              <a:buChar char="-"/>
            </a:pPr>
            <a:r>
              <a:rPr lang="nl-BE" sz="2000" dirty="0" smtClean="0">
                <a:latin typeface="FlandersArtSans-Light" panose="00000400000000000000" pitchFamily="2" charset="0"/>
                <a:cs typeface="Arial Rounded MT Bold"/>
              </a:rPr>
              <a:t>Functieclassificatie is een indeling van functies en </a:t>
            </a:r>
            <a:r>
              <a:rPr lang="nl-BE" sz="2000" b="1" dirty="0" smtClean="0">
                <a:latin typeface="FlandersArtSans-Light" panose="00000400000000000000" pitchFamily="2" charset="0"/>
                <a:cs typeface="Arial Rounded MT Bold"/>
              </a:rPr>
              <a:t>geen evaluatie van functiehouders</a:t>
            </a:r>
            <a:r>
              <a:rPr lang="nl-BE" sz="2000" dirty="0" smtClean="0">
                <a:latin typeface="FlandersArtSans-Light" panose="00000400000000000000" pitchFamily="2" charset="0"/>
                <a:cs typeface="Arial Rounded MT Bold"/>
              </a:rPr>
              <a:t>.  In </a:t>
            </a:r>
            <a:r>
              <a:rPr lang="nl-BE" sz="2000" dirty="0">
                <a:latin typeface="FlandersArtSans-Light" panose="00000400000000000000" pitchFamily="2" charset="0"/>
                <a:cs typeface="Arial Rounded MT Bold"/>
              </a:rPr>
              <a:t>de praktijk is het niet altijd gemakkelijk geweest om bij het maken van de indeling de functie los te zien van de functiehouder.</a:t>
            </a:r>
          </a:p>
          <a:p>
            <a:pPr>
              <a:buFontTx/>
              <a:buChar char="-"/>
            </a:pPr>
            <a:r>
              <a:rPr lang="nl-BE" sz="2000" dirty="0">
                <a:latin typeface="FlandersArtSans-Light" panose="00000400000000000000" pitchFamily="2" charset="0"/>
                <a:cs typeface="Arial Rounded MT Bold"/>
              </a:rPr>
              <a:t>Het </a:t>
            </a:r>
            <a:r>
              <a:rPr lang="nl-BE" sz="2000" b="1" dirty="0">
                <a:latin typeface="FlandersArtSans-Light" panose="00000400000000000000" pitchFamily="2" charset="0"/>
                <a:cs typeface="Arial Rounded MT Bold"/>
              </a:rPr>
              <a:t>aantal functieklassen is beperkt </a:t>
            </a:r>
            <a:r>
              <a:rPr lang="nl-BE" sz="2000" dirty="0">
                <a:latin typeface="FlandersArtSans-Light" panose="00000400000000000000" pitchFamily="2" charset="0"/>
                <a:cs typeface="Arial Rounded MT Bold"/>
              </a:rPr>
              <a:t>(14) en daarbinnen moeten alle functies van de Vlaamse overheid een plaats vinden.  </a:t>
            </a:r>
            <a:r>
              <a:rPr lang="nl-BE" sz="2000" dirty="0" smtClean="0">
                <a:latin typeface="FlandersArtSans-Light" panose="00000400000000000000" pitchFamily="2" charset="0"/>
                <a:cs typeface="Arial Rounded MT Bold"/>
              </a:rPr>
              <a:t>Elke </a:t>
            </a:r>
            <a:r>
              <a:rPr lang="nl-BE" sz="2000" dirty="0">
                <a:latin typeface="FlandersArtSans-Light" panose="00000400000000000000" pitchFamily="2" charset="0"/>
                <a:cs typeface="Arial Rounded MT Bold"/>
              </a:rPr>
              <a:t>functieklasse moet als vrij groot worden beschouwd. Sommige </a:t>
            </a:r>
            <a:r>
              <a:rPr lang="nl-BE" sz="2000" dirty="0" smtClean="0">
                <a:latin typeface="FlandersArtSans-Light" panose="00000400000000000000" pitchFamily="2" charset="0"/>
                <a:cs typeface="Arial Rounded MT Bold"/>
              </a:rPr>
              <a:t>functies </a:t>
            </a:r>
            <a:r>
              <a:rPr lang="nl-BE" sz="2000" dirty="0">
                <a:latin typeface="FlandersArtSans-Light" panose="00000400000000000000" pitchFamily="2" charset="0"/>
                <a:cs typeface="Arial Rounded MT Bold"/>
              </a:rPr>
              <a:t>zitten onderaan in een bepaalde functieklasse en anderen bovenaan.</a:t>
            </a:r>
          </a:p>
          <a:p>
            <a:pPr>
              <a:buFontTx/>
              <a:buChar char="-"/>
            </a:pPr>
            <a:endParaRPr lang="nl-BE" sz="2000" dirty="0" smtClean="0">
              <a:latin typeface="FlandersArtSans-Light" panose="00000400000000000000" pitchFamily="2" charset="0"/>
              <a:cs typeface="Arial Rounded MT Bold"/>
            </a:endParaRPr>
          </a:p>
          <a:p>
            <a:pPr>
              <a:buFontTx/>
              <a:buChar char="-"/>
            </a:pPr>
            <a:endParaRPr lang="nl-BE" sz="2000" dirty="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
        <p:nvSpPr>
          <p:cNvPr id="6" name="Titel 1"/>
          <p:cNvSpPr>
            <a:spLocks noGrp="1"/>
          </p:cNvSpPr>
          <p:nvPr>
            <p:ph type="title"/>
          </p:nvPr>
        </p:nvSpPr>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smtClean="0">
                <a:latin typeface="FlandersArtSans-Light" panose="00000400000000000000" pitchFamily="2" charset="0"/>
              </a:rPr>
              <a:t>AANDACHTSPUNTEN</a:t>
            </a:r>
            <a:r>
              <a:rPr lang="nl-BE" sz="3200" dirty="0">
                <a:latin typeface="FlandersArtSans-Light" panose="00000400000000000000" pitchFamily="2" charset="0"/>
                <a:cs typeface="Arial Rounded MT Bold"/>
              </a:rPr>
              <a:t/>
            </a:r>
            <a:br>
              <a:rPr lang="nl-BE" sz="3200" dirty="0">
                <a:latin typeface="FlandersArtSans-Light" panose="00000400000000000000" pitchFamily="2" charset="0"/>
                <a:cs typeface="Arial Rounded MT Bold"/>
              </a:rPr>
            </a:br>
            <a:r>
              <a:rPr lang="nl-BE" sz="3200" dirty="0" smtClean="0">
                <a:latin typeface="FlandersArtSans-Light" panose="00000400000000000000" pitchFamily="2" charset="0"/>
              </a:rPr>
              <a:t/>
            </a:r>
            <a:br>
              <a:rPr lang="nl-BE" sz="3200" dirty="0" smtClean="0">
                <a:latin typeface="FlandersArtSans-Light" panose="00000400000000000000" pitchFamily="2" charset="0"/>
              </a:rPr>
            </a:br>
            <a:endParaRPr lang="nl-BE" sz="3200" dirty="0">
              <a:latin typeface="FlandersArtSans-Light" panose="00000400000000000000" pitchFamily="2" charset="0"/>
            </a:endParaRPr>
          </a:p>
        </p:txBody>
      </p:sp>
    </p:spTree>
    <p:extLst>
      <p:ext uri="{BB962C8B-B14F-4D97-AF65-F5344CB8AC3E}">
        <p14:creationId xmlns:p14="http://schemas.microsoft.com/office/powerpoint/2010/main" val="1931910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marL="0" indent="0"/>
            <a:r>
              <a:rPr lang="nl-BE" altLang="nl-BE" sz="2400" dirty="0" smtClean="0">
                <a:latin typeface="FlandersArtSans-Light" panose="00000400000000000000" pitchFamily="2" charset="0"/>
                <a:cs typeface="Arial" charset="0"/>
              </a:rPr>
              <a:t/>
            </a:r>
            <a:br>
              <a:rPr lang="nl-BE" altLang="nl-BE" sz="2400" dirty="0" smtClean="0">
                <a:latin typeface="FlandersArtSans-Light" panose="00000400000000000000" pitchFamily="2" charset="0"/>
                <a:cs typeface="Arial" charset="0"/>
              </a:rPr>
            </a:br>
            <a:r>
              <a:rPr lang="nl-BE" altLang="nl-BE" sz="3200" dirty="0" smtClean="0">
                <a:latin typeface="FlandersArtSans-Light" panose="00000400000000000000" pitchFamily="2" charset="0"/>
                <a:cs typeface="Arial" charset="0"/>
              </a:rPr>
              <a:t>FUNCTIECLASSIFICATIE</a:t>
            </a:r>
            <a:br>
              <a:rPr lang="nl-BE" altLang="nl-BE" sz="3200" dirty="0" smtClean="0">
                <a:latin typeface="FlandersArtSans-Light" panose="00000400000000000000" pitchFamily="2" charset="0"/>
                <a:cs typeface="Arial" charset="0"/>
              </a:rPr>
            </a:br>
            <a:r>
              <a:rPr lang="nl-BE" altLang="nl-BE" sz="3200" dirty="0" smtClean="0">
                <a:latin typeface="FlandersArtSans-Light" panose="00000400000000000000" pitchFamily="2" charset="0"/>
                <a:cs typeface="Arial" charset="0"/>
              </a:rPr>
              <a:t>Hoe gaat het ILVO hiermee om?</a:t>
            </a:r>
            <a:br>
              <a:rPr lang="nl-BE" altLang="nl-BE" sz="3200" dirty="0" smtClean="0">
                <a:latin typeface="FlandersArtSans-Light" panose="00000400000000000000" pitchFamily="2" charset="0"/>
                <a:cs typeface="Arial" charset="0"/>
              </a:rPr>
            </a:br>
            <a:endParaRPr lang="nl-BE" altLang="nl-BE" sz="3200" dirty="0">
              <a:latin typeface="FlandersArtSans-Light" panose="00000400000000000000" pitchFamily="2" charset="0"/>
              <a:cs typeface="Arial" charset="0"/>
            </a:endParaRPr>
          </a:p>
        </p:txBody>
      </p:sp>
      <p:sp>
        <p:nvSpPr>
          <p:cNvPr id="4" name="Tijdelijke aanduiding voor inhoud 4"/>
          <p:cNvSpPr txBox="1">
            <a:spLocks/>
          </p:cNvSpPr>
          <p:nvPr/>
        </p:nvSpPr>
        <p:spPr>
          <a:xfrm>
            <a:off x="1043608" y="2348880"/>
            <a:ext cx="783431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AutoNum type="arabicParenR"/>
            </a:pPr>
            <a:r>
              <a:rPr lang="nl-BE" altLang="nl-BE" sz="2000" dirty="0" smtClean="0">
                <a:latin typeface="FlandersArtSans-Light" panose="00000400000000000000" pitchFamily="2" charset="0"/>
                <a:cs typeface="Arial" charset="0"/>
              </a:rPr>
              <a:t>Verplichting van de Vlaamse overheid tegen 01/01/2017</a:t>
            </a:r>
          </a:p>
          <a:p>
            <a:pPr marL="457200" indent="-457200">
              <a:buFont typeface="Arial" panose="020B0604020202020204" pitchFamily="34" charset="0"/>
              <a:buAutoNum type="arabicParenR"/>
            </a:pPr>
            <a:r>
              <a:rPr lang="nl-BE" altLang="nl-BE" sz="2000" dirty="0" smtClean="0">
                <a:latin typeface="FlandersArtSans-Light" panose="00000400000000000000" pitchFamily="2" charset="0"/>
                <a:cs typeface="Arial" charset="0"/>
              </a:rPr>
              <a:t>Er is </a:t>
            </a:r>
            <a:r>
              <a:rPr lang="nl-BE" altLang="nl-BE" sz="2000" u="sng" dirty="0" smtClean="0">
                <a:latin typeface="FlandersArtSans-Light" panose="00000400000000000000" pitchFamily="2" charset="0"/>
                <a:cs typeface="Arial" charset="0"/>
              </a:rPr>
              <a:t>geen</a:t>
            </a:r>
            <a:r>
              <a:rPr lang="nl-BE" altLang="nl-BE" sz="2000" dirty="0" smtClean="0">
                <a:latin typeface="FlandersArtSans-Light" panose="00000400000000000000" pitchFamily="2" charset="0"/>
                <a:cs typeface="Arial" charset="0"/>
              </a:rPr>
              <a:t> koppeling met het beloningsbeleid</a:t>
            </a:r>
          </a:p>
          <a:p>
            <a:pPr marL="457200" indent="-457200">
              <a:buFont typeface="Arial" panose="020B0604020202020204" pitchFamily="34" charset="0"/>
              <a:buAutoNum type="arabicParenR"/>
            </a:pPr>
            <a:r>
              <a:rPr lang="nl-BE" altLang="nl-BE" sz="2000" dirty="0" smtClean="0">
                <a:latin typeface="FlandersArtSans-Light" panose="00000400000000000000" pitchFamily="2" charset="0"/>
                <a:cs typeface="Arial" charset="0"/>
              </a:rPr>
              <a:t>Er wordt een foto genomen van de huidige functie die je invult</a:t>
            </a:r>
          </a:p>
          <a:p>
            <a:pPr marL="457200" indent="-457200">
              <a:buFont typeface="Arial" panose="020B0604020202020204" pitchFamily="34" charset="0"/>
              <a:buAutoNum type="arabicParenR"/>
            </a:pPr>
            <a:r>
              <a:rPr lang="nl-BE" altLang="nl-BE" sz="2000" dirty="0" smtClean="0">
                <a:latin typeface="FlandersArtSans-Light" panose="00000400000000000000" pitchFamily="2" charset="0"/>
                <a:cs typeface="Arial" charset="0"/>
              </a:rPr>
              <a:t>Elk jaar zijn aanpassingen aan deze foto mogelijk</a:t>
            </a:r>
          </a:p>
          <a:p>
            <a:pPr marL="457200" indent="-457200">
              <a:buFont typeface="Arial" panose="020B0604020202020204" pitchFamily="34" charset="0"/>
              <a:buAutoNum type="arabicParenR"/>
            </a:pPr>
            <a:r>
              <a:rPr lang="nl-BE" altLang="nl-BE" sz="2000" dirty="0" smtClean="0">
                <a:latin typeface="FlandersArtSans-Light" panose="00000400000000000000" pitchFamily="2" charset="0"/>
                <a:cs typeface="Arial" charset="0"/>
              </a:rPr>
              <a:t>Op het moment dat een nieuw beloningsbeleid zou worden ingevoerd, zal een geactualiseerde foto worden gemaakt van jouw functie</a:t>
            </a:r>
          </a:p>
          <a:p>
            <a:pPr marL="457200" indent="-457200">
              <a:buFont typeface="Arial" panose="020B0604020202020204" pitchFamily="34" charset="0"/>
              <a:buAutoNum type="arabicParenR"/>
            </a:pPr>
            <a:r>
              <a:rPr lang="nl-BE" altLang="nl-BE" sz="2000" dirty="0" smtClean="0">
                <a:latin typeface="FlandersArtSans-Light" panose="00000400000000000000" pitchFamily="2" charset="0"/>
                <a:cs typeface="Arial" charset="0"/>
              </a:rPr>
              <a:t>De bestaande bevorderingsprocedures blijven behouden.  Hiervoor kan worden gebruikt gemaakt van elementen uit de functie-classificatie (bv. voor mensen waarvan de verloning in negatieve zin zeer sterk afwijkt van de huidige functie die ze invullen).</a:t>
            </a:r>
          </a:p>
        </p:txBody>
      </p:sp>
    </p:spTree>
    <p:extLst>
      <p:ext uri="{BB962C8B-B14F-4D97-AF65-F5344CB8AC3E}">
        <p14:creationId xmlns:p14="http://schemas.microsoft.com/office/powerpoint/2010/main" val="3968547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smtClean="0">
                <a:latin typeface="FlandersArtSans-Light" panose="00000400000000000000" pitchFamily="2" charset="0"/>
              </a:rPr>
              <a:t>FUNCTIECLASSIFICATIE</a:t>
            </a:r>
            <a:br>
              <a:rPr lang="nl-BE" sz="3200" dirty="0" smtClean="0">
                <a:latin typeface="FlandersArtSans-Light" panose="00000400000000000000" pitchFamily="2"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sz="2000" b="1" dirty="0" smtClean="0">
                <a:latin typeface="FlandersArtSans-Light" panose="00000400000000000000" pitchFamily="2" charset="0"/>
                <a:cs typeface="Arial Rounded MT Bold"/>
              </a:rPr>
              <a:t>MEER INFORMATIE:</a:t>
            </a:r>
          </a:p>
          <a:p>
            <a:pPr marL="0" indent="0">
              <a:buNone/>
            </a:pPr>
            <a:endParaRPr lang="nl-BE" altLang="nl-BE" sz="2000" dirty="0">
              <a:latin typeface="FlandersArtSans-Light" panose="00000400000000000000" pitchFamily="2" charset="0"/>
              <a:cs typeface="Arial" charset="0"/>
            </a:endParaRPr>
          </a:p>
          <a:p>
            <a:pPr marL="0" indent="0">
              <a:buNone/>
            </a:pPr>
            <a:r>
              <a:rPr lang="nl-BE" altLang="nl-BE" sz="2000" dirty="0">
                <a:latin typeface="FlandersArtSans-Light" panose="00000400000000000000" pitchFamily="2" charset="0"/>
                <a:cs typeface="Arial" charset="0"/>
                <a:hlinkClick r:id="rId3"/>
              </a:rPr>
              <a:t>https://</a:t>
            </a:r>
            <a:r>
              <a:rPr lang="nl-BE" altLang="nl-BE" sz="2000" dirty="0" smtClean="0">
                <a:latin typeface="FlandersArtSans-Light" panose="00000400000000000000" pitchFamily="2" charset="0"/>
                <a:cs typeface="Arial" charset="0"/>
                <a:hlinkClick r:id="rId3"/>
              </a:rPr>
              <a:t>www.bestuurszaken.be/functieclassificatie</a:t>
            </a:r>
            <a:r>
              <a:rPr lang="nl-BE" altLang="nl-BE" sz="2000" dirty="0" smtClean="0">
                <a:latin typeface="FlandersArtSans-Light" panose="00000400000000000000" pitchFamily="2" charset="0"/>
                <a:cs typeface="Arial" charset="0"/>
              </a:rPr>
              <a:t>.</a:t>
            </a:r>
          </a:p>
          <a:p>
            <a:pPr marL="0" indent="0">
              <a:buNone/>
            </a:pPr>
            <a:endParaRPr lang="nl-BE" altLang="nl-BE" sz="2000" dirty="0" smtClean="0">
              <a:latin typeface="FlandersArtSans-Light" panose="00000400000000000000" pitchFamily="2" charset="0"/>
              <a:cs typeface="Arial" charset="0"/>
            </a:endParaRPr>
          </a:p>
          <a:p>
            <a:pPr>
              <a:buFontTx/>
              <a:buChar char="-"/>
            </a:pPr>
            <a:endParaRPr lang="nl-BE" altLang="nl-BE" sz="2000" dirty="0">
              <a:latin typeface="FlandersArtSans-Light" panose="00000400000000000000" pitchFamily="2" charset="0"/>
              <a:cs typeface="Arial" charset="0"/>
            </a:endParaRPr>
          </a:p>
          <a:p>
            <a:pPr marL="0" indent="0">
              <a:buNone/>
            </a:pPr>
            <a:endParaRPr lang="nl-BE" sz="2000" dirty="0" smtClean="0">
              <a:latin typeface="FlandersArtSans-Light" panose="00000400000000000000" pitchFamily="2" charset="0"/>
              <a:cs typeface="Arial Rounded MT Bold"/>
            </a:endParaRPr>
          </a:p>
          <a:p>
            <a:pPr marL="0" indent="0">
              <a:buNone/>
            </a:pPr>
            <a:endParaRPr lang="nl-BE" sz="2000" dirty="0" smtClean="0">
              <a:latin typeface="FlandersArtSans-Light" panose="00000400000000000000" pitchFamily="2" charset="0"/>
              <a:cs typeface="Arial Rounded MT Bold"/>
            </a:endParaRPr>
          </a:p>
          <a:p>
            <a:pPr>
              <a:buFontTx/>
              <a:buChar char="-"/>
            </a:pPr>
            <a:endParaRPr lang="nl-BE" sz="2000" dirty="0" smtClean="0">
              <a:latin typeface="FlandersArtSans-Light" panose="00000400000000000000" pitchFamily="2" charset="0"/>
              <a:cs typeface="Arial Rounded MT Bold"/>
            </a:endParaRPr>
          </a:p>
        </p:txBody>
      </p:sp>
    </p:spTree>
    <p:extLst>
      <p:ext uri="{BB962C8B-B14F-4D97-AF65-F5344CB8AC3E}">
        <p14:creationId xmlns:p14="http://schemas.microsoft.com/office/powerpoint/2010/main" val="3994241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p:cNvSpPr txBox="1">
            <a:spLocks/>
          </p:cNvSpPr>
          <p:nvPr/>
        </p:nvSpPr>
        <p:spPr>
          <a:xfrm>
            <a:off x="518704" y="24208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FlandersArtSans-Bold" panose="00000800000000000000" pitchFamily="2" charset="0"/>
                <a:ea typeface="+mj-ea"/>
                <a:cs typeface="+mj-cs"/>
              </a:defRPr>
            </a:lvl1pPr>
          </a:lstStyle>
          <a:p>
            <a:r>
              <a:rPr lang="nl-BE" b="1" dirty="0" smtClean="0">
                <a:solidFill>
                  <a:srgbClr val="15465B"/>
                </a:solidFill>
                <a:latin typeface="FlandersArtSans-Light" panose="00000400000000000000" pitchFamily="2" charset="0"/>
                <a:cs typeface="Calibri" panose="020F0502020204030204" pitchFamily="34" charset="0"/>
              </a:rPr>
              <a:t>VRAGEN?</a:t>
            </a:r>
            <a:endParaRPr lang="nl-BE" b="1" dirty="0">
              <a:solidFill>
                <a:srgbClr val="15465B"/>
              </a:solidFill>
              <a:latin typeface="FlandersArtSans-Light" panose="00000400000000000000" pitchFamily="2" charset="0"/>
              <a:cs typeface="Calibri" panose="020F0502020204030204" pitchFamily="34"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46" y="5877272"/>
            <a:ext cx="1512168" cy="604867"/>
          </a:xfrm>
          <a:prstGeom prst="rect">
            <a:avLst/>
          </a:prstGeom>
        </p:spPr>
      </p:pic>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5824524"/>
            <a:ext cx="1577280" cy="835959"/>
          </a:xfrm>
          <a:prstGeom prst="rect">
            <a:avLst/>
          </a:prstGeom>
        </p:spPr>
      </p:pic>
    </p:spTree>
    <p:extLst>
      <p:ext uri="{BB962C8B-B14F-4D97-AF65-F5344CB8AC3E}">
        <p14:creationId xmlns:p14="http://schemas.microsoft.com/office/powerpoint/2010/main" val="1031932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sz="3200" dirty="0">
                <a:latin typeface="FlandersArtSans-Light" panose="00000400000000000000" pitchFamily="2" charset="0"/>
                <a:cs typeface="Arial" charset="0"/>
              </a:rPr>
              <a:t>CONTEXT</a:t>
            </a:r>
            <a:br>
              <a:rPr lang="nl-BE" sz="3200" dirty="0">
                <a:latin typeface="FlandersArtSans-Light" panose="00000400000000000000" pitchFamily="2" charset="0"/>
                <a:cs typeface="Arial"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endParaRPr lang="nl-BE" sz="2000" b="1" dirty="0" smtClean="0">
              <a:latin typeface="FlandersArtSans-Light" panose="00000400000000000000" pitchFamily="2" charset="0"/>
              <a:cs typeface="Arial" charset="0"/>
            </a:endParaRPr>
          </a:p>
          <a:p>
            <a:pPr marL="0" indent="0">
              <a:buNone/>
            </a:pPr>
            <a:r>
              <a:rPr lang="nl-BE" sz="2000" dirty="0" smtClean="0">
                <a:latin typeface="FlandersArtSans-Light" panose="00000400000000000000" pitchFamily="2" charset="0"/>
                <a:cs typeface="Arial" charset="0"/>
              </a:rPr>
              <a:t>Traject naar een toekomstig vernieuwd loopbaan- en beloningsbeleid gebaseerd op functiezwaarte, prestatie en gedrag en waarbij de link met graad, anciënniteit of diploma minder belangrijk wordt.</a:t>
            </a:r>
          </a:p>
          <a:p>
            <a:pPr marL="0" indent="0">
              <a:buNone/>
            </a:pPr>
            <a:endParaRPr lang="nl-BE" sz="2000" dirty="0">
              <a:latin typeface="FlandersArtSans-Light" panose="00000400000000000000" pitchFamily="2" charset="0"/>
              <a:cs typeface="Arial" charset="0"/>
            </a:endParaRPr>
          </a:p>
          <a:p>
            <a:pPr marL="0" indent="0">
              <a:buNone/>
            </a:pPr>
            <a:r>
              <a:rPr lang="nl-BE" sz="2000" b="1" dirty="0" smtClean="0">
                <a:latin typeface="FlandersArtSans-Light" panose="00000400000000000000" pitchFamily="2" charset="0"/>
                <a:cs typeface="Arial" charset="0"/>
              </a:rPr>
              <a:t>Regeerakkoord Vlaamse Regering</a:t>
            </a:r>
          </a:p>
          <a:p>
            <a:pPr marL="0" indent="0">
              <a:buNone/>
            </a:pPr>
            <a:r>
              <a:rPr lang="nl-BE" sz="2000" dirty="0" smtClean="0">
                <a:latin typeface="FlandersArtSans-Light" panose="00000400000000000000" pitchFamily="2" charset="0"/>
                <a:cs typeface="Arial" charset="0"/>
              </a:rPr>
              <a:t>We zetten in op een personeelsbeleid dat oog heeft voor correcte verloning (gebaseerd op functieweging binnen budgettaire mogelijkheden en i.s.m. vakorganisaties) en een goede verhouding tussen werk en privéleven.</a:t>
            </a:r>
          </a:p>
          <a:p>
            <a:pPr marL="0" indent="0">
              <a:buNone/>
            </a:pPr>
            <a:endParaRPr lang="nl-BE" sz="2000" dirty="0">
              <a:latin typeface="FlandersArtSans-Light" panose="00000400000000000000" pitchFamily="2" charset="0"/>
              <a:cs typeface="Arial" charset="0"/>
            </a:endParaRPr>
          </a:p>
        </p:txBody>
      </p:sp>
    </p:spTree>
    <p:extLst>
      <p:ext uri="{BB962C8B-B14F-4D97-AF65-F5344CB8AC3E}">
        <p14:creationId xmlns:p14="http://schemas.microsoft.com/office/powerpoint/2010/main" val="305097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altLang="nl-BE" sz="3200" dirty="0">
                <a:latin typeface="FlandersArtSans-Light" panose="00000400000000000000" pitchFamily="2" charset="0"/>
                <a:cs typeface="Arial" charset="0"/>
              </a:rPr>
              <a:t>CONTEXT</a:t>
            </a:r>
            <a:br>
              <a:rPr lang="nl-BE" altLang="nl-BE" sz="3200" dirty="0">
                <a:latin typeface="FlandersArtSans-Light" panose="00000400000000000000" pitchFamily="2" charset="0"/>
                <a:cs typeface="Arial"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88840"/>
            <a:ext cx="7834312" cy="4104456"/>
          </a:xfrm>
        </p:spPr>
        <p:txBody>
          <a:bodyPr>
            <a:noAutofit/>
          </a:bodyPr>
          <a:lstStyle/>
          <a:p>
            <a:pPr marL="0" indent="0">
              <a:buNone/>
            </a:pPr>
            <a:endParaRPr lang="nl-BE" altLang="nl-BE" sz="2000" b="1" dirty="0">
              <a:latin typeface="FlandersArtSans-Light" panose="00000400000000000000" pitchFamily="2" charset="0"/>
              <a:cs typeface="Arial" charset="0"/>
            </a:endParaRPr>
          </a:p>
          <a:p>
            <a:pPr marL="0" indent="0">
              <a:buNone/>
            </a:pPr>
            <a:r>
              <a:rPr lang="nl-BE" sz="2000" b="1" dirty="0">
                <a:latin typeface="FlandersArtSans-Light" panose="00000400000000000000" pitchFamily="2" charset="0"/>
                <a:cs typeface="Arial" charset="0"/>
              </a:rPr>
              <a:t>Beleidsnota 2014 – 2019 Bestuurszaken</a:t>
            </a:r>
          </a:p>
          <a:p>
            <a:pPr marL="0" indent="0">
              <a:buNone/>
            </a:pPr>
            <a:r>
              <a:rPr lang="nl-BE" sz="2000" dirty="0">
                <a:latin typeface="FlandersArtSans-Light" panose="00000400000000000000" pitchFamily="2" charset="0"/>
                <a:cs typeface="Arial" charset="0"/>
              </a:rPr>
              <a:t>Een nieuw loopbaan- en beloningsbeleid wordt ingevoerd binnen de budgettaire mogelijkheden en gebaseerd op functieclassificatie.</a:t>
            </a:r>
            <a:endParaRPr lang="nl-BE" sz="2000" dirty="0">
              <a:latin typeface="FlandersArtSans-Light" panose="00000400000000000000" pitchFamily="2" charset="0"/>
              <a:cs typeface="Arial Rounded MT Bold"/>
            </a:endParaRPr>
          </a:p>
          <a:p>
            <a:pPr marL="0" indent="0">
              <a:buNone/>
            </a:pPr>
            <a:endParaRPr lang="nl-BE" altLang="nl-BE" sz="2000" b="1" dirty="0" smtClean="0">
              <a:latin typeface="FlandersArtSans-Light" panose="00000400000000000000" pitchFamily="2" charset="0"/>
              <a:cs typeface="Arial" charset="0"/>
            </a:endParaRPr>
          </a:p>
          <a:p>
            <a:pPr marL="0" indent="0">
              <a:buNone/>
            </a:pPr>
            <a:r>
              <a:rPr lang="nl-BE" altLang="nl-BE" sz="2000" b="1" dirty="0" smtClean="0">
                <a:latin typeface="FlandersArtSans-Light" panose="00000400000000000000" pitchFamily="2" charset="0"/>
                <a:cs typeface="Arial" charset="0"/>
              </a:rPr>
              <a:t>Een modern HR-beleid voor de Vlaamse overheid</a:t>
            </a:r>
          </a:p>
          <a:p>
            <a:pPr marL="0" indent="0">
              <a:buNone/>
            </a:pPr>
            <a:r>
              <a:rPr lang="nl-BE" altLang="nl-BE" sz="2000" dirty="0" smtClean="0">
                <a:latin typeface="FlandersArtSans-Light" panose="00000400000000000000" pitchFamily="2" charset="0"/>
                <a:cs typeface="Arial" charset="0"/>
              </a:rPr>
              <a:t>We zetten in op een flexibel beloningsbeleid gericht op het erkennen van competenties en prestaties als doorslaggevende factor, vanuit een globaal raamwerk.</a:t>
            </a:r>
          </a:p>
          <a:p>
            <a:pPr marL="0" indent="0">
              <a:buNone/>
            </a:pPr>
            <a:endParaRPr lang="nl-BE" altLang="nl-BE" sz="2000" dirty="0">
              <a:latin typeface="FlandersArtSans-Light" panose="00000400000000000000" pitchFamily="2" charset="0"/>
              <a:cs typeface="Arial" charset="0"/>
            </a:endParaRPr>
          </a:p>
          <a:p>
            <a:pPr marL="0" indent="0">
              <a:buNone/>
            </a:pPr>
            <a:endParaRPr lang="nl-BE" altLang="nl-BE" sz="1600" b="1" dirty="0" smtClean="0">
              <a:latin typeface="Arial" charset="0"/>
              <a:cs typeface="Arial" charset="0"/>
            </a:endParaRPr>
          </a:p>
          <a:p>
            <a:pPr marL="0" indent="0">
              <a:buNone/>
            </a:pPr>
            <a:endParaRPr lang="nl-BE" altLang="nl-BE" sz="1600" b="1" dirty="0">
              <a:latin typeface="Arial" charset="0"/>
              <a:cs typeface="Arial" charset="0"/>
            </a:endParaRPr>
          </a:p>
          <a:p>
            <a:pPr marL="0" indent="0">
              <a:buNone/>
            </a:pPr>
            <a:endParaRPr lang="nl-BE" sz="1600" b="1"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2967938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fontScale="90000"/>
          </a:bodyPr>
          <a:lstStyle/>
          <a:p>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r>
              <a:rPr lang="nl-BE" altLang="nl-BE" sz="3200" dirty="0">
                <a:latin typeface="FlandersArtSans-Light" panose="00000400000000000000" pitchFamily="2" charset="0"/>
                <a:cs typeface="Arial" charset="0"/>
              </a:rPr>
              <a:t>CONTEXT</a:t>
            </a:r>
            <a:br>
              <a:rPr lang="nl-BE" altLang="nl-BE" sz="3200" dirty="0">
                <a:latin typeface="FlandersArtSans-Light" panose="00000400000000000000" pitchFamily="2" charset="0"/>
                <a:cs typeface="Arial" charset="0"/>
              </a:rPr>
            </a:br>
            <a:endParaRPr lang="nl-BE" sz="3200" dirty="0">
              <a:latin typeface="FlandersArtSans-Light" panose="00000400000000000000" pitchFamily="2" charset="0"/>
            </a:endParaRPr>
          </a:p>
        </p:txBody>
      </p:sp>
      <p:sp>
        <p:nvSpPr>
          <p:cNvPr id="5" name="Tijdelijke aanduiding voor inhoud 4"/>
          <p:cNvSpPr>
            <a:spLocks noGrp="1"/>
          </p:cNvSpPr>
          <p:nvPr>
            <p:ph idx="4294967295"/>
          </p:nvPr>
        </p:nvSpPr>
        <p:spPr>
          <a:xfrm>
            <a:off x="1115616" y="1916832"/>
            <a:ext cx="7834312" cy="4104456"/>
          </a:xfrm>
        </p:spPr>
        <p:txBody>
          <a:bodyPr>
            <a:noAutofit/>
          </a:bodyPr>
          <a:lstStyle/>
          <a:p>
            <a:pPr marL="0" indent="0">
              <a:buNone/>
            </a:pPr>
            <a:r>
              <a:rPr lang="nl-BE" altLang="nl-BE" sz="2000" b="1" dirty="0" smtClean="0">
                <a:latin typeface="FlandersArtSans-Light" panose="00000400000000000000" pitchFamily="2" charset="0"/>
                <a:cs typeface="Arial" charset="0"/>
              </a:rPr>
              <a:t>Conceptnota “Bouwstenen voor een vernieuwd loopbaan- en beloningsbeleid”</a:t>
            </a:r>
          </a:p>
          <a:p>
            <a:pPr marL="0" indent="0">
              <a:buNone/>
            </a:pPr>
            <a:r>
              <a:rPr lang="nl-BE" altLang="nl-BE" sz="2000" dirty="0" smtClean="0">
                <a:latin typeface="FlandersArtSans-Light" panose="00000400000000000000" pitchFamily="2" charset="0"/>
                <a:cs typeface="Arial" charset="0"/>
              </a:rPr>
              <a:t>Werd goedgekeurd door de Vlaamse regering op 10 juli 2015.</a:t>
            </a:r>
          </a:p>
          <a:p>
            <a:pPr marL="0" indent="0">
              <a:buNone/>
            </a:pPr>
            <a:r>
              <a:rPr lang="nl-BE" altLang="nl-BE" sz="2000" dirty="0" smtClean="0">
                <a:latin typeface="FlandersArtSans-Light" panose="00000400000000000000" pitchFamily="2" charset="0"/>
                <a:cs typeface="Arial" charset="0"/>
              </a:rPr>
              <a:t>(“… binnen de limieten van een </a:t>
            </a:r>
            <a:r>
              <a:rPr lang="nl-BE" altLang="nl-BE" sz="2000" u="sng" dirty="0" smtClean="0">
                <a:latin typeface="FlandersArtSans-Light" panose="00000400000000000000" pitchFamily="2" charset="0"/>
                <a:cs typeface="Arial" charset="0"/>
              </a:rPr>
              <a:t>strikt, budgetneutraal kader</a:t>
            </a:r>
            <a:r>
              <a:rPr lang="nl-BE" altLang="nl-BE" sz="2000" dirty="0" smtClean="0">
                <a:latin typeface="FlandersArtSans-Light" panose="00000400000000000000" pitchFamily="2" charset="0"/>
                <a:cs typeface="Arial" charset="0"/>
              </a:rPr>
              <a:t> …”)</a:t>
            </a:r>
          </a:p>
          <a:p>
            <a:pPr marL="0" indent="0">
              <a:buNone/>
            </a:pPr>
            <a:endParaRPr lang="nl-BE" altLang="nl-BE" sz="2000" dirty="0" smtClean="0">
              <a:latin typeface="FlandersArtSans-Light" panose="00000400000000000000" pitchFamily="2" charset="0"/>
              <a:cs typeface="Arial" charset="0"/>
            </a:endParaRPr>
          </a:p>
          <a:p>
            <a:pPr marL="0" indent="0">
              <a:buNone/>
            </a:pPr>
            <a:r>
              <a:rPr lang="nl-BE" altLang="nl-BE" sz="2000" dirty="0" smtClean="0">
                <a:latin typeface="FlandersArtSans-Light" panose="00000400000000000000" pitchFamily="2" charset="0"/>
                <a:cs typeface="Arial" charset="0"/>
              </a:rPr>
              <a:t>Er werd een werkgroep opgericht, bestaande uit kabinetsleden, topambtenaren, vakbonden en experts van het Agentschap Overheidspersoneel en het Departement Financiën en Begroting, om de plannen concreet te maken.</a:t>
            </a:r>
          </a:p>
          <a:p>
            <a:pPr marL="0" indent="0">
              <a:buNone/>
            </a:pPr>
            <a:r>
              <a:rPr lang="nl-BE" altLang="nl-BE" sz="2000" dirty="0" smtClean="0">
                <a:latin typeface="FlandersArtSans-Light" panose="00000400000000000000" pitchFamily="2" charset="0"/>
                <a:cs typeface="Arial" charset="0"/>
              </a:rPr>
              <a:t>Het loopbaan- en beloningsbeleid zal van toepassing zijn voor al wie onder het Vlaams Personeelsstatuut valt en wordt ingevoerd in verschillende fasen.</a:t>
            </a:r>
            <a:endParaRPr lang="nl-BE" altLang="nl-BE" sz="2000" dirty="0">
              <a:latin typeface="FlandersArtSans-Light" panose="00000400000000000000" pitchFamily="2" charset="0"/>
              <a:cs typeface="Arial" charset="0"/>
            </a:endParaRPr>
          </a:p>
          <a:p>
            <a:pPr marL="0" indent="0">
              <a:buNone/>
            </a:pPr>
            <a:r>
              <a:rPr lang="nl-BE" altLang="nl-BE" sz="2000" dirty="0" smtClean="0">
                <a:latin typeface="FlandersArtSans-Light" panose="00000400000000000000" pitchFamily="2" charset="0"/>
                <a:cs typeface="Arial" charset="0"/>
              </a:rPr>
              <a:t>(Eigen Vermogen?)</a:t>
            </a:r>
          </a:p>
          <a:p>
            <a:pPr marL="0" indent="0">
              <a:buNone/>
            </a:pPr>
            <a:endParaRPr lang="nl-BE" altLang="nl-BE" sz="1600" b="1" dirty="0">
              <a:latin typeface="Arial" charset="0"/>
              <a:cs typeface="Arial" charset="0"/>
            </a:endParaRPr>
          </a:p>
          <a:p>
            <a:pPr marL="0" indent="0">
              <a:buNone/>
            </a:pPr>
            <a:endParaRPr lang="nl-BE" sz="1600" b="1" dirty="0">
              <a:latin typeface="FlandersArtSans-Light" panose="00000400000000000000" pitchFamily="2" charset="0"/>
              <a:cs typeface="Arial Rounded MT Bold"/>
            </a:endParaRPr>
          </a:p>
        </p:txBody>
      </p:sp>
    </p:spTree>
    <p:extLst>
      <p:ext uri="{BB962C8B-B14F-4D97-AF65-F5344CB8AC3E}">
        <p14:creationId xmlns:p14="http://schemas.microsoft.com/office/powerpoint/2010/main" val="1788372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vert="horz" lIns="91440" tIns="45720" rIns="91440" bIns="45720" rtlCol="0" anchor="t">
            <a:normAutofit/>
          </a:bodyPr>
          <a:lstStyle/>
          <a:p>
            <a:pPr algn="ctr"/>
            <a:r>
              <a:rPr lang="nl-BE" sz="2400" cap="all" dirty="0" smtClean="0">
                <a:solidFill>
                  <a:srgbClr val="9C7B2C"/>
                </a:solidFill>
                <a:latin typeface="FlandersArtSans-Light" panose="00000400000000000000" pitchFamily="2" charset="0"/>
              </a:rPr>
              <a:t/>
            </a:r>
            <a:br>
              <a:rPr lang="nl-BE" sz="2400" cap="all" dirty="0" smtClean="0">
                <a:solidFill>
                  <a:srgbClr val="9C7B2C"/>
                </a:solidFill>
                <a:latin typeface="FlandersArtSans-Light" panose="00000400000000000000" pitchFamily="2" charset="0"/>
              </a:rPr>
            </a:br>
            <a:endParaRPr lang="nl-BE" sz="3200" dirty="0">
              <a:latin typeface="FlandersArtSans-Light" panose="00000400000000000000" pitchFamily="2" charset="0"/>
            </a:endParaRPr>
          </a:p>
        </p:txBody>
      </p:sp>
      <p:pic>
        <p:nvPicPr>
          <p:cNvPr id="4" name="Tijdelijke aanduiding voor inhoud 3" descr="barema.jpg"/>
          <p:cNvPicPr>
            <a:picLocks noGrp="1" noChangeAspect="1"/>
          </p:cNvPicPr>
          <p:nvPr>
            <p:ph idx="4294967295"/>
          </p:nvPr>
        </p:nvPicPr>
        <p:blipFill>
          <a:blip r:embed="rId3" cstate="print"/>
          <a:srcRect t="2751" r="6700" b="2751"/>
          <a:stretch>
            <a:fillRect/>
          </a:stretch>
        </p:blipFill>
        <p:spPr>
          <a:xfrm rot="5400000">
            <a:off x="2009127" y="-776879"/>
            <a:ext cx="5197755" cy="8568954"/>
          </a:xfrm>
          <a:prstGeom prst="rect">
            <a:avLst/>
          </a:prstGeom>
        </p:spPr>
      </p:pic>
    </p:spTree>
    <p:extLst>
      <p:ext uri="{BB962C8B-B14F-4D97-AF65-F5344CB8AC3E}">
        <p14:creationId xmlns:p14="http://schemas.microsoft.com/office/powerpoint/2010/main" val="662735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1"/>
          </p:nvPr>
        </p:nvSpPr>
        <p:spPr/>
        <p:txBody>
          <a:bodyPr>
            <a:normAutofit lnSpcReduction="10000"/>
          </a:bodyPr>
          <a:lstStyle/>
          <a:p>
            <a:r>
              <a:rPr lang="en-GB" dirty="0" err="1" smtClean="0"/>
              <a:t>Niveau</a:t>
            </a:r>
            <a:r>
              <a:rPr lang="en-GB" dirty="0" smtClean="0"/>
              <a:t> C – Rang C1</a:t>
            </a:r>
            <a:endParaRPr lang="en-GB" dirty="0"/>
          </a:p>
        </p:txBody>
      </p:sp>
      <p:cxnSp>
        <p:nvCxnSpPr>
          <p:cNvPr id="7" name="Rechte verbindingslijn 6"/>
          <p:cNvCxnSpPr/>
          <p:nvPr/>
        </p:nvCxnSpPr>
        <p:spPr>
          <a:xfrm>
            <a:off x="625667" y="5589240"/>
            <a:ext cx="7762757"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79613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89959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93204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118762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147565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35597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608416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06794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176368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349188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05172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320384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262778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666023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291581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550810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61156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464400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637220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7524328"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7812360"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810039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233975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377991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5220072"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694826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7236296"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8388424" y="5445240"/>
            <a:ext cx="0" cy="1440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251520" y="5621178"/>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2010</a:t>
            </a:r>
            <a:endParaRPr lang="en-GB" sz="2000" dirty="0">
              <a:latin typeface="Arial" pitchFamily="34" charset="0"/>
              <a:cs typeface="Arial" pitchFamily="34" charset="0"/>
            </a:endParaRPr>
          </a:p>
        </p:txBody>
      </p:sp>
      <p:sp>
        <p:nvSpPr>
          <p:cNvPr id="38" name="Tekstvak 37"/>
          <p:cNvSpPr txBox="1"/>
          <p:nvPr/>
        </p:nvSpPr>
        <p:spPr>
          <a:xfrm>
            <a:off x="2520521" y="5589240"/>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2018</a:t>
            </a:r>
            <a:endParaRPr lang="en-GB" sz="2000" dirty="0">
              <a:latin typeface="Arial" pitchFamily="34" charset="0"/>
              <a:cs typeface="Arial" pitchFamily="34" charset="0"/>
            </a:endParaRPr>
          </a:p>
        </p:txBody>
      </p:sp>
      <p:sp>
        <p:nvSpPr>
          <p:cNvPr id="39" name="Tekstvak 38"/>
          <p:cNvSpPr txBox="1"/>
          <p:nvPr/>
        </p:nvSpPr>
        <p:spPr>
          <a:xfrm>
            <a:off x="5400841" y="5589240"/>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2028</a:t>
            </a:r>
            <a:endParaRPr lang="en-GB" sz="2000" dirty="0">
              <a:latin typeface="Arial" pitchFamily="34" charset="0"/>
              <a:cs typeface="Arial" pitchFamily="34" charset="0"/>
            </a:endParaRPr>
          </a:p>
        </p:txBody>
      </p:sp>
      <p:sp>
        <p:nvSpPr>
          <p:cNvPr id="40" name="Tekstvak 39"/>
          <p:cNvSpPr txBox="1"/>
          <p:nvPr/>
        </p:nvSpPr>
        <p:spPr>
          <a:xfrm>
            <a:off x="7993129" y="5589240"/>
            <a:ext cx="755335" cy="400110"/>
          </a:xfrm>
          <a:prstGeom prst="rect">
            <a:avLst/>
          </a:prstGeom>
          <a:noFill/>
        </p:spPr>
        <p:txBody>
          <a:bodyPr wrap="none" rtlCol="0">
            <a:spAutoFit/>
          </a:bodyPr>
          <a:lstStyle/>
          <a:p>
            <a:r>
              <a:rPr lang="en-GB" sz="2000" dirty="0" smtClean="0">
                <a:latin typeface="Arial" pitchFamily="34" charset="0"/>
                <a:cs typeface="Arial" pitchFamily="34" charset="0"/>
              </a:rPr>
              <a:t>2037</a:t>
            </a:r>
            <a:endParaRPr lang="en-GB" sz="2000" dirty="0">
              <a:latin typeface="Arial" pitchFamily="34" charset="0"/>
              <a:cs typeface="Arial" pitchFamily="34" charset="0"/>
            </a:endParaRPr>
          </a:p>
        </p:txBody>
      </p:sp>
      <p:sp>
        <p:nvSpPr>
          <p:cNvPr id="41" name="Tekstvak 40"/>
          <p:cNvSpPr txBox="1"/>
          <p:nvPr/>
        </p:nvSpPr>
        <p:spPr>
          <a:xfrm rot="16200000">
            <a:off x="-600347" y="3813462"/>
            <a:ext cx="2411622" cy="707886"/>
          </a:xfrm>
          <a:prstGeom prst="rect">
            <a:avLst/>
          </a:prstGeom>
          <a:noFill/>
        </p:spPr>
        <p:txBody>
          <a:bodyPr wrap="none" rtlCol="0">
            <a:spAutoFit/>
          </a:bodyPr>
          <a:lstStyle/>
          <a:p>
            <a:r>
              <a:rPr lang="en-GB" sz="2000" dirty="0" err="1" smtClean="0">
                <a:latin typeface="Arial" pitchFamily="34" charset="0"/>
                <a:cs typeface="Arial" pitchFamily="34" charset="0"/>
              </a:rPr>
              <a:t>technicus</a:t>
            </a:r>
            <a:r>
              <a:rPr lang="en-GB" sz="2000" dirty="0" smtClean="0">
                <a:latin typeface="Arial" pitchFamily="34" charset="0"/>
                <a:cs typeface="Arial" pitchFamily="34" charset="0"/>
              </a:rPr>
              <a:t> (C121)</a:t>
            </a:r>
          </a:p>
          <a:p>
            <a:r>
              <a:rPr lang="en-GB" sz="2000" dirty="0" err="1" smtClean="0">
                <a:latin typeface="Arial" pitchFamily="34" charset="0"/>
                <a:cs typeface="Arial" pitchFamily="34" charset="0"/>
              </a:rPr>
              <a:t>medewerker</a:t>
            </a:r>
            <a:r>
              <a:rPr lang="en-GB" sz="2000" dirty="0" smtClean="0">
                <a:latin typeface="Arial" pitchFamily="34" charset="0"/>
                <a:cs typeface="Arial" pitchFamily="34" charset="0"/>
              </a:rPr>
              <a:t> (C111)</a:t>
            </a:r>
            <a:endParaRPr lang="en-GB" sz="2000" dirty="0">
              <a:latin typeface="Arial" pitchFamily="34" charset="0"/>
              <a:cs typeface="Arial" pitchFamily="34" charset="0"/>
            </a:endParaRPr>
          </a:p>
        </p:txBody>
      </p:sp>
      <p:sp>
        <p:nvSpPr>
          <p:cNvPr id="42" name="Vrije vorm 41"/>
          <p:cNvSpPr/>
          <p:nvPr/>
        </p:nvSpPr>
        <p:spPr>
          <a:xfrm>
            <a:off x="611560" y="4780221"/>
            <a:ext cx="2304256"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Vrije vorm 42"/>
          <p:cNvSpPr/>
          <p:nvPr/>
        </p:nvSpPr>
        <p:spPr>
          <a:xfrm>
            <a:off x="2920588" y="4780221"/>
            <a:ext cx="2875548"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Vrije vorm 43"/>
          <p:cNvSpPr/>
          <p:nvPr/>
        </p:nvSpPr>
        <p:spPr>
          <a:xfrm>
            <a:off x="5800908" y="4780221"/>
            <a:ext cx="2587516" cy="665003"/>
          </a:xfrm>
          <a:custGeom>
            <a:avLst/>
            <a:gdLst>
              <a:gd name="connsiteX0" fmla="*/ 0 w 2875548"/>
              <a:gd name="connsiteY0" fmla="*/ 1279357 h 1279357"/>
              <a:gd name="connsiteX1" fmla="*/ 1973179 w 2875548"/>
              <a:gd name="connsiteY1" fmla="*/ 4010 h 1279357"/>
              <a:gd name="connsiteX2" fmla="*/ 2875548 w 2875548"/>
              <a:gd name="connsiteY2" fmla="*/ 1255294 h 1279357"/>
              <a:gd name="connsiteX0" fmla="*/ 0 w 2875548"/>
              <a:gd name="connsiteY0" fmla="*/ 1245077 h 1245077"/>
              <a:gd name="connsiteX1" fmla="*/ 1496816 w 2875548"/>
              <a:gd name="connsiteY1" fmla="*/ 4010 h 1245077"/>
              <a:gd name="connsiteX2" fmla="*/ 2875548 w 2875548"/>
              <a:gd name="connsiteY2" fmla="*/ 1221014 h 1245077"/>
            </a:gdLst>
            <a:ahLst/>
            <a:cxnLst>
              <a:cxn ang="0">
                <a:pos x="connsiteX0" y="connsiteY0"/>
              </a:cxn>
              <a:cxn ang="0">
                <a:pos x="connsiteX1" y="connsiteY1"/>
              </a:cxn>
              <a:cxn ang="0">
                <a:pos x="connsiteX2" y="connsiteY2"/>
              </a:cxn>
            </a:cxnLst>
            <a:rect l="l" t="t" r="r" b="b"/>
            <a:pathLst>
              <a:path w="2875548" h="1245077">
                <a:moveTo>
                  <a:pt x="0" y="1245077"/>
                </a:moveTo>
                <a:cubicBezTo>
                  <a:pt x="746960" y="609409"/>
                  <a:pt x="1017558" y="8021"/>
                  <a:pt x="1496816" y="4010"/>
                </a:cubicBezTo>
                <a:cubicBezTo>
                  <a:pt x="1976074" y="0"/>
                  <a:pt x="2875548" y="1221014"/>
                  <a:pt x="2875548" y="1221014"/>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kstvak 44"/>
          <p:cNvSpPr txBox="1"/>
          <p:nvPr/>
        </p:nvSpPr>
        <p:spPr>
          <a:xfrm>
            <a:off x="1475656" y="4365104"/>
            <a:ext cx="561372" cy="430887"/>
          </a:xfrm>
          <a:prstGeom prst="rect">
            <a:avLst/>
          </a:prstGeom>
          <a:noFill/>
        </p:spPr>
        <p:txBody>
          <a:bodyPr wrap="none" rtlCol="0">
            <a:spAutoFit/>
          </a:bodyPr>
          <a:lstStyle/>
          <a:p>
            <a:r>
              <a:rPr lang="en-GB" sz="2200" dirty="0" smtClean="0">
                <a:latin typeface="Arial" pitchFamily="34" charset="0"/>
                <a:cs typeface="Arial" pitchFamily="34" charset="0"/>
              </a:rPr>
              <a:t>8 j.</a:t>
            </a:r>
            <a:endParaRPr lang="en-GB" sz="2200" dirty="0">
              <a:latin typeface="Arial" pitchFamily="34" charset="0"/>
              <a:cs typeface="Arial" pitchFamily="34" charset="0"/>
            </a:endParaRPr>
          </a:p>
        </p:txBody>
      </p:sp>
      <p:sp>
        <p:nvSpPr>
          <p:cNvPr id="46" name="Tekstvak 45"/>
          <p:cNvSpPr txBox="1"/>
          <p:nvPr/>
        </p:nvSpPr>
        <p:spPr>
          <a:xfrm>
            <a:off x="4067944" y="4365104"/>
            <a:ext cx="718466" cy="430887"/>
          </a:xfrm>
          <a:prstGeom prst="rect">
            <a:avLst/>
          </a:prstGeom>
          <a:noFill/>
        </p:spPr>
        <p:txBody>
          <a:bodyPr wrap="none" rtlCol="0">
            <a:spAutoFit/>
          </a:bodyPr>
          <a:lstStyle/>
          <a:p>
            <a:r>
              <a:rPr lang="en-GB" sz="2200" dirty="0" smtClean="0">
                <a:latin typeface="Arial" pitchFamily="34" charset="0"/>
                <a:cs typeface="Arial" pitchFamily="34" charset="0"/>
              </a:rPr>
              <a:t>10 j.</a:t>
            </a:r>
            <a:endParaRPr lang="en-GB" sz="2200" dirty="0">
              <a:latin typeface="Arial" pitchFamily="34" charset="0"/>
              <a:cs typeface="Arial" pitchFamily="34" charset="0"/>
            </a:endParaRPr>
          </a:p>
        </p:txBody>
      </p:sp>
      <p:sp>
        <p:nvSpPr>
          <p:cNvPr id="47" name="Tekstvak 46"/>
          <p:cNvSpPr txBox="1"/>
          <p:nvPr/>
        </p:nvSpPr>
        <p:spPr>
          <a:xfrm>
            <a:off x="6890948" y="4365104"/>
            <a:ext cx="561372" cy="430887"/>
          </a:xfrm>
          <a:prstGeom prst="rect">
            <a:avLst/>
          </a:prstGeom>
          <a:noFill/>
        </p:spPr>
        <p:txBody>
          <a:bodyPr wrap="none" rtlCol="0">
            <a:spAutoFit/>
          </a:bodyPr>
          <a:lstStyle/>
          <a:p>
            <a:r>
              <a:rPr lang="en-GB" sz="2200" dirty="0" smtClean="0">
                <a:latin typeface="Arial" pitchFamily="34" charset="0"/>
                <a:cs typeface="Arial" pitchFamily="34" charset="0"/>
              </a:rPr>
              <a:t>9 j.</a:t>
            </a:r>
            <a:endParaRPr lang="en-GB" sz="2200" dirty="0">
              <a:latin typeface="Arial" pitchFamily="34" charset="0"/>
              <a:cs typeface="Arial" pitchFamily="34" charset="0"/>
            </a:endParaRPr>
          </a:p>
        </p:txBody>
      </p:sp>
      <p:sp>
        <p:nvSpPr>
          <p:cNvPr id="48" name="Tekstvak 47"/>
          <p:cNvSpPr txBox="1"/>
          <p:nvPr/>
        </p:nvSpPr>
        <p:spPr>
          <a:xfrm rot="16200000">
            <a:off x="2522604" y="4547956"/>
            <a:ext cx="798617" cy="707886"/>
          </a:xfrm>
          <a:prstGeom prst="rect">
            <a:avLst/>
          </a:prstGeom>
          <a:noFill/>
        </p:spPr>
        <p:txBody>
          <a:bodyPr wrap="none" rtlCol="0">
            <a:spAutoFit/>
          </a:bodyPr>
          <a:lstStyle/>
          <a:p>
            <a:r>
              <a:rPr lang="en-GB" sz="2000" dirty="0" smtClean="0">
                <a:latin typeface="Arial" pitchFamily="34" charset="0"/>
                <a:cs typeface="Arial" pitchFamily="34" charset="0"/>
              </a:rPr>
              <a:t>C122</a:t>
            </a:r>
          </a:p>
          <a:p>
            <a:r>
              <a:rPr lang="en-GB" sz="2000" dirty="0" smtClean="0">
                <a:latin typeface="Arial" pitchFamily="34" charset="0"/>
                <a:cs typeface="Arial" pitchFamily="34" charset="0"/>
              </a:rPr>
              <a:t>C112</a:t>
            </a:r>
            <a:endParaRPr lang="en-GB" sz="2000" dirty="0">
              <a:latin typeface="Arial" pitchFamily="34" charset="0"/>
              <a:cs typeface="Arial" pitchFamily="34" charset="0"/>
            </a:endParaRPr>
          </a:p>
        </p:txBody>
      </p:sp>
      <p:sp>
        <p:nvSpPr>
          <p:cNvPr id="49" name="Tekstvak 48"/>
          <p:cNvSpPr txBox="1"/>
          <p:nvPr/>
        </p:nvSpPr>
        <p:spPr>
          <a:xfrm rot="16200000">
            <a:off x="5390731" y="4626493"/>
            <a:ext cx="798617" cy="707886"/>
          </a:xfrm>
          <a:prstGeom prst="rect">
            <a:avLst/>
          </a:prstGeom>
          <a:noFill/>
        </p:spPr>
        <p:txBody>
          <a:bodyPr wrap="none" rtlCol="0">
            <a:spAutoFit/>
          </a:bodyPr>
          <a:lstStyle/>
          <a:p>
            <a:r>
              <a:rPr lang="en-GB" sz="2000" dirty="0" smtClean="0">
                <a:latin typeface="Arial" pitchFamily="34" charset="0"/>
                <a:cs typeface="Arial" pitchFamily="34" charset="0"/>
              </a:rPr>
              <a:t>C123</a:t>
            </a:r>
          </a:p>
          <a:p>
            <a:r>
              <a:rPr lang="en-GB" sz="2000" dirty="0" smtClean="0">
                <a:latin typeface="Arial" pitchFamily="34" charset="0"/>
                <a:cs typeface="Arial" pitchFamily="34" charset="0"/>
              </a:rPr>
              <a:t>C113</a:t>
            </a:r>
            <a:endParaRPr lang="en-GB" sz="2000" dirty="0">
              <a:latin typeface="Arial" pitchFamily="34" charset="0"/>
              <a:cs typeface="Arial" pitchFamily="34" charset="0"/>
            </a:endParaRPr>
          </a:p>
        </p:txBody>
      </p:sp>
      <p:sp>
        <p:nvSpPr>
          <p:cNvPr id="50" name="Tekstvak 49"/>
          <p:cNvSpPr txBox="1"/>
          <p:nvPr/>
        </p:nvSpPr>
        <p:spPr>
          <a:xfrm rot="16200000">
            <a:off x="7995212" y="4626494"/>
            <a:ext cx="798617" cy="707886"/>
          </a:xfrm>
          <a:prstGeom prst="rect">
            <a:avLst/>
          </a:prstGeom>
          <a:noFill/>
        </p:spPr>
        <p:txBody>
          <a:bodyPr wrap="none" rtlCol="0">
            <a:spAutoFit/>
          </a:bodyPr>
          <a:lstStyle/>
          <a:p>
            <a:r>
              <a:rPr lang="en-GB" sz="2000" dirty="0" smtClean="0">
                <a:latin typeface="Arial" pitchFamily="34" charset="0"/>
                <a:cs typeface="Arial" pitchFamily="34" charset="0"/>
              </a:rPr>
              <a:t>C124</a:t>
            </a:r>
          </a:p>
          <a:p>
            <a:r>
              <a:rPr lang="en-GB" sz="2000" dirty="0" smtClean="0">
                <a:latin typeface="Arial" pitchFamily="34" charset="0"/>
                <a:cs typeface="Arial" pitchFamily="34" charset="0"/>
              </a:rPr>
              <a:t>C114</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263915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TotalTime>
  <Words>2051</Words>
  <Application>Microsoft Office PowerPoint</Application>
  <PresentationFormat>Diavoorstelling (4:3)</PresentationFormat>
  <Paragraphs>376</Paragraphs>
  <Slides>44</Slides>
  <Notes>41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44</vt:i4>
      </vt:variant>
    </vt:vector>
  </HeadingPairs>
  <TitlesOfParts>
    <vt:vector size="51" baseType="lpstr">
      <vt:lpstr>Arial</vt:lpstr>
      <vt:lpstr>Arial Rounded MT Bold</vt:lpstr>
      <vt:lpstr>Calibri</vt:lpstr>
      <vt:lpstr>FlandersArtSans-Light</vt:lpstr>
      <vt:lpstr>FlandersArtSans-Medium</vt:lpstr>
      <vt:lpstr>Wingdings</vt:lpstr>
      <vt:lpstr>Kantoorthema</vt:lpstr>
      <vt:lpstr>PowerPoint-presentatie</vt:lpstr>
      <vt:lpstr>PROGRAMMA FUNCTIECLASSIFICATIE</vt:lpstr>
      <vt:lpstr> FUNCTIECLASSIFICATIE Hoe gaat het ILVO hiermee om? </vt:lpstr>
      <vt:lpstr> BESLISSING VLAAMSE REGERING (22/11/2013)</vt:lpstr>
      <vt:lpstr> CONTEXT </vt:lpstr>
      <vt:lpstr> CONTEXT </vt:lpstr>
      <vt:lpstr> CONTEXT </vt:lpstr>
      <vt:lpstr> </vt:lpstr>
      <vt:lpstr>PowerPoint-presentatie</vt:lpstr>
      <vt:lpstr>PowerPoint-presentatie</vt:lpstr>
      <vt:lpstr> UITGANGSPUNT INDELINGEN </vt:lpstr>
      <vt:lpstr> FUNCTIEFAMILIES </vt:lpstr>
      <vt:lpstr> FUNCTIEFAMILIES</vt:lpstr>
      <vt:lpstr> FUNCTIEFAMILIES</vt:lpstr>
      <vt:lpstr> FUNCTIECLASSIFICATIE</vt:lpstr>
      <vt:lpstr> FUNCTIECLASSIFICATIE</vt:lpstr>
      <vt:lpstr> FUNCTIECLASSIFICATIE </vt:lpstr>
      <vt:lpstr> FUNCTIECLASSIFICATIE </vt:lpstr>
      <vt:lpstr> FUNCTIECLASSIFICATIE </vt:lpstr>
      <vt:lpstr> FUNCTIECLASSIFICATIE </vt:lpstr>
      <vt:lpstr> FUNCTIECLASSIFICATIE </vt:lpstr>
      <vt:lpstr>MOGELIJKE GEVOLGEN VOOR LOOPBAAN EN BELONING  </vt:lpstr>
      <vt:lpstr>MOGELIJKE GEVOLGEN VOOR LOOPBAAN EN BELONING </vt:lpstr>
      <vt:lpstr>MOGELIJKE GEVOLGEN VOOR LOOPBAAN EN BELONING </vt:lpstr>
      <vt:lpstr>MOGELIJKE GEVOLGEN VOOR LOOPBAAN EN BELONING </vt:lpstr>
      <vt:lpstr>MOGELIJKE GEVOLGEN VOOR LOOPBAAN EN BELONING </vt:lpstr>
      <vt:lpstr>MOGELIJKE GEVOLGEN VOOR LOOPBAAN EN BELONING </vt:lpstr>
      <vt:lpstr>MOGELIJKE GEVOLGEN VOOR LOOPBAAN EN BELONING </vt:lpstr>
      <vt:lpstr>PROJECTPLAN (goedgekeurd in DR van 10 juni 2014) </vt:lpstr>
      <vt:lpstr> PROJECTPLAN </vt:lpstr>
      <vt:lpstr> PROJECTPLAN</vt:lpstr>
      <vt:lpstr> HOE ZIJN DE FUNCTIE-INDELINGEN GEBEURD? </vt:lpstr>
      <vt:lpstr> HOE ZIJN DE FUNCTIE-INDELINGEN GEBEURD?  </vt:lpstr>
      <vt:lpstr> HOE ZIJN DE FUNCTIE-INDELINGEN GEBEURD? </vt:lpstr>
      <vt:lpstr> BEROEPSPROCEDURE </vt:lpstr>
      <vt:lpstr> BEROEPSPROCEDURE </vt:lpstr>
      <vt:lpstr> BEROEPSPROCEDURE </vt:lpstr>
      <vt:lpstr> BEROEPSPROCEDURE  </vt:lpstr>
      <vt:lpstr> BEROEPSPROCEDURE </vt:lpstr>
      <vt:lpstr> BEROEPSPROCEDURE </vt:lpstr>
      <vt:lpstr> AANDACHTSPUNTEN  </vt:lpstr>
      <vt:lpstr> FUNCTIECLASSIFICATIE Hoe gaat het ILVO hiermee om? </vt:lpstr>
      <vt:lpstr> FUNCTIECLASSIFICATIE </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Nancy De Vooght</dc:creator>
  <cp:lastModifiedBy>Gerard Meganck</cp:lastModifiedBy>
  <cp:revision>221</cp:revision>
  <cp:lastPrinted>2015-11-25T15:46:07Z</cp:lastPrinted>
  <dcterms:created xsi:type="dcterms:W3CDTF">2014-12-09T08:41:41Z</dcterms:created>
  <dcterms:modified xsi:type="dcterms:W3CDTF">2016-01-06T12:52:59Z</dcterms:modified>
</cp:coreProperties>
</file>